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665A77-2D4E-472B-B0EE-0733B8CFEF8D}" v="25" dt="2018-10-09T14:05:32.148"/>
  </p1510:revLst>
</p1510:revInfo>
</file>

<file path=ppt/tableStyles.xml><?xml version="1.0" encoding="utf-8"?>
<a:tblStyleLst xmlns:a="http://schemas.openxmlformats.org/drawingml/2006/main" def="{9DE898D8-5775-4CF0-B29B-7D2623F921AC}">
  <a:tblStyle styleId="{9DE898D8-5775-4CF0-B29B-7D2623F921AC}"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9306" autoAdjust="0"/>
  </p:normalViewPr>
  <p:slideViewPr>
    <p:cSldViewPr snapToGrid="0">
      <p:cViewPr varScale="1">
        <p:scale>
          <a:sx n="67" d="100"/>
          <a:sy n="67" d="100"/>
        </p:scale>
        <p:origin x="1260" y="4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5.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8C665A77-2D4E-472B-B0EE-0733B8CFEF8D}"/>
    <pc:docChg chg="undo modSld modMainMaster">
      <pc:chgData name="Steven Benson" userId="7888f041-e9c4-484d-a793-6a135ed92492" providerId="ADAL" clId="{8C665A77-2D4E-472B-B0EE-0733B8CFEF8D}" dt="2018-10-09T14:05:32.148" v="22" actId="14100"/>
      <pc:docMkLst>
        <pc:docMk/>
      </pc:docMkLst>
      <pc:sldChg chg="addSp modSp">
        <pc:chgData name="Steven Benson" userId="7888f041-e9c4-484d-a793-6a135ed92492" providerId="ADAL" clId="{8C665A77-2D4E-472B-B0EE-0733B8CFEF8D}" dt="2018-10-09T14:04:48.563" v="12" actId="1076"/>
        <pc:sldMkLst>
          <pc:docMk/>
          <pc:sldMk cId="0" sldId="259"/>
        </pc:sldMkLst>
        <pc:picChg chg="add mod">
          <ac:chgData name="Steven Benson" userId="7888f041-e9c4-484d-a793-6a135ed92492" providerId="ADAL" clId="{8C665A77-2D4E-472B-B0EE-0733B8CFEF8D}" dt="2018-10-09T14:04:48.563" v="12" actId="1076"/>
          <ac:picMkLst>
            <pc:docMk/>
            <pc:sldMk cId="0" sldId="259"/>
            <ac:picMk id="3" creationId="{7D3C268E-D65E-447B-B5FA-009DA92E1F02}"/>
          </ac:picMkLst>
        </pc:picChg>
      </pc:sldChg>
      <pc:sldChg chg="modSp">
        <pc:chgData name="Steven Benson" userId="7888f041-e9c4-484d-a793-6a135ed92492" providerId="ADAL" clId="{8C665A77-2D4E-472B-B0EE-0733B8CFEF8D}" dt="2018-10-09T14:05:11.068" v="15" actId="1076"/>
        <pc:sldMkLst>
          <pc:docMk/>
          <pc:sldMk cId="0" sldId="261"/>
        </pc:sldMkLst>
        <pc:picChg chg="mod">
          <ac:chgData name="Steven Benson" userId="7888f041-e9c4-484d-a793-6a135ed92492" providerId="ADAL" clId="{8C665A77-2D4E-472B-B0EE-0733B8CFEF8D}" dt="2018-10-09T14:05:11.068" v="15" actId="1076"/>
          <ac:picMkLst>
            <pc:docMk/>
            <pc:sldMk cId="0" sldId="261"/>
            <ac:picMk id="161" creationId="{00000000-0000-0000-0000-000000000000}"/>
          </ac:picMkLst>
        </pc:picChg>
        <pc:picChg chg="mod">
          <ac:chgData name="Steven Benson" userId="7888f041-e9c4-484d-a793-6a135ed92492" providerId="ADAL" clId="{8C665A77-2D4E-472B-B0EE-0733B8CFEF8D}" dt="2018-10-09T14:05:07.876" v="13" actId="1076"/>
          <ac:picMkLst>
            <pc:docMk/>
            <pc:sldMk cId="0" sldId="261"/>
            <ac:picMk id="162" creationId="{00000000-0000-0000-0000-000000000000}"/>
          </ac:picMkLst>
        </pc:picChg>
      </pc:sldChg>
      <pc:sldChg chg="modSp">
        <pc:chgData name="Steven Benson" userId="7888f041-e9c4-484d-a793-6a135ed92492" providerId="ADAL" clId="{8C665A77-2D4E-472B-B0EE-0733B8CFEF8D}" dt="2018-10-09T14:05:14.418" v="16" actId="14100"/>
        <pc:sldMkLst>
          <pc:docMk/>
          <pc:sldMk cId="0" sldId="262"/>
        </pc:sldMkLst>
        <pc:picChg chg="mod">
          <ac:chgData name="Steven Benson" userId="7888f041-e9c4-484d-a793-6a135ed92492" providerId="ADAL" clId="{8C665A77-2D4E-472B-B0EE-0733B8CFEF8D}" dt="2018-10-09T14:05:14.418" v="16" actId="14100"/>
          <ac:picMkLst>
            <pc:docMk/>
            <pc:sldMk cId="0" sldId="262"/>
            <ac:picMk id="168" creationId="{00000000-0000-0000-0000-000000000000}"/>
          </ac:picMkLst>
        </pc:picChg>
      </pc:sldChg>
      <pc:sldChg chg="modSp">
        <pc:chgData name="Steven Benson" userId="7888f041-e9c4-484d-a793-6a135ed92492" providerId="ADAL" clId="{8C665A77-2D4E-472B-B0EE-0733B8CFEF8D}" dt="2018-10-09T14:05:17.245" v="17" actId="14100"/>
        <pc:sldMkLst>
          <pc:docMk/>
          <pc:sldMk cId="0" sldId="263"/>
        </pc:sldMkLst>
        <pc:picChg chg="mod">
          <ac:chgData name="Steven Benson" userId="7888f041-e9c4-484d-a793-6a135ed92492" providerId="ADAL" clId="{8C665A77-2D4E-472B-B0EE-0733B8CFEF8D}" dt="2018-10-09T14:05:17.245" v="17" actId="14100"/>
          <ac:picMkLst>
            <pc:docMk/>
            <pc:sldMk cId="0" sldId="263"/>
            <ac:picMk id="1026" creationId="{00000000-0000-0000-0000-000000000000}"/>
          </ac:picMkLst>
        </pc:picChg>
      </pc:sldChg>
      <pc:sldChg chg="modSp">
        <pc:chgData name="Steven Benson" userId="7888f041-e9c4-484d-a793-6a135ed92492" providerId="ADAL" clId="{8C665A77-2D4E-472B-B0EE-0733B8CFEF8D}" dt="2018-10-09T14:05:21.932" v="19" actId="1076"/>
        <pc:sldMkLst>
          <pc:docMk/>
          <pc:sldMk cId="0" sldId="264"/>
        </pc:sldMkLst>
        <pc:picChg chg="mod">
          <ac:chgData name="Steven Benson" userId="7888f041-e9c4-484d-a793-6a135ed92492" providerId="ADAL" clId="{8C665A77-2D4E-472B-B0EE-0733B8CFEF8D}" dt="2018-10-09T14:05:21.932" v="19" actId="1076"/>
          <ac:picMkLst>
            <pc:docMk/>
            <pc:sldMk cId="0" sldId="264"/>
            <ac:picMk id="182" creationId="{00000000-0000-0000-0000-000000000000}"/>
          </ac:picMkLst>
        </pc:picChg>
        <pc:picChg chg="mod">
          <ac:chgData name="Steven Benson" userId="7888f041-e9c4-484d-a793-6a135ed92492" providerId="ADAL" clId="{8C665A77-2D4E-472B-B0EE-0733B8CFEF8D}" dt="2018-10-09T14:05:20.587" v="18" actId="14100"/>
          <ac:picMkLst>
            <pc:docMk/>
            <pc:sldMk cId="0" sldId="264"/>
            <ac:picMk id="2050" creationId="{00000000-0000-0000-0000-000000000000}"/>
          </ac:picMkLst>
        </pc:picChg>
      </pc:sldChg>
      <pc:sldChg chg="modSp">
        <pc:chgData name="Steven Benson" userId="7888f041-e9c4-484d-a793-6a135ed92492" providerId="ADAL" clId="{8C665A77-2D4E-472B-B0EE-0733B8CFEF8D}" dt="2018-10-09T14:05:29.389" v="20" actId="14100"/>
        <pc:sldMkLst>
          <pc:docMk/>
          <pc:sldMk cId="0" sldId="266"/>
        </pc:sldMkLst>
        <pc:picChg chg="mod">
          <ac:chgData name="Steven Benson" userId="7888f041-e9c4-484d-a793-6a135ed92492" providerId="ADAL" clId="{8C665A77-2D4E-472B-B0EE-0733B8CFEF8D}" dt="2018-10-09T14:05:29.389" v="20" actId="14100"/>
          <ac:picMkLst>
            <pc:docMk/>
            <pc:sldMk cId="0" sldId="266"/>
            <ac:picMk id="194" creationId="{00000000-0000-0000-0000-000000000000}"/>
          </ac:picMkLst>
        </pc:picChg>
      </pc:sldChg>
      <pc:sldChg chg="modSp">
        <pc:chgData name="Steven Benson" userId="7888f041-e9c4-484d-a793-6a135ed92492" providerId="ADAL" clId="{8C665A77-2D4E-472B-B0EE-0733B8CFEF8D}" dt="2018-10-09T14:05:32.148" v="22" actId="14100"/>
        <pc:sldMkLst>
          <pc:docMk/>
          <pc:sldMk cId="0" sldId="267"/>
        </pc:sldMkLst>
        <pc:picChg chg="mod">
          <ac:chgData name="Steven Benson" userId="7888f041-e9c4-484d-a793-6a135ed92492" providerId="ADAL" clId="{8C665A77-2D4E-472B-B0EE-0733B8CFEF8D}" dt="2018-10-09T14:05:32.148" v="22" actId="14100"/>
          <ac:picMkLst>
            <pc:docMk/>
            <pc:sldMk cId="0" sldId="267"/>
            <ac:picMk id="200" creationId="{00000000-0000-0000-0000-000000000000}"/>
          </ac:picMkLst>
        </pc:picChg>
      </pc:sldChg>
      <pc:sldMasterChg chg="addSp modSp">
        <pc:chgData name="Steven Benson" userId="7888f041-e9c4-484d-a793-6a135ed92492" providerId="ADAL" clId="{8C665A77-2D4E-472B-B0EE-0733B8CFEF8D}" dt="2018-10-09T14:04:31.357" v="7" actId="1076"/>
        <pc:sldMasterMkLst>
          <pc:docMk/>
          <pc:sldMasterMk cId="0" sldId="2147483670"/>
        </pc:sldMasterMkLst>
        <pc:spChg chg="mod">
          <ac:chgData name="Steven Benson" userId="7888f041-e9c4-484d-a793-6a135ed92492" providerId="ADAL" clId="{8C665A77-2D4E-472B-B0EE-0733B8CFEF8D}" dt="2018-10-09T14:04:24.296" v="5" actId="1076"/>
          <ac:spMkLst>
            <pc:docMk/>
            <pc:sldMasterMk cId="0" sldId="2147483670"/>
            <ac:spMk id="7" creationId="{00000000-0000-0000-0000-000000000000}"/>
          </ac:spMkLst>
        </pc:spChg>
        <pc:picChg chg="add">
          <ac:chgData name="Steven Benson" userId="7888f041-e9c4-484d-a793-6a135ed92492" providerId="ADAL" clId="{8C665A77-2D4E-472B-B0EE-0733B8CFEF8D}" dt="2018-10-09T14:04:15.561" v="0"/>
          <ac:picMkLst>
            <pc:docMk/>
            <pc:sldMasterMk cId="0" sldId="2147483670"/>
            <ac:picMk id="5" creationId="{46BA56D1-13F5-4964-B390-AAC02E746DC2}"/>
          </ac:picMkLst>
        </pc:picChg>
        <pc:picChg chg="add">
          <ac:chgData name="Steven Benson" userId="7888f041-e9c4-484d-a793-6a135ed92492" providerId="ADAL" clId="{8C665A77-2D4E-472B-B0EE-0733B8CFEF8D}" dt="2018-10-09T14:04:15.561" v="0"/>
          <ac:picMkLst>
            <pc:docMk/>
            <pc:sldMasterMk cId="0" sldId="2147483670"/>
            <ac:picMk id="9" creationId="{A9052AFA-33ED-4013-AD22-E3935D824F1B}"/>
          </ac:picMkLst>
        </pc:picChg>
        <pc:picChg chg="add mod">
          <ac:chgData name="Steven Benson" userId="7888f041-e9c4-484d-a793-6a135ed92492" providerId="ADAL" clId="{8C665A77-2D4E-472B-B0EE-0733B8CFEF8D}" dt="2018-10-09T14:04:18.455" v="2" actId="1076"/>
          <ac:picMkLst>
            <pc:docMk/>
            <pc:sldMasterMk cId="0" sldId="2147483670"/>
            <ac:picMk id="10" creationId="{E7815B0B-65F0-47ED-8BFF-2D2713930B8E}"/>
          </ac:picMkLst>
        </pc:picChg>
        <pc:picChg chg="add mod">
          <ac:chgData name="Steven Benson" userId="7888f041-e9c4-484d-a793-6a135ed92492" providerId="ADAL" clId="{8C665A77-2D4E-472B-B0EE-0733B8CFEF8D}" dt="2018-10-09T14:04:24.296" v="5" actId="1076"/>
          <ac:picMkLst>
            <pc:docMk/>
            <pc:sldMasterMk cId="0" sldId="2147483670"/>
            <ac:picMk id="11" creationId="{46BA56D1-13F5-4964-B390-AAC02E746DC2}"/>
          </ac:picMkLst>
        </pc:picChg>
        <pc:picChg chg="add mod">
          <ac:chgData name="Steven Benson" userId="7888f041-e9c4-484d-a793-6a135ed92492" providerId="ADAL" clId="{8C665A77-2D4E-472B-B0EE-0733B8CFEF8D}" dt="2018-10-09T14:04:24.296" v="5" actId="1076"/>
          <ac:picMkLst>
            <pc:docMk/>
            <pc:sldMasterMk cId="0" sldId="2147483670"/>
            <ac:picMk id="12" creationId="{A9052AFA-33ED-4013-AD22-E3935D824F1B}"/>
          </ac:picMkLst>
        </pc:picChg>
        <pc:picChg chg="add mod">
          <ac:chgData name="Steven Benson" userId="7888f041-e9c4-484d-a793-6a135ed92492" providerId="ADAL" clId="{8C665A77-2D4E-472B-B0EE-0733B8CFEF8D}" dt="2018-10-09T14:04:24.296" v="5" actId="1076"/>
          <ac:picMkLst>
            <pc:docMk/>
            <pc:sldMasterMk cId="0" sldId="2147483670"/>
            <ac:picMk id="13" creationId="{E7815B0B-65F0-47ED-8BFF-2D2713930B8E}"/>
          </ac:picMkLst>
        </pc:picChg>
        <pc:picChg chg="add mod">
          <ac:chgData name="Steven Benson" userId="7888f041-e9c4-484d-a793-6a135ed92492" providerId="ADAL" clId="{8C665A77-2D4E-472B-B0EE-0733B8CFEF8D}" dt="2018-10-09T14:04:31.357" v="7" actId="1076"/>
          <ac:picMkLst>
            <pc:docMk/>
            <pc:sldMasterMk cId="0" sldId="2147483670"/>
            <ac:picMk id="14" creationId="{46BA56D1-13F5-4964-B390-AAC02E746DC2}"/>
          </ac:picMkLst>
        </pc:picChg>
        <pc:picChg chg="add mod">
          <ac:chgData name="Steven Benson" userId="7888f041-e9c4-484d-a793-6a135ed92492" providerId="ADAL" clId="{8C665A77-2D4E-472B-B0EE-0733B8CFEF8D}" dt="2018-10-09T14:04:31.357" v="7" actId="1076"/>
          <ac:picMkLst>
            <pc:docMk/>
            <pc:sldMasterMk cId="0" sldId="2147483670"/>
            <ac:picMk id="15" creationId="{A9052AFA-33ED-4013-AD22-E3935D824F1B}"/>
          </ac:picMkLst>
        </pc:picChg>
        <pc:picChg chg="add mod">
          <ac:chgData name="Steven Benson" userId="7888f041-e9c4-484d-a793-6a135ed92492" providerId="ADAL" clId="{8C665A77-2D4E-472B-B0EE-0733B8CFEF8D}" dt="2018-10-09T14:04:31.357" v="7" actId="1076"/>
          <ac:picMkLst>
            <pc:docMk/>
            <pc:sldMasterMk cId="0" sldId="2147483670"/>
            <ac:picMk id="16" creationId="{E7815B0B-65F0-47ED-8BFF-2D2713930B8E}"/>
          </ac:picMkLst>
        </pc:picChg>
      </pc:sldMasterChg>
      <pc:sldMasterChg chg="addSp modSp">
        <pc:chgData name="Steven Benson" userId="7888f041-e9c4-484d-a793-6a135ed92492" providerId="ADAL" clId="{8C665A77-2D4E-472B-B0EE-0733B8CFEF8D}" dt="2018-10-09T14:04:36.260" v="9" actId="1076"/>
        <pc:sldMasterMkLst>
          <pc:docMk/>
          <pc:sldMasterMk cId="0" sldId="2147483671"/>
        </pc:sldMasterMkLst>
        <pc:picChg chg="add mod">
          <ac:chgData name="Steven Benson" userId="7888f041-e9c4-484d-a793-6a135ed92492" providerId="ADAL" clId="{8C665A77-2D4E-472B-B0EE-0733B8CFEF8D}" dt="2018-10-09T14:04:36.260" v="9" actId="1076"/>
          <ac:picMkLst>
            <pc:docMk/>
            <pc:sldMasterMk cId="0" sldId="2147483671"/>
            <ac:picMk id="7" creationId="{46BA56D1-13F5-4964-B390-AAC02E746DC2}"/>
          </ac:picMkLst>
        </pc:picChg>
        <pc:picChg chg="add mod">
          <ac:chgData name="Steven Benson" userId="7888f041-e9c4-484d-a793-6a135ed92492" providerId="ADAL" clId="{8C665A77-2D4E-472B-B0EE-0733B8CFEF8D}" dt="2018-10-09T14:04:36.260" v="9" actId="1076"/>
          <ac:picMkLst>
            <pc:docMk/>
            <pc:sldMasterMk cId="0" sldId="2147483671"/>
            <ac:picMk id="8" creationId="{A9052AFA-33ED-4013-AD22-E3935D824F1B}"/>
          </ac:picMkLst>
        </pc:picChg>
        <pc:picChg chg="add mod">
          <ac:chgData name="Steven Benson" userId="7888f041-e9c4-484d-a793-6a135ed92492" providerId="ADAL" clId="{8C665A77-2D4E-472B-B0EE-0733B8CFEF8D}" dt="2018-10-09T14:04:36.260" v="9" actId="1076"/>
          <ac:picMkLst>
            <pc:docMk/>
            <pc:sldMasterMk cId="0" sldId="2147483671"/>
            <ac:picMk id="9" creationId="{E7815B0B-65F0-47ED-8BFF-2D2713930B8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205298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spcBef>
                <a:spcPts val="0"/>
              </a:spcBef>
              <a:spcAft>
                <a:spcPts val="0"/>
              </a:spcAft>
              <a:buNone/>
            </a:pPr>
            <a:r>
              <a:rPr lang="en" sz="1200" b="1" dirty="0">
                <a:latin typeface="Calibri"/>
                <a:ea typeface="Calibri"/>
                <a:cs typeface="Calibri"/>
                <a:sym typeface="Calibri"/>
              </a:rPr>
              <a:t>50-70 Minutes</a:t>
            </a:r>
            <a:endParaRPr sz="1200" b="1"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solidFill>
                  <a:schemeClr val="dk1"/>
                </a:solidFill>
                <a:latin typeface="Calibri"/>
                <a:ea typeface="Calibri"/>
                <a:cs typeface="Calibri"/>
                <a:sym typeface="Calibri"/>
              </a:rPr>
              <a:t>Engaging the Reader and Reviewing Learning Targets (5-8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Comparing and Contrasting Text Structures (15-18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Text to Film Comparison: Atticus Explains Defending Tom (17-20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Written Conversation (12-14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Adding to </a:t>
            </a:r>
            <a:r>
              <a:rPr lang="en" sz="1200" b="1" dirty="0">
                <a:solidFill>
                  <a:schemeClr val="dk1"/>
                </a:solidFill>
                <a:latin typeface="Calibri"/>
                <a:ea typeface="Calibri"/>
                <a:cs typeface="Calibri"/>
                <a:sym typeface="Calibri"/>
              </a:rPr>
              <a:t>Taking a Stand Anchor Chart </a:t>
            </a:r>
            <a:r>
              <a:rPr lang="en" sz="1200" dirty="0">
                <a:solidFill>
                  <a:schemeClr val="dk1"/>
                </a:solidFill>
                <a:latin typeface="Calibri"/>
                <a:ea typeface="Calibri"/>
                <a:cs typeface="Calibri"/>
                <a:sym typeface="Calibri"/>
              </a:rPr>
              <a:t>(5-7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Complete a first read of Chapter 10. Take notes using the </a:t>
            </a:r>
            <a:r>
              <a:rPr lang="en" sz="1200" b="1" dirty="0">
                <a:solidFill>
                  <a:schemeClr val="dk1"/>
                </a:solidFill>
                <a:latin typeface="Calibri"/>
                <a:ea typeface="Calibri"/>
                <a:cs typeface="Calibri"/>
                <a:sym typeface="Calibri"/>
              </a:rPr>
              <a:t>Structured Notes graphic organizer</a:t>
            </a:r>
            <a:r>
              <a:rPr lang="en" dirty="0">
                <a:solidFill>
                  <a:schemeClr val="dk1"/>
                </a:solidFill>
              </a:rPr>
              <a:t>.</a:t>
            </a:r>
            <a:endParaRPr dirty="0">
              <a:solidFill>
                <a:schemeClr val="dk1"/>
              </a:solidFill>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2463474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407fa97f0f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407fa97f0f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(Discussion Appointments)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(Slide 3) Text to Film Comparison: Atticus Explains Defending Tom</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for Work Time B. On this slide, students will have a second viewing of the same film clip to watch from a different perspective.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probing question included in this section is “Why do you think the director then chooses a close up on Atticus when Scout says ‘nigger?</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It is important to point out Atticus’s reaction to Scout’s use of that word.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This scene uses close-ups, just like the scene students watched in lesson 12.</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This scene includes a wide shot at the beginning—where the camera takes in a big view of what is going on.</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Ask students to think about why the director might choose to use that type of shot.</a:t>
            </a:r>
            <a:endParaRPr sz="120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This scene also makes use of the medium shot—a shot that shows most of the body and is often used to show personal relationships or connections.</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Ask students to think about what characters are in the medium shot and why.</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 about the focus question on the slide when they watch the clip a second time.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Watch the clip again, paying attention to how the choices of the director or actors impact the scene or the viewer and record any additional notes or revisions on their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around the room and probe with individuals or pairs to be sure they are actually evaluating, adding, or revising the notes in their note-catcher. Probing questions might include: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do you think the director chose to use the wide shot at the beginning of the scene on the playground?” </a:t>
            </a:r>
            <a:r>
              <a:rPr lang="en" sz="1200" dirty="0">
                <a:solidFill>
                  <a:schemeClr val="dk1"/>
                </a:solidFill>
                <a:latin typeface="Calibri"/>
                <a:ea typeface="Calibri"/>
                <a:cs typeface="Calibri"/>
                <a:sym typeface="Calibri"/>
              </a:rPr>
              <a:t>(It shows us the setting, and some action while the narrator talks so her explanation makes sense.)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do you think the director then chooses a close up on Atticus when Scout says ‘nigger?</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(It allows the viewer to see Atticus’s reaction to Scout’s use of a word that he thinks is “common”—his line from the novel that was cut; it shows he does not like that word, and it shows that this is a tough conversation for him to have.)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the medium shot that shows Scout and Atticus on the porch show us? </a:t>
            </a:r>
            <a:r>
              <a:rPr lang="en" sz="1200" dirty="0">
                <a:solidFill>
                  <a:schemeClr val="dk1"/>
                </a:solidFill>
                <a:latin typeface="Calibri"/>
                <a:ea typeface="Calibri"/>
                <a:cs typeface="Calibri"/>
                <a:sym typeface="Calibri"/>
              </a:rPr>
              <a:t>(Reinforces Scout and Atticus’s relationship)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choices directors or actors make can be positive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(they help the viewer understand the scene), negative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(they make the scene less clear than in the text), or neutral (they are neither better nor worse).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to focus especially on the fact that the film did not include Atticus’s line: “Simply because we were licked a hundred years before we started is no reason for us not to try to win.”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few students to share their thoughts on the focus question from the slide.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Answers will vary, but student explanations must be logical and based on the film and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 desired responses in parentheses after each question.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asking students about the choice to leave out Atticus’s line, ideally, students will say that the choice to leave that out didn’t stay true to the central idea of the scene in the text because it is an important moment for the reader to understand why Atticus defends Tom Robinson. If students think it was a good choice to leave out this line, you will need to revisit the line in the text and explain it in terms of the Golden Rule and what the line tells us about Atticus’s values.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setting up mixed-ability groupings for this analysis to support students who may struggle with this new skill.</a:t>
            </a:r>
            <a:endParaRPr sz="1200" dirty="0">
              <a:latin typeface="Calibri"/>
              <a:ea typeface="Calibri"/>
              <a:cs typeface="Calibri"/>
              <a:sym typeface="Calibri"/>
            </a:endParaRPr>
          </a:p>
        </p:txBody>
      </p:sp>
    </p:spTree>
    <p:extLst>
      <p:ext uri="{BB962C8B-B14F-4D97-AF65-F5344CB8AC3E}">
        <p14:creationId xmlns:p14="http://schemas.microsoft.com/office/powerpoint/2010/main" val="86213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a2ea51330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Group/Independent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Written Conversation</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Written Conversation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In a written conversation, you will write simultaneous notes to your partner about the reading selection, swapping them every 2 minutes for a total of two exchanges, and keeping quiet along the way.</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You are to write for the whole time allotted for each note.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You may put down words, phrases, questions, connections, ideas, wonderings—anything related to the passage or responding to what your partner has said, just as you would in an out-loud conversation.</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Spelling and grammar do not count; these are just notes.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prompt for the written conversation. This prompt is also at the top of the note-catcher: </a:t>
            </a:r>
            <a:r>
              <a:rPr lang="en" sz="1200" i="1" dirty="0">
                <a:solidFill>
                  <a:schemeClr val="dk1"/>
                </a:solidFill>
                <a:latin typeface="Calibri"/>
                <a:ea typeface="Calibri"/>
                <a:cs typeface="Calibri"/>
                <a:sym typeface="Calibri"/>
              </a:rPr>
              <a:t>“Scout ends the chapter, ‘It was not until many years later that I realized he (Atticus) wanted me to hear every word he said.’ Re-read from the middle of page 115 to the end of page 117. Why might Atticus want her to hear every word? What makes you think as you do?”</a:t>
            </a:r>
            <a:endParaRPr sz="1200" i="1"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partners to stay quiet during the “conversation” using writing instead of talking.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29875472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B. Adding to the “Taking a Stand” anchor chart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to their partner to find any instances of a character taking a stand in Chapter 9.</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their ideas. Add them to the </a:t>
            </a:r>
            <a:r>
              <a:rPr lang="en" sz="1200" b="1" dirty="0">
                <a:solidFill>
                  <a:schemeClr val="dk1"/>
                </a:solidFill>
                <a:latin typeface="Calibri"/>
                <a:ea typeface="Calibri"/>
                <a:cs typeface="Calibri"/>
                <a:sym typeface="Calibri"/>
              </a:rPr>
              <a:t>Taking a Stand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4052893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Homework: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Chapter 10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Homework: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Chapter 10 </a:t>
            </a:r>
            <a:r>
              <a:rPr lang="en" sz="1200" dirty="0">
                <a:solidFill>
                  <a:schemeClr val="dk1"/>
                </a:solidFill>
                <a:latin typeface="Calibri"/>
                <a:ea typeface="Calibri"/>
                <a:cs typeface="Calibri"/>
                <a:sym typeface="Calibri"/>
              </a:rPr>
              <a:t>and briefly preview the homework.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 assignment.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struggling learners with the supported structured notes for additional scaffolding as they read the novel.</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1378303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142fd03f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g4142fd03f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
        <p:nvSpPr>
          <p:cNvPr id="211" name="Google Shape;211;g4142fd03f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4692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Structure, Chapter 8 Graphic Organizer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Comparing and Contrasting Text Structures </a:t>
            </a:r>
            <a:r>
              <a:rPr lang="en" sz="1200" dirty="0">
                <a:solidFill>
                  <a:schemeClr val="dk1"/>
                </a:solidFill>
                <a:latin typeface="Calibri"/>
                <a:ea typeface="Calibri"/>
                <a:cs typeface="Calibri"/>
                <a:sym typeface="Calibri"/>
              </a:rPr>
              <a:t>(one per student and one for teacher modeling)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t>
            </a:r>
            <a:r>
              <a:rPr lang="en" sz="1200" b="1" dirty="0">
                <a:solidFill>
                  <a:schemeClr val="dk1"/>
                </a:solidFill>
                <a:latin typeface="Calibri"/>
                <a:ea typeface="Calibri"/>
                <a:cs typeface="Calibri"/>
                <a:sym typeface="Calibri"/>
              </a:rPr>
              <a:t>ext to Film Comparison Note-catcher </a:t>
            </a:r>
            <a:r>
              <a:rPr lang="en" sz="1200" dirty="0">
                <a:solidFill>
                  <a:schemeClr val="dk1"/>
                </a:solidFill>
                <a:latin typeface="Calibri"/>
                <a:ea typeface="Calibri"/>
                <a:cs typeface="Calibri"/>
                <a:sym typeface="Calibri"/>
              </a:rPr>
              <a:t>(one per student and one for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Written Conversation Note-catcher </a:t>
            </a:r>
            <a:r>
              <a:rPr lang="en" sz="1200" dirty="0">
                <a:solidFill>
                  <a:schemeClr val="dk1"/>
                </a:solidFill>
                <a:latin typeface="Calibri"/>
                <a:ea typeface="Calibri"/>
                <a:cs typeface="Calibri"/>
                <a:sym typeface="Calibri"/>
              </a:rPr>
              <a:t>(one per student and one for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 10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graphic organizer, Chapter 10 </a:t>
            </a:r>
            <a:r>
              <a:rPr lang="en" sz="1200" dirty="0">
                <a:solidFill>
                  <a:schemeClr val="dk1"/>
                </a:solidFill>
                <a:latin typeface="Calibri"/>
                <a:ea typeface="Calibri"/>
                <a:cs typeface="Calibri"/>
                <a:sym typeface="Calibri"/>
              </a:rPr>
              <a:t>(optional for students needing more support)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Taking a Stand anchor chart </a:t>
            </a:r>
            <a:r>
              <a:rPr lang="en" sz="1200" dirty="0">
                <a:solidFill>
                  <a:schemeClr val="dk1"/>
                </a:solidFill>
                <a:latin typeface="Calibri"/>
                <a:ea typeface="Calibri"/>
                <a:cs typeface="Calibri"/>
                <a:sym typeface="Calibri"/>
              </a:rPr>
              <a:t>(from Lesson 11)</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decide which Discussion Appointment to use today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DVD (beginning at 51:36 and ending at 54:10)</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78107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Chapters 8 and 9 of </a:t>
            </a:r>
            <a:r>
              <a:rPr lang="en" sz="1200" i="1" dirty="0">
                <a:solidFill>
                  <a:schemeClr val="dk1"/>
                </a:solidFill>
                <a:latin typeface="Calibri"/>
                <a:ea typeface="Calibri"/>
                <a:cs typeface="Calibri"/>
                <a:sym typeface="Calibri"/>
              </a:rPr>
              <a:t>To Kill A Mockingbird</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“Incident”</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Preview the </a:t>
            </a:r>
            <a:r>
              <a:rPr lang="en" sz="1200" i="1" dirty="0">
                <a:latin typeface="Calibri"/>
                <a:ea typeface="Calibri"/>
                <a:cs typeface="Calibri"/>
                <a:sym typeface="Calibri"/>
              </a:rPr>
              <a:t>To Kill a Mockingbird</a:t>
            </a:r>
            <a:r>
              <a:rPr lang="en" sz="1200" dirty="0">
                <a:latin typeface="Calibri"/>
                <a:ea typeface="Calibri"/>
                <a:cs typeface="Calibri"/>
                <a:sym typeface="Calibri"/>
              </a:rPr>
              <a:t> DVD (beginning at 51:36 and ending at 54:10)</a:t>
            </a:r>
            <a:r>
              <a:rPr lang="en-US" sz="1200" dirty="0">
                <a:latin typeface="Calibri"/>
                <a:ea typeface="Calibri"/>
                <a:cs typeface="Calibri"/>
                <a:sym typeface="Calibri"/>
              </a:rPr>
              <a:t>.</a:t>
            </a:r>
            <a:endParaRPr sz="1200" dirty="0">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Written Conversation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3418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a:latin typeface="Calibri"/>
                <a:ea typeface="Calibri"/>
                <a:cs typeface="Calibri"/>
                <a:sym typeface="Calibri"/>
              </a:rPr>
              <a:t>Text Comparisons:</a:t>
            </a:r>
            <a:endParaRPr sz="1200">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a:latin typeface="Calibri"/>
                <a:ea typeface="Calibri"/>
                <a:cs typeface="Calibri"/>
                <a:sym typeface="Calibri"/>
              </a:rPr>
              <a:t>Comparing Text Structures and Text Types (Chapter 9)</a:t>
            </a:r>
            <a:endParaRPr sz="1200">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987972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9031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Engaging the Reader and Reviewing Learning Targets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Narrative Structure graphic organizer, Chapter 8</a:t>
            </a:r>
            <a:r>
              <a:rPr lang="en" sz="1200" dirty="0">
                <a:solidFill>
                  <a:schemeClr val="dk1"/>
                </a:solidFill>
                <a:latin typeface="Calibri"/>
                <a:ea typeface="Calibri"/>
                <a:cs typeface="Calibri"/>
                <a:sym typeface="Calibri"/>
              </a:rPr>
              <a:t> and ask students to fill it out for Chapter 8, using their </a:t>
            </a:r>
            <a:r>
              <a:rPr lang="en" sz="1200" b="1" dirty="0">
                <a:solidFill>
                  <a:schemeClr val="dk1"/>
                </a:solidFill>
                <a:latin typeface="Calibri"/>
                <a:ea typeface="Calibri"/>
                <a:cs typeface="Calibri"/>
                <a:sym typeface="Calibri"/>
              </a:rPr>
              <a:t>Reader’s Notes </a:t>
            </a:r>
            <a:r>
              <a:rPr lang="en" sz="1200" dirty="0">
                <a:solidFill>
                  <a:schemeClr val="dk1"/>
                </a:solidFill>
                <a:latin typeface="Calibri"/>
                <a:ea typeface="Calibri"/>
                <a:cs typeface="Calibri"/>
                <a:sym typeface="Calibri"/>
              </a:rPr>
              <a:t>and copy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this graphic organizer is not for Chapter 9 (which they read for homework). They will focus on Chapter 9 in the second half of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first two learning targets with students, and share with them that today they will be comparing the structure of Chapter 8 with the poem “Incident.”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third learning target, and share with students that in the second part of the lesson they will be making a text to film comparison.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and recording forms engage students more actively and provide scaffolding that is especially critical for learners with lower levels of language proficiency and/or learning.</a:t>
            </a:r>
            <a:endParaRPr sz="1200" dirty="0">
              <a:latin typeface="Calibri"/>
              <a:ea typeface="Calibri"/>
              <a:cs typeface="Calibri"/>
              <a:sym typeface="Calibri"/>
            </a:endParaRPr>
          </a:p>
        </p:txBody>
      </p:sp>
    </p:spTree>
    <p:extLst>
      <p:ext uri="{BB962C8B-B14F-4D97-AF65-F5344CB8AC3E}">
        <p14:creationId xmlns:p14="http://schemas.microsoft.com/office/powerpoint/2010/main" val="2279040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15-18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(Discussion Appointments)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Comparing and Contrasting Text Structures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Let students know: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Today you will be using your skills to compare (think about similarities) and contrast (think about differences).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This ability to compare and contrast across texts or mediums is a crucial skill in eighth grade.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First, you will compare and contrast the text structures of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Incident,</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the Countee Cullen poem you analyzed in Lesson 16, and Chapter 8 of To Kill a Mockingbird.</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Then, you will compare and contrast a scene from the film version of To Kill a Mockingbird with part of Chapter 9.</a:t>
            </a:r>
            <a:r>
              <a:rPr lang="en-US" sz="1200" i="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meet with their selected Discussion Appointment partner.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partners to compare their </a:t>
            </a:r>
            <a:r>
              <a:rPr lang="en" sz="1200" b="1" dirty="0">
                <a:solidFill>
                  <a:schemeClr val="dk1"/>
                </a:solidFill>
                <a:latin typeface="Calibri"/>
                <a:ea typeface="Calibri"/>
                <a:cs typeface="Calibri"/>
                <a:sym typeface="Calibri"/>
              </a:rPr>
              <a:t>Narrative Structure Chapter 8 graphic organizers </a:t>
            </a:r>
            <a:r>
              <a:rPr lang="en" sz="1200" dirty="0">
                <a:solidFill>
                  <a:schemeClr val="dk1"/>
                </a:solidFill>
                <a:latin typeface="Calibri"/>
                <a:ea typeface="Calibri"/>
                <a:cs typeface="Calibri"/>
                <a:sym typeface="Calibri"/>
              </a:rPr>
              <a:t>and revise, if necessary.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2 minutes, distribute the </a:t>
            </a:r>
            <a:r>
              <a:rPr lang="en" sz="1200" b="1" dirty="0">
                <a:solidFill>
                  <a:schemeClr val="dk1"/>
                </a:solidFill>
                <a:latin typeface="Calibri"/>
                <a:ea typeface="Calibri"/>
                <a:cs typeface="Calibri"/>
                <a:sym typeface="Calibri"/>
              </a:rPr>
              <a:t>Comparing and Contrasting Text Structures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this Note-catcher asks students to think about how each text (“Incident” and Chapter 8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uses text structure to help communicate something about the Golden Rule.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pairs to work together to complete the Note-catcher, just as they did in Lesson 14 with Chapter 6.</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about 8 minutes, display a blank </a:t>
            </a:r>
            <a:r>
              <a:rPr lang="en" sz="1200" b="1" dirty="0">
                <a:solidFill>
                  <a:schemeClr val="dk1"/>
                </a:solidFill>
                <a:latin typeface="Calibri"/>
                <a:ea typeface="Calibri"/>
                <a:cs typeface="Calibri"/>
                <a:sym typeface="Calibri"/>
              </a:rPr>
              <a:t>Comparing and Contrasting Text Structures Note-catcher </a:t>
            </a:r>
            <a:r>
              <a:rPr lang="en" sz="1200" dirty="0">
                <a:solidFill>
                  <a:schemeClr val="dk1"/>
                </a:solidFill>
                <a:latin typeface="Calibri"/>
                <a:ea typeface="Calibri"/>
                <a:cs typeface="Calibri"/>
                <a:sym typeface="Calibri"/>
              </a:rPr>
              <a:t>using the document camera (</a:t>
            </a:r>
            <a:r>
              <a:rPr lang="en" sz="1200" b="0" dirty="0">
                <a:solidFill>
                  <a:schemeClr val="dk1"/>
                </a:solidFill>
                <a:latin typeface="Calibri"/>
                <a:ea typeface="Calibri"/>
                <a:cs typeface="Calibri"/>
                <a:sym typeface="Calibri"/>
              </a:rPr>
              <a:t>Alternative</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Recreate the note-catcher on chart paper to display and fill in with the whole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their thinking and add it to the displayed Note-catcher.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fill out their Note-catchers as you do.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 responses in the note-catcher to make sense with the given text and be based in evidence. If an answer doesn’t make sense, push students to cite evidence from the text.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You may have to provide more modeling about the text structure of each type of text when addressing the 2nd and 3rd questions on the chart.</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1435490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(Slide 1) Text to Film Comparison: Atticus Explains Defending Tom</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 for Work Time B. On this slide, students will prepare to view a film clip and make a text to film comparison.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the Text to Film Comparison, the Note-catcher is chunked into several paragraphs because the excerpt includes a conversation between Scout and Atticus. Each time the speaker changes, it is counted as a new paragraph.</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the beginning of Chapter 9.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read along silently in their heads as you read aloud Paragraphs 1–20 (through ‘“Simply because we were licked a hundred years before we started is no reason for us not to try to win,’ Atticus said”).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Text to Film Comparison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third learning target was about comparing and contrasting the text with the film. Cold call a student to read the question in the second column: </a:t>
            </a:r>
            <a:r>
              <a:rPr lang="en" sz="1200" b="1" dirty="0">
                <a:solidFill>
                  <a:schemeClr val="dk1"/>
                </a:solidFill>
                <a:latin typeface="Calibri"/>
                <a:ea typeface="Calibri"/>
                <a:cs typeface="Calibri"/>
                <a:sym typeface="Calibri"/>
              </a:rPr>
              <a:t>“What is the same? How does the film version stay faithful to the novel?”</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Lesson 11, the class defined faithful. It means “to stay the same; to stick to the original.”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the questions in the third column: </a:t>
            </a:r>
            <a:r>
              <a:rPr lang="en" sz="1200" b="1" dirty="0">
                <a:solidFill>
                  <a:schemeClr val="dk1"/>
                </a:solidFill>
                <a:latin typeface="Calibri"/>
                <a:ea typeface="Calibri"/>
                <a:cs typeface="Calibri"/>
                <a:sym typeface="Calibri"/>
              </a:rPr>
              <a:t>“What is different? How does the film version depart from the novel?”</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Lesson 11, the class defined depart. It means “to change or go away from.”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 in the last column: </a:t>
            </a:r>
            <a:r>
              <a:rPr lang="en" sz="1200" i="1" dirty="0">
                <a:solidFill>
                  <a:schemeClr val="dk1"/>
                </a:solidFill>
                <a:latin typeface="Calibri"/>
                <a:ea typeface="Calibri"/>
                <a:cs typeface="Calibri"/>
                <a:sym typeface="Calibri"/>
              </a:rPr>
              <a:t>“Evaluation: Do the choices of the director or actors effectively convey the central message of the text? Why or why not? Provide evidence from the film to support your answer.”</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t>
            </a:r>
          </a:p>
          <a:p>
            <a:pPr marL="914400" lvl="1" indent="-304800" rtl="0">
              <a:spcBef>
                <a:spcPts val="0"/>
              </a:spcBef>
              <a:spcAft>
                <a:spcPts val="0"/>
              </a:spcAft>
              <a:buClr>
                <a:schemeClr val="dk1"/>
              </a:buClr>
              <a:buSzPts val="1200"/>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When we read, we often get an idea in our minds of what characters look like or how they are supposed to act. We imagine scenes and settings. Directors, actors, and even the screenwriter, make decisions about how a novel is going to be portrayed on screen, including changing things dramatically on occasion.</a:t>
            </a:r>
            <a:r>
              <a:rPr lang="en-US" sz="1200" i="1" dirty="0">
                <a:solidFill>
                  <a:schemeClr val="dk1"/>
                </a:solidFill>
                <a:latin typeface="Calibri"/>
                <a:ea typeface="Calibri"/>
                <a:cs typeface="Calibri"/>
                <a:sym typeface="Calibri"/>
              </a:rPr>
              <a:t>”</a:t>
            </a:r>
            <a:endParaRPr lang="en"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After identifying what is the same and different, you will have evaluate the choices made by the director or actors and the impact those choices have on the viewer or the scene. Evaluate means to judge.</a:t>
            </a:r>
            <a:r>
              <a:rPr lang="en-US" sz="1200" i="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865046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07fa97f0f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07fa97f0f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(Discussion Appointments)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(Slide 2) Text to Film Comparison: Atticus Explains Defending Tom</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 for Work Time B. On this slide, students will watch the film clip for the first time and take notes in each of the columns.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the DVD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beginning at 51:36 and ending at 54:10.</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the clip is finished, have students jot down their answers in the first two columns.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turn and talk with their Discussion Appointment partner.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cold call students to share details that are the “same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 the displayed Note-catcher, model adding these notes to the “same” column.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students for details to add to the “different” column on the teacher model.</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cold calling for details that are the same, listen for details that mostly include the same dialogue.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cold calling for details that are different, listen for Scout fighting Cecil in the film, and some details and dialogue left out.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691840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14" name="Picture 13">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15" name="Picture 14">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16" name="Picture 15">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8" name="Picture 7">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9" name="Picture 8">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1</a:t>
            </a:r>
            <a:r>
              <a:rPr lang="en" sz="3400"/>
              <a:t>: Lesson </a:t>
            </a:r>
            <a:r>
              <a:rPr lang="en"/>
              <a:t>17</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50-70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 practice the skill that students have learned in this unit: comparing and contrasting text structures, as well as comparing and contrasting the text and film versions of </a:t>
            </a:r>
            <a:r>
              <a:rPr lang="en" sz="1600" i="1" dirty="0">
                <a:solidFill>
                  <a:schemeClr val="dk1"/>
                </a:solidFill>
              </a:rPr>
              <a:t>To Kill a Mockingbird</a:t>
            </a:r>
            <a:r>
              <a:rPr lang="en" sz="1600" dirty="0">
                <a:solidFill>
                  <a:schemeClr val="dk1"/>
                </a:solidFill>
              </a:rPr>
              <a:t>. </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compare and contrast the structure of Chapter 8 of </a:t>
            </a:r>
            <a:r>
              <a:rPr lang="en" sz="1600" i="1" dirty="0">
                <a:solidFill>
                  <a:schemeClr val="dk1"/>
                </a:solidFill>
              </a:rPr>
              <a:t>To Kill a Mockingbird</a:t>
            </a:r>
            <a:r>
              <a:rPr lang="en" sz="1600" dirty="0">
                <a:solidFill>
                  <a:schemeClr val="dk1"/>
                </a:solidFill>
              </a:rPr>
              <a:t> and “Incident.”</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analyze how the structures of Chapter 8 of </a:t>
            </a:r>
            <a:r>
              <a:rPr lang="en" sz="1600" i="1" dirty="0">
                <a:solidFill>
                  <a:schemeClr val="dk1"/>
                </a:solidFill>
              </a:rPr>
              <a:t>To Kill a Mockingbird</a:t>
            </a:r>
            <a:r>
              <a:rPr lang="en" sz="1600" dirty="0">
                <a:solidFill>
                  <a:schemeClr val="dk1"/>
                </a:solidFill>
              </a:rPr>
              <a:t> and “Incident” affect meaning.</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evaluate the similarities and differences between the novel and the film version of </a:t>
            </a:r>
            <a:r>
              <a:rPr lang="en" sz="1600" i="1" dirty="0">
                <a:solidFill>
                  <a:schemeClr val="dk1"/>
                </a:solidFill>
              </a:rPr>
              <a:t>To Kill a Mockingbird.</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4"/>
          <p:cNvSpPr txBox="1">
            <a:spLocks noGrp="1"/>
          </p:cNvSpPr>
          <p:nvPr>
            <p:ph type="title"/>
          </p:nvPr>
        </p:nvSpPr>
        <p:spPr>
          <a:xfrm>
            <a:off x="311700" y="334175"/>
            <a:ext cx="8520600" cy="1122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watch the film clip again using a different perspective.</a:t>
            </a:r>
            <a:endParaRPr/>
          </a:p>
        </p:txBody>
      </p:sp>
      <p:sp>
        <p:nvSpPr>
          <p:cNvPr id="188" name="Google Shape;188;p34"/>
          <p:cNvSpPr txBox="1">
            <a:spLocks noGrp="1"/>
          </p:cNvSpPr>
          <p:nvPr>
            <p:ph type="body" idx="1"/>
          </p:nvPr>
        </p:nvSpPr>
        <p:spPr>
          <a:xfrm>
            <a:off x="311700" y="1650250"/>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a:solidFill>
                  <a:schemeClr val="dk1"/>
                </a:solidFill>
              </a:rPr>
              <a:t>Now, you will watch the film clip again, focusing on the camera angles, lighting, types of shots, music, or the movements of the actors.</a:t>
            </a:r>
            <a:endParaRPr i="1">
              <a:solidFill>
                <a:schemeClr val="dk1"/>
              </a:solidFill>
            </a:endParaRPr>
          </a:p>
          <a:p>
            <a:pPr marL="0" lvl="0" indent="0" rtl="0">
              <a:spcBef>
                <a:spcPts val="0"/>
              </a:spcBef>
              <a:spcAft>
                <a:spcPts val="0"/>
              </a:spcAft>
              <a:buNone/>
            </a:pPr>
            <a:endParaRPr i="1">
              <a:solidFill>
                <a:schemeClr val="dk1"/>
              </a:solidFill>
            </a:endParaRPr>
          </a:p>
          <a:p>
            <a:pPr marL="0" lvl="0" indent="0" rtl="0">
              <a:spcBef>
                <a:spcPts val="0"/>
              </a:spcBef>
              <a:spcAft>
                <a:spcPts val="0"/>
              </a:spcAft>
              <a:buNone/>
            </a:pPr>
            <a:r>
              <a:rPr lang="en" i="1">
                <a:solidFill>
                  <a:schemeClr val="dk1"/>
                </a:solidFill>
              </a:rPr>
              <a:t>You will evaluate the choices made by the director or actors and the impact those choices have on the viewer or the scene. As you watch the film clip a second time, think about this question:</a:t>
            </a:r>
            <a:endParaRPr i="1">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r>
              <a:rPr lang="en">
                <a:solidFill>
                  <a:schemeClr val="dk1"/>
                </a:solidFill>
              </a:rPr>
              <a:t>“</a:t>
            </a:r>
            <a:r>
              <a:rPr lang="en" i="1">
                <a:solidFill>
                  <a:schemeClr val="dk1"/>
                </a:solidFill>
              </a:rPr>
              <a:t>Do the choices effectively convey the central message of the text? Why or why not?”</a:t>
            </a:r>
            <a:endParaRPr i="1">
              <a:solidFill>
                <a:schemeClr val="dk1"/>
              </a:solidFill>
            </a:endParaRPr>
          </a:p>
          <a:p>
            <a:pPr marL="0" lvl="0" indent="0" rtl="0">
              <a:spcBef>
                <a:spcPts val="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5"/>
          <p:cNvSpPr txBox="1">
            <a:spLocks noGrp="1"/>
          </p:cNvSpPr>
          <p:nvPr>
            <p:ph type="title"/>
          </p:nvPr>
        </p:nvSpPr>
        <p:spPr>
          <a:xfrm>
            <a:off x="311700" y="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have a Written Conversation about a section of the text.</a:t>
            </a:r>
            <a:endParaRPr/>
          </a:p>
        </p:txBody>
      </p:sp>
      <p:pic>
        <p:nvPicPr>
          <p:cNvPr id="194" name="Google Shape;194;p35"/>
          <p:cNvPicPr preferRelativeResize="0"/>
          <p:nvPr/>
        </p:nvPicPr>
        <p:blipFill>
          <a:blip r:embed="rId3">
            <a:alphaModFix/>
          </a:blip>
          <a:stretch>
            <a:fillRect/>
          </a:stretch>
        </p:blipFill>
        <p:spPr>
          <a:xfrm>
            <a:off x="1954162" y="1199336"/>
            <a:ext cx="5235675" cy="3334564"/>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6"/>
          <p:cNvSpPr txBox="1">
            <a:spLocks noGrp="1"/>
          </p:cNvSpPr>
          <p:nvPr>
            <p:ph type="title"/>
          </p:nvPr>
        </p:nvSpPr>
        <p:spPr>
          <a:xfrm>
            <a:off x="311700" y="334175"/>
            <a:ext cx="8520600" cy="1233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add to our Taking a Stand anchor chart.</a:t>
            </a:r>
            <a:endParaRPr/>
          </a:p>
        </p:txBody>
      </p:sp>
      <p:pic>
        <p:nvPicPr>
          <p:cNvPr id="200" name="Google Shape;200;p36"/>
          <p:cNvPicPr preferRelativeResize="0"/>
          <p:nvPr/>
        </p:nvPicPr>
        <p:blipFill>
          <a:blip r:embed="rId3">
            <a:alphaModFix/>
          </a:blip>
          <a:stretch>
            <a:fillRect/>
          </a:stretch>
        </p:blipFill>
        <p:spPr>
          <a:xfrm>
            <a:off x="1278812" y="1567176"/>
            <a:ext cx="6586376" cy="2823850"/>
          </a:xfrm>
          <a:prstGeom prst="rect">
            <a:avLst/>
          </a:prstGeom>
          <a:noFill/>
          <a:ln w="28575" cap="flat" cmpd="sng">
            <a:solidFill>
              <a:schemeClr val="dk2"/>
            </a:solidFill>
            <a:prstDash val="solid"/>
            <a:round/>
            <a:headEnd type="none" w="sm" len="sm"/>
            <a:tailEnd type="none" w="sm" len="sm"/>
          </a:ln>
        </p:spPr>
      </p:pic>
      <p:pic>
        <p:nvPicPr>
          <p:cNvPr id="5" name="Google Shape;182;p33"/>
          <p:cNvPicPr preferRelativeResize="0"/>
          <p:nvPr/>
        </p:nvPicPr>
        <p:blipFill>
          <a:blip r:embed="rId4">
            <a:alphaModFix/>
          </a:blip>
          <a:stretch>
            <a:fillRect/>
          </a:stretch>
        </p:blipFill>
        <p:spPr>
          <a:xfrm>
            <a:off x="8393346" y="4539343"/>
            <a:ext cx="587864" cy="56753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07" name="Google Shape;207;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solidFill>
                  <a:schemeClr val="dk1"/>
                </a:solidFill>
              </a:rPr>
              <a:t>Complete a first read of Chapter 10, using structured notes. </a:t>
            </a:r>
            <a:endParaRPr>
              <a:solidFill>
                <a:schemeClr val="dk1"/>
              </a:solidFill>
            </a:endParaRPr>
          </a:p>
          <a:p>
            <a:pPr marL="0" lvl="0" indent="0">
              <a:spcBef>
                <a:spcPts val="0"/>
              </a:spcBef>
              <a:spcAft>
                <a:spcPts val="0"/>
              </a:spcAft>
              <a:buNone/>
            </a:pPr>
            <a:endParaRPr>
              <a:solidFill>
                <a:schemeClr val="dk1"/>
              </a:solidFill>
            </a:endParaRPr>
          </a:p>
          <a:p>
            <a:pPr marL="0" lvl="0" indent="0">
              <a:spcBef>
                <a:spcPts val="0"/>
              </a:spcBef>
              <a:spcAft>
                <a:spcPts val="0"/>
              </a:spcAft>
              <a:buNone/>
            </a:pPr>
            <a:r>
              <a:rPr lang="en">
                <a:solidFill>
                  <a:schemeClr val="dk1"/>
                </a:solidFill>
              </a:rPr>
              <a:t>Answer the focus question: </a:t>
            </a:r>
            <a:endParaRPr>
              <a:solidFill>
                <a:schemeClr val="dk1"/>
              </a:solidFill>
            </a:endParaRPr>
          </a:p>
          <a:p>
            <a:pPr marL="0" lvl="0" indent="0">
              <a:spcBef>
                <a:spcPts val="0"/>
              </a:spcBef>
              <a:spcAft>
                <a:spcPts val="0"/>
              </a:spcAft>
              <a:buNone/>
            </a:pPr>
            <a:r>
              <a:rPr lang="en">
                <a:solidFill>
                  <a:schemeClr val="dk1"/>
                </a:solidFill>
              </a:rPr>
              <a:t>Atticus says, “Remember it’s a sin to kill a mockingbird.” Put this statement in your own words. What does Atticus really mean? </a:t>
            </a:r>
            <a:endParaRPr>
              <a:solidFill>
                <a:schemeClr val="dk1"/>
              </a:solidFill>
            </a:endParaRPr>
          </a:p>
          <a:p>
            <a:pPr marL="0" lvl="0" indent="0">
              <a:spcBef>
                <a:spcPts val="0"/>
              </a:spcBef>
              <a:spcAft>
                <a:spcPts val="0"/>
              </a:spcAft>
              <a:buNone/>
            </a:pPr>
            <a:endParaRPr>
              <a:solidFill>
                <a:schemeClr val="dk1"/>
              </a:solidFill>
            </a:endParaRPr>
          </a:p>
          <a:p>
            <a:pPr marL="0" lvl="0" indent="0">
              <a:spcBef>
                <a:spcPts val="0"/>
              </a:spcBef>
              <a:spcAft>
                <a:spcPts val="0"/>
              </a:spcAft>
              <a:buNone/>
            </a:pPr>
            <a:r>
              <a:rPr lang="en">
                <a:solidFill>
                  <a:schemeClr val="dk1"/>
                </a:solidFill>
              </a:rPr>
              <a:t>Use the strongest evidence from the novel in your answer.</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14" name="Google Shape;214;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15" name="Google Shape;215;p38"/>
          <p:cNvGraphicFramePr/>
          <p:nvPr/>
        </p:nvGraphicFramePr>
        <p:xfrm>
          <a:off x="577216" y="1385887"/>
          <a:ext cx="7989600" cy="3230175"/>
        </p:xfrm>
        <a:graphic>
          <a:graphicData uri="http://schemas.openxmlformats.org/drawingml/2006/table">
            <a:tbl>
              <a:tblPr firstRow="1" bandRow="1">
                <a:noFill/>
                <a:tableStyleId>{9DE898D8-5775-4CF0-B29B-7D2623F921AC}</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17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17:</a:t>
            </a:r>
            <a:r>
              <a:rPr lang="en" i="1" dirty="0">
                <a:solidFill>
                  <a:schemeClr val="dk1"/>
                </a:solidFill>
              </a:rPr>
              <a:t>  </a:t>
            </a:r>
            <a:r>
              <a:rPr lang="en" dirty="0">
                <a:solidFill>
                  <a:schemeClr val="dk1"/>
                </a:solidFill>
              </a:rPr>
              <a:t>Materials and classroom preparation</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Prepare the following new materials for this lesson:</a:t>
            </a:r>
            <a:endParaRPr dirty="0">
              <a:solidFill>
                <a:schemeClr val="dk1"/>
              </a:solidFill>
            </a:endParaRPr>
          </a:p>
          <a:p>
            <a:pPr marL="914400" lvl="1" indent="-330200" rtl="0">
              <a:spcBef>
                <a:spcPts val="0"/>
              </a:spcBef>
              <a:spcAft>
                <a:spcPts val="0"/>
              </a:spcAft>
              <a:buClr>
                <a:schemeClr val="dk1"/>
              </a:buClr>
              <a:buSzPts val="1600"/>
              <a:buChar char="○"/>
            </a:pPr>
            <a:r>
              <a:rPr lang="en" sz="1600" b="1" dirty="0">
                <a:solidFill>
                  <a:schemeClr val="dk1"/>
                </a:solidFill>
              </a:rPr>
              <a:t>Narrative Structure, Chapter 8 Graphic Organizer </a:t>
            </a:r>
            <a:r>
              <a:rPr lang="en" sz="1600" dirty="0">
                <a:solidFill>
                  <a:schemeClr val="dk1"/>
                </a:solidFill>
              </a:rPr>
              <a:t>(one per student)</a:t>
            </a:r>
            <a:endParaRPr sz="1600" dirty="0">
              <a:solidFill>
                <a:schemeClr val="dk1"/>
              </a:solidFill>
            </a:endParaRPr>
          </a:p>
          <a:p>
            <a:pPr marL="914400" lvl="1" indent="-330200" rtl="0">
              <a:spcBef>
                <a:spcPts val="0"/>
              </a:spcBef>
              <a:spcAft>
                <a:spcPts val="0"/>
              </a:spcAft>
              <a:buClr>
                <a:schemeClr val="dk1"/>
              </a:buClr>
              <a:buSzPts val="1600"/>
              <a:buChar char="○"/>
            </a:pPr>
            <a:r>
              <a:rPr lang="en" sz="1600" b="1" dirty="0">
                <a:solidFill>
                  <a:schemeClr val="dk1"/>
                </a:solidFill>
              </a:rPr>
              <a:t>Comparing and Contrasting Text Structures </a:t>
            </a:r>
            <a:r>
              <a:rPr lang="en" sz="1600" dirty="0">
                <a:solidFill>
                  <a:schemeClr val="dk1"/>
                </a:solidFill>
              </a:rPr>
              <a:t>(one per student and one for teacher modeling)</a:t>
            </a:r>
            <a:endParaRPr sz="1600" dirty="0">
              <a:solidFill>
                <a:schemeClr val="dk1"/>
              </a:solidFill>
            </a:endParaRPr>
          </a:p>
          <a:p>
            <a:pPr marL="914400" lvl="1" indent="-330200" rtl="0">
              <a:spcBef>
                <a:spcPts val="0"/>
              </a:spcBef>
              <a:spcAft>
                <a:spcPts val="0"/>
              </a:spcAft>
              <a:buClr>
                <a:schemeClr val="dk1"/>
              </a:buClr>
              <a:buSzPts val="1600"/>
              <a:buChar char="○"/>
            </a:pPr>
            <a:r>
              <a:rPr lang="en" sz="1600" b="1" dirty="0">
                <a:solidFill>
                  <a:schemeClr val="dk1"/>
                </a:solidFill>
              </a:rPr>
              <a:t>Text to Film Comparison Note-catcher </a:t>
            </a:r>
            <a:r>
              <a:rPr lang="en" sz="1600" dirty="0">
                <a:solidFill>
                  <a:schemeClr val="dk1"/>
                </a:solidFill>
              </a:rPr>
              <a:t>(one per student and one for display)</a:t>
            </a:r>
            <a:endParaRPr sz="1600" dirty="0">
              <a:solidFill>
                <a:schemeClr val="dk1"/>
              </a:solidFill>
            </a:endParaRPr>
          </a:p>
          <a:p>
            <a:pPr marL="914400" lvl="1" indent="-330200" rtl="0">
              <a:spcBef>
                <a:spcPts val="0"/>
              </a:spcBef>
              <a:spcAft>
                <a:spcPts val="0"/>
              </a:spcAft>
              <a:buClr>
                <a:schemeClr val="dk1"/>
              </a:buClr>
              <a:buSzPts val="1600"/>
              <a:buChar char="○"/>
            </a:pPr>
            <a:r>
              <a:rPr lang="en" sz="1600" b="1" dirty="0">
                <a:solidFill>
                  <a:schemeClr val="dk1"/>
                </a:solidFill>
              </a:rPr>
              <a:t>Written Conversation Note-catcher </a:t>
            </a:r>
            <a:r>
              <a:rPr lang="en" sz="1600" dirty="0">
                <a:solidFill>
                  <a:schemeClr val="dk1"/>
                </a:solidFill>
              </a:rPr>
              <a:t>(one per student and one for display)</a:t>
            </a:r>
            <a:endParaRPr sz="1600" dirty="0">
              <a:solidFill>
                <a:schemeClr val="dk1"/>
              </a:solidFill>
            </a:endParaRPr>
          </a:p>
          <a:p>
            <a:pPr marL="457200" lvl="0" indent="-330200" rtl="0">
              <a:spcBef>
                <a:spcPts val="0"/>
              </a:spcBef>
              <a:spcAft>
                <a:spcPts val="0"/>
              </a:spcAft>
              <a:buClr>
                <a:schemeClr val="dk1"/>
              </a:buClr>
              <a:buSzPts val="1600"/>
              <a:buChar char="●"/>
            </a:pPr>
            <a:r>
              <a:rPr lang="en" sz="1600" b="1" i="1" dirty="0">
                <a:solidFill>
                  <a:schemeClr val="dk1"/>
                </a:solidFill>
              </a:rPr>
              <a:t>To Kill a Mockingbird</a:t>
            </a:r>
            <a:r>
              <a:rPr lang="en" sz="1600" b="1" dirty="0">
                <a:solidFill>
                  <a:schemeClr val="dk1"/>
                </a:solidFill>
              </a:rPr>
              <a:t> Structured Notes graphic organizer, Chapter 10 </a:t>
            </a:r>
            <a:r>
              <a:rPr lang="en" sz="1600" dirty="0">
                <a:solidFill>
                  <a:schemeClr val="dk1"/>
                </a:solidFill>
              </a:rPr>
              <a:t>(one per student)</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Set up and test technology for viewing and sound of the film prior to the lesson to ensure quality.</a:t>
            </a: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17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17: </a:t>
            </a:r>
            <a:r>
              <a:rPr lang="en">
                <a:solidFill>
                  <a:schemeClr val="dk1"/>
                </a:solidFill>
              </a:rPr>
              <a:t>Reading and protocols to read in preparation:</a:t>
            </a:r>
            <a:endParaRPr>
              <a:solidFill>
                <a:schemeClr val="dk1"/>
              </a:solidFill>
            </a:endParaRPr>
          </a:p>
          <a:p>
            <a:pPr marL="0" lvl="0" indent="0" rtl="0">
              <a:lnSpc>
                <a:spcPct val="90000"/>
              </a:lnSpc>
              <a:spcBef>
                <a:spcPts val="0"/>
              </a:spcBef>
              <a:spcAft>
                <a:spcPts val="0"/>
              </a:spcAft>
              <a:buNone/>
            </a:pP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The lesson begins with an analysis of the narrative structure of Chapter 8 and then compares it with the text structure of “Incident,” which students analyzed in the previous lesson. Reread and annotate these texts for notes on text structure in preparation for the Work Time of this lesson.</a:t>
            </a:r>
            <a:endParaRPr>
              <a:solidFill>
                <a:schemeClr val="dk1"/>
              </a:solidFill>
            </a:endParaRPr>
          </a:p>
          <a:p>
            <a:pPr marL="0" lvl="0" indent="0" rtl="0">
              <a:lnSpc>
                <a:spcPct val="90000"/>
              </a:lnSpc>
              <a:spcBef>
                <a:spcPts val="0"/>
              </a:spcBef>
              <a:spcAft>
                <a:spcPts val="0"/>
              </a:spcAft>
              <a:buNone/>
            </a:pP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Preview the </a:t>
            </a:r>
            <a:r>
              <a:rPr lang="en" i="1">
                <a:solidFill>
                  <a:schemeClr val="dk1"/>
                </a:solidFill>
              </a:rPr>
              <a:t>To Kill a Mockingbird</a:t>
            </a:r>
            <a:r>
              <a:rPr lang="en">
                <a:solidFill>
                  <a:schemeClr val="dk1"/>
                </a:solidFill>
              </a:rPr>
              <a:t> DVD (beginning at 51:36 and ending at 54:10)</a:t>
            </a:r>
            <a:endParaRPr>
              <a:solidFill>
                <a:schemeClr val="dk1"/>
              </a:solidFill>
            </a:endParaRPr>
          </a:p>
          <a:p>
            <a:pPr marL="0" lvl="0" indent="0" rtl="0">
              <a:lnSpc>
                <a:spcPct val="90000"/>
              </a:lnSpc>
              <a:spcBef>
                <a:spcPts val="0"/>
              </a:spcBef>
              <a:spcAft>
                <a:spcPts val="0"/>
              </a:spcAft>
              <a:buNone/>
            </a:pP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Review: Written Conversation protocol (see Appendix 1).</a:t>
            </a:r>
            <a:endParaRPr>
              <a:solidFill>
                <a:schemeClr val="dk1"/>
              </a:solidFill>
            </a:endParaRPr>
          </a:p>
          <a:p>
            <a:pPr marL="457200" lvl="0" indent="0" rtl="0">
              <a:lnSpc>
                <a:spcPct val="90000"/>
              </a:lnSpc>
              <a:spcBef>
                <a:spcPts val="0"/>
              </a:spcBef>
              <a:spcAft>
                <a:spcPts val="0"/>
              </a:spcAft>
              <a:buNone/>
            </a:pPr>
            <a:endParaRPr>
              <a:solidFill>
                <a:schemeClr val="dk1"/>
              </a:solidFill>
            </a:endParaRPr>
          </a:p>
          <a:p>
            <a:pPr marL="0" lvl="0" indent="0" rtl="0">
              <a:lnSpc>
                <a:spcPct val="90000"/>
              </a:lnSpc>
              <a:spcBef>
                <a:spcPts val="0"/>
              </a:spcBef>
              <a:spcAft>
                <a:spcPts val="0"/>
              </a:spcAft>
              <a:buNone/>
            </a:pP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17 </a:t>
            </a:r>
            <a:endParaRPr sz="4000" b="1">
              <a:solidFill>
                <a:srgbClr val="000000"/>
              </a:solidFill>
              <a:latin typeface="Overlock"/>
              <a:ea typeface="Overlock"/>
              <a:cs typeface="Overlock"/>
              <a:sym typeface="Overlock"/>
            </a:endParaRPr>
          </a:p>
        </p:txBody>
      </p:sp>
      <p:sp>
        <p:nvSpPr>
          <p:cNvPr id="148" name="Google Shape;148;p28"/>
          <p:cNvSpPr txBox="1">
            <a:spLocks noGrp="1"/>
          </p:cNvSpPr>
          <p:nvPr>
            <p:ph type="title"/>
          </p:nvPr>
        </p:nvSpPr>
        <p:spPr>
          <a:xfrm>
            <a:off x="311700" y="334175"/>
            <a:ext cx="8520600" cy="9195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2400"/>
              <a:t>Text Comparisons:</a:t>
            </a:r>
            <a:endParaRPr sz="2400"/>
          </a:p>
          <a:p>
            <a:pPr marL="0" lvl="0" indent="0">
              <a:spcBef>
                <a:spcPts val="0"/>
              </a:spcBef>
              <a:spcAft>
                <a:spcPts val="0"/>
              </a:spcAft>
              <a:buClr>
                <a:schemeClr val="dk1"/>
              </a:buClr>
              <a:buSzPts val="1100"/>
              <a:buFont typeface="Arial"/>
              <a:buNone/>
            </a:pPr>
            <a:r>
              <a:rPr lang="en" sz="2400"/>
              <a:t>Comparing Text Structures and Text Types (Chapter 9)</a:t>
            </a:r>
            <a:endParaRPr sz="2400"/>
          </a:p>
          <a:p>
            <a:pPr marL="0" lvl="0" indent="0">
              <a:spcBef>
                <a:spcPts val="0"/>
              </a:spcBef>
              <a:spcAft>
                <a:spcPts val="0"/>
              </a:spcAft>
              <a:buNone/>
            </a:pPr>
            <a:endParaRPr/>
          </a:p>
        </p:txBody>
      </p:sp>
      <p:pic>
        <p:nvPicPr>
          <p:cNvPr id="3" name="Picture 2">
            <a:extLst>
              <a:ext uri="{FF2B5EF4-FFF2-40B4-BE49-F238E27FC236}">
                <a16:creationId xmlns:a16="http://schemas.microsoft.com/office/drawing/2014/main" id="{7D3C268E-D65E-447B-B5FA-009DA92E1F02}"/>
              </a:ext>
            </a:extLst>
          </p:cNvPr>
          <p:cNvPicPr>
            <a:picLocks noChangeAspect="1"/>
          </p:cNvPicPr>
          <p:nvPr/>
        </p:nvPicPr>
        <p:blipFill>
          <a:blip r:embed="rId3"/>
          <a:stretch>
            <a:fillRect/>
          </a:stretch>
        </p:blipFill>
        <p:spPr>
          <a:xfrm>
            <a:off x="3246395" y="2942187"/>
            <a:ext cx="2651210" cy="12212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54" name="Google Shape;154;p29"/>
          <p:cNvSpPr txBox="1">
            <a:spLocks noGrp="1"/>
          </p:cNvSpPr>
          <p:nvPr>
            <p:ph type="body" idx="1"/>
          </p:nvPr>
        </p:nvSpPr>
        <p:spPr>
          <a:xfrm>
            <a:off x="311700" y="906875"/>
            <a:ext cx="8520600" cy="38862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endParaRPr dirty="0"/>
          </a:p>
          <a:p>
            <a:pPr marL="0" lvl="0" indent="0" rtl="0">
              <a:lnSpc>
                <a:spcPct val="90000"/>
              </a:lnSpc>
              <a:spcBef>
                <a:spcPts val="0"/>
              </a:spcBef>
              <a:spcAft>
                <a:spcPts val="0"/>
              </a:spcAft>
              <a:buClr>
                <a:schemeClr val="dk1"/>
              </a:buClr>
              <a:buSzPts val="3200"/>
              <a:buFont typeface="Arial"/>
              <a:buNone/>
            </a:pPr>
            <a:r>
              <a:rPr lang="en" dirty="0">
                <a:solidFill>
                  <a:schemeClr val="dk1"/>
                </a:solidFill>
              </a:rPr>
              <a:t>The purpose of today’s lesson is to practice a skill that you have learned in this unit: comparing and contrasting text structures, as well as comparing and contrasting the text and film versions of </a:t>
            </a:r>
            <a:r>
              <a:rPr lang="en" i="1" dirty="0">
                <a:solidFill>
                  <a:schemeClr val="dk1"/>
                </a:solidFill>
              </a:rPr>
              <a:t>To Kill a Mockingbird</a:t>
            </a:r>
            <a:r>
              <a:rPr lang="en" dirty="0">
                <a:solidFill>
                  <a:schemeClr val="dk1"/>
                </a:solidFill>
              </a:rPr>
              <a:t>. Using these skills with text and film are similar, even though they are used in different contexts. </a:t>
            </a:r>
            <a:endParaRPr dirty="0">
              <a:solidFill>
                <a:schemeClr val="dk1"/>
              </a:solidFill>
            </a:endParaRPr>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dirty="0"/>
              <a:t>Here’s what you’ll be learning and doing today:</a:t>
            </a:r>
            <a:endParaRPr dirty="0"/>
          </a:p>
          <a:p>
            <a:pPr marL="457200" lvl="0" indent="-342900" rtl="0">
              <a:lnSpc>
                <a:spcPct val="100000"/>
              </a:lnSpc>
              <a:spcBef>
                <a:spcPts val="0"/>
              </a:spcBef>
              <a:spcAft>
                <a:spcPts val="0"/>
              </a:spcAft>
              <a:buSzPts val="1800"/>
              <a:buChar char="●"/>
            </a:pPr>
            <a:r>
              <a:rPr lang="en" dirty="0"/>
              <a:t>Analyze the Narrative Structure of Chapter 8</a:t>
            </a:r>
            <a:endParaRPr dirty="0"/>
          </a:p>
          <a:p>
            <a:pPr marL="457200" lvl="0" indent="-342900" rtl="0">
              <a:lnSpc>
                <a:spcPct val="100000"/>
              </a:lnSpc>
              <a:spcBef>
                <a:spcPts val="0"/>
              </a:spcBef>
              <a:spcAft>
                <a:spcPts val="0"/>
              </a:spcAft>
              <a:buSzPts val="1800"/>
              <a:buChar char="●"/>
            </a:pPr>
            <a:r>
              <a:rPr lang="en" dirty="0"/>
              <a:t>Compare and contrast the text structures of Chapter 8 and the text “Incident”</a:t>
            </a:r>
            <a:endParaRPr dirty="0"/>
          </a:p>
          <a:p>
            <a:pPr marL="457200" lvl="0" indent="-342900" rtl="0">
              <a:lnSpc>
                <a:spcPct val="100000"/>
              </a:lnSpc>
              <a:spcBef>
                <a:spcPts val="0"/>
              </a:spcBef>
              <a:spcAft>
                <a:spcPts val="0"/>
              </a:spcAft>
              <a:buSzPts val="1800"/>
              <a:buChar char="●"/>
            </a:pPr>
            <a:r>
              <a:rPr lang="en" dirty="0"/>
              <a:t>Compare and contrast Chapter 9 text with the film version</a:t>
            </a:r>
            <a:endParaRPr dirty="0"/>
          </a:p>
          <a:p>
            <a:pPr marL="457200" lvl="0" indent="-342900" rtl="0">
              <a:lnSpc>
                <a:spcPct val="100000"/>
              </a:lnSpc>
              <a:spcBef>
                <a:spcPts val="0"/>
              </a:spcBef>
              <a:spcAft>
                <a:spcPts val="0"/>
              </a:spcAft>
              <a:buSzPts val="1800"/>
              <a:buChar char="●"/>
            </a:pPr>
            <a:r>
              <a:rPr lang="en" dirty="0"/>
              <a:t>Add to the </a:t>
            </a:r>
            <a:r>
              <a:rPr lang="en" b="1" dirty="0"/>
              <a:t>Taking a Stand anchor chart</a:t>
            </a:r>
            <a:endParaRPr b="1" dirty="0"/>
          </a:p>
          <a:p>
            <a:pPr marL="0" lvl="0" indent="0">
              <a:lnSpc>
                <a:spcPct val="100000"/>
              </a:lnSpc>
              <a:spcBef>
                <a:spcPts val="0"/>
              </a:spcBef>
              <a:spcAft>
                <a:spcPts val="0"/>
              </a:spcAft>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289928" y="119743"/>
            <a:ext cx="8520600" cy="1085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review our Learning Targets and look at Narrative Structure.</a:t>
            </a:r>
            <a:endParaRPr dirty="0"/>
          </a:p>
        </p:txBody>
      </p:sp>
      <p:sp>
        <p:nvSpPr>
          <p:cNvPr id="160" name="Google Shape;160;p30"/>
          <p:cNvSpPr txBox="1">
            <a:spLocks noGrp="1"/>
          </p:cNvSpPr>
          <p:nvPr>
            <p:ph type="body" idx="1"/>
          </p:nvPr>
        </p:nvSpPr>
        <p:spPr>
          <a:xfrm>
            <a:off x="88075" y="1711010"/>
            <a:ext cx="3896700" cy="2984657"/>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a:t>
            </a:r>
            <a:r>
              <a:rPr lang="en" sz="1600" i="1" dirty="0">
                <a:solidFill>
                  <a:schemeClr val="dk1"/>
                </a:solidFill>
              </a:rPr>
              <a:t>compare and contrast the structure </a:t>
            </a:r>
            <a:r>
              <a:rPr lang="en" sz="1600" dirty="0">
                <a:solidFill>
                  <a:schemeClr val="dk1"/>
                </a:solidFill>
              </a:rPr>
              <a:t>of Chapter 8 of </a:t>
            </a:r>
            <a:r>
              <a:rPr lang="en" sz="1600" i="1" dirty="0">
                <a:solidFill>
                  <a:schemeClr val="dk1"/>
                </a:solidFill>
              </a:rPr>
              <a:t>To Kill a Mockingbird</a:t>
            </a:r>
            <a:r>
              <a:rPr lang="en" sz="1600" dirty="0">
                <a:solidFill>
                  <a:schemeClr val="dk1"/>
                </a:solidFill>
              </a:rPr>
              <a:t> and “Incident.”</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a:t>
            </a:r>
            <a:r>
              <a:rPr lang="en" sz="1600" i="1" dirty="0">
                <a:solidFill>
                  <a:schemeClr val="dk1"/>
                </a:solidFill>
              </a:rPr>
              <a:t>analyze how the structures </a:t>
            </a:r>
            <a:r>
              <a:rPr lang="en" sz="1600" dirty="0">
                <a:solidFill>
                  <a:schemeClr val="dk1"/>
                </a:solidFill>
              </a:rPr>
              <a:t>of Chapter 8 of </a:t>
            </a:r>
            <a:r>
              <a:rPr lang="en" sz="1600" i="1" dirty="0">
                <a:solidFill>
                  <a:schemeClr val="dk1"/>
                </a:solidFill>
              </a:rPr>
              <a:t>To Kill a Mockingbird</a:t>
            </a:r>
            <a:r>
              <a:rPr lang="en" sz="1600" dirty="0">
                <a:solidFill>
                  <a:schemeClr val="dk1"/>
                </a:solidFill>
              </a:rPr>
              <a:t> and “Incident” </a:t>
            </a:r>
            <a:r>
              <a:rPr lang="en" sz="1600" i="1" dirty="0">
                <a:solidFill>
                  <a:schemeClr val="dk1"/>
                </a:solidFill>
              </a:rPr>
              <a:t>affect meaning.</a:t>
            </a:r>
            <a:endParaRPr sz="1600" i="1"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a:t>
            </a:r>
            <a:r>
              <a:rPr lang="en" sz="1600" i="1" dirty="0">
                <a:solidFill>
                  <a:schemeClr val="dk1"/>
                </a:solidFill>
              </a:rPr>
              <a:t> evaluate the similarities and differences </a:t>
            </a:r>
            <a:r>
              <a:rPr lang="en" sz="1600" dirty="0">
                <a:solidFill>
                  <a:schemeClr val="dk1"/>
                </a:solidFill>
              </a:rPr>
              <a:t>between the novel and the film version of </a:t>
            </a:r>
            <a:r>
              <a:rPr lang="en" sz="1600" i="1" dirty="0">
                <a:solidFill>
                  <a:schemeClr val="dk1"/>
                </a:solidFill>
              </a:rPr>
              <a:t>To Kill a Mockingbird.</a:t>
            </a:r>
            <a:endParaRPr sz="1600" dirty="0">
              <a:solidFill>
                <a:schemeClr val="dk1"/>
              </a:solidFill>
            </a:endParaRPr>
          </a:p>
          <a:p>
            <a:pPr marL="0" lvl="0" indent="0" rtl="0">
              <a:spcBef>
                <a:spcPts val="0"/>
              </a:spcBef>
              <a:spcAft>
                <a:spcPts val="0"/>
              </a:spcAft>
              <a:buNone/>
            </a:pPr>
            <a:endParaRPr dirty="0"/>
          </a:p>
        </p:txBody>
      </p:sp>
      <p:pic>
        <p:nvPicPr>
          <p:cNvPr id="161" name="Google Shape;161;p30"/>
          <p:cNvPicPr preferRelativeResize="0"/>
          <p:nvPr/>
        </p:nvPicPr>
        <p:blipFill>
          <a:blip r:embed="rId3">
            <a:alphaModFix/>
          </a:blip>
          <a:stretch>
            <a:fillRect/>
          </a:stretch>
        </p:blipFill>
        <p:spPr>
          <a:xfrm>
            <a:off x="8388868" y="4502271"/>
            <a:ext cx="755132" cy="386791"/>
          </a:xfrm>
          <a:prstGeom prst="rect">
            <a:avLst/>
          </a:prstGeom>
          <a:noFill/>
          <a:ln>
            <a:noFill/>
          </a:ln>
        </p:spPr>
      </p:pic>
      <p:pic>
        <p:nvPicPr>
          <p:cNvPr id="162" name="Google Shape;162;p30"/>
          <p:cNvPicPr preferRelativeResize="0"/>
          <p:nvPr/>
        </p:nvPicPr>
        <p:blipFill>
          <a:blip r:embed="rId4">
            <a:alphaModFix/>
          </a:blip>
          <a:stretch>
            <a:fillRect/>
          </a:stretch>
        </p:blipFill>
        <p:spPr>
          <a:xfrm>
            <a:off x="3984775" y="1262501"/>
            <a:ext cx="4957950" cy="2965050"/>
          </a:xfrm>
          <a:prstGeom prst="rect">
            <a:avLst/>
          </a:prstGeom>
          <a:noFill/>
          <a:ln w="28575" cap="flat" cmpd="sng">
            <a:solidFill>
              <a:srgbClr val="595959"/>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1"/>
          <p:cNvSpPr txBox="1">
            <a:spLocks noGrp="1"/>
          </p:cNvSpPr>
          <p:nvPr>
            <p:ph type="title"/>
          </p:nvPr>
        </p:nvSpPr>
        <p:spPr>
          <a:xfrm>
            <a:off x="219525" y="200036"/>
            <a:ext cx="8740200" cy="95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Let’s compare and contrast the text structures of Chapter 8 and the poem, “Incident</a:t>
            </a:r>
            <a:r>
              <a:rPr lang="en-US" sz="3000" dirty="0"/>
              <a:t>.</a:t>
            </a:r>
            <a:r>
              <a:rPr lang="en" sz="3000" dirty="0"/>
              <a:t>”</a:t>
            </a:r>
            <a:endParaRPr sz="3000" dirty="0"/>
          </a:p>
        </p:txBody>
      </p:sp>
      <p:pic>
        <p:nvPicPr>
          <p:cNvPr id="168" name="Google Shape;168;p31"/>
          <p:cNvPicPr preferRelativeResize="0"/>
          <p:nvPr/>
        </p:nvPicPr>
        <p:blipFill>
          <a:blip r:embed="rId3">
            <a:alphaModFix/>
          </a:blip>
          <a:stretch>
            <a:fillRect/>
          </a:stretch>
        </p:blipFill>
        <p:spPr>
          <a:xfrm>
            <a:off x="219525" y="1447800"/>
            <a:ext cx="3918225" cy="3047694"/>
          </a:xfrm>
          <a:prstGeom prst="rect">
            <a:avLst/>
          </a:prstGeom>
          <a:noFill/>
          <a:ln w="28575" cap="flat" cmpd="sng">
            <a:solidFill>
              <a:schemeClr val="dk2"/>
            </a:solidFill>
            <a:prstDash val="solid"/>
            <a:round/>
            <a:headEnd type="none" w="sm" len="sm"/>
            <a:tailEnd type="none" w="sm" len="sm"/>
          </a:ln>
        </p:spPr>
      </p:pic>
      <p:pic>
        <p:nvPicPr>
          <p:cNvPr id="169" name="Google Shape;169;p31"/>
          <p:cNvPicPr preferRelativeResize="0"/>
          <p:nvPr/>
        </p:nvPicPr>
        <p:blipFill>
          <a:blip r:embed="rId4">
            <a:alphaModFix/>
          </a:blip>
          <a:stretch>
            <a:fillRect/>
          </a:stretch>
        </p:blipFill>
        <p:spPr>
          <a:xfrm>
            <a:off x="4316225" y="1718496"/>
            <a:ext cx="4643500" cy="2776997"/>
          </a:xfrm>
          <a:prstGeom prst="rect">
            <a:avLst/>
          </a:prstGeom>
          <a:noFill/>
          <a:ln w="28575" cap="flat" cmpd="sng">
            <a:solidFill>
              <a:srgbClr val="595959"/>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2"/>
          <p:cNvSpPr txBox="1">
            <a:spLocks noGrp="1"/>
          </p:cNvSpPr>
          <p:nvPr>
            <p:ph type="title"/>
          </p:nvPr>
        </p:nvSpPr>
        <p:spPr>
          <a:xfrm>
            <a:off x="177125" y="180975"/>
            <a:ext cx="3787200" cy="35802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000" dirty="0">
                <a:solidFill>
                  <a:srgbClr val="333333"/>
                </a:solidFill>
                <a:highlight>
                  <a:srgbClr val="FFFFFF"/>
                </a:highlight>
              </a:rPr>
              <a:t>Let's compare and contrast the structure of Chapter 9 and the film of </a:t>
            </a:r>
            <a:r>
              <a:rPr lang="en-US" sz="3000" i="1" dirty="0">
                <a:solidFill>
                  <a:srgbClr val="333333"/>
                </a:solidFill>
                <a:highlight>
                  <a:srgbClr val="FFFFFF"/>
                </a:highlight>
              </a:rPr>
              <a:t>T</a:t>
            </a:r>
            <a:r>
              <a:rPr lang="en" sz="3000" i="1" dirty="0">
                <a:solidFill>
                  <a:srgbClr val="333333"/>
                </a:solidFill>
                <a:highlight>
                  <a:srgbClr val="FFFFFF"/>
                </a:highlight>
              </a:rPr>
              <a:t>o Kill a Mockingbird</a:t>
            </a:r>
            <a:r>
              <a:rPr lang="en" sz="3000" dirty="0">
                <a:solidFill>
                  <a:srgbClr val="333333"/>
                </a:solidFill>
                <a:highlight>
                  <a:srgbClr val="FFFFFF"/>
                </a:highlight>
              </a:rPr>
              <a:t>.</a:t>
            </a:r>
            <a:endParaRPr sz="3000" dirty="0"/>
          </a:p>
          <a:p>
            <a:pPr marL="0" lvl="0" indent="0">
              <a:spcBef>
                <a:spcPts val="0"/>
              </a:spcBef>
              <a:spcAft>
                <a:spcPts val="0"/>
              </a:spcAft>
              <a:buNone/>
            </a:pPr>
            <a:endParaRPr sz="3000" dirty="0"/>
          </a:p>
          <a:p>
            <a:pPr marL="0" lvl="0" indent="0" rtl="0">
              <a:spcBef>
                <a:spcPts val="0"/>
              </a:spcBef>
              <a:spcAft>
                <a:spcPts val="0"/>
              </a:spcAft>
              <a:buNone/>
            </a:pPr>
            <a:endParaRPr sz="3000" dirty="0"/>
          </a:p>
        </p:txBody>
      </p:sp>
      <p:pic>
        <p:nvPicPr>
          <p:cNvPr id="1026" name="Picture 2" descr="https://lh6.googleusercontent.com/-UNRHwH56yE364YnMx9H64fqPJttGZEvrqtdgIxtHAwXQkpqByX1Y6elitkEo8M5ZvCi5jDQlxj1NZ9Go-8mwmFObstPwH1FIp15_xUJ8bEQFipcsnU4TBzgJqtuMU5tbZVRq9A2tq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4358256" y="-57534"/>
            <a:ext cx="4410078" cy="4887095"/>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3"/>
          <p:cNvSpPr txBox="1">
            <a:spLocks noGrp="1"/>
          </p:cNvSpPr>
          <p:nvPr>
            <p:ph type="title"/>
          </p:nvPr>
        </p:nvSpPr>
        <p:spPr>
          <a:xfrm>
            <a:off x="141515" y="180973"/>
            <a:ext cx="3087900" cy="2634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000" dirty="0"/>
              <a:t>Let’s watch a clip of the film to make a</a:t>
            </a:r>
            <a:endParaRPr sz="3000" dirty="0"/>
          </a:p>
          <a:p>
            <a:pPr marL="0" lvl="0" indent="0" rtl="0">
              <a:spcBef>
                <a:spcPts val="0"/>
              </a:spcBef>
              <a:spcAft>
                <a:spcPts val="0"/>
              </a:spcAft>
              <a:buNone/>
            </a:pPr>
            <a:r>
              <a:rPr lang="en" sz="3000" dirty="0"/>
              <a:t>text to film comparison.</a:t>
            </a:r>
            <a:endParaRPr sz="3000" dirty="0"/>
          </a:p>
        </p:txBody>
      </p:sp>
      <p:pic>
        <p:nvPicPr>
          <p:cNvPr id="182" name="Google Shape;182;p33"/>
          <p:cNvPicPr preferRelativeResize="0"/>
          <p:nvPr/>
        </p:nvPicPr>
        <p:blipFill>
          <a:blip r:embed="rId3">
            <a:alphaModFix/>
          </a:blip>
          <a:stretch>
            <a:fillRect/>
          </a:stretch>
        </p:blipFill>
        <p:spPr>
          <a:xfrm>
            <a:off x="8393346" y="4339318"/>
            <a:ext cx="587864" cy="567530"/>
          </a:xfrm>
          <a:prstGeom prst="rect">
            <a:avLst/>
          </a:prstGeom>
          <a:noFill/>
          <a:ln>
            <a:noFill/>
          </a:ln>
        </p:spPr>
      </p:pic>
      <p:pic>
        <p:nvPicPr>
          <p:cNvPr id="2050" name="Picture 2" descr="https://lh6.googleusercontent.com/-UNRHwH56yE364YnMx9H64fqPJttGZEvrqtdgIxtHAwXQkpqByX1Y6elitkEo8M5ZvCi5jDQlxj1NZ9Go-8mwmFObstPwH1FIp15_xUJ8bEQFipcsnU4TBzgJqtuMU5tbZVRq9A2tq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567787" y="-61508"/>
            <a:ext cx="4262478" cy="4939225"/>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73AA4F6-AA0F-4EDF-9079-66E9971CAC60}">
  <ds:schemaRefs>
    <ds:schemaRef ds:uri="http://schemas.microsoft.com/sharepoint/v3/contenttype/forms"/>
  </ds:schemaRefs>
</ds:datastoreItem>
</file>

<file path=customXml/itemProps2.xml><?xml version="1.0" encoding="utf-8"?>
<ds:datastoreItem xmlns:ds="http://schemas.openxmlformats.org/officeDocument/2006/customXml" ds:itemID="{143BB2B6-EB99-43C2-A712-B16FEA4C9E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C6554CB-81AC-4E78-8624-0E75639E95E8}">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16</TotalTime>
  <Words>3868</Words>
  <Application>Microsoft Office PowerPoint</Application>
  <PresentationFormat>On-screen Show (16:9)</PresentationFormat>
  <Paragraphs>318</Paragraphs>
  <Slides>14</Slides>
  <Notes>14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Arial</vt:lpstr>
      <vt:lpstr>Century Gothic</vt:lpstr>
      <vt:lpstr>Calibri</vt:lpstr>
      <vt:lpstr>Overlock</vt:lpstr>
      <vt:lpstr>Simple Light</vt:lpstr>
      <vt:lpstr>Office Theme</vt:lpstr>
      <vt:lpstr>Grade 8: Module 2: Unit 1: Lesson 17 Teacher slide, before teaching.</vt:lpstr>
      <vt:lpstr>Grade 8: Module 2: Unit 1: Lesson 17  Teacher slide, before teaching.</vt:lpstr>
      <vt:lpstr>Grade 8: Module 2: Unit 1: Lesson 17  Teacher slide, before teaching.</vt:lpstr>
      <vt:lpstr>Text Comparisons: Comparing Text Structures and Text Types (Chapter 9) </vt:lpstr>
      <vt:lpstr>Hello, Students!</vt:lpstr>
      <vt:lpstr>Let’s review our Learning Targets and look at Narrative Structure.</vt:lpstr>
      <vt:lpstr>Let’s compare and contrast the text structures of Chapter 8 and the poem, “Incident.”</vt:lpstr>
      <vt:lpstr>Let's compare and contrast the structure of Chapter 9 and the film of To Kill a Mockingbird.  </vt:lpstr>
      <vt:lpstr>Let’s watch a clip of the film to make a text to film comparison.</vt:lpstr>
      <vt:lpstr>Let’s watch the film clip again using a different perspective.</vt:lpstr>
      <vt:lpstr>Let’s have a Written Conversation about a section of the text.</vt:lpstr>
      <vt:lpstr>Let’s add to our Taking a Stand anchor chart.</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1: Lesson 17 Teacher slide, before teaching.</dc:title>
  <dc:creator>nbravo</dc:creator>
  <cp:lastModifiedBy>Steven Benson</cp:lastModifiedBy>
  <cp:revision>4</cp:revision>
  <dcterms:modified xsi:type="dcterms:W3CDTF">2018-10-09T14:05:42Z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