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995745-85EE-4A06-B89A-2F305E46C5C6}" v="9" dt="2018-09-12T20:07:04.5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47" autoAdjust="0"/>
  </p:normalViewPr>
  <p:slideViewPr>
    <p:cSldViewPr snapToGrid="0">
      <p:cViewPr varScale="1">
        <p:scale>
          <a:sx n="116" d="100"/>
          <a:sy n="116" d="100"/>
        </p:scale>
        <p:origin x="35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2995745-85EE-4A06-B89A-2F305E46C5C6}"/>
    <pc:docChg chg="modSld modMainMaster">
      <pc:chgData name="Natalie Ivey" userId="2c81a4b0-7596-4a42-b4da-e7aac4dfeff9" providerId="ADAL" clId="{22995745-85EE-4A06-B89A-2F305E46C5C6}" dt="2018-09-12T20:07:04.520" v="8" actId="1076"/>
      <pc:docMkLst>
        <pc:docMk/>
      </pc:docMkLst>
      <pc:sldChg chg="modSp">
        <pc:chgData name="Natalie Ivey" userId="2c81a4b0-7596-4a42-b4da-e7aac4dfeff9" providerId="ADAL" clId="{22995745-85EE-4A06-B89A-2F305E46C5C6}" dt="2018-09-12T20:06:04.335" v="0" actId="1076"/>
        <pc:sldMkLst>
          <pc:docMk/>
          <pc:sldMk cId="0" sldId="258"/>
        </pc:sldMkLst>
        <pc:picChg chg="mod">
          <ac:chgData name="Natalie Ivey" userId="2c81a4b0-7596-4a42-b4da-e7aac4dfeff9" providerId="ADAL" clId="{22995745-85EE-4A06-B89A-2F305E46C5C6}" dt="2018-09-12T20:06:04.335" v="0" actId="1076"/>
          <ac:picMkLst>
            <pc:docMk/>
            <pc:sldMk cId="0" sldId="258"/>
            <ac:picMk id="2" creationId="{90861BA8-1478-46AE-B6B3-428F8F3AD900}"/>
          </ac:picMkLst>
        </pc:picChg>
      </pc:sldChg>
      <pc:sldChg chg="modSp">
        <pc:chgData name="Natalie Ivey" userId="2c81a4b0-7596-4a42-b4da-e7aac4dfeff9" providerId="ADAL" clId="{22995745-85EE-4A06-B89A-2F305E46C5C6}" dt="2018-09-12T20:06:10.846" v="1" actId="1076"/>
        <pc:sldMkLst>
          <pc:docMk/>
          <pc:sldMk cId="822379694" sldId="267"/>
        </pc:sldMkLst>
        <pc:picChg chg="mod">
          <ac:chgData name="Natalie Ivey" userId="2c81a4b0-7596-4a42-b4da-e7aac4dfeff9" providerId="ADAL" clId="{22995745-85EE-4A06-B89A-2F305E46C5C6}" dt="2018-09-12T20:06:10.846" v="1" actId="1076"/>
          <ac:picMkLst>
            <pc:docMk/>
            <pc:sldMk cId="822379694" sldId="267"/>
            <ac:picMk id="2" creationId="{F769F16A-5FC1-4B01-8E9B-BC814E236BEB}"/>
          </ac:picMkLst>
        </pc:picChg>
      </pc:sldChg>
      <pc:sldMasterChg chg="addSp modSp">
        <pc:chgData name="Natalie Ivey" userId="2c81a4b0-7596-4a42-b4da-e7aac4dfeff9" providerId="ADAL" clId="{22995745-85EE-4A06-B89A-2F305E46C5C6}" dt="2018-09-12T20:07:04.520" v="8" actId="1076"/>
        <pc:sldMasterMkLst>
          <pc:docMk/>
          <pc:sldMasterMk cId="0" sldId="2147483659"/>
        </pc:sldMasterMkLst>
        <pc:picChg chg="add mod">
          <ac:chgData name="Natalie Ivey" userId="2c81a4b0-7596-4a42-b4da-e7aac4dfeff9" providerId="ADAL" clId="{22995745-85EE-4A06-B89A-2F305E46C5C6}" dt="2018-09-12T20:06:32.880" v="3" actId="1076"/>
          <ac:picMkLst>
            <pc:docMk/>
            <pc:sldMasterMk cId="0" sldId="2147483659"/>
            <ac:picMk id="3" creationId="{D1B0F895-EF47-40F1-A07F-3405EAA51BF1}"/>
          </ac:picMkLst>
        </pc:picChg>
        <pc:picChg chg="add mod">
          <ac:chgData name="Natalie Ivey" userId="2c81a4b0-7596-4a42-b4da-e7aac4dfeff9" providerId="ADAL" clId="{22995745-85EE-4A06-B89A-2F305E46C5C6}" dt="2018-09-12T20:06:50.483" v="6" actId="1076"/>
          <ac:picMkLst>
            <pc:docMk/>
            <pc:sldMasterMk cId="0" sldId="2147483659"/>
            <ac:picMk id="5" creationId="{7B59288C-3530-4565-B532-07723AE8A11C}"/>
          </ac:picMkLst>
        </pc:picChg>
        <pc:picChg chg="add mod">
          <ac:chgData name="Natalie Ivey" userId="2c81a4b0-7596-4a42-b4da-e7aac4dfeff9" providerId="ADAL" clId="{22995745-85EE-4A06-B89A-2F305E46C5C6}" dt="2018-09-12T20:07:04.520" v="8" actId="1076"/>
          <ac:picMkLst>
            <pc:docMk/>
            <pc:sldMasterMk cId="0" sldId="2147483659"/>
            <ac:picMk id="7" creationId="{9938A1C6-0816-45F5-973E-77E72362FC3E}"/>
          </ac:picMkLst>
        </pc:picChg>
      </pc:sldMasterChg>
    </pc:docChg>
  </pc:docChgLst>
  <pc:docChgLst>
    <pc:chgData name="April Imperio" userId="S::april.imperio@detroitk12.org::016b43d7-eba5-4d9b-8296-c2a9482fb2a0" providerId="AD" clId="Web-{474EF612-1640-A0FE-B0FD-23883FA54219}"/>
    <pc:docChg chg="addSld">
      <pc:chgData name="April Imperio" userId="S::april.imperio@detroitk12.org::016b43d7-eba5-4d9b-8296-c2a9482fb2a0" providerId="AD" clId="Web-{474EF612-1640-A0FE-B0FD-23883FA54219}" dt="2019-03-26T00:40:59.671" v="0"/>
      <pc:docMkLst>
        <pc:docMk/>
      </pc:docMkLst>
      <pc:sldChg chg="add">
        <pc:chgData name="April Imperio" userId="S::april.imperio@detroitk12.org::016b43d7-eba5-4d9b-8296-c2a9482fb2a0" providerId="AD" clId="Web-{474EF612-1640-A0FE-B0FD-23883FA54219}" dt="2019-03-26T00:40:59.671" v="0"/>
        <pc:sldMkLst>
          <pc:docMk/>
          <pc:sldMk cId="267661265" sldId="272"/>
        </pc:sldMkLst>
      </pc:sldChg>
    </pc:docChg>
  </pc:docChgLst>
  <pc:docChgLst>
    <pc:chgData name="Natalie Ivey" userId="S::natalie.ivey@detroitk12.org::2c81a4b0-7596-4a42-b4da-e7aac4dfeff9" providerId="AD" clId="Web-{25271FA2-0878-414F-BF57-CBD6FBF4729A}"/>
    <pc:docChg chg="modSld">
      <pc:chgData name="Natalie Ivey" userId="S::natalie.ivey@detroitk12.org::2c81a4b0-7596-4a42-b4da-e7aac4dfeff9" providerId="AD" clId="Web-{25271FA2-0878-414F-BF57-CBD6FBF4729A}" dt="2018-09-12T20:05:40.490" v="8" actId="1076"/>
      <pc:docMkLst>
        <pc:docMk/>
      </pc:docMkLst>
      <pc:sldChg chg="addSp modSp">
        <pc:chgData name="Natalie Ivey" userId="S::natalie.ivey@detroitk12.org::2c81a4b0-7596-4a42-b4da-e7aac4dfeff9" providerId="AD" clId="Web-{25271FA2-0878-414F-BF57-CBD6FBF4729A}" dt="2018-09-12T20:05:40.490" v="8" actId="1076"/>
        <pc:sldMkLst>
          <pc:docMk/>
          <pc:sldMk cId="0" sldId="258"/>
        </pc:sldMkLst>
        <pc:picChg chg="add mod">
          <ac:chgData name="Natalie Ivey" userId="S::natalie.ivey@detroitk12.org::2c81a4b0-7596-4a42-b4da-e7aac4dfeff9" providerId="AD" clId="Web-{25271FA2-0878-414F-BF57-CBD6FBF4729A}" dt="2018-09-12T20:05:40.490" v="8" actId="1076"/>
          <ac:picMkLst>
            <pc:docMk/>
            <pc:sldMk cId="0" sldId="258"/>
            <ac:picMk id="2" creationId="{90861BA8-1478-46AE-B6B3-428F8F3AD900}"/>
          </ac:picMkLst>
        </pc:picChg>
      </pc:sldChg>
      <pc:sldChg chg="addSp modSp">
        <pc:chgData name="Natalie Ivey" userId="S::natalie.ivey@detroitk12.org::2c81a4b0-7596-4a42-b4da-e7aac4dfeff9" providerId="AD" clId="Web-{25271FA2-0878-414F-BF57-CBD6FBF4729A}" dt="2018-09-12T20:05:02.567" v="3" actId="1076"/>
        <pc:sldMkLst>
          <pc:docMk/>
          <pc:sldMk cId="822379694" sldId="267"/>
        </pc:sldMkLst>
        <pc:picChg chg="add mod">
          <ac:chgData name="Natalie Ivey" userId="S::natalie.ivey@detroitk12.org::2c81a4b0-7596-4a42-b4da-e7aac4dfeff9" providerId="AD" clId="Web-{25271FA2-0878-414F-BF57-CBD6FBF4729A}" dt="2018-09-12T20:05:02.567" v="3" actId="1076"/>
          <ac:picMkLst>
            <pc:docMk/>
            <pc:sldMk cId="822379694" sldId="267"/>
            <ac:picMk id="2" creationId="{F769F16A-5FC1-4B01-8E9B-BC814E236BEB}"/>
          </ac:picMkLst>
        </pc:picChg>
      </pc:sldChg>
    </pc:docChg>
  </pc:docChgLst>
  <pc:docChgLst>
    <pc:chgData clId="Web-{2B95BED5-BA58-4651-A5AC-D54C236C8B2B}"/>
    <pc:docChg chg="modSld">
      <pc:chgData name="" userId="" providerId="" clId="Web-{2B95BED5-BA58-4651-A5AC-D54C236C8B2B}" dt="2018-08-10T06:19:04.017" v="9" actId="14100"/>
      <pc:docMkLst>
        <pc:docMk/>
      </pc:docMkLst>
      <pc:sldChg chg="addSp modSp">
        <pc:chgData name="" userId="" providerId="" clId="Web-{2B95BED5-BA58-4651-A5AC-D54C236C8B2B}" dt="2018-08-10T06:18:02.079" v="3" actId="14100"/>
        <pc:sldMkLst>
          <pc:docMk/>
          <pc:sldMk cId="0" sldId="260"/>
        </pc:sldMkLst>
        <pc:picChg chg="add mod">
          <ac:chgData name="" userId="" providerId="" clId="Web-{2B95BED5-BA58-4651-A5AC-D54C236C8B2B}" dt="2018-08-10T06:18:02.079" v="3" actId="14100"/>
          <ac:picMkLst>
            <pc:docMk/>
            <pc:sldMk cId="0" sldId="260"/>
            <ac:picMk id="2" creationId="{18E2C478-E6BC-4532-B17F-C211E1836880}"/>
          </ac:picMkLst>
        </pc:picChg>
        <pc:picChg chg="mod">
          <ac:chgData name="" userId="" providerId="" clId="Web-{2B95BED5-BA58-4651-A5AC-D54C236C8B2B}" dt="2018-08-10T06:17:53.282" v="0" actId="14100"/>
          <ac:picMkLst>
            <pc:docMk/>
            <pc:sldMk cId="0" sldId="260"/>
            <ac:picMk id="119" creationId="{00000000-0000-0000-0000-000000000000}"/>
          </ac:picMkLst>
        </pc:picChg>
      </pc:sldChg>
      <pc:sldChg chg="addSp modSp">
        <pc:chgData name="" userId="" providerId="" clId="Web-{2B95BED5-BA58-4651-A5AC-D54C236C8B2B}" dt="2018-08-10T06:18:38.220" v="6" actId="14100"/>
        <pc:sldMkLst>
          <pc:docMk/>
          <pc:sldMk cId="0" sldId="265"/>
        </pc:sldMkLst>
        <pc:picChg chg="add mod">
          <ac:chgData name="" userId="" providerId="" clId="Web-{2B95BED5-BA58-4651-A5AC-D54C236C8B2B}" dt="2018-08-10T06:18:38.220" v="6" actId="14100"/>
          <ac:picMkLst>
            <pc:docMk/>
            <pc:sldMk cId="0" sldId="265"/>
            <ac:picMk id="2" creationId="{5A58B241-691B-497C-A5BB-B47774DF5314}"/>
          </ac:picMkLst>
        </pc:picChg>
      </pc:sldChg>
      <pc:sldChg chg="addSp modSp">
        <pc:chgData name="" userId="" providerId="" clId="Web-{2B95BED5-BA58-4651-A5AC-D54C236C8B2B}" dt="2018-08-10T06:19:04.017" v="9" actId="14100"/>
        <pc:sldMkLst>
          <pc:docMk/>
          <pc:sldMk cId="2131023633" sldId="270"/>
        </pc:sldMkLst>
        <pc:picChg chg="add mod">
          <ac:chgData name="" userId="" providerId="" clId="Web-{2B95BED5-BA58-4651-A5AC-D54C236C8B2B}" dt="2018-08-10T06:19:04.017" v="9" actId="14100"/>
          <ac:picMkLst>
            <pc:docMk/>
            <pc:sldMk cId="2131023633" sldId="270"/>
            <ac:picMk id="2" creationId="{0F35DA13-396D-40C2-8953-9D37B0C02FF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158714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The students will be referring to the model two-voice poem again in this lesson. If they have kept their previous copy, there is no need to make additional copies. </a:t>
            </a:r>
            <a:endParaRPr dirty="0"/>
          </a:p>
          <a:p>
            <a:pPr marL="457200" lvl="0" indent="-304800" rtl="0">
              <a:spcBef>
                <a:spcPts val="0"/>
              </a:spcBef>
              <a:spcAft>
                <a:spcPts val="0"/>
              </a:spcAft>
              <a:buSzPts val="1200"/>
              <a:buFont typeface="Calibri"/>
              <a:buChar char="●"/>
            </a:pPr>
            <a:r>
              <a:rPr lang="en-US" dirty="0"/>
              <a:t>Note it may be somewhat confusing to students that there are two different poems they refer to during lessons:</a:t>
            </a:r>
            <a:endParaRPr dirty="0"/>
          </a:p>
          <a:p>
            <a:pPr marL="914400" lvl="1" indent="-304800" rtl="0">
              <a:spcBef>
                <a:spcPts val="0"/>
              </a:spcBef>
              <a:spcAft>
                <a:spcPts val="0"/>
              </a:spcAft>
              <a:buSzPts val="1200"/>
              <a:buFont typeface="Calibri"/>
              <a:buChar char="○"/>
            </a:pPr>
            <a:r>
              <a:rPr lang="en-US" dirty="0"/>
              <a:t>a </a:t>
            </a:r>
            <a:r>
              <a:rPr lang="en-US" b="0" dirty="0"/>
              <a:t>“model” </a:t>
            </a:r>
            <a:r>
              <a:rPr lang="en-US" dirty="0"/>
              <a:t>poem (an exemplar, used in most lessons) </a:t>
            </a:r>
            <a:r>
              <a:rPr lang="en-US" i="0" dirty="0"/>
              <a:t>as</a:t>
            </a:r>
            <a:r>
              <a:rPr lang="en-US" i="1" dirty="0"/>
              <a:t> </a:t>
            </a:r>
            <a:r>
              <a:rPr lang="en-US" i="0" dirty="0"/>
              <a:t>well</a:t>
            </a:r>
            <a:r>
              <a:rPr lang="en-US" i="1" dirty="0"/>
              <a:t> </a:t>
            </a:r>
            <a:r>
              <a:rPr lang="en-US" i="0" dirty="0"/>
              <a:t>as</a:t>
            </a:r>
            <a:r>
              <a:rPr lang="en-US" i="1" dirty="0"/>
              <a:t> </a:t>
            </a:r>
          </a:p>
          <a:p>
            <a:pPr marL="914400" lvl="1" indent="-304800" rtl="0">
              <a:spcBef>
                <a:spcPts val="0"/>
              </a:spcBef>
              <a:spcAft>
                <a:spcPts val="0"/>
              </a:spcAft>
              <a:buSzPts val="1200"/>
              <a:buFont typeface="Calibri"/>
              <a:buChar char="○"/>
            </a:pPr>
            <a:r>
              <a:rPr lang="en-US" dirty="0"/>
              <a:t>a </a:t>
            </a:r>
            <a:r>
              <a:rPr lang="en-US" b="0" dirty="0"/>
              <a:t>“sample” </a:t>
            </a:r>
            <a:r>
              <a:rPr lang="en-US" dirty="0"/>
              <a:t>poem (which includes mistakes, and may have been used in Lesson 4 as an alternative to having a student volunteer share their work)</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In this lesson, students focus again on the </a:t>
            </a:r>
            <a:r>
              <a:rPr lang="en-US" b="0" dirty="0"/>
              <a:t>model</a:t>
            </a:r>
            <a:r>
              <a:rPr lang="en-US" dirty="0"/>
              <a:t> poem.</a:t>
            </a:r>
            <a:endParaRPr dirty="0"/>
          </a:p>
          <a:p>
            <a:pPr marL="0" lvl="0" indent="0" rtl="0">
              <a:spcBef>
                <a:spcPts val="0"/>
              </a:spcBef>
              <a:spcAft>
                <a:spcPts val="0"/>
              </a:spcAft>
              <a:buNone/>
            </a:pPr>
            <a:endParaRPr dirty="0"/>
          </a:p>
        </p:txBody>
      </p:sp>
    </p:spTree>
    <p:extLst>
      <p:ext uri="{BB962C8B-B14F-4D97-AF65-F5344CB8AC3E}">
        <p14:creationId xmlns:p14="http://schemas.microsoft.com/office/powerpoint/2010/main" val="520421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2c7813c1_0_1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2c7813c1_0_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10-12 minutes</a:t>
            </a:r>
            <a:endParaRPr dirty="0"/>
          </a:p>
          <a:p>
            <a:pPr marL="0" lvl="0" indent="0" rtl="0">
              <a:spcBef>
                <a:spcPts val="0"/>
              </a:spcBef>
              <a:spcAft>
                <a:spcPts val="0"/>
              </a:spcAft>
              <a:buClr>
                <a:schemeClr val="dk1"/>
              </a:buClr>
              <a:buSzPts val="1100"/>
              <a:buFont typeface="Arial"/>
              <a:buNone/>
            </a:pPr>
            <a:r>
              <a:rPr lang="en-US" b="1" dirty="0"/>
              <a:t>Student Grouping: Individual</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Review Learning Targets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Giving students time to identify the complete sentences in their poems will help them complete their homework.</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Read the learning targets aloud. Focus particularly on the second one, and explain to students that they’ll be working on this learning target for homework.</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Most students will be able to identify the complete sentences in their poem.</a:t>
            </a:r>
            <a:endParaRPr dirty="0"/>
          </a:p>
          <a:p>
            <a:pPr marL="457200" lvl="0" indent="-304800" rtl="0">
              <a:spcBef>
                <a:spcPts val="0"/>
              </a:spcBef>
              <a:spcAft>
                <a:spcPts val="0"/>
              </a:spcAft>
              <a:buClr>
                <a:schemeClr val="dk1"/>
              </a:buClr>
              <a:buSzPts val="1200"/>
              <a:buChar char="●"/>
            </a:pPr>
            <a:r>
              <a:rPr lang="en-US" dirty="0"/>
              <a:t>Read the directions on the last portion of the slide.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Circulate around the room to help students who might still have trouble identifying complete sentences.</a:t>
            </a:r>
            <a:endParaRPr dirty="0"/>
          </a:p>
          <a:p>
            <a:pPr marL="457200" lvl="0" indent="-304800" rtl="0">
              <a:spcBef>
                <a:spcPts val="0"/>
              </a:spcBef>
              <a:spcAft>
                <a:spcPts val="0"/>
              </a:spcAft>
              <a:buClr>
                <a:schemeClr val="dk1"/>
              </a:buClr>
              <a:buSzPts val="1200"/>
              <a:buChar char="●"/>
            </a:pPr>
            <a:r>
              <a:rPr lang="en-US" dirty="0"/>
              <a:t>This is also a good opportunity to identify whether any of the sentences in students’ poems are not complete, and to help them make those complete.</a:t>
            </a:r>
            <a:endParaRPr dirty="0"/>
          </a:p>
          <a:p>
            <a:pPr marL="0" lvl="0" indent="0">
              <a:spcBef>
                <a:spcPts val="0"/>
              </a:spcBef>
              <a:spcAft>
                <a:spcPts val="0"/>
              </a:spcAft>
              <a:buNone/>
            </a:pPr>
            <a:endParaRPr dirty="0"/>
          </a:p>
        </p:txBody>
      </p:sp>
      <p:sp>
        <p:nvSpPr>
          <p:cNvPr id="158" name="Google Shape;158;g3e2c7813c1_0_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980996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a:t>Student </a:t>
            </a:r>
            <a:r>
              <a:rPr lang="en-US" b="1" dirty="0"/>
              <a:t>Grouping: Whole Group</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Make</a:t>
            </a:r>
            <a:r>
              <a:rPr lang="en-US" baseline="0" dirty="0"/>
              <a:t> sure you use Small Group Block time today to give every student confidence that they can read their two voice poem aloud smoothly and with expression. </a:t>
            </a:r>
            <a:endParaRPr dirty="0"/>
          </a:p>
          <a:p>
            <a:pPr marL="914400" lvl="0" indent="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a:t>
            </a:r>
            <a:endParaRPr dirty="0"/>
          </a:p>
          <a:p>
            <a:pPr marL="457200" lvl="0" indent="-304800" rtl="0">
              <a:spcBef>
                <a:spcPts val="0"/>
              </a:spcBef>
              <a:spcAft>
                <a:spcPts val="0"/>
              </a:spcAft>
              <a:buSzPts val="1200"/>
              <a:buFont typeface="Calibri"/>
              <a:buChar char="●"/>
            </a:pPr>
            <a:r>
              <a:rPr lang="en-US" dirty="0"/>
              <a:t>Adjust the deadline as needed if certain students need more time to finish.</a:t>
            </a:r>
            <a:endParaRPr dirty="0"/>
          </a:p>
        </p:txBody>
      </p:sp>
      <p:sp>
        <p:nvSpPr>
          <p:cNvPr id="166" name="Google Shape;166;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579028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6402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737374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6592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5793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021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b="1" dirty="0"/>
              <a:t>Entry task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End of Unit 3 Assessment: Using Strong Evidence </a:t>
            </a:r>
            <a:r>
              <a:rPr lang="en-US" dirty="0"/>
              <a:t>(one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End of Unit 3 Assessment: Using Strong Evidence </a:t>
            </a:r>
            <a:r>
              <a:rPr lang="en-US" dirty="0"/>
              <a:t>(Answers for Teacher Reference)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spcBef>
                <a:spcPts val="0"/>
              </a:spcBef>
              <a:spcAft>
                <a:spcPts val="0"/>
              </a:spcAft>
              <a:buSzPts val="1200"/>
              <a:buChar char="●"/>
            </a:pPr>
            <a:r>
              <a:rPr lang="en-US" dirty="0"/>
              <a:t>Document camera, if available</a:t>
            </a:r>
            <a:endParaRPr dirty="0"/>
          </a:p>
          <a:p>
            <a:pPr marL="457200" lvl="0" indent="-304800" rtl="0">
              <a:lnSpc>
                <a:spcPct val="90000"/>
              </a:lnSpc>
              <a:spcBef>
                <a:spcPts val="0"/>
              </a:spcBef>
              <a:spcAft>
                <a:spcPts val="0"/>
              </a:spcAft>
              <a:buSzPts val="1200"/>
              <a:buFont typeface="Calibri"/>
              <a:buChar char="●"/>
            </a:pPr>
            <a:r>
              <a:rPr lang="en-US" b="1" dirty="0"/>
              <a:t>Model Two-Voice Poem: “I Would Do Anything” </a:t>
            </a:r>
            <a:r>
              <a:rPr lang="en-US" dirty="0"/>
              <a:t>(from Unit 2, Lesson 17; one for display and one per student if needed)</a:t>
            </a:r>
            <a:endParaRPr dirty="0"/>
          </a:p>
          <a:p>
            <a:pPr marL="0" lvl="0" indent="0" rtl="0">
              <a:spcBef>
                <a:spcPts val="0"/>
              </a:spcBef>
              <a:spcAft>
                <a:spcPts val="0"/>
              </a:spcAft>
              <a:buClr>
                <a:srgbClr val="000000"/>
              </a:buClr>
              <a:buSzPts val="1400"/>
              <a:buFont typeface="Arial"/>
              <a:buNone/>
            </a:pPr>
            <a:endParaRPr dirty="0"/>
          </a:p>
          <a:p>
            <a:pPr marL="0" lvl="0" indent="0">
              <a:spcBef>
                <a:spcPts val="0"/>
              </a:spcBef>
              <a:spcAft>
                <a:spcPts val="0"/>
              </a:spcAft>
              <a:buNone/>
            </a:pPr>
            <a:r>
              <a:rPr lang="en-US" dirty="0"/>
              <a:t>Protocols to review: </a:t>
            </a:r>
            <a:endParaRPr dirty="0"/>
          </a:p>
          <a:p>
            <a:pPr marL="457200" lvl="0" indent="-304800" rtl="0">
              <a:spcBef>
                <a:spcPts val="0"/>
              </a:spcBef>
              <a:spcAft>
                <a:spcPts val="0"/>
              </a:spcAft>
              <a:buSzPts val="1200"/>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Consider setting up your room so that students feel like they are in a formal assessment environment.</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9700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617424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Char char="●"/>
            </a:pPr>
            <a:r>
              <a:rPr lang="en-US" dirty="0"/>
              <a:t>It might be necessary to let students know even in this introductory slide that the End of Unit 3 Assessment is not designed to “trick” them, but simply to let them demonstrate skills they have already worked to develop.</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rPr>
              <a:t>Read the slide aloud – explain as needed. </a:t>
            </a:r>
            <a:endParaRPr dirty="0"/>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i="0" u="none" strike="noStrike" cap="none" dirty="0">
                <a:solidFill>
                  <a:schemeClr val="dk1"/>
                </a:solidFill>
              </a:rPr>
              <a:t> </a:t>
            </a:r>
            <a:endParaRPr sz="120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2867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5-8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Entry Task: Preparing for End of Unit 3 Assessment  </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a:t>
            </a:r>
            <a:endParaRPr dirty="0"/>
          </a:p>
          <a:p>
            <a:pPr marL="457200" lvl="0" indent="-304800" rtl="0">
              <a:spcBef>
                <a:spcPts val="0"/>
              </a:spcBef>
              <a:spcAft>
                <a:spcPts val="0"/>
              </a:spcAft>
              <a:buSzPts val="1200"/>
              <a:buFont typeface="Calibri"/>
              <a:buChar char="●"/>
            </a:pPr>
            <a:r>
              <a:rPr lang="en-US" dirty="0"/>
              <a:t>Checking in with learning targets helps students self-assess their learning. This research-based strategy supports struggling learners most.</a:t>
            </a:r>
            <a:endParaRPr dirty="0"/>
          </a:p>
          <a:p>
            <a:pPr marL="457200" lvl="0" indent="-304800" rtl="0">
              <a:spcBef>
                <a:spcPts val="0"/>
              </a:spcBef>
              <a:spcAft>
                <a:spcPts val="0"/>
              </a:spcAft>
              <a:buSzPts val="1200"/>
              <a:buFont typeface="Calibri"/>
              <a:buChar char="●"/>
            </a:pPr>
            <a:r>
              <a:rPr lang="en-US" dirty="0"/>
              <a:t>Research indicates that cold calling improves student engagement and critical thinking. Be sure to prepare students for this strategy by discussing the purpose, giving appropriate think time, and indicating that this strategy will be used before students are asked questions.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As students enter the classroom, give them the </a:t>
            </a:r>
            <a:r>
              <a:rPr lang="en-US" b="1" dirty="0"/>
              <a:t>Entry Task</a:t>
            </a:r>
            <a:r>
              <a:rPr lang="en-US" dirty="0"/>
              <a:t>. Allow them 2 minutes to read it over and answer the questions individually. </a:t>
            </a:r>
            <a:endParaRPr dirty="0"/>
          </a:p>
          <a:p>
            <a:pPr marL="457200" lvl="0" indent="-304800" rtl="0">
              <a:spcBef>
                <a:spcPts val="0"/>
              </a:spcBef>
              <a:spcAft>
                <a:spcPts val="0"/>
              </a:spcAft>
              <a:buSzPts val="1200"/>
              <a:buFont typeface="Calibri"/>
              <a:buAutoNum type="arabicPeriod"/>
            </a:pPr>
            <a:r>
              <a:rPr lang="en-US" dirty="0"/>
              <a:t>Ask students to turn to their seat partner and share their answers. </a:t>
            </a:r>
            <a:endParaRPr dirty="0"/>
          </a:p>
          <a:p>
            <a:pPr marL="457200" lvl="0" indent="-304800" rtl="0">
              <a:spcBef>
                <a:spcPts val="0"/>
              </a:spcBef>
              <a:spcAft>
                <a:spcPts val="0"/>
              </a:spcAft>
              <a:buSzPts val="1200"/>
              <a:buFont typeface="Calibri"/>
              <a:buAutoNum type="arabicPeriod"/>
            </a:pPr>
            <a:r>
              <a:rPr lang="en-US" dirty="0"/>
              <a:t>Cold call one or two pairs to answer the first question: </a:t>
            </a:r>
            <a:r>
              <a:rPr lang="en-US" i="1" dirty="0"/>
              <a:t>“What does it mean to use ‘strong evidence’ to support your analysis of a text?”</a:t>
            </a:r>
            <a:endParaRPr i="1" dirty="0"/>
          </a:p>
          <a:p>
            <a:pPr marL="0" lvl="0" indent="0">
              <a:spcBef>
                <a:spcPts val="0"/>
              </a:spcBef>
              <a:spcAft>
                <a:spcPts val="0"/>
              </a:spcAft>
              <a:buClr>
                <a:schemeClr val="dk1"/>
              </a:buClr>
              <a:buSzPts val="1200"/>
              <a:buFont typeface="Calibri"/>
              <a:buNone/>
            </a:pPr>
            <a:endParaRPr i="1"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3, students might say, “It means using quotes from text that strongly support your ideas” or “It means choosing just the right evidence to support your ideas.” Clarify if necessary.</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In most other lessons, we’ve reviewed learning targets aloud, as a whole class. If you feel it would help your students to do so, please feel free to read the learning targets aloud here as well.</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051535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Google Shape;122;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a:t>
            </a:r>
            <a:endParaRPr dirty="0"/>
          </a:p>
          <a:p>
            <a:pPr marL="0" lvl="0" indent="0" rtl="0">
              <a:spcBef>
                <a:spcPts val="0"/>
              </a:spcBef>
              <a:spcAft>
                <a:spcPts val="0"/>
              </a:spcAft>
              <a:buClr>
                <a:srgbClr val="000000"/>
              </a:buClr>
              <a:buSzPts val="1100"/>
              <a:buFont typeface="Arial"/>
              <a:buNone/>
            </a:pPr>
            <a:r>
              <a:rPr lang="en-US" b="1" dirty="0"/>
              <a:t>Student Grouping: Individual</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End of Unit 3 Assessment </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many students are struggling with finding evidence in informational texts, consider making the first part of Work Time a guided whole-class practice. Select a survival factor likely to be used by many students and direct students to a particular text. Discuss possible entries on the graphic organizer, making sure students can complete this work independently.</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914400" lvl="1" indent="-304800" rtl="0">
              <a:spcBef>
                <a:spcPts val="0"/>
              </a:spcBef>
              <a:spcAft>
                <a:spcPts val="0"/>
              </a:spcAft>
              <a:buClr>
                <a:schemeClr val="dk1"/>
              </a:buClr>
              <a:buSzPts val="1200"/>
              <a:buFont typeface="Calibri"/>
              <a:buChar char="○"/>
            </a:pPr>
            <a:r>
              <a:rPr lang="en-US" dirty="0"/>
              <a:t>If you or the students have other ideas of what they can do if they finish early, please add those. </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End of Unit 3 Assessment: Using Strong Evidence</a:t>
            </a:r>
            <a:r>
              <a:rPr lang="en-US" dirty="0"/>
              <a:t> to each student. </a:t>
            </a:r>
            <a:endParaRPr dirty="0"/>
          </a:p>
          <a:p>
            <a:pPr marL="457200" lvl="0" indent="-304800" rtl="0">
              <a:spcBef>
                <a:spcPts val="0"/>
              </a:spcBef>
              <a:spcAft>
                <a:spcPts val="0"/>
              </a:spcAft>
              <a:buClr>
                <a:schemeClr val="dk1"/>
              </a:buClr>
              <a:buSzPts val="1200"/>
              <a:buFont typeface="Calibri"/>
              <a:buAutoNum type="arabicPeriod"/>
            </a:pPr>
            <a:r>
              <a:rPr lang="en-US" dirty="0"/>
              <a:t>Ask the class to complete the assessment.</a:t>
            </a:r>
            <a:endParaRPr dirty="0"/>
          </a:p>
          <a:p>
            <a:pPr marL="0" lvl="0" indent="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silently and productively on their assessment.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might find it helpful to have the time displayed on the board, and to have warnings about how much time remains (e.g.; “You have about 10 minutes left to complete the assessment”).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For some students, this assessment may require more than the 20 minutes allotted. Consider providing time over multiple days if necessary.</a:t>
            </a:r>
            <a:endParaRPr dirty="0"/>
          </a:p>
        </p:txBody>
      </p:sp>
      <p:sp>
        <p:nvSpPr>
          <p:cNvPr id="123" name="Google Shape;123;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843368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 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Conventions in the Two-Voice Poem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Giving students time to review feedback helps them develop a plan for revision.</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first paragraph on the slide. Call on one or two students to share their thoughts. </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Model Two-Voice Poem: “I Would Do Anything” </a:t>
            </a:r>
            <a:r>
              <a:rPr lang="en-US" dirty="0"/>
              <a:t>(from Unit 2, Lesson 17). You can show it on the </a:t>
            </a:r>
            <a:r>
              <a:rPr lang="en-US" b="0" dirty="0"/>
              <a:t>document camera, but it is also displayed here on the slide for convenience. </a:t>
            </a:r>
            <a:endParaRPr b="0" dirty="0"/>
          </a:p>
          <a:p>
            <a:pPr marL="457200" marR="0" lvl="0" indent="-304800" algn="l" rtl="0">
              <a:lnSpc>
                <a:spcPct val="100000"/>
              </a:lnSpc>
              <a:spcBef>
                <a:spcPts val="0"/>
              </a:spcBef>
              <a:spcAft>
                <a:spcPts val="0"/>
              </a:spcAft>
              <a:buSzPts val="1200"/>
              <a:buFont typeface="Calibri"/>
              <a:buAutoNum type="arabicPeriod"/>
            </a:pPr>
            <a:r>
              <a:rPr lang="en-US" dirty="0"/>
              <a:t>Read the second paragraph of the slide.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Student Look-</a:t>
            </a:r>
            <a:r>
              <a:rPr lang="en-US" dirty="0" err="1"/>
              <a:t>fors</a:t>
            </a:r>
            <a:r>
              <a:rPr lang="en-US" dirty="0"/>
              <a:t>/Listen-</a:t>
            </a:r>
            <a:r>
              <a:rPr lang="en-US" dirty="0" err="1"/>
              <a:t>fors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Students will engage with their partners in discussing capitalization and punctuation in poems.</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If you think it might be helpful at this stage to reread the poem aloud to remind students of the dual voices, please do so.</a:t>
            </a:r>
            <a:endParaRPr dirty="0"/>
          </a:p>
          <a:p>
            <a:pPr marL="457200" lvl="0" indent="-304800">
              <a:spcBef>
                <a:spcPts val="0"/>
              </a:spcBef>
              <a:spcAft>
                <a:spcPts val="0"/>
              </a:spcAft>
              <a:buSzPts val="1200"/>
              <a:buFont typeface="Calibri"/>
              <a:buChar char="●"/>
            </a:pPr>
            <a:r>
              <a:rPr lang="en-US" dirty="0"/>
              <a:t>If students have a hard time understanding the concept of “conventions,” explain that the word “convention” refers to “the way something is usually done,” and that “conventions” in the English language also refer to the way words are usually capitalized and spelled, the way punctuation is used, and the way sentences are usually structured.</a:t>
            </a:r>
            <a:endParaRPr dirty="0"/>
          </a:p>
          <a:p>
            <a:pPr marL="0" lvl="0" indent="0" rtl="0">
              <a:spcBef>
                <a:spcPts val="0"/>
              </a:spcBef>
              <a:spcAft>
                <a:spcPts val="0"/>
              </a:spcAft>
              <a:buNone/>
            </a:pPr>
            <a:endParaRPr dirty="0"/>
          </a:p>
        </p:txBody>
      </p:sp>
      <p:sp>
        <p:nvSpPr>
          <p:cNvPr id="131" name="Google Shape;13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8680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5-7 minutes</a:t>
            </a:r>
            <a:endParaRPr dirty="0"/>
          </a:p>
          <a:p>
            <a:pPr marL="0" lvl="0" indent="0" rtl="0">
              <a:spcBef>
                <a:spcPts val="0"/>
              </a:spcBef>
              <a:spcAft>
                <a:spcPts val="0"/>
              </a:spcAft>
              <a:buClr>
                <a:srgbClr val="000000"/>
              </a:buClr>
              <a:buSzPts val="1100"/>
              <a:buFont typeface="Arial"/>
              <a:buNone/>
            </a:pPr>
            <a:r>
              <a:rPr lang="en-US" b="1" dirty="0"/>
              <a:t>Student Grouping: Partners, Whole Group</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B. Conventions in the Two-Voice Poem</a:t>
            </a:r>
            <a:r>
              <a:rPr lang="en-US" dirty="0"/>
              <a:t>, continued</a:t>
            </a:r>
            <a:r>
              <a:rPr lang="en-US" b="1" dirty="0"/>
              <a:t>   </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Taking a close look at two choices a writer made to alter conventions to fit a poem will help students make those kinds of choices in their own poem.</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paragraph on the slide. Show students the period at the end of the sentence and explain that it shows the end of that thought.</a:t>
            </a:r>
            <a:endParaRPr dirty="0"/>
          </a:p>
          <a:p>
            <a:pPr marL="457200" lvl="0" indent="-304800" rtl="0">
              <a:spcBef>
                <a:spcPts val="0"/>
              </a:spcBef>
              <a:spcAft>
                <a:spcPts val="0"/>
              </a:spcAft>
              <a:buClr>
                <a:schemeClr val="dk1"/>
              </a:buClr>
              <a:buSzPts val="1200"/>
              <a:buFont typeface="Calibri"/>
              <a:buAutoNum type="arabicPeriod"/>
            </a:pPr>
            <a:r>
              <a:rPr lang="en-US" dirty="0"/>
              <a:t>Read the second paragraph on the slide. </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All students will focus their attention on the slide; some students might raise their hands to ask questions.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SzPts val="1100"/>
              <a:buFont typeface="Arial"/>
              <a:buNone/>
            </a:pPr>
            <a:r>
              <a:rPr lang="en-US" dirty="0"/>
              <a:t>Support for Any Students Who Need It:</a:t>
            </a:r>
            <a:endParaRPr dirty="0"/>
          </a:p>
          <a:p>
            <a:pPr marL="457200" lvl="0" indent="-304800" rtl="0">
              <a:spcBef>
                <a:spcPts val="0"/>
              </a:spcBef>
              <a:spcAft>
                <a:spcPts val="0"/>
              </a:spcAft>
              <a:buSzPts val="1200"/>
              <a:buChar char="●"/>
            </a:pPr>
            <a:r>
              <a:rPr lang="en-US" dirty="0"/>
              <a:t>In Teacher Action 2, if students have trouble seeing the two sentences the line “my people were forced to leave our village” is a part of, clarify: </a:t>
            </a:r>
            <a:r>
              <a:rPr lang="en-US" i="0" dirty="0"/>
              <a:t>“Every year when the rains stopped and the pond near the village dried up” (26) “my people were forced to leave our village to find water. My people were forced to leave our village, running for our lives.” </a:t>
            </a:r>
            <a:endParaRPr i="0" dirty="0"/>
          </a:p>
        </p:txBody>
      </p:sp>
      <p:sp>
        <p:nvSpPr>
          <p:cNvPr id="140" name="Google Shape;140;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577981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e1d5b8e51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e1d5b8e51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dirty="0"/>
              <a:t>Suggested slide pacing: 5-7 minutes</a:t>
            </a:r>
            <a:endParaRPr dirty="0"/>
          </a:p>
          <a:p>
            <a:pPr marL="0" lvl="0" indent="0">
              <a:spcBef>
                <a:spcPts val="0"/>
              </a:spcBef>
              <a:spcAft>
                <a:spcPts val="0"/>
              </a:spcAft>
              <a:buNone/>
            </a:pPr>
            <a:r>
              <a:rPr lang="en-US" b="1" dirty="0"/>
              <a:t>Student Grouping: Partners</a:t>
            </a:r>
            <a:endParaRPr b="1" dirty="0"/>
          </a:p>
          <a:p>
            <a:pPr marL="0" lvl="0" indent="0">
              <a:spcBef>
                <a:spcPts val="0"/>
              </a:spcBef>
              <a:spcAft>
                <a:spcPts val="0"/>
              </a:spcAft>
              <a:buNone/>
            </a:pPr>
            <a:endParaRPr b="1" dirty="0"/>
          </a:p>
          <a:p>
            <a:pPr marL="0" lvl="0" indent="0" rtl="0">
              <a:spcBef>
                <a:spcPts val="0"/>
              </a:spcBef>
              <a:spcAft>
                <a:spcPts val="0"/>
              </a:spcAft>
              <a:buClr>
                <a:schemeClr val="dk1"/>
              </a:buClr>
              <a:buSzPts val="1200"/>
              <a:buFont typeface="Calibri"/>
              <a:buNone/>
            </a:pPr>
            <a:r>
              <a:rPr lang="en-US" b="1" dirty="0"/>
              <a:t>Work Time B. Conventions in the Two-Voice Poem</a:t>
            </a:r>
            <a:r>
              <a:rPr lang="en-US" dirty="0"/>
              <a:t>, continued</a:t>
            </a:r>
            <a:r>
              <a:rPr lang="en-US" b="1" dirty="0"/>
              <a:t>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Students might find it interesting that they work on a writing assignment, then switch to another, then switch again. However, this plan allows students to really follow the writing process and work as writers do, by writing, getting feedback, and revising, with “think time” in between.</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Review the complete sentences with students:</a:t>
            </a:r>
            <a:endParaRPr dirty="0"/>
          </a:p>
          <a:p>
            <a:pPr marL="914400" lvl="1" indent="-304800" rtl="0">
              <a:lnSpc>
                <a:spcPct val="90000"/>
              </a:lnSpc>
              <a:spcBef>
                <a:spcPts val="0"/>
              </a:spcBef>
              <a:spcAft>
                <a:spcPts val="0"/>
              </a:spcAft>
              <a:buClr>
                <a:schemeClr val="dk1"/>
              </a:buClr>
              <a:buSzPts val="1200"/>
              <a:buFont typeface="Calibri"/>
              <a:buChar char="○"/>
            </a:pPr>
            <a:r>
              <a:rPr lang="en-US" dirty="0"/>
              <a:t>"More than 4 million people were forced to flee their homes” (“Time Trip: Sudan’s Civil War”).</a:t>
            </a:r>
            <a:endParaRPr dirty="0"/>
          </a:p>
          <a:p>
            <a:pPr marL="914400" lvl="1" indent="-304800" rtl="0">
              <a:lnSpc>
                <a:spcPct val="90000"/>
              </a:lnSpc>
              <a:spcBef>
                <a:spcPts val="0"/>
              </a:spcBef>
              <a:spcAft>
                <a:spcPts val="0"/>
              </a:spcAft>
              <a:buClr>
                <a:schemeClr val="dk1"/>
              </a:buClr>
              <a:buSzPts val="1200"/>
              <a:buFont typeface="Calibri"/>
              <a:buChar char="○"/>
            </a:pPr>
            <a:r>
              <a:rPr lang="en-US" dirty="0"/>
              <a:t>“For my family, I would do anything.”</a:t>
            </a:r>
            <a:endParaRPr dirty="0"/>
          </a:p>
          <a:p>
            <a:pPr marL="914400" lvl="1" indent="-304800" rtl="0">
              <a:lnSpc>
                <a:spcPct val="90000"/>
              </a:lnSpc>
              <a:spcBef>
                <a:spcPts val="0"/>
              </a:spcBef>
              <a:spcAft>
                <a:spcPts val="0"/>
              </a:spcAft>
              <a:buClr>
                <a:schemeClr val="dk1"/>
              </a:buClr>
              <a:buSzPts val="1200"/>
              <a:buFont typeface="Calibri"/>
              <a:buChar char="○"/>
            </a:pPr>
            <a:r>
              <a:rPr lang="en-US" dirty="0"/>
              <a:t>“You only need to walk as far as those bushes, </a:t>
            </a:r>
            <a:r>
              <a:rPr lang="en-US" dirty="0" err="1"/>
              <a:t>Salva</a:t>
            </a:r>
            <a:r>
              <a:rPr lang="en-US" dirty="0"/>
              <a:t>.”(53)</a:t>
            </a:r>
            <a:endParaRPr dirty="0"/>
          </a:p>
          <a:p>
            <a:pPr marL="914400" lvl="1" indent="-304800" rtl="0">
              <a:lnSpc>
                <a:spcPct val="90000"/>
              </a:lnSpc>
              <a:spcBef>
                <a:spcPts val="0"/>
              </a:spcBef>
              <a:spcAft>
                <a:spcPts val="0"/>
              </a:spcAft>
              <a:buClr>
                <a:schemeClr val="dk1"/>
              </a:buClr>
              <a:buSzPts val="1200"/>
              <a:buFont typeface="Calibri"/>
              <a:buChar char="○"/>
            </a:pPr>
            <a:r>
              <a:rPr lang="en-US" dirty="0"/>
              <a:t>I will take opportunities “to create a future that might be different” (Water for South Sudan): a well, a refugee camp, a school.</a:t>
            </a:r>
            <a:endParaRPr dirty="0"/>
          </a:p>
          <a:p>
            <a:pPr marL="914400" lvl="1" indent="-304800" rtl="0">
              <a:lnSpc>
                <a:spcPct val="90000"/>
              </a:lnSpc>
              <a:spcBef>
                <a:spcPts val="0"/>
              </a:spcBef>
              <a:spcAft>
                <a:spcPts val="0"/>
              </a:spcAft>
              <a:buClr>
                <a:schemeClr val="dk1"/>
              </a:buClr>
              <a:buSzPts val="1200"/>
              <a:buFont typeface="Calibri"/>
              <a:buChar char="○"/>
            </a:pPr>
            <a:r>
              <a:rPr lang="en-US" dirty="0"/>
              <a:t>Tomorrow will be better than today for Nya.</a:t>
            </a:r>
            <a:endParaRPr dirty="0"/>
          </a:p>
          <a:p>
            <a:pPr marL="914400" lvl="1" indent="-304800" rtl="0">
              <a:lnSpc>
                <a:spcPct val="90000"/>
              </a:lnSpc>
              <a:spcBef>
                <a:spcPts val="0"/>
              </a:spcBef>
              <a:spcAft>
                <a:spcPts val="0"/>
              </a:spcAft>
              <a:buClr>
                <a:schemeClr val="dk1"/>
              </a:buClr>
              <a:buSzPts val="1200"/>
              <a:buFont typeface="Calibri"/>
              <a:buChar char="○"/>
            </a:pPr>
            <a:r>
              <a:rPr lang="en-US" dirty="0"/>
              <a:t>Tomorrow will be better than today for </a:t>
            </a:r>
            <a:r>
              <a:rPr lang="en-US" dirty="0" err="1"/>
              <a:t>Salva</a:t>
            </a:r>
            <a:r>
              <a:rPr lang="en-US" dirty="0"/>
              <a:t>.</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Answer any questions the students may have about the way the model poem uses punctuation or capitalization.</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Most students will be able to find all of the complete sentences.</a:t>
            </a:r>
            <a:endParaRPr dirty="0"/>
          </a:p>
          <a:p>
            <a:pPr marL="457200" lvl="0" indent="-304800" rtl="0">
              <a:spcBef>
                <a:spcPts val="0"/>
              </a:spcBef>
              <a:spcAft>
                <a:spcPts val="0"/>
              </a:spcAft>
              <a:buClr>
                <a:schemeClr val="dk1"/>
              </a:buClr>
              <a:buSzPts val="1200"/>
              <a:buFont typeface="Calibri"/>
              <a:buChar char="●"/>
            </a:pPr>
            <a:r>
              <a:rPr lang="en-US" dirty="0"/>
              <a:t>In Teacher Action Step 3, students might ask something like, “why is there a colon after ‘different?’” You can explain that the colon shows there will be examples right after it, and the examples of things that could create a different future, in this case, are a well, a refugee camp, and a school.</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Many students will benefit from having the time available for this activity displayed via a timer or stopwatch.</a:t>
            </a:r>
            <a:endParaRPr dirty="0"/>
          </a:p>
          <a:p>
            <a:pPr marL="457200" lvl="0" indent="-304800" rtl="0">
              <a:spcBef>
                <a:spcPts val="0"/>
              </a:spcBef>
              <a:spcAft>
                <a:spcPts val="0"/>
              </a:spcAft>
              <a:buClr>
                <a:schemeClr val="dk1"/>
              </a:buClr>
              <a:buSzPts val="1200"/>
              <a:buFont typeface="Calibri"/>
              <a:buChar char="●"/>
            </a:pPr>
            <a:r>
              <a:rPr lang="en-US" dirty="0"/>
              <a:t>If students have difficulty understanding what a “complete sentence” is, remind them that it expresses a complete idea and makes sense on its own. One clue they can keep in mind is that complete sentences end with a period.</a:t>
            </a:r>
            <a:endParaRPr dirty="0"/>
          </a:p>
        </p:txBody>
      </p:sp>
      <p:sp>
        <p:nvSpPr>
          <p:cNvPr id="149" name="Google Shape;149;g3e1d5b8e51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086238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1903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D1B0F895-EF47-40F1-A07F-3405EAA51BF1}"/>
              </a:ext>
            </a:extLst>
          </p:cNvPr>
          <p:cNvPicPr>
            <a:picLocks noChangeAspect="1"/>
          </p:cNvPicPr>
          <p:nvPr userDrawn="1"/>
        </p:nvPicPr>
        <p:blipFill>
          <a:blip r:embed="rId13"/>
          <a:stretch>
            <a:fillRect/>
          </a:stretch>
        </p:blipFill>
        <p:spPr>
          <a:xfrm>
            <a:off x="10797746" y="6650037"/>
            <a:ext cx="762000" cy="142875"/>
          </a:xfrm>
          <a:prstGeom prst="rect">
            <a:avLst/>
          </a:prstGeom>
        </p:spPr>
      </p:pic>
      <p:pic>
        <p:nvPicPr>
          <p:cNvPr id="5" name="Picture 4">
            <a:extLst>
              <a:ext uri="{FF2B5EF4-FFF2-40B4-BE49-F238E27FC236}">
                <a16:creationId xmlns:a16="http://schemas.microsoft.com/office/drawing/2014/main" id="{7B59288C-3530-4565-B532-07723AE8A11C}"/>
              </a:ext>
            </a:extLst>
          </p:cNvPr>
          <p:cNvPicPr>
            <a:picLocks noChangeAspect="1"/>
          </p:cNvPicPr>
          <p:nvPr userDrawn="1"/>
        </p:nvPicPr>
        <p:blipFill>
          <a:blip r:embed="rId14"/>
          <a:stretch>
            <a:fillRect/>
          </a:stretch>
        </p:blipFill>
        <p:spPr>
          <a:xfrm>
            <a:off x="5768546" y="6259855"/>
            <a:ext cx="669737" cy="558114"/>
          </a:xfrm>
          <a:prstGeom prst="rect">
            <a:avLst/>
          </a:prstGeom>
        </p:spPr>
      </p:pic>
      <p:pic>
        <p:nvPicPr>
          <p:cNvPr id="7" name="Picture 6">
            <a:extLst>
              <a:ext uri="{FF2B5EF4-FFF2-40B4-BE49-F238E27FC236}">
                <a16:creationId xmlns:a16="http://schemas.microsoft.com/office/drawing/2014/main" id="{9938A1C6-0816-45F5-973E-77E72362FC3E}"/>
              </a:ext>
            </a:extLst>
          </p:cNvPr>
          <p:cNvPicPr>
            <a:picLocks noChangeAspect="1"/>
          </p:cNvPicPr>
          <p:nvPr userDrawn="1"/>
        </p:nvPicPr>
        <p:blipFill>
          <a:blip r:embed="rId15"/>
          <a:stretch>
            <a:fillRect/>
          </a:stretch>
        </p:blipFill>
        <p:spPr>
          <a:xfrm>
            <a:off x="28697"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50-65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a:t>
            </a:r>
            <a:r>
              <a:rPr lang="en-US" sz="2600" dirty="0">
                <a:latin typeface="Century Gothic"/>
                <a:ea typeface="Century Gothic"/>
                <a:cs typeface="Century Gothic"/>
                <a:sym typeface="Century Gothic"/>
              </a:rPr>
              <a:t>for students to take an End of Unit 3 assessment and to begin revising their Two-Voice poems.</a:t>
            </a: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sz="2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cite evidence to support my analysis of an informational text in the end of unit assessment.” </a:t>
            </a:r>
            <a:endParaRPr sz="2400" b="1"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“I can use correct capitalization, punctuation, and spelling in my two-voice poem.” </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1" name="Google Shape;161;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review our learning targets</a:t>
            </a:r>
            <a:endParaRPr sz="3600" u="none" strike="noStrike" cap="none" dirty="0">
              <a:solidFill>
                <a:schemeClr val="dk1"/>
              </a:solidFill>
              <a:latin typeface="Century Gothic"/>
              <a:ea typeface="Century Gothic"/>
              <a:cs typeface="Century Gothic"/>
              <a:sym typeface="Century Gothic"/>
            </a:endParaRPr>
          </a:p>
        </p:txBody>
      </p:sp>
      <p:sp>
        <p:nvSpPr>
          <p:cNvPr id="162" name="Google Shape;162;p22"/>
          <p:cNvSpPr txBox="1"/>
          <p:nvPr/>
        </p:nvSpPr>
        <p:spPr>
          <a:xfrm>
            <a:off x="693225" y="1741525"/>
            <a:ext cx="11073600" cy="48555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The learning targets for today were:</a:t>
            </a: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“I can cite evidence to support my analysis of an informational text in the end of unit assessment.” </a:t>
            </a:r>
            <a:endParaRPr sz="2400" b="1" dirty="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“I can use correct capitalization, punctuation, and spelling in my two-voice poem.” </a:t>
            </a:r>
            <a:endParaRPr sz="2400" b="1"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Please take out your Two-Voice Poems and underline all the complete sentences in different colors.</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pic>
        <p:nvPicPr>
          <p:cNvPr id="2" name="Picture 2">
            <a:extLst>
              <a:ext uri="{FF2B5EF4-FFF2-40B4-BE49-F238E27FC236}">
                <a16:creationId xmlns:a16="http://schemas.microsoft.com/office/drawing/2014/main" id="{5A58B241-691B-497C-A5BB-B47774DF5314}"/>
              </a:ext>
            </a:extLst>
          </p:cNvPr>
          <p:cNvPicPr>
            <a:picLocks noChangeAspect="1"/>
          </p:cNvPicPr>
          <p:nvPr/>
        </p:nvPicPr>
        <p:blipFill>
          <a:blip r:embed="rId4"/>
          <a:stretch>
            <a:fillRect/>
          </a:stretch>
        </p:blipFill>
        <p:spPr>
          <a:xfrm>
            <a:off x="10991733" y="5871333"/>
            <a:ext cx="930523" cy="72569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9" name="Google Shape;169;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Homework</a:t>
            </a:r>
            <a:endParaRPr sz="3600" i="0" u="none" strike="noStrike" cap="none" dirty="0">
              <a:solidFill>
                <a:schemeClr val="dk1"/>
              </a:solidFill>
              <a:latin typeface="Century Gothic"/>
              <a:ea typeface="Century Gothic"/>
              <a:cs typeface="Century Gothic"/>
              <a:sym typeface="Century Gothic"/>
            </a:endParaRPr>
          </a:p>
        </p:txBody>
      </p:sp>
      <p:sp>
        <p:nvSpPr>
          <p:cNvPr id="170" name="Google Shape;170;p23"/>
          <p:cNvSpPr txBox="1"/>
          <p:nvPr/>
        </p:nvSpPr>
        <p:spPr>
          <a:xfrm>
            <a:off x="693225" y="1766850"/>
            <a:ext cx="11075700" cy="4615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Revise your two-voice poem</a:t>
            </a:r>
            <a:r>
              <a:rPr lang="en-US" sz="2400" dirty="0">
                <a:solidFill>
                  <a:schemeClr val="dk1"/>
                </a:solidFill>
                <a:latin typeface="Century Gothic"/>
                <a:ea typeface="Century Gothic"/>
                <a:cs typeface="Century Gothic"/>
                <a:sym typeface="Century Gothic"/>
              </a:rPr>
              <a:t> for conventions. Publish the final draft of the two-voice poem (type it or nicely rewrite it). Bring all two-voice poem work to turn in (</a:t>
            </a:r>
            <a:r>
              <a:rPr lang="en-US" sz="2400" b="1" dirty="0">
                <a:solidFill>
                  <a:schemeClr val="dk1"/>
                </a:solidFill>
                <a:latin typeface="Century Gothic"/>
                <a:ea typeface="Century Gothic"/>
                <a:cs typeface="Century Gothic"/>
                <a:sym typeface="Century Gothic"/>
              </a:rPr>
              <a:t>Gathering Evidence graphic organizer</a:t>
            </a:r>
            <a:r>
              <a:rPr lang="en-US" sz="2400" dirty="0">
                <a:solidFill>
                  <a:schemeClr val="dk1"/>
                </a:solidFill>
                <a:latin typeface="Century Gothic"/>
                <a:ea typeface="Century Gothic"/>
                <a:cs typeface="Century Gothic"/>
                <a:sym typeface="Century Gothic"/>
              </a:rPr>
              <a:t>, poem planner, final draft of the poem). </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Practice reading your poem aloud</a:t>
            </a:r>
            <a:r>
              <a:rPr lang="en-US" sz="2400" dirty="0">
                <a:solidFill>
                  <a:schemeClr val="dk1"/>
                </a:solidFill>
                <a:latin typeface="Century Gothic"/>
                <a:ea typeface="Century Gothic"/>
                <a:cs typeface="Century Gothic"/>
                <a:sym typeface="Century Gothic"/>
              </a:rPr>
              <a:t> before you come back to class. Reading it to your family would be a great way to share your work with them.</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452719"/>
            <a:ext cx="10515600" cy="1658800"/>
          </a:xfrm>
          <a:prstGeom prst="rect">
            <a:avLst/>
          </a:prstGeom>
          <a:noFill/>
          <a:ln>
            <a:noFill/>
          </a:ln>
        </p:spPr>
        <p:txBody>
          <a:bodyPr spcFirstLastPara="1" wrap="square" lIns="91433" tIns="45700" rIns="91433" bIns="45700" anchor="b" anchorCtr="0">
            <a:noAutofit/>
          </a:bodyPr>
          <a:lstStyle/>
          <a:p>
            <a:pPr algn="ct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2828261"/>
            <a:ext cx="10515600" cy="89320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Fluency, Reading Ahead and Independent Reading</a:t>
            </a:r>
            <a:endParaRPr sz="4267" b="1">
              <a:solidFill>
                <a:schemeClr val="dk1"/>
              </a:solidFill>
              <a:latin typeface="Century Gothic"/>
              <a:ea typeface="Century Gothic"/>
              <a:cs typeface="Century Gothic"/>
              <a:sym typeface="Century Gothic"/>
            </a:endParaRPr>
          </a:p>
        </p:txBody>
      </p:sp>
      <p:pic>
        <p:nvPicPr>
          <p:cNvPr id="2" name="Picture 2" descr="A close up of a clock&#10;&#10;Description generated with high confidence">
            <a:extLst>
              <a:ext uri="{FF2B5EF4-FFF2-40B4-BE49-F238E27FC236}">
                <a16:creationId xmlns:a16="http://schemas.microsoft.com/office/drawing/2014/main" id="{F769F16A-5FC1-4B01-8E9B-BC814E236BEB}"/>
              </a:ext>
            </a:extLst>
          </p:cNvPr>
          <p:cNvPicPr>
            <a:picLocks noChangeAspect="1"/>
          </p:cNvPicPr>
          <p:nvPr/>
        </p:nvPicPr>
        <p:blipFill>
          <a:blip r:embed="rId3"/>
          <a:stretch>
            <a:fillRect/>
          </a:stretch>
        </p:blipFill>
        <p:spPr>
          <a:xfrm>
            <a:off x="5146676" y="123948"/>
            <a:ext cx="1885950" cy="866775"/>
          </a:xfrm>
          <a:prstGeom prst="rect">
            <a:avLst/>
          </a:prstGeom>
        </p:spPr>
      </p:pic>
    </p:spTree>
    <p:extLst>
      <p:ext uri="{BB962C8B-B14F-4D97-AF65-F5344CB8AC3E}">
        <p14:creationId xmlns:p14="http://schemas.microsoft.com/office/powerpoint/2010/main" val="822379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3481230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352522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0F35DA13-396D-40C2-8953-9D37B0C02FF3}"/>
              </a:ext>
            </a:extLst>
          </p:cNvPr>
          <p:cNvPicPr>
            <a:picLocks noChangeAspect="1"/>
          </p:cNvPicPr>
          <p:nvPr/>
        </p:nvPicPr>
        <p:blipFill>
          <a:blip r:embed="rId3"/>
          <a:stretch>
            <a:fillRect/>
          </a:stretch>
        </p:blipFill>
        <p:spPr>
          <a:xfrm>
            <a:off x="10918209" y="5842000"/>
            <a:ext cx="864755" cy="844191"/>
          </a:xfrm>
          <a:prstGeom prst="rect">
            <a:avLst/>
          </a:prstGeom>
        </p:spPr>
      </p:pic>
    </p:spTree>
    <p:extLst>
      <p:ext uri="{BB962C8B-B14F-4D97-AF65-F5344CB8AC3E}">
        <p14:creationId xmlns:p14="http://schemas.microsoft.com/office/powerpoint/2010/main" val="213102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22013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67661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a:t>
            </a:r>
            <a:r>
              <a:rPr lang="en-US" b="1" dirty="0">
                <a:latin typeface="Century Gothic"/>
                <a:ea typeface="Century Gothic"/>
                <a:cs typeface="Century Gothic"/>
                <a:sym typeface="Century Gothic"/>
              </a:rPr>
              <a:t>Two</a:t>
            </a:r>
            <a:r>
              <a:rPr lang="en-US" b="1" i="0" u="none" strike="noStrike" cap="none" dirty="0">
                <a:solidFill>
                  <a:schemeClr val="dk1"/>
                </a:solidFill>
                <a:latin typeface="Century Gothic"/>
                <a:ea typeface="Century Gothic"/>
                <a:cs typeface="Century Gothic"/>
                <a:sym typeface="Century Gothic"/>
              </a:rPr>
              <a:t>: </a:t>
            </a:r>
            <a:r>
              <a:rPr lang="en-US" i="1" u="none" strike="noStrike" cap="none" dirty="0">
                <a:solidFill>
                  <a:schemeClr val="dk1"/>
                </a:solidFill>
                <a:latin typeface="Century Gothic"/>
                <a:ea typeface="Century Gothic"/>
                <a:cs typeface="Century Gothic"/>
                <a:sym typeface="Century Gothic"/>
              </a:rPr>
              <a:t>Materials and Student Pairings</a:t>
            </a:r>
            <a:endParaRPr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i="1"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b="1" dirty="0">
                <a:latin typeface="Century Gothic"/>
                <a:ea typeface="Century Gothic"/>
                <a:cs typeface="Century Gothic"/>
                <a:sym typeface="Century Gothic"/>
              </a:rPr>
              <a:t>Entry task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b="1" dirty="0">
                <a:latin typeface="Century Gothic"/>
                <a:ea typeface="Century Gothic"/>
                <a:cs typeface="Century Gothic"/>
                <a:sym typeface="Century Gothic"/>
              </a:rPr>
              <a:t>End of Unit 3 Assessment: Using Strong Evidence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b="1" dirty="0">
                <a:latin typeface="Century Gothic"/>
                <a:ea typeface="Century Gothic"/>
                <a:cs typeface="Century Gothic"/>
                <a:sym typeface="Century Gothic"/>
              </a:rPr>
              <a:t>End of Unit 3 Assessment: Using Strong Evidence </a:t>
            </a:r>
            <a:r>
              <a:rPr lang="en-US" dirty="0">
                <a:latin typeface="Century Gothic"/>
                <a:ea typeface="Century Gothic"/>
                <a:cs typeface="Century Gothic"/>
                <a:sym typeface="Century Gothic"/>
              </a:rPr>
              <a:t>(Answers for Teacher Reference)</a:t>
            </a:r>
            <a:endParaRPr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dirty="0">
                <a:latin typeface="Century Gothic"/>
                <a:ea typeface="Century Gothic"/>
                <a:cs typeface="Century Gothic"/>
                <a:sym typeface="Century Gothic"/>
              </a:rPr>
              <a:t>Document camera </a:t>
            </a:r>
            <a:endParaRPr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b="1" dirty="0">
                <a:latin typeface="Century Gothic"/>
                <a:ea typeface="Century Gothic"/>
                <a:cs typeface="Century Gothic"/>
                <a:sym typeface="Century Gothic"/>
              </a:rPr>
              <a:t>Model Two-Voice Poem: “I Would Do Anything” </a:t>
            </a:r>
            <a:r>
              <a:rPr lang="en-US" dirty="0">
                <a:latin typeface="Century Gothic"/>
                <a:ea typeface="Century Gothic"/>
                <a:cs typeface="Century Gothic"/>
                <a:sym typeface="Century Gothic"/>
              </a:rPr>
              <a:t>(from Unit 2, Lesson 17; one for display and one per student if needed)</a:t>
            </a:r>
            <a:endParaRPr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dirty="0">
                <a:latin typeface="Century Gothic"/>
                <a:ea typeface="Century Gothic"/>
                <a:cs typeface="Century Gothic"/>
                <a:sym typeface="Century Gothic"/>
              </a:rPr>
              <a:t>Colored pencils</a:t>
            </a:r>
            <a:endParaRPr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3: Lesson 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3: Lesson 5</a:t>
            </a:r>
            <a:endParaRPr sz="5600" b="1"/>
          </a:p>
        </p:txBody>
      </p:sp>
      <p:pic>
        <p:nvPicPr>
          <p:cNvPr id="2" name="Picture 2" descr="A close up of a clock&#10;&#10;Description generated with high confidence">
            <a:extLst>
              <a:ext uri="{FF2B5EF4-FFF2-40B4-BE49-F238E27FC236}">
                <a16:creationId xmlns:a16="http://schemas.microsoft.com/office/drawing/2014/main" id="{90861BA8-1478-46AE-B6B3-428F8F3AD900}"/>
              </a:ext>
            </a:extLst>
          </p:cNvPr>
          <p:cNvPicPr>
            <a:picLocks noChangeAspect="1"/>
          </p:cNvPicPr>
          <p:nvPr/>
        </p:nvPicPr>
        <p:blipFill>
          <a:blip r:embed="rId3"/>
          <a:stretch>
            <a:fillRect/>
          </a:stretch>
        </p:blipFill>
        <p:spPr>
          <a:xfrm>
            <a:off x="5004342" y="160388"/>
            <a:ext cx="2183315" cy="100616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53950" y="1679149"/>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It’s time to demonstrate your understanding of all you’ve learned in this unit, and then to return to the Two-Voice poem that we started working on in Lesson 17.</a:t>
            </a:r>
            <a:endParaRPr i="1">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Complete an End of Unit 3 Assessment </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Look at how a writer uses conventions in a Model Two-Voice Poem</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Think about how to revise your own Two-Voice Poem </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look at our learning targets</a:t>
            </a:r>
            <a:endParaRPr sz="36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39975" y="1954338"/>
            <a:ext cx="5106000" cy="3874963"/>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200" dirty="0">
                <a:latin typeface="Century Gothic"/>
                <a:ea typeface="Century Gothic"/>
                <a:cs typeface="Century Gothic"/>
                <a:sym typeface="Century Gothic"/>
              </a:rPr>
              <a:t>Please read the </a:t>
            </a:r>
            <a:r>
              <a:rPr lang="en-US" sz="2200" b="1" dirty="0">
                <a:latin typeface="Century Gothic"/>
                <a:ea typeface="Century Gothic"/>
                <a:cs typeface="Century Gothic"/>
                <a:sym typeface="Century Gothic"/>
              </a:rPr>
              <a:t>Entry Task </a:t>
            </a:r>
            <a:r>
              <a:rPr lang="en-US" sz="2200" dirty="0">
                <a:latin typeface="Century Gothic"/>
                <a:ea typeface="Century Gothic"/>
                <a:cs typeface="Century Gothic"/>
                <a:sym typeface="Century Gothic"/>
              </a:rPr>
              <a:t>carefully, then answer the questions. Notice that our learning targets for today are printed on your </a:t>
            </a:r>
            <a:r>
              <a:rPr lang="en-US" sz="2200" b="1" dirty="0">
                <a:latin typeface="Century Gothic"/>
                <a:ea typeface="Century Gothic"/>
                <a:cs typeface="Century Gothic"/>
                <a:sym typeface="Century Gothic"/>
              </a:rPr>
              <a:t>Entry Task</a:t>
            </a:r>
            <a:r>
              <a:rPr lang="en-US" sz="2200" dirty="0">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0" lvl="0" indent="0" rtl="0">
              <a:spcBef>
                <a:spcPts val="1000"/>
              </a:spcBef>
              <a:spcAft>
                <a:spcPts val="0"/>
              </a:spcAft>
              <a:buNone/>
            </a:pPr>
            <a:endParaRPr sz="2200" dirty="0">
              <a:latin typeface="Century Gothic"/>
              <a:ea typeface="Century Gothic"/>
              <a:cs typeface="Century Gothic"/>
              <a:sym typeface="Century Gothic"/>
            </a:endParaRPr>
          </a:p>
          <a:p>
            <a:pPr marL="0" lvl="0" indent="0" rtl="0">
              <a:spcBef>
                <a:spcPts val="1000"/>
              </a:spcBef>
              <a:spcAft>
                <a:spcPts val="0"/>
              </a:spcAft>
              <a:buNone/>
            </a:pPr>
            <a:r>
              <a:rPr lang="en-US" sz="2200" dirty="0">
                <a:latin typeface="Century Gothic"/>
                <a:ea typeface="Century Gothic"/>
                <a:cs typeface="Century Gothic"/>
                <a:sym typeface="Century Gothic"/>
              </a:rPr>
              <a:t>When your teacher prompts you to do so, please turn to a partner and share your answers.</a:t>
            </a:r>
            <a:endParaRPr sz="2200" dirty="0">
              <a:latin typeface="Century Gothic"/>
              <a:ea typeface="Century Gothic"/>
              <a:cs typeface="Century Gothic"/>
              <a:sym typeface="Century Gothic"/>
            </a:endParaRPr>
          </a:p>
          <a:p>
            <a:pPr marL="0" lvl="0" indent="0" rtl="0">
              <a:spcBef>
                <a:spcPts val="1000"/>
              </a:spcBef>
              <a:spcAft>
                <a:spcPts val="0"/>
              </a:spcAft>
              <a:buNone/>
            </a:pPr>
            <a:endParaRPr sz="2200" dirty="0">
              <a:latin typeface="Century Gothic"/>
              <a:ea typeface="Century Gothic"/>
              <a:cs typeface="Century Gothic"/>
              <a:sym typeface="Century Gothic"/>
            </a:endParaRPr>
          </a:p>
          <a:p>
            <a:pPr marL="0" lvl="0" indent="0" rtl="0">
              <a:spcBef>
                <a:spcPts val="1000"/>
              </a:spcBef>
              <a:spcAft>
                <a:spcPts val="0"/>
              </a:spcAft>
              <a:buNone/>
            </a:pP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19" name="Google Shape;119;p17"/>
          <p:cNvPicPr preferRelativeResize="0"/>
          <p:nvPr/>
        </p:nvPicPr>
        <p:blipFill>
          <a:blip r:embed="rId4">
            <a:alphaModFix/>
          </a:blip>
          <a:stretch>
            <a:fillRect/>
          </a:stretch>
        </p:blipFill>
        <p:spPr>
          <a:xfrm>
            <a:off x="5951625" y="1734079"/>
            <a:ext cx="5182202" cy="4283344"/>
          </a:xfrm>
          <a:prstGeom prst="rect">
            <a:avLst/>
          </a:prstGeom>
          <a:noFill/>
          <a:ln>
            <a:noFill/>
          </a:ln>
        </p:spPr>
      </p:pic>
      <p:pic>
        <p:nvPicPr>
          <p:cNvPr id="2" name="Picture 2">
            <a:extLst>
              <a:ext uri="{FF2B5EF4-FFF2-40B4-BE49-F238E27FC236}">
                <a16:creationId xmlns:a16="http://schemas.microsoft.com/office/drawing/2014/main" id="{18E2C478-E6BC-4532-B17F-C211E1836880}"/>
              </a:ext>
            </a:extLst>
          </p:cNvPr>
          <p:cNvPicPr>
            <a:picLocks noChangeAspect="1"/>
          </p:cNvPicPr>
          <p:nvPr/>
        </p:nvPicPr>
        <p:blipFill>
          <a:blip r:embed="rId5"/>
          <a:stretch>
            <a:fillRect/>
          </a:stretch>
        </p:blipFill>
        <p:spPr>
          <a:xfrm>
            <a:off x="11133827" y="5983557"/>
            <a:ext cx="847135" cy="68762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336950" y="440875"/>
            <a:ext cx="950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show what we know!</a:t>
            </a:r>
            <a:endParaRPr sz="3600" i="0" u="none" strike="noStrike" cap="none" dirty="0">
              <a:solidFill>
                <a:schemeClr val="dk1"/>
              </a:solidFill>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27" name="Google Shape;127;p18"/>
          <p:cNvSpPr txBox="1"/>
          <p:nvPr/>
        </p:nvSpPr>
        <p:spPr>
          <a:xfrm>
            <a:off x="431990" y="1581679"/>
            <a:ext cx="11456400" cy="4820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entury Gothic"/>
                <a:ea typeface="Century Gothic"/>
                <a:cs typeface="Century Gothic"/>
                <a:sym typeface="Century Gothic"/>
              </a:rPr>
              <a:t>Now you’ll get to demonstrate your progress on the learning target we just discussed. Remember, there are no tricks to this End of Unit 3 Assessment! It’s the same process you’ve been practicing in class in Units 2 and 3. </a:t>
            </a:r>
            <a:endParaRPr sz="2400" b="1" dirty="0">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r>
              <a:rPr lang="en-US" sz="2400" dirty="0">
                <a:latin typeface="Century Gothic"/>
                <a:ea typeface="Century Gothic"/>
                <a:cs typeface="Century Gothic"/>
                <a:sym typeface="Century Gothic"/>
              </a:rPr>
              <a:t>It’s very important that everyone remain silent until the entire class is finished. This commitment is how you show respect for each other. </a:t>
            </a:r>
            <a:endParaRPr sz="2400" dirty="0">
              <a:latin typeface="Century Gothic"/>
              <a:ea typeface="Century Gothic"/>
              <a:cs typeface="Century Gothic"/>
              <a:sym typeface="Century Gothic"/>
            </a:endParaRPr>
          </a:p>
          <a:p>
            <a:pPr marL="0" lvl="0" indent="0">
              <a:spcBef>
                <a:spcPts val="0"/>
              </a:spcBef>
              <a:spcAft>
                <a:spcPts val="0"/>
              </a:spcAft>
              <a:buNone/>
            </a:pPr>
            <a:endParaRPr sz="2400" b="1" dirty="0">
              <a:latin typeface="Century Gothic"/>
              <a:ea typeface="Century Gothic"/>
              <a:cs typeface="Century Gothic"/>
              <a:sym typeface="Century Gothic"/>
            </a:endParaRPr>
          </a:p>
          <a:p>
            <a:pPr marL="0" lvl="0" indent="0">
              <a:spcBef>
                <a:spcPts val="0"/>
              </a:spcBef>
              <a:spcAft>
                <a:spcPts val="0"/>
              </a:spcAft>
              <a:buNone/>
            </a:pPr>
            <a:r>
              <a:rPr lang="en-US" sz="2400" b="1" dirty="0">
                <a:latin typeface="Century Gothic"/>
                <a:ea typeface="Century Gothic"/>
                <a:cs typeface="Century Gothic"/>
                <a:sym typeface="Century Gothic"/>
              </a:rPr>
              <a:t>If you finish early, you can…</a:t>
            </a:r>
            <a:endParaRPr sz="2400" b="1"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Char char="●"/>
            </a:pPr>
            <a:r>
              <a:rPr lang="en-US" sz="2400" dirty="0">
                <a:latin typeface="Century Gothic"/>
                <a:ea typeface="Century Gothic"/>
                <a:cs typeface="Century Gothic"/>
                <a:sym typeface="Century Gothic"/>
              </a:rPr>
              <a:t>Read a book</a:t>
            </a:r>
            <a:endParaRPr sz="2400"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Char char="●"/>
            </a:pPr>
            <a:r>
              <a:rPr lang="en-US" sz="2400" dirty="0">
                <a:latin typeface="Century Gothic"/>
                <a:ea typeface="Century Gothic"/>
                <a:cs typeface="Century Gothic"/>
                <a:sym typeface="Century Gothic"/>
              </a:rPr>
              <a:t>Take out your Two-Voice poem and read over it; think about changes you might want to make</a:t>
            </a:r>
            <a:endParaRPr sz="2400"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Char char="●"/>
            </a:pPr>
            <a:r>
              <a:rPr lang="en-US" sz="2400" dirty="0">
                <a:latin typeface="Century Gothic"/>
                <a:ea typeface="Century Gothic"/>
                <a:cs typeface="Century Gothic"/>
                <a:sym typeface="Century Gothic"/>
              </a:rPr>
              <a:t>Sit silently</a:t>
            </a:r>
            <a:endParaRPr sz="2400" dirty="0">
              <a:latin typeface="Century Gothic"/>
              <a:ea typeface="Century Gothic"/>
              <a:cs typeface="Century Gothic"/>
              <a:sym typeface="Century Gothic"/>
            </a:endParaRPr>
          </a:p>
          <a:p>
            <a:pPr marL="457200" lvl="0" indent="-381000">
              <a:spcBef>
                <a:spcPts val="0"/>
              </a:spcBef>
              <a:spcAft>
                <a:spcPts val="0"/>
              </a:spcAft>
              <a:buSzPts val="2400"/>
              <a:buFont typeface="Century Gothic"/>
              <a:buChar char="●"/>
            </a:pPr>
            <a:r>
              <a:rPr lang="en-US" sz="2400" dirty="0">
                <a:latin typeface="Century Gothic"/>
                <a:ea typeface="Century Gothic"/>
                <a:cs typeface="Century Gothic"/>
                <a:sym typeface="Century Gothic"/>
              </a:rPr>
              <a:t>Any other ideas?</a:t>
            </a:r>
            <a:endParaRPr sz="24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1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4" name="Google Shape;134;p19"/>
          <p:cNvSpPr txBox="1">
            <a:spLocks noGrp="1"/>
          </p:cNvSpPr>
          <p:nvPr>
            <p:ph type="title"/>
          </p:nvPr>
        </p:nvSpPr>
        <p:spPr>
          <a:xfrm>
            <a:off x="361950" y="500050"/>
            <a:ext cx="9395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think about “conventions” in poems</a:t>
            </a:r>
            <a:endParaRPr sz="3600" u="none" strike="noStrike" cap="none" dirty="0">
              <a:solidFill>
                <a:schemeClr val="dk1"/>
              </a:solidFill>
              <a:latin typeface="Century Gothic"/>
              <a:ea typeface="Century Gothic"/>
              <a:cs typeface="Century Gothic"/>
              <a:sym typeface="Century Gothic"/>
            </a:endParaRPr>
          </a:p>
        </p:txBody>
      </p:sp>
      <p:sp>
        <p:nvSpPr>
          <p:cNvPr id="135" name="Google Shape;135;p19"/>
          <p:cNvSpPr txBox="1"/>
          <p:nvPr/>
        </p:nvSpPr>
        <p:spPr>
          <a:xfrm>
            <a:off x="361950" y="1929000"/>
            <a:ext cx="7626900" cy="466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Please look back at your </a:t>
            </a:r>
            <a:r>
              <a:rPr lang="en-US" sz="2400" b="1">
                <a:solidFill>
                  <a:schemeClr val="dk1"/>
                </a:solidFill>
                <a:latin typeface="Century Gothic"/>
                <a:ea typeface="Century Gothic"/>
                <a:cs typeface="Century Gothic"/>
                <a:sym typeface="Century Gothic"/>
              </a:rPr>
              <a:t>Entry Task.</a:t>
            </a:r>
            <a:r>
              <a:rPr lang="en-US" sz="2400">
                <a:solidFill>
                  <a:schemeClr val="dk1"/>
                </a:solidFill>
                <a:latin typeface="Century Gothic"/>
                <a:ea typeface="Century Gothic"/>
                <a:cs typeface="Century Gothic"/>
                <a:sym typeface="Century Gothic"/>
              </a:rPr>
              <a:t> Share with your seat partner what you wrote for the second question: what you think is challenging about using correct capitalization and punctuation in your poems.</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a:solidFill>
                  <a:schemeClr val="dk1"/>
                </a:solidFill>
                <a:latin typeface="Century Gothic"/>
                <a:ea typeface="Century Gothic"/>
                <a:cs typeface="Century Gothic"/>
                <a:sym typeface="Century Gothic"/>
              </a:rPr>
              <a:t>Look at the </a:t>
            </a:r>
            <a:r>
              <a:rPr lang="en-US" sz="2400" b="1">
                <a:solidFill>
                  <a:schemeClr val="dk1"/>
                </a:solidFill>
                <a:latin typeface="Century Gothic"/>
                <a:ea typeface="Century Gothic"/>
                <a:cs typeface="Century Gothic"/>
                <a:sym typeface="Century Gothic"/>
              </a:rPr>
              <a:t>Model Two-Voice Poem: “I Would Do Anything.” </a:t>
            </a:r>
            <a:r>
              <a:rPr lang="en-US" sz="2400">
                <a:solidFill>
                  <a:schemeClr val="dk1"/>
                </a:solidFill>
                <a:latin typeface="Century Gothic"/>
                <a:ea typeface="Century Gothic"/>
                <a:cs typeface="Century Gothic"/>
                <a:sym typeface="Century Gothic"/>
              </a:rPr>
              <a:t>We are going to look at the use of capitalization and punctuation in this poem. Capitalization and punctuation, along with grammar and sentence structure, are also known as </a:t>
            </a:r>
            <a:r>
              <a:rPr lang="en-US" sz="2400" b="1">
                <a:solidFill>
                  <a:schemeClr val="dk1"/>
                </a:solidFill>
                <a:latin typeface="Century Gothic"/>
                <a:ea typeface="Century Gothic"/>
                <a:cs typeface="Century Gothic"/>
                <a:sym typeface="Century Gothic"/>
              </a:rPr>
              <a:t>“conventions”</a:t>
            </a:r>
            <a:r>
              <a:rPr lang="en-US" sz="2400">
                <a:solidFill>
                  <a:schemeClr val="dk1"/>
                </a:solidFill>
                <a:latin typeface="Century Gothic"/>
                <a:ea typeface="Century Gothic"/>
                <a:cs typeface="Century Gothic"/>
                <a:sym typeface="Century Gothic"/>
              </a:rPr>
              <a:t> of the English Language.</a:t>
            </a:r>
            <a:endParaRPr sz="2400">
              <a:solidFill>
                <a:schemeClr val="dk1"/>
              </a:solidFill>
              <a:latin typeface="Century Gothic"/>
              <a:ea typeface="Century Gothic"/>
              <a:cs typeface="Century Gothic"/>
              <a:sym typeface="Century Gothic"/>
            </a:endParaRPr>
          </a:p>
        </p:txBody>
      </p:sp>
      <p:pic>
        <p:nvPicPr>
          <p:cNvPr id="136" name="Google Shape;136;p19"/>
          <p:cNvPicPr preferRelativeResize="0"/>
          <p:nvPr/>
        </p:nvPicPr>
        <p:blipFill>
          <a:blip r:embed="rId4">
            <a:alphaModFix/>
          </a:blip>
          <a:stretch>
            <a:fillRect/>
          </a:stretch>
        </p:blipFill>
        <p:spPr>
          <a:xfrm>
            <a:off x="7710252" y="1581675"/>
            <a:ext cx="4178148" cy="5015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Google Shape;143;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look at how this writer uses conventions</a:t>
            </a:r>
            <a:endParaRPr sz="3600" u="none" strike="noStrike" cap="none" dirty="0">
              <a:solidFill>
                <a:schemeClr val="dk1"/>
              </a:solidFill>
              <a:latin typeface="Century Gothic"/>
              <a:ea typeface="Century Gothic"/>
              <a:cs typeface="Century Gothic"/>
              <a:sym typeface="Century Gothic"/>
            </a:endParaRPr>
          </a:p>
        </p:txBody>
      </p:sp>
      <p:sp>
        <p:nvSpPr>
          <p:cNvPr id="144" name="Google Shape;144;p20"/>
          <p:cNvSpPr txBox="1"/>
          <p:nvPr/>
        </p:nvSpPr>
        <p:spPr>
          <a:xfrm>
            <a:off x="693225" y="1597150"/>
            <a:ext cx="7017000" cy="50154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200">
                <a:solidFill>
                  <a:schemeClr val="dk1"/>
                </a:solidFill>
                <a:latin typeface="Century Gothic"/>
                <a:ea typeface="Century Gothic"/>
                <a:cs typeface="Century Gothic"/>
                <a:sym typeface="Century Gothic"/>
              </a:rPr>
              <a:t>The first complete sentence in this poem is the first line that begins with Uncle Jewiir and ends with Nya’s uncle: “Life challenges us here in Sudan.” </a:t>
            </a:r>
            <a:r>
              <a:rPr lang="en-US" sz="2200" b="1" i="1">
                <a:solidFill>
                  <a:schemeClr val="dk1"/>
                </a:solidFill>
                <a:latin typeface="Century Gothic"/>
                <a:ea typeface="Century Gothic"/>
                <a:cs typeface="Century Gothic"/>
                <a:sym typeface="Century Gothic"/>
              </a:rPr>
              <a:t>The writer used ellipses to indicate that the sentence continues.</a:t>
            </a:r>
            <a:endParaRPr sz="2200" b="1" i="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200">
                <a:solidFill>
                  <a:schemeClr val="dk1"/>
                </a:solidFill>
                <a:latin typeface="Century Gothic"/>
                <a:ea typeface="Century Gothic"/>
                <a:cs typeface="Century Gothic"/>
                <a:sym typeface="Century Gothic"/>
              </a:rPr>
              <a:t>The line that begins with: “Every year when the rains stopped and the pond near the village dried up” is complicated because the line “my people were forced to leave our village” is part of two different sentences. </a:t>
            </a:r>
            <a:r>
              <a:rPr lang="en-US" sz="2200" b="1" i="1">
                <a:solidFill>
                  <a:schemeClr val="dk1"/>
                </a:solidFill>
                <a:latin typeface="Century Gothic"/>
                <a:ea typeface="Century Gothic"/>
                <a:cs typeface="Century Gothic"/>
                <a:sym typeface="Century Gothic"/>
              </a:rPr>
              <a:t>Therefore, the writer had to make a choice about whether to capitalize “my.” She chose to do so; in poetry, the author has the freedom to make a decision like that. </a:t>
            </a:r>
            <a:endParaRPr sz="2200" b="1" i="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latin typeface="Century Gothic"/>
              <a:ea typeface="Century Gothic"/>
              <a:cs typeface="Century Gothic"/>
              <a:sym typeface="Century Gothic"/>
            </a:endParaRPr>
          </a:p>
        </p:txBody>
      </p:sp>
      <p:pic>
        <p:nvPicPr>
          <p:cNvPr id="145" name="Google Shape;145;p20"/>
          <p:cNvPicPr preferRelativeResize="0"/>
          <p:nvPr/>
        </p:nvPicPr>
        <p:blipFill>
          <a:blip r:embed="rId4">
            <a:alphaModFix/>
          </a:blip>
          <a:stretch>
            <a:fillRect/>
          </a:stretch>
        </p:blipFill>
        <p:spPr>
          <a:xfrm>
            <a:off x="7710252" y="1581675"/>
            <a:ext cx="4178148" cy="50153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2" name="Google Shape;152;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look at the rest of the poem</a:t>
            </a:r>
            <a:endParaRPr sz="3600" u="none" strike="noStrike" cap="none" dirty="0">
              <a:solidFill>
                <a:schemeClr val="dk1"/>
              </a:solidFill>
              <a:latin typeface="Century Gothic"/>
              <a:ea typeface="Century Gothic"/>
              <a:cs typeface="Century Gothic"/>
              <a:sym typeface="Century Gothic"/>
            </a:endParaRPr>
          </a:p>
        </p:txBody>
      </p:sp>
      <p:sp>
        <p:nvSpPr>
          <p:cNvPr id="153" name="Google Shape;153;p21"/>
          <p:cNvSpPr txBox="1"/>
          <p:nvPr/>
        </p:nvSpPr>
        <p:spPr>
          <a:xfrm>
            <a:off x="693225" y="1741525"/>
            <a:ext cx="6814500" cy="48555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Please work with your seat partner to identify the remaining complete sentences in the poem. </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Underline each complete sentence with a different colored pencil.</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latin typeface="Century Gothic"/>
              <a:ea typeface="Century Gothic"/>
              <a:cs typeface="Century Gothic"/>
              <a:sym typeface="Century Gothic"/>
            </a:endParaRPr>
          </a:p>
        </p:txBody>
      </p:sp>
      <p:pic>
        <p:nvPicPr>
          <p:cNvPr id="154" name="Google Shape;154;p21"/>
          <p:cNvPicPr preferRelativeResize="0"/>
          <p:nvPr/>
        </p:nvPicPr>
        <p:blipFill>
          <a:blip r:embed="rId4">
            <a:alphaModFix/>
          </a:blip>
          <a:stretch>
            <a:fillRect/>
          </a:stretch>
        </p:blipFill>
        <p:spPr>
          <a:xfrm>
            <a:off x="7710252" y="1581675"/>
            <a:ext cx="4178148" cy="501532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70D5A1-1878-4FF7-AFCC-76433B344F6C}">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6CA6E36D-7265-4D1F-A640-117B7F3BB8F5}">
  <ds:schemaRefs>
    <ds:schemaRef ds:uri="http://schemas.microsoft.com/sharepoint/v3/contenttype/forms"/>
  </ds:schemaRefs>
</ds:datastoreItem>
</file>

<file path=customXml/itemProps3.xml><?xml version="1.0" encoding="utf-8"?>
<ds:datastoreItem xmlns:ds="http://schemas.openxmlformats.org/officeDocument/2006/customXml" ds:itemID="{264EEBF7-EA6F-4FEE-AFCC-1223A2F2E460}"/>
</file>

<file path=docProps/app.xml><?xml version="1.0" encoding="utf-8"?>
<Properties xmlns="http://schemas.openxmlformats.org/officeDocument/2006/extended-properties" xmlns:vt="http://schemas.openxmlformats.org/officeDocument/2006/docPropsVTypes">
  <TotalTime>102</TotalTime>
  <Words>3685</Words>
  <Application>Microsoft Office PowerPoint</Application>
  <PresentationFormat>Widescreen</PresentationFormat>
  <Paragraphs>323</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Grade 7: Module 1: Unit 3: Lesson 5 Teacher slide, before teaching.</vt:lpstr>
      <vt:lpstr>Grade 7: Module 1: Unit 3: Lesson 5 Teacher slide, before teaching.</vt:lpstr>
      <vt:lpstr>Grade 7: Module 1:  Unit 3: Lesson 5</vt:lpstr>
      <vt:lpstr>Hello, Students!</vt:lpstr>
      <vt:lpstr>Let’s look at our learning targets</vt:lpstr>
      <vt:lpstr>Let’s show what we know!</vt:lpstr>
      <vt:lpstr>Let’s think about “conventions” in poems</vt:lpstr>
      <vt:lpstr>Let’s look at how this writer uses conventions</vt:lpstr>
      <vt:lpstr>Let’s look at the rest of the poem</vt:lpstr>
      <vt:lpstr>Let’s review our learning targets</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3: Lesson 5 Teacher slide, before teaching.</dc:title>
  <dc:creator>nbravo</dc:creator>
  <cp:lastModifiedBy>Natalie Ivey</cp:lastModifiedBy>
  <cp:revision>14</cp:revision>
  <dcterms:modified xsi:type="dcterms:W3CDTF">2019-03-26T00:41:01Z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