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647EA8-4797-41A9-8436-B5DD6D4E6CBB}" v="15" dt="2018-09-20T17:10:57.412"/>
  </p1510:revLst>
</p1510:revInfo>
</file>

<file path=ppt/tableStyles.xml><?xml version="1.0" encoding="utf-8"?>
<a:tblStyleLst xmlns:a="http://schemas.openxmlformats.org/drawingml/2006/main" def="{C64AC2E4-1A7F-4CB4-A895-6F7757A4BB77}">
  <a:tblStyle styleId="{C64AC2E4-1A7F-4CB4-A895-6F7757A4BB7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66CB249-7ABE-4CB4-9FC4-DD6C5C590B48}"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4848354-F451-4666-9B15-E83239839AD0}"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2"/>
    <p:restoredTop sz="93178" autoAdjust="0"/>
  </p:normalViewPr>
  <p:slideViewPr>
    <p:cSldViewPr snapToGrid="0">
      <p:cViewPr varScale="1">
        <p:scale>
          <a:sx n="79" d="100"/>
          <a:sy n="79" d="100"/>
        </p:scale>
        <p:origin x="264"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03647EA8-4797-41A9-8436-B5DD6D4E6CBB}"/>
    <pc:docChg chg="modSld modMainMaster">
      <pc:chgData name="Steven Benson" userId="7888f041-e9c4-484d-a793-6a135ed92492" providerId="ADAL" clId="{03647EA8-4797-41A9-8436-B5DD6D4E6CBB}" dt="2018-09-20T17:10:57.412" v="14" actId="14100"/>
      <pc:docMkLst>
        <pc:docMk/>
      </pc:docMkLst>
      <pc:sldChg chg="addSp modSp">
        <pc:chgData name="Steven Benson" userId="7888f041-e9c4-484d-a793-6a135ed92492" providerId="ADAL" clId="{03647EA8-4797-41A9-8436-B5DD6D4E6CBB}" dt="2018-09-20T17:10:57.412" v="14" actId="14100"/>
        <pc:sldMkLst>
          <pc:docMk/>
          <pc:sldMk cId="0" sldId="260"/>
        </pc:sldMkLst>
        <pc:picChg chg="add mod">
          <ac:chgData name="Steven Benson" userId="7888f041-e9c4-484d-a793-6a135ed92492" providerId="ADAL" clId="{03647EA8-4797-41A9-8436-B5DD6D4E6CBB}" dt="2018-09-20T17:10:57.412" v="14" actId="14100"/>
          <ac:picMkLst>
            <pc:docMk/>
            <pc:sldMk cId="0" sldId="260"/>
            <ac:picMk id="3" creationId="{700D54B3-0409-499E-8635-4527FD82A159}"/>
          </ac:picMkLst>
        </pc:picChg>
      </pc:sldChg>
      <pc:sldMasterChg chg="addSp modSp">
        <pc:chgData name="Steven Benson" userId="7888f041-e9c4-484d-a793-6a135ed92492" providerId="ADAL" clId="{03647EA8-4797-41A9-8436-B5DD6D4E6CBB}" dt="2018-09-20T17:10:33.838" v="11" actId="1076"/>
        <pc:sldMasterMkLst>
          <pc:docMk/>
          <pc:sldMasterMk cId="0" sldId="2147483659"/>
        </pc:sldMasterMkLst>
        <pc:picChg chg="add mod">
          <ac:chgData name="Steven Benson" userId="7888f041-e9c4-484d-a793-6a135ed92492" providerId="ADAL" clId="{03647EA8-4797-41A9-8436-B5DD6D4E6CBB}" dt="2018-09-20T17:10:21.031" v="10" actId="1076"/>
          <ac:picMkLst>
            <pc:docMk/>
            <pc:sldMasterMk cId="0" sldId="2147483659"/>
            <ac:picMk id="7" creationId="{3ED7309C-C1EA-4A74-A976-67FFCD21C9C9}"/>
          </ac:picMkLst>
        </pc:picChg>
        <pc:picChg chg="add mod">
          <ac:chgData name="Steven Benson" userId="7888f041-e9c4-484d-a793-6a135ed92492" providerId="ADAL" clId="{03647EA8-4797-41A9-8436-B5DD6D4E6CBB}" dt="2018-09-20T17:10:33.838" v="11" actId="1076"/>
          <ac:picMkLst>
            <pc:docMk/>
            <pc:sldMasterMk cId="0" sldId="2147483659"/>
            <ac:picMk id="8" creationId="{2FA721F7-002C-4113-8BB8-736BA4E4F6E1}"/>
          </ac:picMkLst>
        </pc:picChg>
        <pc:picChg chg="add mod">
          <ac:chgData name="Steven Benson" userId="7888f041-e9c4-484d-a793-6a135ed92492" providerId="ADAL" clId="{03647EA8-4797-41A9-8436-B5DD6D4E6CBB}" dt="2018-09-20T17:07:08.24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44142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archive.nytimes.com/www.nytimes.com/interactive/2010/07/18/business/global/18shirt-audios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prx.org/pieces/28041#descripti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docs.google.com/document/d/1jc6eWOfH3186R3ya3PC0Cjfka5UddSPb5VfGSYDJE8U/edit" TargetMode="External"/><Relationship Id="rId4" Type="http://schemas.openxmlformats.org/officeDocument/2006/relationships/hyperlink" Target="http://www.nytimes.com/interactive/2010/07/18/business/global/18shirt-audios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prx.org/pieces/28041#descrip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0" rtl="0">
              <a:spcBef>
                <a:spcPts val="0"/>
              </a:spcBef>
              <a:spcAft>
                <a:spcPts val="0"/>
              </a:spcAft>
              <a:buNone/>
            </a:pPr>
            <a:endParaRPr>
              <a:solidFill>
                <a:srgbClr val="000000"/>
              </a:solidFill>
            </a:endParaRPr>
          </a:p>
        </p:txBody>
      </p:sp>
    </p:spTree>
    <p:extLst>
      <p:ext uri="{BB962C8B-B14F-4D97-AF65-F5344CB8AC3E}">
        <p14:creationId xmlns:p14="http://schemas.microsoft.com/office/powerpoint/2010/main" val="775948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e33b82cb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3de33b82cb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8-</a:t>
            </a:r>
            <a:r>
              <a:rPr lang="en-US" b="1" dirty="0"/>
              <a:t>10</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Small groups</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Work Time A. Modified Gallery Walk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Use of protocols (like </a:t>
            </a:r>
            <a:r>
              <a:rPr lang="en-US" b="0" dirty="0"/>
              <a:t>Gallery Walk</a:t>
            </a:r>
            <a:r>
              <a:rPr lang="en-US" dirty="0"/>
              <a:t>) allows for total participation of students. It encourages critical thinking, collaboration, and social construction of knowledge. It also helps students practice their speaking and listening skills.</a:t>
            </a:r>
            <a:endParaRPr dirty="0"/>
          </a:p>
          <a:p>
            <a:pPr marL="457200" lvl="0" indent="-304800" rtl="0">
              <a:lnSpc>
                <a:spcPct val="100000"/>
              </a:lnSpc>
              <a:spcBef>
                <a:spcPts val="0"/>
              </a:spcBef>
              <a:spcAft>
                <a:spcPts val="0"/>
              </a:spcAft>
              <a:buSzPts val="1200"/>
              <a:buChar char="●"/>
            </a:pPr>
            <a:r>
              <a:rPr lang="en-US" dirty="0"/>
              <a:t>It will be made clear later in the lesson why the students are asked to write large enough so thoughts and ideas can be read at a distance.  They will need to be able to read each other’s ideas in the last step of the Gallery Walk.  They won’t always be close to the item being discussed.</a:t>
            </a:r>
            <a:endParaRPr dirty="0"/>
          </a:p>
          <a:p>
            <a:pPr marL="457200" lvl="0" indent="-304800" rtl="0">
              <a:lnSpc>
                <a:spcPct val="100000"/>
              </a:lnSpc>
              <a:spcBef>
                <a:spcPts val="0"/>
              </a:spcBef>
              <a:spcAft>
                <a:spcPts val="0"/>
              </a:spcAft>
              <a:buSzPts val="1200"/>
              <a:buChar char="●"/>
            </a:pPr>
            <a:r>
              <a:rPr lang="en-US" dirty="0"/>
              <a:t>Consider delivering the station items to the groups instead of having the students move around the room if space is limited or the group is very large.</a:t>
            </a:r>
            <a:endParaRPr dirty="0"/>
          </a:p>
          <a:p>
            <a:pPr marL="457200" lvl="0" indent="-304800" rtl="0">
              <a:lnSpc>
                <a:spcPct val="100000"/>
              </a:lnSpc>
              <a:spcBef>
                <a:spcPts val="0"/>
              </a:spcBef>
              <a:spcAft>
                <a:spcPts val="0"/>
              </a:spcAft>
              <a:buSzPts val="1200"/>
              <a:buChar char="●"/>
            </a:pPr>
            <a:r>
              <a:rPr lang="en-US" dirty="0"/>
              <a:t>If the teacher does not have access to the slideshow, consider using a different </a:t>
            </a:r>
            <a:r>
              <a:rPr lang="en-US" b="0" dirty="0"/>
              <a:t>Gallery Walk </a:t>
            </a:r>
            <a:r>
              <a:rPr lang="en-US" dirty="0"/>
              <a:t>item to model with.</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Ask the students to read along as you read the directions aloud. Remind them that the purpose is to allow them to put together the pieces to figure out what this module will be about. The protocol will also encourage them to have the types of conversations in which they build on each other’s ideas, as discussed near the beginning of class. If you posted sentence stems, refer back to them now.</a:t>
            </a:r>
            <a:endParaRPr dirty="0"/>
          </a:p>
          <a:p>
            <a:pPr marL="457200" lvl="0" indent="-304800" rtl="0">
              <a:lnSpc>
                <a:spcPct val="100000"/>
              </a:lnSpc>
              <a:spcBef>
                <a:spcPts val="0"/>
              </a:spcBef>
              <a:spcAft>
                <a:spcPts val="0"/>
              </a:spcAft>
              <a:buSzPts val="1200"/>
              <a:buFont typeface="Calibri"/>
              <a:buAutoNum type="arabicPeriod"/>
            </a:pPr>
            <a:r>
              <a:rPr lang="en-US" dirty="0"/>
              <a:t>Explain you will now model Step 1 with the </a:t>
            </a:r>
            <a:r>
              <a:rPr lang="en-US" b="0" dirty="0"/>
              <a:t>A Living Wage Interactive Slide Show </a:t>
            </a:r>
            <a:r>
              <a:rPr lang="en-US" b="1" dirty="0"/>
              <a:t>(</a:t>
            </a:r>
            <a:r>
              <a:rPr lang="en-US" u="sng" dirty="0">
                <a:solidFill>
                  <a:schemeClr val="hlink"/>
                </a:solidFill>
                <a:hlinkClick r:id="rId3"/>
              </a:rPr>
              <a:t>http://archive.nytimes.com/www.nytimes.com/interactive/2010/07/18/business/global/18shirt-audioss/</a:t>
            </a:r>
            <a:r>
              <a:rPr lang="en-US" b="1" dirty="0"/>
              <a:t>) </a:t>
            </a:r>
            <a:r>
              <a:rPr lang="en-US" dirty="0"/>
              <a:t>. Direct the students’ attention to the slide show.</a:t>
            </a:r>
            <a:endParaRPr dirty="0"/>
          </a:p>
          <a:p>
            <a:pPr marL="457200" lvl="0" indent="-304800" rtl="0">
              <a:lnSpc>
                <a:spcPct val="100000"/>
              </a:lnSpc>
              <a:spcBef>
                <a:spcPts val="0"/>
              </a:spcBef>
              <a:spcAft>
                <a:spcPts val="0"/>
              </a:spcAft>
              <a:buSzPts val="1200"/>
              <a:buFont typeface="Calibri"/>
              <a:buAutoNum type="arabicPeriod"/>
            </a:pPr>
            <a:r>
              <a:rPr lang="en-US" dirty="0"/>
              <a:t>After it is done, think aloud through the questions in Step 1 as you post your pre-written answers on the chart paper (</a:t>
            </a:r>
            <a:r>
              <a:rPr lang="en-US" i="1" dirty="0"/>
              <a:t>Note: </a:t>
            </a:r>
            <a:r>
              <a:rPr lang="en-US" i="0" dirty="0"/>
              <a:t>Do not say “working conditions” or give too much of a hint to the class).</a:t>
            </a:r>
            <a:endParaRPr i="0" dirty="0"/>
          </a:p>
          <a:p>
            <a:pPr marL="457200" lvl="0" indent="-304800" rtl="0">
              <a:lnSpc>
                <a:spcPct val="100000"/>
              </a:lnSpc>
              <a:spcBef>
                <a:spcPts val="0"/>
              </a:spcBef>
              <a:spcAft>
                <a:spcPts val="0"/>
              </a:spcAft>
              <a:buSzPts val="1200"/>
              <a:buFont typeface="Calibri"/>
              <a:buAutoNum type="arabicPeriod"/>
            </a:pPr>
            <a:r>
              <a:rPr lang="en-US" i="0" dirty="0"/>
              <a:t>Consider saying: “Hmm—the details that seem important to me are that this is an unusual case in which people are being paid well to work in a garment factory and that this salary has changed the workers’ lives.”</a:t>
            </a:r>
            <a:endParaRPr i="0" dirty="0"/>
          </a:p>
          <a:p>
            <a:pPr marL="457200" lvl="0" indent="-304800" rtl="0">
              <a:lnSpc>
                <a:spcPct val="100000"/>
              </a:lnSpc>
              <a:spcBef>
                <a:spcPts val="0"/>
              </a:spcBef>
              <a:spcAft>
                <a:spcPts val="0"/>
              </a:spcAft>
              <a:buSzPts val="1200"/>
              <a:buFont typeface="Calibri"/>
              <a:buAutoNum type="arabicPeriod"/>
            </a:pPr>
            <a:r>
              <a:rPr lang="en-US" dirty="0"/>
              <a:t>Say, </a:t>
            </a:r>
            <a:r>
              <a:rPr lang="en-US" i="1" dirty="0"/>
              <a:t>“I think the setting is present day. Although they live differently than I do, the factory seems modern. It isn’t in the United States, however.”</a:t>
            </a:r>
            <a:endParaRPr i="1" dirty="0"/>
          </a:p>
          <a:p>
            <a:pPr marL="457200" lvl="0" indent="-304800" rtl="0">
              <a:lnSpc>
                <a:spcPct val="100000"/>
              </a:lnSpc>
              <a:spcBef>
                <a:spcPts val="0"/>
              </a:spcBef>
              <a:spcAft>
                <a:spcPts val="0"/>
              </a:spcAft>
              <a:buSzPts val="1200"/>
              <a:buFont typeface="Calibri"/>
              <a:buAutoNum type="arabicPeriod"/>
            </a:pPr>
            <a:r>
              <a:rPr lang="en-US" dirty="0"/>
              <a:t>Add, </a:t>
            </a:r>
            <a:r>
              <a:rPr lang="en-US" i="1" dirty="0"/>
              <a:t>“I’m wondering how much people usually get paid to work in a factory like this. I’m wondering how this man started his company and why he decided to pay his workers so well.”</a:t>
            </a:r>
            <a:endParaRPr i="1" dirty="0"/>
          </a:p>
          <a:p>
            <a:pPr marL="457200" lvl="0" indent="-304800" rtl="0">
              <a:lnSpc>
                <a:spcPct val="100000"/>
              </a:lnSpc>
              <a:spcBef>
                <a:spcPts val="0"/>
              </a:spcBef>
              <a:spcAft>
                <a:spcPts val="0"/>
              </a:spcAft>
              <a:buSzPts val="1200"/>
              <a:buFont typeface="Calibri"/>
              <a:buAutoNum type="arabicPeriod"/>
            </a:pPr>
            <a:r>
              <a:rPr lang="en-US" dirty="0"/>
              <a:t>Also, “</a:t>
            </a:r>
            <a:r>
              <a:rPr lang="en-US" i="1" dirty="0"/>
              <a:t>This relates to making clothing. We listened to a loom in the beginning of class, and I know that makes fabric. So they have clothing in common. It also relates to fairness and workers being happy. I’m going to look and see if there is some other item here that has to do with being fair or workers.”</a:t>
            </a:r>
            <a:endParaRPr i="1" dirty="0"/>
          </a:p>
          <a:p>
            <a:pPr marL="457200" lvl="0" indent="-304800" rtl="0">
              <a:lnSpc>
                <a:spcPct val="100000"/>
              </a:lnSpc>
              <a:spcBef>
                <a:spcPts val="0"/>
              </a:spcBef>
              <a:spcAft>
                <a:spcPts val="0"/>
              </a:spcAft>
              <a:buSzPts val="1200"/>
              <a:buFont typeface="Calibri"/>
              <a:buAutoNum type="arabicPeriod"/>
            </a:pPr>
            <a:r>
              <a:rPr lang="en-US" dirty="0"/>
              <a:t>Divide students into small groups of 3 or 4 (or pairs). Direct them to sit at the prepared Gallery Walk stations. See the </a:t>
            </a:r>
            <a:r>
              <a:rPr lang="en-US" b="0" dirty="0"/>
              <a:t>List of Gallery Walk </a:t>
            </a:r>
            <a:r>
              <a:rPr lang="en-US" dirty="0"/>
              <a:t>Items in the supporting materials.</a:t>
            </a:r>
            <a:endParaRPr dirty="0"/>
          </a:p>
          <a:p>
            <a:pPr marL="457200" lvl="0" indent="-304800" rtl="0">
              <a:lnSpc>
                <a:spcPct val="100000"/>
              </a:lnSpc>
              <a:spcBef>
                <a:spcPts val="0"/>
              </a:spcBef>
              <a:spcAft>
                <a:spcPts val="0"/>
              </a:spcAft>
              <a:buSzPts val="1200"/>
              <a:buFont typeface="Calibri"/>
              <a:buAutoNum type="arabicPeriod"/>
            </a:pPr>
            <a:r>
              <a:rPr lang="en-US" dirty="0"/>
              <a:t>Tell each group to nominate a recorder, who will write the groups’ answers on chart paper. Remind the students to write big enough that their answers can be easily read from a distance.</a:t>
            </a:r>
            <a:endParaRPr dirty="0"/>
          </a:p>
          <a:p>
            <a:pPr marL="457200" lvl="0" indent="-304800" rtl="0">
              <a:lnSpc>
                <a:spcPct val="100000"/>
              </a:lnSpc>
              <a:spcBef>
                <a:spcPts val="0"/>
              </a:spcBef>
              <a:spcAft>
                <a:spcPts val="0"/>
              </a:spcAft>
              <a:buSzPts val="1200"/>
              <a:buFont typeface="Calibri"/>
              <a:buAutoNum type="arabicPeriod"/>
            </a:pPr>
            <a:r>
              <a:rPr lang="en-US" dirty="0"/>
              <a:t>Tell the students to begin discussing their item. They will have 5 minutes to work. Consider posting a timer.</a:t>
            </a:r>
            <a:endParaRPr dirty="0"/>
          </a:p>
          <a:p>
            <a:pPr marL="457200" lvl="0" indent="-304800" rtl="0">
              <a:lnSpc>
                <a:spcPct val="100000"/>
              </a:lnSpc>
              <a:spcBef>
                <a:spcPts val="0"/>
              </a:spcBef>
              <a:spcAft>
                <a:spcPts val="0"/>
              </a:spcAft>
              <a:buSzPts val="1200"/>
              <a:buFont typeface="Calibri"/>
              <a:buAutoNum type="arabicPeriod"/>
            </a:pPr>
            <a:r>
              <a:rPr lang="en-US" dirty="0"/>
              <a:t>Circulate among the groups to provide assistance and informally assess SL.7.1.</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Char char="●"/>
            </a:pPr>
            <a:r>
              <a:rPr lang="en-US" dirty="0"/>
              <a:t>Look for students to be engaged and paying attention to directions.</a:t>
            </a:r>
            <a:endParaRPr dirty="0"/>
          </a:p>
          <a:p>
            <a:pPr marL="457200" lvl="0" indent="-304800" rtl="0">
              <a:lnSpc>
                <a:spcPct val="100000"/>
              </a:lnSpc>
              <a:spcBef>
                <a:spcPts val="0"/>
              </a:spcBef>
              <a:spcAft>
                <a:spcPts val="0"/>
              </a:spcAft>
              <a:buSzPts val="1200"/>
              <a:buChar char="●"/>
            </a:pPr>
            <a:r>
              <a:rPr lang="en-US" dirty="0"/>
              <a:t>Listen for students to be discussing the Step 1 questions.</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posting the web address for students who would like to listen to the slideshow again.</a:t>
            </a:r>
            <a:endParaRPr dirty="0"/>
          </a:p>
          <a:p>
            <a:pPr marL="457200" marR="0" lvl="0" indent="0" algn="l" rtl="0">
              <a:lnSpc>
                <a:spcPct val="100000"/>
              </a:lnSpc>
              <a:spcBef>
                <a:spcPts val="0"/>
              </a:spcBef>
              <a:spcAft>
                <a:spcPts val="0"/>
              </a:spcAft>
              <a:buNone/>
            </a:pPr>
            <a:endParaRPr dirty="0"/>
          </a:p>
        </p:txBody>
      </p:sp>
      <p:sp>
        <p:nvSpPr>
          <p:cNvPr id="157" name="Google Shape;157;g3de33b82cb_0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4356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de33b82cb_0_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de33b82cb_0_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8-</a:t>
            </a:r>
            <a:r>
              <a:rPr lang="en-US" b="1" dirty="0"/>
              <a:t>10</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Small groups</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Work Time A. Modified Gallery Walk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SzPts val="1200"/>
              <a:buChar char="●"/>
            </a:pPr>
            <a:r>
              <a:rPr lang="en-US" dirty="0"/>
              <a:t>Use of protocols (like </a:t>
            </a:r>
            <a:r>
              <a:rPr lang="en-US" b="0" dirty="0"/>
              <a:t>Gallery Walk</a:t>
            </a:r>
            <a:r>
              <a:rPr lang="en-US" dirty="0"/>
              <a:t>) allows for total participation of students. It encourages critical thinking, collaboration, and social construction of knowledge. It also helps students practice their speaking and listening skills.</a:t>
            </a:r>
            <a:endParaRPr dirty="0"/>
          </a:p>
          <a:p>
            <a:pPr marL="457200" lvl="0" indent="-304800" rtl="0">
              <a:lnSpc>
                <a:spcPct val="100000"/>
              </a:lnSpc>
              <a:spcBef>
                <a:spcPts val="0"/>
              </a:spcBef>
              <a:spcAft>
                <a:spcPts val="0"/>
              </a:spcAft>
              <a:buSzPts val="1200"/>
              <a:buChar char="●"/>
            </a:pPr>
            <a:r>
              <a:rPr lang="en-US" dirty="0"/>
              <a:t>Consider having students write their comments right on the chart paper if post it notes are not available.</a:t>
            </a:r>
            <a:endParaRPr dirty="0"/>
          </a:p>
          <a:p>
            <a:pPr marL="457200" lvl="0" indent="-304800" rtl="0">
              <a:lnSpc>
                <a:spcPct val="100000"/>
              </a:lnSpc>
              <a:spcBef>
                <a:spcPts val="0"/>
              </a:spcBef>
              <a:spcAft>
                <a:spcPts val="0"/>
              </a:spcAft>
              <a:buSzPts val="1200"/>
              <a:buChar char="●"/>
            </a:pPr>
            <a:r>
              <a:rPr lang="en-US" dirty="0"/>
              <a:t>Another alternative is to rotate the items in the walk instead of having the students move about the room.  </a:t>
            </a:r>
            <a:endParaRPr dirty="0"/>
          </a:p>
          <a:p>
            <a:pPr marL="457200" lvl="0" indent="-304800" rtl="0">
              <a:lnSpc>
                <a:spcPct val="100000"/>
              </a:lnSpc>
              <a:spcBef>
                <a:spcPts val="0"/>
              </a:spcBef>
              <a:spcAft>
                <a:spcPts val="0"/>
              </a:spcAft>
              <a:buSzPts val="1200"/>
              <a:buChar char="●"/>
            </a:pPr>
            <a:r>
              <a:rPr lang="en-US" dirty="0"/>
              <a:t>Consider playing quiet music during this time as an auditory cue that they should be silent.</a:t>
            </a:r>
            <a:endParaRPr dirty="0"/>
          </a:p>
          <a:p>
            <a:pPr marL="457200" lvl="0" indent="-304800" rtl="0">
              <a:lnSpc>
                <a:spcPct val="100000"/>
              </a:lnSpc>
              <a:spcBef>
                <a:spcPts val="0"/>
              </a:spcBef>
              <a:spcAft>
                <a:spcPts val="0"/>
              </a:spcAft>
              <a:buSzPts val="1200"/>
              <a:buChar char="●"/>
            </a:pPr>
            <a:r>
              <a:rPr lang="en-US" dirty="0"/>
              <a:t>Consider participating in this step and placing your own sticky notes. This will help model the proper behavior and set a collegial tone.</a:t>
            </a:r>
            <a:endParaRPr dirty="0"/>
          </a:p>
          <a:p>
            <a:pPr marL="9144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Tell the students that they will do the next step in silence but assure them they will have plenty of time to talk about their ideas later in the lesson. </a:t>
            </a:r>
            <a:endParaRPr dirty="0"/>
          </a:p>
          <a:p>
            <a:pPr marL="457200" lvl="0" indent="-304800" rtl="0">
              <a:lnSpc>
                <a:spcPct val="100000"/>
              </a:lnSpc>
              <a:spcBef>
                <a:spcPts val="0"/>
              </a:spcBef>
              <a:spcAft>
                <a:spcPts val="0"/>
              </a:spcAft>
              <a:buSzPts val="1200"/>
              <a:buFont typeface="Calibri"/>
              <a:buAutoNum type="arabicPeriod"/>
            </a:pPr>
            <a:r>
              <a:rPr lang="en-US" dirty="0"/>
              <a:t>Ask a student to read the directions for Step 2. Ask another student to explain the directions in his or her own words.</a:t>
            </a:r>
            <a:endParaRPr dirty="0"/>
          </a:p>
          <a:p>
            <a:pPr marL="457200" lvl="0" indent="-304800" rtl="0">
              <a:lnSpc>
                <a:spcPct val="100000"/>
              </a:lnSpc>
              <a:spcBef>
                <a:spcPts val="0"/>
              </a:spcBef>
              <a:spcAft>
                <a:spcPts val="0"/>
              </a:spcAft>
              <a:buSzPts val="1200"/>
              <a:buFont typeface="Calibri"/>
              <a:buAutoNum type="arabicPeriod"/>
            </a:pPr>
            <a:r>
              <a:rPr lang="en-US" dirty="0"/>
              <a:t>Explain this is a chance for students to think alone before they think again together. This is also an opportunity for the teacher to see how well they build on each others’ ideas. Remind them to build on the ideas listed on the chart you modeled as well.</a:t>
            </a:r>
            <a:endParaRPr dirty="0"/>
          </a:p>
          <a:p>
            <a:pPr marL="457200" lvl="0" indent="-304800" rtl="0">
              <a:lnSpc>
                <a:spcPct val="100000"/>
              </a:lnSpc>
              <a:spcBef>
                <a:spcPts val="0"/>
              </a:spcBef>
              <a:spcAft>
                <a:spcPts val="0"/>
              </a:spcAft>
              <a:buSzPts val="1200"/>
              <a:buFont typeface="Calibri"/>
              <a:buAutoNum type="arabicPeriod"/>
            </a:pPr>
            <a:r>
              <a:rPr lang="en-US" dirty="0"/>
              <a:t>Distribute </a:t>
            </a:r>
            <a:r>
              <a:rPr lang="en-US" b="0" dirty="0"/>
              <a:t>sticky notes </a:t>
            </a:r>
            <a:r>
              <a:rPr lang="en-US" dirty="0"/>
              <a:t>(5-6 per student) IF AVAILABLE - If not, change the slide.</a:t>
            </a:r>
            <a:endParaRPr dirty="0"/>
          </a:p>
          <a:p>
            <a:pPr marL="457200" lvl="0" indent="-304800" rtl="0">
              <a:lnSpc>
                <a:spcPct val="100000"/>
              </a:lnSpc>
              <a:spcBef>
                <a:spcPts val="0"/>
              </a:spcBef>
              <a:spcAft>
                <a:spcPts val="0"/>
              </a:spcAft>
              <a:buSzPts val="1200"/>
              <a:buFont typeface="Calibri"/>
              <a:buAutoNum type="arabicPeriod"/>
            </a:pPr>
            <a:r>
              <a:rPr lang="en-US" dirty="0"/>
              <a:t>Direct students to rotate around the room at their own pace. Remind them of norms for moving calmly in the room. Ideally you would have them move individually so that members of the group are collecting different information. As they look at each piece of evidence and read the accompanying chart paper, each student should ask themselves the questions provided.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Char char="●"/>
            </a:pPr>
            <a:r>
              <a:rPr lang="en-US" dirty="0"/>
              <a:t>Look for students to be engaged and recording their ideas silently.</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Depending on the needs of your students, you may want to provide a more specific time for each student to spend at the pieces of evidence.  Consider giving each student 2 minutes and an auditory cue when it’s time to rotate. </a:t>
            </a:r>
            <a:endParaRPr dirty="0"/>
          </a:p>
        </p:txBody>
      </p:sp>
      <p:sp>
        <p:nvSpPr>
          <p:cNvPr id="167" name="Google Shape;167;g3de33b82cb_0_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976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de33b82cb_0_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de33b82cb_0_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Small groups</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Work Time A. Modified Gallery Walk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Use of protocols (like </a:t>
            </a:r>
            <a:r>
              <a:rPr lang="en-US" b="0" dirty="0"/>
              <a:t>Gallery Walk</a:t>
            </a:r>
            <a:r>
              <a:rPr lang="en-US" dirty="0"/>
              <a:t>) allows for total participation of students. It encourages critical thinking, collaboration, and social construction of knowledge. It also helps students practice their speaking and listening skills.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After everyone has responded to each of the pieces of evidence or students are at a natural break, have the groups go to their original chart paper.</a:t>
            </a:r>
            <a:endParaRPr dirty="0"/>
          </a:p>
          <a:p>
            <a:pPr marL="457200" lvl="0" indent="-304800" rtl="0">
              <a:lnSpc>
                <a:spcPct val="100000"/>
              </a:lnSpc>
              <a:spcBef>
                <a:spcPts val="0"/>
              </a:spcBef>
              <a:spcAft>
                <a:spcPts val="0"/>
              </a:spcAft>
              <a:buSzPts val="1200"/>
              <a:buFont typeface="Calibri"/>
              <a:buAutoNum type="arabicPeriod"/>
            </a:pPr>
            <a:r>
              <a:rPr lang="en-US" dirty="0"/>
              <a:t>Ask a student to read the directions for Step 3. Emphasize that they should read and discuss the </a:t>
            </a:r>
            <a:r>
              <a:rPr lang="en-US" b="0" dirty="0"/>
              <a:t>sticky notes </a:t>
            </a:r>
            <a:r>
              <a:rPr lang="en-US" dirty="0"/>
              <a:t>left by others.</a:t>
            </a:r>
            <a:endParaRPr dirty="0"/>
          </a:p>
          <a:p>
            <a:pPr marL="457200" lvl="0" indent="-304800" rtl="0">
              <a:lnSpc>
                <a:spcPct val="100000"/>
              </a:lnSpc>
              <a:spcBef>
                <a:spcPts val="0"/>
              </a:spcBef>
              <a:spcAft>
                <a:spcPts val="0"/>
              </a:spcAft>
              <a:buSzPts val="1200"/>
              <a:buFont typeface="Calibri"/>
              <a:buAutoNum type="arabicPeriod"/>
            </a:pPr>
            <a:r>
              <a:rPr lang="en-US" dirty="0"/>
              <a:t>Explain they will now be </a:t>
            </a:r>
            <a:r>
              <a:rPr lang="en-US" i="1" dirty="0"/>
              <a:t>synthesizing</a:t>
            </a:r>
            <a:r>
              <a:rPr lang="en-US" dirty="0"/>
              <a:t>, or bringing together, everyone’s ideas about all the pieces of evidence.</a:t>
            </a:r>
            <a:endParaRPr dirty="0"/>
          </a:p>
          <a:p>
            <a:pPr marL="457200" lvl="0" indent="-304800" rtl="0">
              <a:lnSpc>
                <a:spcPct val="100000"/>
              </a:lnSpc>
              <a:spcBef>
                <a:spcPts val="0"/>
              </a:spcBef>
              <a:spcAft>
                <a:spcPts val="0"/>
              </a:spcAft>
              <a:buSzPts val="1200"/>
              <a:buFont typeface="Calibri"/>
              <a:buAutoNum type="arabicPeriod"/>
            </a:pPr>
            <a:r>
              <a:rPr lang="en-US" dirty="0"/>
              <a:t>Direct them to record their group’s thinking on the Group Synthesis section of the </a:t>
            </a:r>
            <a:r>
              <a:rPr lang="en-US" b="1" dirty="0"/>
              <a:t>Introducing Module 2</a:t>
            </a:r>
            <a:r>
              <a:rPr lang="en-US" dirty="0"/>
              <a:t> </a:t>
            </a:r>
            <a:r>
              <a:rPr lang="en-US" b="1" dirty="0"/>
              <a:t>Entry Task</a:t>
            </a:r>
            <a:r>
              <a:rPr lang="en-US" dirty="0"/>
              <a:t> </a:t>
            </a:r>
            <a:r>
              <a:rPr lang="en-US" b="1" dirty="0"/>
              <a:t>worksheet</a:t>
            </a:r>
            <a:r>
              <a:rPr lang="en-US" dirty="0"/>
              <a:t>.</a:t>
            </a:r>
            <a:endParaRPr dirty="0"/>
          </a:p>
          <a:p>
            <a:pPr marL="457200" lvl="0" indent="-304800" rtl="0">
              <a:lnSpc>
                <a:spcPct val="100000"/>
              </a:lnSpc>
              <a:spcBef>
                <a:spcPts val="0"/>
              </a:spcBef>
              <a:spcAft>
                <a:spcPts val="0"/>
              </a:spcAft>
              <a:buSzPts val="1200"/>
              <a:buFont typeface="Calibri"/>
              <a:buAutoNum type="arabicPeriod"/>
            </a:pPr>
            <a:r>
              <a:rPr lang="en-US" dirty="0"/>
              <a:t>When the Gallery Walk is over, praise the students for working together so effectively. Congratulate them for being willing to ask questions and think deeply about diverse groups of evidence. Tell them you are proud of them for persevering on an intellectually challenging assignment.</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Char char="●"/>
            </a:pPr>
            <a:r>
              <a:rPr lang="en-US" dirty="0"/>
              <a:t>Look for students to be engaged and paying attention.</a:t>
            </a:r>
            <a:endParaRPr dirty="0"/>
          </a:p>
          <a:p>
            <a:pPr marL="457200" lvl="0" indent="-304800" rtl="0">
              <a:lnSpc>
                <a:spcPct val="100000"/>
              </a:lnSpc>
              <a:spcBef>
                <a:spcPts val="0"/>
              </a:spcBef>
              <a:spcAft>
                <a:spcPts val="0"/>
              </a:spcAft>
              <a:buSzPts val="1200"/>
              <a:buChar char="●"/>
            </a:pPr>
            <a:r>
              <a:rPr lang="en-US" dirty="0"/>
              <a:t>Listen for patterns and conclusions being made about the setting and the topic.</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77" name="Google Shape;177;g3de33b82cb_0_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7054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e33b82cb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de33b82cb_0_10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Work Time B. Introducing Guiding Questions</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Exposing students to the guiding questions gives them purpose when they begin reading.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a:t>
            </a:r>
            <a:r>
              <a:rPr lang="en-US" i="1" dirty="0"/>
              <a:t>he module uses case studies from the mill towns in industrializing America, where cloth was made; from César Chávez, who organized agricultural workers in the United States; and from the modern-day garment industry worldwide.”</a:t>
            </a:r>
            <a:endParaRPr i="1"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87" name="Google Shape;187;g3de33b82cb_0_10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536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e33b82cb_0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3de33b82cb_0_1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 for this modeling activity</a:t>
            </a:r>
            <a:endParaRPr b="1" dirty="0"/>
          </a:p>
          <a:p>
            <a:pPr marL="0" lvl="0" indent="0" rtl="0">
              <a:lnSpc>
                <a:spcPct val="100000"/>
              </a:lnSpc>
              <a:spcBef>
                <a:spcPts val="0"/>
              </a:spcBef>
              <a:spcAft>
                <a:spcPts val="0"/>
              </a:spcAft>
              <a:buClr>
                <a:schemeClr val="dk1"/>
              </a:buClr>
              <a:buSzPts val="1100"/>
              <a:buFont typeface="Arial"/>
              <a:buNone/>
            </a:pPr>
            <a:r>
              <a:rPr lang="en-US" b="1" dirty="0"/>
              <a:t>Work Time B. Introducing Working Conditions Anchor Chart</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Students will have a copy of this </a:t>
            </a:r>
            <a:r>
              <a:rPr lang="en-US" b="1" dirty="0"/>
              <a:t>Working Conditions Anchor Chart </a:t>
            </a:r>
            <a:r>
              <a:rPr lang="en-US" dirty="0"/>
              <a:t>to record notes, but also create a large class version to hang in the classroom.</a:t>
            </a:r>
            <a:endParaRPr dirty="0"/>
          </a:p>
          <a:p>
            <a:pPr marL="457200" lvl="0" indent="-304800" rtl="0">
              <a:lnSpc>
                <a:spcPct val="100000"/>
              </a:lnSpc>
              <a:spcBef>
                <a:spcPts val="0"/>
              </a:spcBef>
              <a:spcAft>
                <a:spcPts val="0"/>
              </a:spcAft>
              <a:buSzPts val="1200"/>
              <a:buChar char="●"/>
            </a:pPr>
            <a:r>
              <a:rPr lang="en-US" dirty="0"/>
              <a:t>Make sure students keep track of this chart as they will add to this </a:t>
            </a:r>
            <a:r>
              <a:rPr lang="en-US" b="0" dirty="0"/>
              <a:t>anchor chart </a:t>
            </a:r>
            <a:r>
              <a:rPr lang="en-US" dirty="0"/>
              <a:t>three times.  Consider collecting it after each use.</a:t>
            </a:r>
            <a:endParaRPr dirty="0"/>
          </a:p>
          <a:p>
            <a:pPr marL="0" marR="0" lvl="0" indent="0" algn="l" rtl="0">
              <a:lnSpc>
                <a:spcPct val="100000"/>
              </a:lnSpc>
              <a:spcBef>
                <a:spcPts val="1000"/>
              </a:spcBef>
              <a:spcAft>
                <a:spcPts val="0"/>
              </a:spcAft>
              <a:buClr>
                <a:schemeClr val="dk1"/>
              </a:buClr>
              <a:buSzPts val="1200"/>
              <a:buFont typeface="Calibri"/>
              <a:buNone/>
            </a:pPr>
            <a:endParaRPr lang="en-US" i="0" u="none" strike="noStrike" cap="none" dirty="0">
              <a:solidFill>
                <a:schemeClr val="dk1"/>
              </a:solidFill>
            </a:endParaRPr>
          </a:p>
          <a:p>
            <a:pPr marL="0" marR="0" lvl="0" indent="0" algn="l" rtl="0">
              <a:lnSpc>
                <a:spcPct val="100000"/>
              </a:lnSpc>
              <a:spcBef>
                <a:spcPts val="100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mj-lt"/>
              <a:buAutoNum type="arabicPeriod"/>
            </a:pPr>
            <a:r>
              <a:rPr lang="en-US" dirty="0"/>
              <a:t>Display the new </a:t>
            </a:r>
            <a:r>
              <a:rPr lang="en-US" b="1" dirty="0"/>
              <a:t>Working Conditions anchor chart</a:t>
            </a:r>
            <a:r>
              <a:rPr lang="en-US" dirty="0"/>
              <a:t> and distribute the </a:t>
            </a:r>
            <a:r>
              <a:rPr lang="en-US" b="1" dirty="0"/>
              <a:t>Working Conditions anchor chart, student version</a:t>
            </a:r>
            <a:r>
              <a:rPr lang="en-US" dirty="0"/>
              <a:t>. </a:t>
            </a:r>
            <a:endParaRPr dirty="0"/>
          </a:p>
          <a:p>
            <a:pPr marL="457200" lvl="0" indent="-304800" rtl="0">
              <a:lnSpc>
                <a:spcPct val="100000"/>
              </a:lnSpc>
              <a:spcBef>
                <a:spcPts val="0"/>
              </a:spcBef>
              <a:spcAft>
                <a:spcPts val="0"/>
              </a:spcAft>
              <a:buSzPts val="1200"/>
              <a:buFont typeface="+mj-lt"/>
              <a:buAutoNum type="arabicPeriod"/>
            </a:pPr>
            <a:r>
              <a:rPr lang="en-US" dirty="0"/>
              <a:t>Explain that the class will be capturing all its thinking on this anchor chart, which provides a framework to organize their learning about working conditions. It also provides a way to compare different case studies of working conditions and to hold their thinking about what they have learned and what they wonder.</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96" name="Google Shape;196;g3de33b82cb_0_1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830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e33b82cb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de33b82cb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 for modeling activity</a:t>
            </a:r>
            <a:endParaRPr b="1" dirty="0"/>
          </a:p>
          <a:p>
            <a:pPr marL="0" lvl="0" indent="0" rtl="0">
              <a:lnSpc>
                <a:spcPct val="100000"/>
              </a:lnSpc>
              <a:spcBef>
                <a:spcPts val="0"/>
              </a:spcBef>
              <a:spcAft>
                <a:spcPts val="0"/>
              </a:spcAft>
              <a:buClr>
                <a:schemeClr val="dk1"/>
              </a:buClr>
              <a:buSzPts val="1100"/>
              <a:buFont typeface="Arial"/>
              <a:buNone/>
            </a:pPr>
            <a:r>
              <a:rPr lang="en-US" b="1" dirty="0"/>
              <a:t>Work Time B. Introducing Working Conditions Anchor Chart</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Students will have a copy of this to record notes, but also create a large class version to hang in the classroom.</a:t>
            </a:r>
            <a:endParaRPr dirty="0"/>
          </a:p>
          <a:p>
            <a:pPr marL="457200" lvl="0" indent="-304800" rtl="0">
              <a:lnSpc>
                <a:spcPct val="100000"/>
              </a:lnSpc>
              <a:spcBef>
                <a:spcPts val="0"/>
              </a:spcBef>
              <a:spcAft>
                <a:spcPts val="0"/>
              </a:spcAft>
              <a:buClr>
                <a:schemeClr val="dk1"/>
              </a:buClr>
              <a:buSzPts val="1200"/>
              <a:buFont typeface="Calibri"/>
              <a:buChar char="●"/>
            </a:pPr>
            <a:r>
              <a:rPr lang="en-US" dirty="0"/>
              <a:t>Students will add to this anchor chart three times.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Take a few minutes to familiarize the class with the chart. Clarify the vocabulary. </a:t>
            </a:r>
            <a:endParaRPr dirty="0"/>
          </a:p>
          <a:p>
            <a:pPr marL="457200" lvl="0" indent="-304800" rtl="0">
              <a:lnSpc>
                <a:spcPct val="100000"/>
              </a:lnSpc>
              <a:spcBef>
                <a:spcPts val="0"/>
              </a:spcBef>
              <a:spcAft>
                <a:spcPts val="0"/>
              </a:spcAft>
              <a:buSzPts val="1200"/>
              <a:buFont typeface="Calibri"/>
              <a:buAutoNum type="arabicPeriod"/>
            </a:pPr>
            <a:r>
              <a:rPr lang="en-US" dirty="0"/>
              <a:t>Ask the students to write on their anchor charts as you define </a:t>
            </a:r>
            <a:r>
              <a:rPr lang="en-US" i="1" dirty="0"/>
              <a:t>compensation </a:t>
            </a:r>
            <a:r>
              <a:rPr lang="en-US" dirty="0"/>
              <a:t>(wages), </a:t>
            </a:r>
            <a:r>
              <a:rPr lang="en-US" i="1" dirty="0"/>
              <a:t>environment</a:t>
            </a:r>
            <a:r>
              <a:rPr lang="en-US" dirty="0"/>
              <a:t> (the physical place someone works), </a:t>
            </a:r>
            <a:r>
              <a:rPr lang="en-US" i="1" dirty="0"/>
              <a:t>harassment</a:t>
            </a:r>
            <a:r>
              <a:rPr lang="en-US" dirty="0"/>
              <a:t> (when someone behaves in an unpleasant or threatening way toward you), </a:t>
            </a:r>
            <a:r>
              <a:rPr lang="en-US" i="1" dirty="0"/>
              <a:t>discrimination</a:t>
            </a:r>
            <a:r>
              <a:rPr lang="en-US" dirty="0"/>
              <a:t> (treating one person or group differently from another in an unfair way), </a:t>
            </a:r>
            <a:r>
              <a:rPr lang="en-US" i="1" dirty="0"/>
              <a:t>union</a:t>
            </a:r>
            <a:r>
              <a:rPr lang="en-US" dirty="0"/>
              <a:t> (an organization formed by workers to protect their rights), </a:t>
            </a:r>
            <a:r>
              <a:rPr lang="en-US" i="1" dirty="0"/>
              <a:t>child labor</a:t>
            </a:r>
            <a:r>
              <a:rPr lang="en-US" dirty="0"/>
              <a:t>, and </a:t>
            </a:r>
            <a:r>
              <a:rPr lang="en-US" i="1" dirty="0"/>
              <a:t>forced labor</a:t>
            </a:r>
            <a:r>
              <a:rPr lang="en-US" dirty="0"/>
              <a:t>. Explain that the definition of </a:t>
            </a:r>
            <a:r>
              <a:rPr lang="en-US" i="1" dirty="0"/>
              <a:t>fair working conditions</a:t>
            </a:r>
            <a:r>
              <a:rPr lang="en-US" dirty="0"/>
              <a:t> has changed over time and is also different in different places. Students will be thinking a lot about what is fair.</a:t>
            </a:r>
            <a:endParaRPr dirty="0"/>
          </a:p>
          <a:p>
            <a:pPr marL="457200" lvl="0" indent="-304800" rtl="0">
              <a:lnSpc>
                <a:spcPct val="100000"/>
              </a:lnSpc>
              <a:spcBef>
                <a:spcPts val="0"/>
              </a:spcBef>
              <a:spcAft>
                <a:spcPts val="0"/>
              </a:spcAft>
              <a:buSzPts val="1200"/>
              <a:buFont typeface="Calibri"/>
              <a:buAutoNum type="arabicPeriod"/>
            </a:pPr>
            <a:r>
              <a:rPr lang="en-US" dirty="0"/>
              <a:t>Tell students you will now model how they will use the anchor chart. </a:t>
            </a:r>
            <a:endParaRPr dirty="0"/>
          </a:p>
          <a:p>
            <a:pPr marL="457200" lvl="0" indent="-304800" rtl="0">
              <a:lnSpc>
                <a:spcPct val="100000"/>
              </a:lnSpc>
              <a:spcBef>
                <a:spcPts val="0"/>
              </a:spcBef>
              <a:spcAft>
                <a:spcPts val="0"/>
              </a:spcAft>
              <a:buSzPts val="1200"/>
              <a:buFont typeface="Calibri"/>
              <a:buAutoNum type="arabicPeriod"/>
            </a:pPr>
            <a:r>
              <a:rPr lang="en-US" dirty="0"/>
              <a:t>Say: “</a:t>
            </a:r>
            <a:r>
              <a:rPr lang="en-US" i="1" dirty="0"/>
              <a:t>For example, in the Gallery Walk, I read this sentence: ‘She’ll never come back, </a:t>
            </a:r>
            <a:r>
              <a:rPr lang="en-US" i="1" dirty="0" err="1"/>
              <a:t>Lyddie</a:t>
            </a:r>
            <a:r>
              <a:rPr lang="en-US" i="1" dirty="0"/>
              <a:t> thought sadly as she watched the buggy disappear.… She’ll never be strong enough again to work in a mill thirteen, fourteen hours a day’ (113). That sounds like it fits in the category of Hours, and I think that doesn’t sound fair, so I’m going to write, ‘girls in the Lowell mills work 13 to 14 hours per day’ in the Examples of Problems column and the Hours row.”</a:t>
            </a:r>
            <a:endParaRPr i="1" dirty="0"/>
          </a:p>
          <a:p>
            <a:pPr marL="457200" lvl="0" indent="-304800" rtl="0">
              <a:lnSpc>
                <a:spcPct val="100000"/>
              </a:lnSpc>
              <a:spcBef>
                <a:spcPts val="0"/>
              </a:spcBef>
              <a:spcAft>
                <a:spcPts val="0"/>
              </a:spcAft>
              <a:buSzPts val="1200"/>
              <a:buFont typeface="Calibri"/>
              <a:buAutoNum type="arabicPeriod"/>
            </a:pPr>
            <a:r>
              <a:rPr lang="en-US" dirty="0"/>
              <a:t>Tell students that they will add to this anchor chart during three different case studies in this unit. Their homework tonight will help them become more familiar with the categories on the chart.</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putting the chart under a </a:t>
            </a:r>
            <a:r>
              <a:rPr lang="en-US" b="0" dirty="0"/>
              <a:t>document camera </a:t>
            </a:r>
            <a:r>
              <a:rPr lang="en-US" dirty="0"/>
              <a:t>to be able to write the definitions and the model from the Gallery Walk.</a:t>
            </a:r>
            <a:endParaRPr dirty="0"/>
          </a:p>
          <a:p>
            <a:pPr marL="457200" marR="0" lvl="0" indent="0" algn="l" rtl="0">
              <a:lnSpc>
                <a:spcPct val="100000"/>
              </a:lnSpc>
              <a:spcBef>
                <a:spcPts val="0"/>
              </a:spcBef>
              <a:spcAft>
                <a:spcPts val="0"/>
              </a:spcAft>
              <a:buNone/>
            </a:pPr>
            <a:endParaRPr dirty="0"/>
          </a:p>
        </p:txBody>
      </p:sp>
      <p:sp>
        <p:nvSpPr>
          <p:cNvPr id="204" name="Google Shape;204;g3de33b82cb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9477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Closing and Assessment A. Modeling the Homework</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Depending on what will work for your students, either have them take home their </a:t>
            </a:r>
            <a:r>
              <a:rPr lang="en-US" b="1" dirty="0"/>
              <a:t>Working Conditions anchor chart</a:t>
            </a:r>
            <a:r>
              <a:rPr lang="en-US" dirty="0"/>
              <a:t> and bring it back, or photocopy the homework with a blank </a:t>
            </a:r>
            <a:r>
              <a:rPr lang="en-US" b="1" dirty="0"/>
              <a:t>Working Conditions anchor chart </a:t>
            </a:r>
            <a:r>
              <a:rPr lang="en-US" dirty="0"/>
              <a:t>on the back.</a:t>
            </a:r>
            <a:endParaRPr dirty="0"/>
          </a:p>
          <a:p>
            <a:pPr marL="4572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Distribute and display </a:t>
            </a:r>
            <a:r>
              <a:rPr lang="en-US" b="1" dirty="0"/>
              <a:t>Homework: Sorting Statements about Working Conditions</a:t>
            </a:r>
            <a:r>
              <a:rPr lang="en-US" dirty="0"/>
              <a:t>. (Note: Students will need the </a:t>
            </a:r>
            <a:r>
              <a:rPr lang="en-US" b="1" dirty="0"/>
              <a:t>Working Conditions anchor chart—student version.)</a:t>
            </a:r>
            <a:endParaRPr b="1" dirty="0"/>
          </a:p>
          <a:p>
            <a:pPr marL="457200" lvl="0" indent="-304800" rtl="0">
              <a:lnSpc>
                <a:spcPct val="100000"/>
              </a:lnSpc>
              <a:spcBef>
                <a:spcPts val="0"/>
              </a:spcBef>
              <a:spcAft>
                <a:spcPts val="0"/>
              </a:spcAft>
              <a:buSzPts val="1200"/>
              <a:buFont typeface="Calibri"/>
              <a:buAutoNum type="arabicPeriod"/>
            </a:pPr>
            <a:r>
              <a:rPr lang="en-US" dirty="0"/>
              <a:t>Ask a student to read the directions aloud and ask: “</a:t>
            </a:r>
            <a:r>
              <a:rPr lang="en-US" i="1" dirty="0"/>
              <a:t>What will you need to reference in completing this assignment?”</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Model the first item (discrimination). Then ask students to read the second one and give you a thumbs-up when they have the answer. Wait for most students to have their thumbs up and then ask a student to share the answer (wages).</a:t>
            </a:r>
            <a:endParaRPr dirty="0"/>
          </a:p>
          <a:p>
            <a:pPr marL="457200" lvl="0" indent="-304800" rtl="0">
              <a:lnSpc>
                <a:spcPct val="100000"/>
              </a:lnSpc>
              <a:spcBef>
                <a:spcPts val="0"/>
              </a:spcBef>
              <a:spcAft>
                <a:spcPts val="0"/>
              </a:spcAft>
              <a:buSzPts val="1200"/>
              <a:buFont typeface="Calibri"/>
              <a:buAutoNum type="arabicPeriod"/>
            </a:pPr>
            <a:r>
              <a:rPr lang="en-US" dirty="0"/>
              <a:t>Tell students to finish the worksheet before next class.</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457200" lvl="0" indent="-304800" rtl="0">
              <a:lnSpc>
                <a:spcPct val="100000"/>
              </a:lnSpc>
              <a:spcBef>
                <a:spcPts val="0"/>
              </a:spcBef>
              <a:spcAft>
                <a:spcPts val="0"/>
              </a:spcAft>
              <a:buSzPts val="1200"/>
              <a:buChar char="●"/>
            </a:pPr>
            <a:r>
              <a:rPr lang="en-US" dirty="0"/>
              <a:t>Question #2: Listen for: “</a:t>
            </a:r>
            <a:r>
              <a:rPr lang="en-US" b="1" dirty="0"/>
              <a:t>Working Conditions anchor chart</a:t>
            </a:r>
            <a:r>
              <a:rPr lang="en-US" dirty="0"/>
              <a:t>—</a:t>
            </a:r>
            <a:r>
              <a:rPr lang="en-US" b="1" dirty="0"/>
              <a:t>student version</a:t>
            </a:r>
            <a:r>
              <a:rPr lang="en-US" dirty="0"/>
              <a:t>.”</a:t>
            </a:r>
            <a:endParaRPr dirty="0"/>
          </a:p>
          <a:p>
            <a:pPr marL="4572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213" name="Google Shape;213;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0770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ed6742fa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ed6742fac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223" name="Google Shape;223;g3ed6742fac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2238096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ded2db1c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g3ded2db1c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None/>
            </a:pPr>
            <a:endParaRPr>
              <a:solidFill>
                <a:srgbClr val="000000"/>
              </a:solidFill>
            </a:endParaRPr>
          </a:p>
          <a:p>
            <a:pPr marL="457200" lvl="0" indent="0" rtl="0">
              <a:spcBef>
                <a:spcPts val="0"/>
              </a:spcBef>
              <a:spcAft>
                <a:spcPts val="0"/>
              </a:spcAft>
              <a:buNone/>
            </a:pPr>
            <a:endParaRPr>
              <a:solidFill>
                <a:srgbClr val="000000"/>
              </a:solidFill>
            </a:endParaRPr>
          </a:p>
        </p:txBody>
      </p:sp>
    </p:spTree>
    <p:extLst>
      <p:ext uri="{BB962C8B-B14F-4D97-AF65-F5344CB8AC3E}">
        <p14:creationId xmlns:p14="http://schemas.microsoft.com/office/powerpoint/2010/main" val="2922732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lnSpc>
                <a:spcPct val="100000"/>
              </a:lnSpc>
              <a:spcBef>
                <a:spcPts val="0"/>
              </a:spcBef>
              <a:spcAft>
                <a:spcPts val="0"/>
              </a:spcAft>
              <a:buClr>
                <a:srgbClr val="000000"/>
              </a:buClr>
              <a:buSzPts val="1200"/>
              <a:buChar char="●"/>
            </a:pPr>
            <a:r>
              <a:rPr lang="en-US" dirty="0">
                <a:solidFill>
                  <a:srgbClr val="000000"/>
                </a:solidFill>
              </a:rPr>
              <a:t>The purpose of this lesson is to introduce  students to Module 2: Working Conditions—Then and Now. Students participate in a modified Gallery Walk to preview and connect the case studies that compose this module.  </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The success of this lesson depends on building suspense and piquing the students’ interest. Therefore, you should not give away too much information about the module, its texts, or its themes until the class has completed the Gallery Walk.</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This lesson focuses on SL.7.1 and gives the students an opportunity to interact in a variety of ways. Be deliberate in grouping students to ensure that all groups will be successful.</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Modeling the Gallery Walk with the interactive slide show will help the class understand the task, but it will also illustrate the range of working conditions students will explore in this module.  </a:t>
            </a:r>
            <a:r>
              <a:rPr lang="en-US" dirty="0"/>
              <a:t>If access to the slide show is not possible, use one of the items from the gallery walk instead.</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The students are introduced to the </a:t>
            </a:r>
            <a:r>
              <a:rPr lang="en-US" b="1" dirty="0">
                <a:solidFill>
                  <a:srgbClr val="000000"/>
                </a:solidFill>
              </a:rPr>
              <a:t>Working Conditions anchor chart </a:t>
            </a:r>
            <a:r>
              <a:rPr lang="en-US" dirty="0">
                <a:solidFill>
                  <a:srgbClr val="000000"/>
                </a:solidFill>
              </a:rPr>
              <a:t>at the end of this lesson. The homework will help familiarize them with the categories on the chart. Because the class will work extensively with this chart in subsequent lessons, not a lot of time is devoted to it now.</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Anchor charts provide a common point of reference and a place to hold class thinking about a particular topic. They can be created and updated either in an electronic format or on a large piece of chart paper.  Consider using chart paper and posting it in the room for reference.</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In advance: Prepare the items for the Gallery Walk. Item 4 is a short video, and Items 5, 6, and 7 are images.  If access to the video is not possible, leave it out.</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When you set up your classroom for the Gallery Walk, post each item and then post a blank sheet of chart paper next to it. Consider your classroom space and place the items in a way that will allow students to move freely and comfortably around them.</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Create the </a:t>
            </a:r>
            <a:r>
              <a:rPr lang="en-US" b="1" dirty="0">
                <a:solidFill>
                  <a:srgbClr val="000000"/>
                </a:solidFill>
              </a:rPr>
              <a:t>Working Conditions anchor chart</a:t>
            </a:r>
            <a:r>
              <a:rPr lang="en-US" dirty="0">
                <a:solidFill>
                  <a:srgbClr val="000000"/>
                </a:solidFill>
              </a:rPr>
              <a:t>; consider using several pieces of chart paper (see the </a:t>
            </a:r>
            <a:r>
              <a:rPr lang="en-US" b="1" dirty="0">
                <a:solidFill>
                  <a:srgbClr val="000000"/>
                </a:solidFill>
              </a:rPr>
              <a:t>Working Conditions anchor chart</a:t>
            </a:r>
            <a:r>
              <a:rPr lang="en-US" dirty="0">
                <a:solidFill>
                  <a:srgbClr val="000000"/>
                </a:solidFill>
              </a:rPr>
              <a:t>—student version in the supporting materials; the class anchor chart should be a large or electronic version of this document).</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Review: Gallery Walk protocol (embedded in this lesson) and the </a:t>
            </a:r>
            <a:r>
              <a:rPr lang="en-US" i="1" dirty="0">
                <a:solidFill>
                  <a:srgbClr val="000000"/>
                </a:solidFill>
              </a:rPr>
              <a:t>A Living Wage Interactive Slide Show</a:t>
            </a:r>
            <a:r>
              <a:rPr lang="en-US" dirty="0">
                <a:solidFill>
                  <a:srgbClr val="000000"/>
                </a:solidFill>
              </a:rPr>
              <a:t> from: </a:t>
            </a:r>
            <a:r>
              <a:rPr lang="en-US" dirty="0" err="1">
                <a:solidFill>
                  <a:srgbClr val="000000"/>
                </a:solidFill>
              </a:rPr>
              <a:t>www.nytimes.com</a:t>
            </a:r>
            <a:r>
              <a:rPr lang="en-US" dirty="0">
                <a:solidFill>
                  <a:srgbClr val="000000"/>
                </a:solidFill>
              </a:rPr>
              <a:t>/interactive/2010/07/18/business/global/18shirt-audioss/</a:t>
            </a:r>
            <a:r>
              <a:rPr lang="en-US" dirty="0" err="1">
                <a:solidFill>
                  <a:srgbClr val="000000"/>
                </a:solidFill>
              </a:rPr>
              <a:t>index.html?ref</a:t>
            </a:r>
            <a:r>
              <a:rPr lang="en-US" dirty="0">
                <a:solidFill>
                  <a:srgbClr val="000000"/>
                </a:solidFill>
              </a:rPr>
              <a:t>=global. Test that you can access it first.</a:t>
            </a:r>
            <a:endParaRPr dirty="0">
              <a:solidFill>
                <a:srgbClr val="000000"/>
              </a:solidFill>
            </a:endParaRPr>
          </a:p>
          <a:p>
            <a:pPr marL="457200" lvl="0" indent="-304800" rtl="0">
              <a:lnSpc>
                <a:spcPct val="100000"/>
              </a:lnSpc>
              <a:spcBef>
                <a:spcPts val="0"/>
              </a:spcBef>
              <a:spcAft>
                <a:spcPts val="0"/>
              </a:spcAft>
              <a:buClr>
                <a:srgbClr val="000000"/>
              </a:buClr>
              <a:buSzPts val="1200"/>
              <a:buChar char="●"/>
            </a:pPr>
            <a:r>
              <a:rPr lang="en-US" dirty="0">
                <a:solidFill>
                  <a:srgbClr val="000000"/>
                </a:solidFill>
              </a:rPr>
              <a:t>Post: Learning targets.</a:t>
            </a:r>
            <a:endParaRPr dirty="0">
              <a:solidFill>
                <a:srgbClr val="000000"/>
              </a:solidFill>
            </a:endParaRPr>
          </a:p>
          <a:p>
            <a:pPr marL="0" lvl="0" indent="0" rtl="0">
              <a:lnSpc>
                <a:spcPct val="100000"/>
              </a:lnSpc>
              <a:spcBef>
                <a:spcPts val="0"/>
              </a:spcBef>
              <a:spcAft>
                <a:spcPts val="0"/>
              </a:spcAft>
              <a:buNone/>
            </a:pPr>
            <a:endParaRPr dirty="0">
              <a:solidFill>
                <a:srgbClr val="000000"/>
              </a:solidFill>
            </a:endParaRPr>
          </a:p>
          <a:p>
            <a:pPr marL="457200" lvl="0" indent="0" rtl="0">
              <a:lnSpc>
                <a:spcPct val="100000"/>
              </a:lnSpc>
              <a:spcBef>
                <a:spcPts val="0"/>
              </a:spcBef>
              <a:spcAft>
                <a:spcPts val="0"/>
              </a:spcAft>
              <a:buNone/>
            </a:pPr>
            <a:endParaRPr dirty="0">
              <a:solidFill>
                <a:srgbClr val="000000"/>
              </a:solidFill>
            </a:endParaRPr>
          </a:p>
        </p:txBody>
      </p:sp>
    </p:spTree>
    <p:extLst>
      <p:ext uri="{BB962C8B-B14F-4D97-AF65-F5344CB8AC3E}">
        <p14:creationId xmlns:p14="http://schemas.microsoft.com/office/powerpoint/2010/main" val="430462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Clr>
                <a:schemeClr val="dk1"/>
              </a:buClr>
              <a:buSzPts val="1200"/>
              <a:buFont typeface="Calibri"/>
              <a:buChar char="●"/>
            </a:pPr>
            <a:r>
              <a:rPr lang="en-US" dirty="0"/>
              <a:t>Audio: “The Sound of a Working Textile Mill”. May be accessed at: </a:t>
            </a:r>
            <a:r>
              <a:rPr lang="en-US" u="sng" dirty="0">
                <a:solidFill>
                  <a:schemeClr val="hlink"/>
                </a:solidFill>
                <a:hlinkClick r:id="rId3"/>
              </a:rPr>
              <a:t>http://www.prx.org/pieces/28041#description</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Introducing Module 2 worksheet </a:t>
            </a:r>
            <a:r>
              <a:rPr lang="en-US" dirty="0"/>
              <a:t>(one per student; includes entry task and group synthesis)</a:t>
            </a:r>
            <a:endParaRPr dirty="0"/>
          </a:p>
          <a:p>
            <a:pPr marL="457200" lvl="0" indent="-304800" rtl="0">
              <a:lnSpc>
                <a:spcPct val="100000"/>
              </a:lnSpc>
              <a:spcBef>
                <a:spcPts val="0"/>
              </a:spcBef>
              <a:spcAft>
                <a:spcPts val="0"/>
              </a:spcAft>
              <a:buClr>
                <a:schemeClr val="dk1"/>
              </a:buClr>
              <a:buSzPts val="1200"/>
              <a:buFont typeface="Calibri"/>
              <a:buChar char="●"/>
            </a:pPr>
            <a:r>
              <a:rPr lang="en-US" dirty="0"/>
              <a:t>Picture of loom (included in slides)</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Putting Together the Pieces: Gallery Walk Directions </a:t>
            </a:r>
            <a:r>
              <a:rPr lang="en-US" dirty="0"/>
              <a:t>(one per student)</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Putting Together the Pieces: Gallery Walk Directions, Teacher Guide </a:t>
            </a:r>
            <a:r>
              <a:rPr lang="en-US" dirty="0"/>
              <a:t>(for teacher reference)</a:t>
            </a:r>
            <a:endParaRPr dirty="0"/>
          </a:p>
          <a:p>
            <a:pPr marL="457200" lvl="0" indent="-304800" rtl="0">
              <a:lnSpc>
                <a:spcPct val="100000"/>
              </a:lnSpc>
              <a:spcBef>
                <a:spcPts val="0"/>
              </a:spcBef>
              <a:spcAft>
                <a:spcPts val="0"/>
              </a:spcAft>
              <a:buClr>
                <a:schemeClr val="dk1"/>
              </a:buClr>
              <a:buSzPts val="1200"/>
              <a:buFont typeface="Calibri"/>
              <a:buChar char="●"/>
            </a:pPr>
            <a:r>
              <a:rPr lang="en-US" dirty="0"/>
              <a:t>“A Living Wage” interactive slide show, which may be accessed at: </a:t>
            </a:r>
            <a:r>
              <a:rPr lang="en-US" u="sng" dirty="0">
                <a:solidFill>
                  <a:schemeClr val="hlink"/>
                </a:solidFill>
                <a:hlinkClick r:id="rId4"/>
              </a:rPr>
              <a:t>http://www.nytimes.com/interactive/2010/07/18/business/global/18shirt-audioss/</a:t>
            </a:r>
            <a:r>
              <a:rPr lang="en-US" dirty="0"/>
              <a:t> If the teacher cannot access this, use an alternative item from the gallery walk.</a:t>
            </a:r>
            <a:endParaRPr dirty="0"/>
          </a:p>
          <a:p>
            <a:pPr marL="457200" lvl="0" indent="-304800" rtl="0">
              <a:lnSpc>
                <a:spcPct val="100000"/>
              </a:lnSpc>
              <a:spcBef>
                <a:spcPts val="0"/>
              </a:spcBef>
              <a:spcAft>
                <a:spcPts val="0"/>
              </a:spcAft>
              <a:buClr>
                <a:schemeClr val="dk1"/>
              </a:buClr>
              <a:buSzPts val="1200"/>
              <a:buFont typeface="Calibri"/>
              <a:buChar char="●"/>
            </a:pPr>
            <a:r>
              <a:rPr lang="en-US" dirty="0"/>
              <a:t>Suggested List of </a:t>
            </a:r>
            <a:r>
              <a:rPr lang="en-US" u="sng" dirty="0">
                <a:solidFill>
                  <a:schemeClr val="hlink"/>
                </a:solidFill>
                <a:hlinkClick r:id="rId5"/>
              </a:rPr>
              <a:t>Gallery Walk Items</a:t>
            </a:r>
            <a:r>
              <a:rPr lang="en-US" dirty="0"/>
              <a:t> (for Teacher Reference) Click on Gallery Walk items for prepared items</a:t>
            </a:r>
            <a:endParaRPr dirty="0"/>
          </a:p>
          <a:p>
            <a:pPr marL="457200" lvl="0" indent="-304800" rtl="0">
              <a:lnSpc>
                <a:spcPct val="100000"/>
              </a:lnSpc>
              <a:spcBef>
                <a:spcPts val="0"/>
              </a:spcBef>
              <a:spcAft>
                <a:spcPts val="0"/>
              </a:spcAft>
              <a:buClr>
                <a:schemeClr val="dk1"/>
              </a:buClr>
              <a:buSzPts val="1200"/>
              <a:buFont typeface="Calibri"/>
              <a:buChar char="●"/>
            </a:pPr>
            <a:r>
              <a:rPr lang="en-US" dirty="0"/>
              <a:t>Sticky notes (5-6/student) OR markers</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Working Conditions anchor chart </a:t>
            </a:r>
            <a:r>
              <a:rPr lang="en-US" dirty="0"/>
              <a:t>(new; teacher-created; see Work Time A)</a:t>
            </a:r>
            <a:endParaRPr dirty="0"/>
          </a:p>
          <a:p>
            <a:pPr marL="457200" lvl="0" indent="-304800" rtl="0">
              <a:lnSpc>
                <a:spcPct val="100000"/>
              </a:lnSpc>
              <a:spcBef>
                <a:spcPts val="0"/>
              </a:spcBef>
              <a:spcAft>
                <a:spcPts val="0"/>
              </a:spcAft>
              <a:buClr>
                <a:schemeClr val="dk1"/>
              </a:buClr>
              <a:buSzPts val="1200"/>
              <a:buFont typeface="Calibri"/>
              <a:buChar char="●"/>
            </a:pPr>
            <a:r>
              <a:rPr lang="en-US" b="1" dirty="0"/>
              <a:t>Working Conditions anchor chart, student version </a:t>
            </a:r>
            <a:r>
              <a:rPr lang="en-US" dirty="0"/>
              <a:t>(one per student)</a:t>
            </a:r>
            <a:endParaRPr dirty="0"/>
          </a:p>
          <a:p>
            <a:pPr marL="457200" lvl="0" indent="-304800" rtl="0">
              <a:lnSpc>
                <a:spcPct val="100000"/>
              </a:lnSpc>
              <a:spcBef>
                <a:spcPts val="0"/>
              </a:spcBef>
              <a:spcAft>
                <a:spcPts val="0"/>
              </a:spcAft>
              <a:buClr>
                <a:schemeClr val="dk1"/>
              </a:buClr>
              <a:buSzPts val="1200"/>
              <a:buFont typeface="Century Gothic"/>
              <a:buChar char="●"/>
            </a:pPr>
            <a:r>
              <a:rPr lang="en-US" dirty="0"/>
              <a:t>Homework: Sorting Statements about Working Conditions (one per student)</a:t>
            </a: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r>
              <a:rPr lang="en-US" baseline="0" dirty="0"/>
              <a:t> </a:t>
            </a:r>
            <a:r>
              <a:rPr lang="en-US" dirty="0"/>
              <a:t>None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Gallery Walk</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lnSpc>
                <a:spcPct val="100000"/>
              </a:lnSpc>
              <a:spcBef>
                <a:spcPts val="0"/>
              </a:spcBef>
              <a:spcAft>
                <a:spcPts val="0"/>
              </a:spcAft>
              <a:buSzPts val="1200"/>
              <a:buChar char="●"/>
            </a:pPr>
            <a:r>
              <a:rPr lang="en-US" dirty="0"/>
              <a:t>Post the gallery walk items around the room for students to travel to OR consider rotating the items to reduce movement.</a:t>
            </a:r>
            <a:endParaRPr dirty="0"/>
          </a:p>
          <a:p>
            <a:pPr marL="457200" lvl="0" indent="-304800" rtl="0">
              <a:lnSpc>
                <a:spcPct val="100000"/>
              </a:lnSpc>
              <a:spcBef>
                <a:spcPts val="0"/>
              </a:spcBef>
              <a:spcAft>
                <a:spcPts val="0"/>
              </a:spcAft>
              <a:buSzPts val="1200"/>
              <a:buChar char="●"/>
            </a:pPr>
            <a:r>
              <a:rPr lang="en-US" dirty="0"/>
              <a:t>There are pieces of the walk that require technology.  If that access is not possible, remove item 4.</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6780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12" name="Google Shape;112;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3379201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Char char="●"/>
            </a:pPr>
            <a:r>
              <a:rPr lang="en-US" dirty="0"/>
              <a:t>The purpose of the gallery walk is to pique the curiosity of the students and to get them thinking about working conditions over time.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Ask the students to turn to a partner and discuss what “working conditions” are and what “then and now” might suggest.</a:t>
            </a:r>
            <a:endParaRPr dirty="0"/>
          </a:p>
          <a:p>
            <a:pPr marL="457200" marR="0" lvl="0" indent="-304800" algn="l" rtl="0">
              <a:lnSpc>
                <a:spcPct val="100000"/>
              </a:lnSpc>
              <a:spcBef>
                <a:spcPts val="0"/>
              </a:spcBef>
              <a:spcAft>
                <a:spcPts val="0"/>
              </a:spcAft>
              <a:buSzPts val="1200"/>
              <a:buFont typeface="Calibri"/>
              <a:buAutoNum type="arabicPeriod"/>
            </a:pPr>
            <a:r>
              <a:rPr lang="en-US" dirty="0"/>
              <a:t>Ask a few students to share their answers. </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18" name="Google Shape;11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4183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(T</a:t>
            </a:r>
            <a:r>
              <a:rPr lang="en-US" b="1" dirty="0"/>
              <a:t>his is slide</a:t>
            </a:r>
            <a:r>
              <a:rPr lang="en-US" b="1" i="0" u="none" strike="noStrike" cap="none" dirty="0">
                <a:solidFill>
                  <a:schemeClr val="dk1"/>
                </a:solidFill>
              </a:rPr>
              <a:t> 1 of 2)</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Opening A. Entry Task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have the opportunity to make inferences and put the pieces together in this lesson.  Don’t give them any hints.  </a:t>
            </a:r>
            <a:endParaRPr dirty="0"/>
          </a:p>
          <a:p>
            <a:pPr marL="457200" marR="0" lvl="0" indent="-304800" algn="l" rtl="0">
              <a:lnSpc>
                <a:spcPct val="100000"/>
              </a:lnSpc>
              <a:spcBef>
                <a:spcPts val="0"/>
              </a:spcBef>
              <a:spcAft>
                <a:spcPts val="0"/>
              </a:spcAft>
              <a:buSzPts val="1200"/>
              <a:buChar char="●"/>
            </a:pPr>
            <a:r>
              <a:rPr lang="en-US" dirty="0"/>
              <a:t>If students are not sure of the answers to the questions, suggest they make an educated guess using the information they have.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Begin by playing the </a:t>
            </a:r>
            <a:r>
              <a:rPr lang="en-US" b="0" dirty="0"/>
              <a:t>audio of a working loom </a:t>
            </a:r>
            <a:r>
              <a:rPr lang="en-US" dirty="0"/>
              <a:t>without revealing what it is. It is 25 seconds long, so repeat it several times. </a:t>
            </a:r>
            <a:r>
              <a:rPr lang="en-US" u="sng" dirty="0">
                <a:solidFill>
                  <a:schemeClr val="hlink"/>
                </a:solidFill>
                <a:hlinkClick r:id="rId3"/>
              </a:rPr>
              <a:t>http://www.prx.org/pieces/28041#description</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Distribute the </a:t>
            </a:r>
            <a:r>
              <a:rPr lang="en-US" b="1" dirty="0"/>
              <a:t>Introducing Module 2 worksheet</a:t>
            </a:r>
            <a:r>
              <a:rPr lang="en-US" dirty="0"/>
              <a:t> and direct students to complete numbers 1 and 2 of the entry task as they listen to the audio.  The questions are also on the slide.</a:t>
            </a:r>
            <a:endParaRPr dirty="0"/>
          </a:p>
          <a:p>
            <a:pPr marL="457200" lvl="0" indent="-304800" rtl="0">
              <a:lnSpc>
                <a:spcPct val="100000"/>
              </a:lnSpc>
              <a:spcBef>
                <a:spcPts val="0"/>
              </a:spcBef>
              <a:spcAft>
                <a:spcPts val="0"/>
              </a:spcAft>
              <a:buSzPts val="1200"/>
              <a:buFont typeface="Calibri"/>
              <a:buAutoNum type="arabicPeriod"/>
            </a:pPr>
            <a:r>
              <a:rPr lang="en-US" dirty="0"/>
              <a:t>Cold call a few of the students to get their response to the entry task. Explain that in the Gallery Walk today, they will look at a diverse collection of quotes, images, and videos. They should think of them as pieces of a jigsaw puzzle.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noting their thoughts on the entry task handout.</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27" name="Google Shape;127;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5618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Opening A. Entry Task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Students will have the opportunity to make inferences and put the pieces together in this lesson.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Direct students to complete number 3 of the entry task after looking at the picture on the slide. </a:t>
            </a:r>
            <a:endParaRPr dirty="0"/>
          </a:p>
          <a:p>
            <a:pPr marL="457200" lvl="0" indent="-304800" rtl="0">
              <a:lnSpc>
                <a:spcPct val="100000"/>
              </a:lnSpc>
              <a:spcBef>
                <a:spcPts val="0"/>
              </a:spcBef>
              <a:spcAft>
                <a:spcPts val="0"/>
              </a:spcAft>
              <a:buSzPts val="1200"/>
              <a:buFont typeface="Calibri"/>
              <a:buAutoNum type="arabicPeriod"/>
            </a:pPr>
            <a:r>
              <a:rPr lang="en-US" dirty="0"/>
              <a:t>Ask students to share their thoughts by volunteering.</a:t>
            </a:r>
            <a:endParaRPr dirty="0"/>
          </a:p>
          <a:p>
            <a:pPr marL="457200" lvl="0" indent="-304800" rtl="0">
              <a:lnSpc>
                <a:spcPct val="100000"/>
              </a:lnSpc>
              <a:spcBef>
                <a:spcPts val="0"/>
              </a:spcBef>
              <a:spcAft>
                <a:spcPts val="0"/>
              </a:spcAft>
              <a:buSzPts val="1200"/>
              <a:buFont typeface="Calibri"/>
              <a:buAutoNum type="arabicPeriod"/>
            </a:pPr>
            <a:r>
              <a:rPr lang="en-US" dirty="0"/>
              <a:t>Say: “</a:t>
            </a:r>
            <a:r>
              <a:rPr lang="en-US" i="1" dirty="0"/>
              <a:t>This is a picture of the machine that made the noise you just heard.  When I put these two pieces together, the information becomes clearer. Today you will be looking at lots of different items. When you put all the items together, you will be able to infer some information about the module we are starting.</a:t>
            </a:r>
            <a:r>
              <a:rPr lang="en-US" dirty="0"/>
              <a:t>”</a:t>
            </a:r>
            <a:endParaRPr dirty="0"/>
          </a:p>
          <a:p>
            <a:pPr marL="457200" lvl="0" indent="-304800" rtl="0">
              <a:lnSpc>
                <a:spcPct val="100000"/>
              </a:lnSpc>
              <a:spcBef>
                <a:spcPts val="0"/>
              </a:spcBef>
              <a:spcAft>
                <a:spcPts val="0"/>
              </a:spcAft>
              <a:buSzPts val="1200"/>
              <a:buFont typeface="Calibri"/>
              <a:buAutoNum type="arabicPeriod"/>
            </a:pPr>
            <a:r>
              <a:rPr lang="en-US" dirty="0"/>
              <a:t>Ask a student to define the verb “to infer.” </a:t>
            </a:r>
            <a:endParaRPr dirty="0"/>
          </a:p>
          <a:p>
            <a:pPr marL="457200" lvl="0" indent="-304800" rtl="0">
              <a:lnSpc>
                <a:spcPct val="100000"/>
              </a:lnSpc>
              <a:spcBef>
                <a:spcPts val="0"/>
              </a:spcBef>
              <a:spcAft>
                <a:spcPts val="0"/>
              </a:spcAft>
              <a:buSzPts val="1200"/>
              <a:buFont typeface="Calibri"/>
              <a:buAutoNum type="arabicPeriod"/>
            </a:pPr>
            <a:r>
              <a:rPr lang="en-US" dirty="0"/>
              <a:t>Listen for</a:t>
            </a:r>
            <a:r>
              <a:rPr lang="en-US" b="0" dirty="0"/>
              <a:t>: “To </a:t>
            </a:r>
            <a:r>
              <a:rPr lang="en-US" b="0" i="1" dirty="0"/>
              <a:t>infer </a:t>
            </a:r>
            <a:r>
              <a:rPr lang="en-US" b="0" dirty="0"/>
              <a:t>means to make a logical guess based on information that is </a:t>
            </a:r>
            <a:r>
              <a:rPr lang="en-US" b="0" i="1" dirty="0"/>
              <a:t>implied</a:t>
            </a:r>
            <a:r>
              <a:rPr lang="en-US" b="0" dirty="0"/>
              <a:t>, rather than </a:t>
            </a:r>
            <a:r>
              <a:rPr lang="en-US" b="0" i="1" dirty="0"/>
              <a:t>explicitly</a:t>
            </a:r>
            <a:r>
              <a:rPr lang="en-US" b="0" dirty="0"/>
              <a:t> said.” </a:t>
            </a:r>
            <a:r>
              <a:rPr lang="en-US" dirty="0"/>
              <a:t>Remind students that they won’t read something that says: “This module is about …,” but they should leave today with a clear idea of the themes and guiding questions they will examine over the next eight weeks.</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making the connections and noting them on the handout.  </a:t>
            </a:r>
            <a:endParaRPr dirty="0"/>
          </a:p>
          <a:p>
            <a:pPr marL="457200" lvl="0" indent="-304800" rtl="0">
              <a:lnSpc>
                <a:spcPct val="100000"/>
              </a:lnSpc>
              <a:spcBef>
                <a:spcPts val="0"/>
              </a:spcBef>
              <a:spcAft>
                <a:spcPts val="0"/>
              </a:spcAft>
              <a:buSzPts val="1200"/>
              <a:buChar char="●"/>
            </a:pPr>
            <a:r>
              <a:rPr lang="en-US" dirty="0"/>
              <a:t>Listen for: </a:t>
            </a:r>
            <a:r>
              <a:rPr lang="en-US" b="0" dirty="0"/>
              <a:t>“To </a:t>
            </a:r>
            <a:r>
              <a:rPr lang="en-US" b="0" i="1" dirty="0"/>
              <a:t>infer </a:t>
            </a:r>
            <a:r>
              <a:rPr lang="en-US" b="0" dirty="0"/>
              <a:t>means to make a logical guess based on information that is </a:t>
            </a:r>
            <a:r>
              <a:rPr lang="en-US" b="0" i="1" dirty="0"/>
              <a:t>implied</a:t>
            </a:r>
            <a:r>
              <a:rPr lang="en-US" b="0" dirty="0"/>
              <a:t>, rather than </a:t>
            </a:r>
            <a:r>
              <a:rPr lang="en-US" b="0" i="1" dirty="0"/>
              <a:t>explicitly</a:t>
            </a:r>
            <a:r>
              <a:rPr lang="en-US" b="0" dirty="0"/>
              <a:t> said.”</a:t>
            </a:r>
            <a:endParaRPr b="0"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Char char="●"/>
            </a:pPr>
            <a:r>
              <a:rPr lang="en-US" dirty="0"/>
              <a:t>Consider asking students to turn and talk to a partner about what they can infer about the novel we are going to read.</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36" name="Google Shape;136;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7890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e33b82cb_0_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e33b82cb_0_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Opening B. Reviewing Learning Targets</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lnSpc>
                <a:spcPct val="100000"/>
              </a:lnSpc>
              <a:spcBef>
                <a:spcPts val="0"/>
              </a:spcBef>
              <a:spcAft>
                <a:spcPts val="0"/>
              </a:spcAft>
              <a:buClr>
                <a:schemeClr val="dk1"/>
              </a:buClr>
              <a:buSzPts val="1200"/>
              <a:buFont typeface="Calibri"/>
              <a:buChar char="●"/>
            </a:pPr>
            <a:r>
              <a:rPr lang="en-US" dirty="0"/>
              <a:t>Reviewing the targets will help focus the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Ask a student to read the learning targets for today and focus the class on the second one (SL.7.1).</a:t>
            </a:r>
            <a:endParaRPr dirty="0"/>
          </a:p>
          <a:p>
            <a:pPr marL="457200" lvl="0" indent="-304800" rtl="0">
              <a:lnSpc>
                <a:spcPct val="100000"/>
              </a:lnSpc>
              <a:spcBef>
                <a:spcPts val="0"/>
              </a:spcBef>
              <a:spcAft>
                <a:spcPts val="0"/>
              </a:spcAft>
              <a:buSzPts val="1200"/>
              <a:buFont typeface="Calibri"/>
              <a:buAutoNum type="arabicPeriod"/>
            </a:pPr>
            <a:r>
              <a:rPr lang="en-US" dirty="0"/>
              <a:t>Give an example of what synthesize means. The teacher can say, </a:t>
            </a:r>
            <a:r>
              <a:rPr lang="en-US" i="1" dirty="0"/>
              <a:t>“Synthesizing ideas is like putting together a puzzle.  All the pieces are interesting, but when you put them together, they make a bigger picture.</a:t>
            </a:r>
            <a:r>
              <a:rPr lang="en-US" dirty="0"/>
              <a:t>”</a:t>
            </a:r>
            <a:endParaRPr dirty="0"/>
          </a:p>
          <a:p>
            <a:pPr marL="457200" lvl="0" indent="-304800" rtl="0">
              <a:lnSpc>
                <a:spcPct val="100000"/>
              </a:lnSpc>
              <a:spcBef>
                <a:spcPts val="0"/>
              </a:spcBef>
              <a:spcAft>
                <a:spcPts val="0"/>
              </a:spcAft>
              <a:buSzPts val="1200"/>
              <a:buFont typeface="Calibri"/>
              <a:buAutoNum type="arabicPeriod"/>
            </a:pPr>
            <a:r>
              <a:rPr lang="en-US" dirty="0"/>
              <a:t>Tell students that today they will participate in an activity in which they build ideas through conversations with their classmates. </a:t>
            </a:r>
            <a:endParaRPr dirty="0"/>
          </a:p>
          <a:p>
            <a:pPr marL="457200" lvl="0" indent="-304800" rtl="0">
              <a:lnSpc>
                <a:spcPct val="100000"/>
              </a:lnSpc>
              <a:spcBef>
                <a:spcPts val="0"/>
              </a:spcBef>
              <a:spcAft>
                <a:spcPts val="0"/>
              </a:spcAft>
              <a:buSzPts val="1200"/>
              <a:buFont typeface="Calibri"/>
              <a:buAutoNum type="arabicPeriod"/>
            </a:pPr>
            <a:r>
              <a:rPr lang="en-US" dirty="0"/>
              <a:t>Ask students to think of something they might say when they are building on someone else’s ideas and to raise their hands when they have something. When most students have their hands raised, called on several to share. </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Clr>
                <a:schemeClr val="dk1"/>
              </a:buClr>
              <a:buSzPts val="1200"/>
              <a:buFont typeface="Calibri"/>
              <a:buChar char="●"/>
            </a:pPr>
            <a:r>
              <a:rPr lang="en-US" dirty="0"/>
              <a:t> Listen for students to say things like:</a:t>
            </a:r>
            <a:endParaRPr dirty="0"/>
          </a:p>
          <a:p>
            <a:pPr marL="457200" lvl="0" indent="457200" rtl="0">
              <a:lnSpc>
                <a:spcPct val="100000"/>
              </a:lnSpc>
              <a:spcBef>
                <a:spcPts val="0"/>
              </a:spcBef>
              <a:spcAft>
                <a:spcPts val="0"/>
              </a:spcAft>
              <a:buNone/>
            </a:pPr>
            <a:r>
              <a:rPr lang="en-US" b="0" dirty="0"/>
              <a:t>“I agree, and would like to add that …”</a:t>
            </a:r>
            <a:endParaRPr b="0" dirty="0"/>
          </a:p>
          <a:p>
            <a:pPr marL="457200" lvl="0" indent="457200" rtl="0">
              <a:lnSpc>
                <a:spcPct val="100000"/>
              </a:lnSpc>
              <a:spcBef>
                <a:spcPts val="0"/>
              </a:spcBef>
              <a:spcAft>
                <a:spcPts val="0"/>
              </a:spcAft>
              <a:buNone/>
            </a:pPr>
            <a:r>
              <a:rPr lang="en-US" b="0" dirty="0"/>
              <a:t>“I agree with you in some ways, but I do not think that …”</a:t>
            </a:r>
            <a:endParaRPr b="0" dirty="0"/>
          </a:p>
          <a:p>
            <a:pPr marL="457200" lvl="0" indent="457200" rtl="0">
              <a:lnSpc>
                <a:spcPct val="100000"/>
              </a:lnSpc>
              <a:spcBef>
                <a:spcPts val="0"/>
              </a:spcBef>
              <a:spcAft>
                <a:spcPts val="0"/>
              </a:spcAft>
              <a:buNone/>
            </a:pPr>
            <a:r>
              <a:rPr lang="en-US" b="0" dirty="0"/>
              <a:t>“That’s an interesting point. Could you explain it more?”</a:t>
            </a:r>
            <a:endParaRPr b="0" dirty="0"/>
          </a:p>
          <a:p>
            <a:pPr marL="457200" lvl="0" indent="457200" rtl="0">
              <a:lnSpc>
                <a:spcPct val="100000"/>
              </a:lnSpc>
              <a:spcBef>
                <a:spcPts val="0"/>
              </a:spcBef>
              <a:spcAft>
                <a:spcPts val="0"/>
              </a:spcAft>
              <a:buNone/>
            </a:pPr>
            <a:r>
              <a:rPr lang="en-US" b="0" dirty="0"/>
              <a:t>“It seems like we agree that … but disagree about …”</a:t>
            </a:r>
            <a:endParaRPr b="0" dirty="0"/>
          </a:p>
          <a:p>
            <a:pPr marL="457200" lvl="0" indent="457200" rtl="0">
              <a:lnSpc>
                <a:spcPct val="100000"/>
              </a:lnSpc>
              <a:spcBef>
                <a:spcPts val="0"/>
              </a:spcBef>
              <a:spcAft>
                <a:spcPts val="0"/>
              </a:spcAft>
              <a:buNone/>
            </a:pPr>
            <a:r>
              <a:rPr lang="en-US" b="0" dirty="0"/>
              <a:t>“I see what you are saying, but I disagree because …”</a:t>
            </a:r>
            <a:endParaRPr b="0"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Depending on the needs of your students, consider posting the sentence stems above for their reference in the future.</a:t>
            </a:r>
            <a:endParaRPr dirty="0"/>
          </a:p>
          <a:p>
            <a:pPr marL="457200" marR="0" lvl="0" indent="0" algn="l" rtl="0">
              <a:lnSpc>
                <a:spcPct val="100000"/>
              </a:lnSpc>
              <a:spcBef>
                <a:spcPts val="0"/>
              </a:spcBef>
              <a:spcAft>
                <a:spcPts val="0"/>
              </a:spcAft>
              <a:buNone/>
            </a:pPr>
            <a:endParaRPr dirty="0"/>
          </a:p>
        </p:txBody>
      </p:sp>
      <p:sp>
        <p:nvSpPr>
          <p:cNvPr id="147" name="Google Shape;147;g3de33b82cb_0_6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8629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1736"/>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0021"/>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982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prx.org/pieces/28041#descriptio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docs.google.com/document/d/1jc6eWOfH3186R3ya3PC0Cjfka5UddSPb5VfGSYDJE8U/edit" TargetMode="External"/><Relationship Id="rId4" Type="http://schemas.openxmlformats.org/officeDocument/2006/relationships/hyperlink" Target="http://www.nytimes.com/interactive/2010/07/18/business/global/18shirt-audios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www.prx.org/pieces/28041#description"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114300" y="234175"/>
            <a:ext cx="11868000" cy="7500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3000">
                <a:latin typeface="Century Gothic"/>
                <a:ea typeface="Century Gothic"/>
                <a:cs typeface="Century Gothic"/>
                <a:sym typeface="Century Gothic"/>
              </a:rPr>
              <a:t>Grade 7: Module 2: Unit 1: Module Overview</a:t>
            </a:r>
            <a:endParaRPr sz="30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1400" b="1">
                <a:latin typeface="Century Gothic"/>
                <a:ea typeface="Century Gothic"/>
                <a:cs typeface="Century Gothic"/>
                <a:sym typeface="Century Gothic"/>
              </a:rPr>
              <a:t>Teacher slide, before teaching.</a:t>
            </a:r>
            <a:endParaRPr sz="14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114300" y="984175"/>
            <a:ext cx="11944500" cy="5873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400" dirty="0">
                <a:solidFill>
                  <a:srgbClr val="222222"/>
                </a:solidFill>
                <a:latin typeface="Calibri"/>
                <a:ea typeface="Calibri"/>
                <a:cs typeface="Calibri"/>
                <a:sym typeface="Calibri"/>
              </a:rPr>
              <a:t>I</a:t>
            </a:r>
            <a:r>
              <a:rPr lang="en-US" sz="1400" dirty="0">
                <a:solidFill>
                  <a:srgbClr val="222222"/>
                </a:solidFill>
                <a:latin typeface="Century Gothic"/>
                <a:ea typeface="Century Gothic"/>
                <a:cs typeface="Century Gothic"/>
                <a:sym typeface="Century Gothic"/>
              </a:rPr>
              <a:t>n Module Two, students  explore the issue of working conditions, both historical and modern day, and how those working conditions have affected and continue to affect people’s lives – including children. To learn,  students read and discuss both literary and informational text, including </a:t>
            </a:r>
            <a:r>
              <a:rPr lang="en-US" sz="1400" i="1" dirty="0" err="1">
                <a:solidFill>
                  <a:srgbClr val="222222"/>
                </a:solidFill>
                <a:latin typeface="Century Gothic"/>
                <a:ea typeface="Century Gothic"/>
                <a:cs typeface="Century Gothic"/>
                <a:sym typeface="Century Gothic"/>
              </a:rPr>
              <a:t>Lyddie</a:t>
            </a:r>
            <a:r>
              <a:rPr lang="en-US" sz="1400" i="1" dirty="0">
                <a:solidFill>
                  <a:srgbClr val="222222"/>
                </a:solidFill>
                <a:latin typeface="Century Gothic"/>
                <a:ea typeface="Century Gothic"/>
                <a:cs typeface="Century Gothic"/>
                <a:sym typeface="Century Gothic"/>
              </a:rPr>
              <a:t>, </a:t>
            </a:r>
            <a:r>
              <a:rPr lang="en-US" sz="1400" dirty="0">
                <a:solidFill>
                  <a:srgbClr val="222222"/>
                </a:solidFill>
                <a:latin typeface="Century Gothic"/>
                <a:ea typeface="Century Gothic"/>
                <a:cs typeface="Century Gothic"/>
                <a:sym typeface="Century Gothic"/>
              </a:rPr>
              <a:t>a historical fiction account of life for a young girl in the textile mills of the 1800’s in New England, and a speech about farmworkers by Cesar Chavez. At the end of the module, students will have a better understanding of both the important issue of how working conditions affect workers, and of the role that workers, the government, consumers, and businesses play in improving working conditions.</a:t>
            </a:r>
            <a:endParaRPr sz="1400"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endParaRPr sz="600"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As they build this content knowledge, students develop various skills. They analyze how people, settings, and events interact in a text and how an author develops a central claim. They strengthen their ability to discuss specific passages from a text with a partner, they write extended text-based argument and informational pieces, and they conduct a short research project.</a:t>
            </a:r>
            <a:endParaRPr sz="1400"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endParaRPr sz="600"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The following Guiding Questions guide student exploration and learning:</a:t>
            </a:r>
            <a:endParaRPr sz="1400"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What are working conditions, and why do they matter?</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How do workers, the government, business, and consumers bring about change in working conditions?</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How does reading one section of a text closely help me understand it better?</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How can you tell the difference between a useful and a not useful research question?</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How does a speaker develop and organize his central claim?</a:t>
            </a:r>
            <a:endParaRPr sz="1400" b="1"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endParaRPr sz="1400"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The module is designed so that students will grapple with the following Big Ideas:</a:t>
            </a:r>
            <a:endParaRPr sz="1400"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Working conditions include multiple factors and have significant impacts on the lives of workers.</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Workers, the government, businesses, and consumers can all bring about change in working conditions.</a:t>
            </a:r>
            <a:endParaRPr sz="1400" b="1" dirty="0">
              <a:solidFill>
                <a:srgbClr val="222222"/>
              </a:solidFill>
              <a:latin typeface="Century Gothic"/>
              <a:ea typeface="Century Gothic"/>
              <a:cs typeface="Century Gothic"/>
              <a:sym typeface="Century Gothic"/>
            </a:endParaRPr>
          </a:p>
          <a:p>
            <a:pPr marL="0" lvl="0" indent="0" rtl="0">
              <a:lnSpc>
                <a:spcPct val="118181"/>
              </a:lnSpc>
              <a:spcBef>
                <a:spcPts val="0"/>
              </a:spcBef>
              <a:spcAft>
                <a:spcPts val="0"/>
              </a:spcAft>
              <a:buClr>
                <a:schemeClr val="dk1"/>
              </a:buClr>
              <a:buSzPts val="1100"/>
              <a:buFont typeface="Arial"/>
              <a:buNone/>
            </a:pPr>
            <a:r>
              <a:rPr lang="en-US" sz="1400" dirty="0">
                <a:solidFill>
                  <a:srgbClr val="222222"/>
                </a:solidFill>
                <a:latin typeface="Century Gothic"/>
                <a:ea typeface="Century Gothic"/>
                <a:cs typeface="Century Gothic"/>
                <a:sym typeface="Century Gothic"/>
              </a:rPr>
              <a:t>•    </a:t>
            </a:r>
            <a:r>
              <a:rPr lang="en-US" sz="1400" b="1" dirty="0">
                <a:solidFill>
                  <a:srgbClr val="222222"/>
                </a:solidFill>
                <a:latin typeface="Century Gothic"/>
                <a:ea typeface="Century Gothic"/>
                <a:cs typeface="Century Gothic"/>
                <a:sym typeface="Century Gothic"/>
              </a:rPr>
              <a:t>Closely reading and discussing one excerpt of a longer text helps to deepen your understanding of the text as a whole.</a:t>
            </a:r>
            <a:endParaRPr sz="1400" b="1"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b="1" dirty="0">
                <a:solidFill>
                  <a:srgbClr val="222222"/>
                </a:solidFill>
                <a:latin typeface="Century Gothic"/>
                <a:ea typeface="Century Gothic"/>
                <a:cs typeface="Century Gothic"/>
                <a:sym typeface="Century Gothic"/>
              </a:rPr>
              <a:t>•    Effective researchers ask relevant questions, gather information from several sources, keep track of their findings and sources, and </a:t>
            </a:r>
            <a:endParaRPr sz="1400" b="1" dirty="0">
              <a:solidFill>
                <a:srgbClr val="222222"/>
              </a:solidFill>
              <a:latin typeface="Century Gothic"/>
              <a:ea typeface="Century Gothic"/>
              <a:cs typeface="Century Gothic"/>
              <a:sym typeface="Century Gothic"/>
            </a:endParaRPr>
          </a:p>
          <a:p>
            <a:pPr marL="0" lvl="0" indent="0" rtl="0">
              <a:lnSpc>
                <a:spcPct val="125454"/>
              </a:lnSpc>
              <a:spcBef>
                <a:spcPts val="0"/>
              </a:spcBef>
              <a:spcAft>
                <a:spcPts val="0"/>
              </a:spcAft>
              <a:buClr>
                <a:schemeClr val="dk1"/>
              </a:buClr>
              <a:buSzPts val="1100"/>
              <a:buFont typeface="Arial"/>
              <a:buNone/>
            </a:pPr>
            <a:r>
              <a:rPr lang="en-US" sz="1400" b="1" dirty="0">
                <a:solidFill>
                  <a:srgbClr val="222222"/>
                </a:solidFill>
                <a:latin typeface="Century Gothic"/>
                <a:ea typeface="Century Gothic"/>
                <a:cs typeface="Century Gothic"/>
                <a:sym typeface="Century Gothic"/>
              </a:rPr>
              <a:t>      synthesize their findings into coherent products.</a:t>
            </a:r>
            <a:endParaRPr sz="1400" b="1" dirty="0">
              <a:solidFill>
                <a:srgbClr val="222222"/>
              </a:solidFill>
              <a:latin typeface="Century Gothic"/>
              <a:ea typeface="Century Gothic"/>
              <a:cs typeface="Century Gothic"/>
              <a:sym typeface="Century Gothic"/>
            </a:endParaRPr>
          </a:p>
          <a:p>
            <a:pPr marL="457200" marR="0" lvl="0" indent="0" algn="l" rtl="0">
              <a:lnSpc>
                <a:spcPct val="90000"/>
              </a:lnSpc>
              <a:spcBef>
                <a:spcPts val="0"/>
              </a:spcBef>
              <a:spcAft>
                <a:spcPts val="1000"/>
              </a:spcAft>
              <a:buNone/>
            </a:pPr>
            <a:endParaRPr sz="1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Step 1 of our Gallery Walk</a:t>
            </a:r>
            <a:endParaRPr sz="3400" i="0" u="none" strike="noStrike" cap="none">
              <a:solidFill>
                <a:schemeClr val="dk1"/>
              </a:solidFill>
              <a:latin typeface="Century Gothic"/>
              <a:ea typeface="Century Gothic"/>
              <a:cs typeface="Century Gothic"/>
              <a:sym typeface="Century Gothic"/>
            </a:endParaRPr>
          </a:p>
        </p:txBody>
      </p:sp>
      <p:sp>
        <p:nvSpPr>
          <p:cNvPr id="160" name="Google Shape;160;p22"/>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76200" lvl="0" indent="0" rtl="0">
              <a:lnSpc>
                <a:spcPct val="100000"/>
              </a:lnSpc>
              <a:spcBef>
                <a:spcPts val="0"/>
              </a:spcBef>
              <a:spcAft>
                <a:spcPts val="0"/>
              </a:spcAft>
              <a:buNone/>
            </a:pPr>
            <a:r>
              <a:rPr lang="en-US" sz="2400" b="1" dirty="0">
                <a:solidFill>
                  <a:srgbClr val="000000"/>
                </a:solidFill>
                <a:latin typeface="Century Gothic"/>
                <a:ea typeface="Century Gothic"/>
                <a:cs typeface="Century Gothic"/>
                <a:sym typeface="Century Gothic"/>
              </a:rPr>
              <a:t>Step 1. With My Group</a:t>
            </a:r>
            <a:endParaRPr sz="2400" b="1" dirty="0">
              <a:solidFill>
                <a:srgbClr val="000000"/>
              </a:solidFill>
              <a:latin typeface="Century Gothic"/>
              <a:ea typeface="Century Gothic"/>
              <a:cs typeface="Century Gothic"/>
              <a:sym typeface="Century Gothic"/>
            </a:endParaRPr>
          </a:p>
          <a:p>
            <a:pPr marL="76200" lvl="0" indent="0" rtl="0">
              <a:lnSpc>
                <a:spcPct val="100000"/>
              </a:lnSpc>
              <a:spcBef>
                <a:spcPts val="0"/>
              </a:spcBef>
              <a:spcAft>
                <a:spcPts val="0"/>
              </a:spcAft>
              <a:buNone/>
            </a:pPr>
            <a:r>
              <a:rPr lang="en-US" sz="2400" dirty="0">
                <a:solidFill>
                  <a:srgbClr val="000000"/>
                </a:solidFill>
                <a:latin typeface="Century Gothic"/>
                <a:ea typeface="Century Gothic"/>
                <a:cs typeface="Century Gothic"/>
                <a:sym typeface="Century Gothic"/>
              </a:rPr>
              <a:t>Look at your piece of evidence.</a:t>
            </a:r>
            <a:endParaRPr sz="2400" dirty="0">
              <a:solidFill>
                <a:srgbClr val="000000"/>
              </a:solidFill>
              <a:latin typeface="Century Gothic"/>
              <a:ea typeface="Century Gothic"/>
              <a:cs typeface="Century Gothic"/>
              <a:sym typeface="Century Gothic"/>
            </a:endParaRPr>
          </a:p>
          <a:p>
            <a:pPr marL="76200" lvl="0" indent="0" rtl="0">
              <a:lnSpc>
                <a:spcPct val="100000"/>
              </a:lnSpc>
              <a:spcBef>
                <a:spcPts val="0"/>
              </a:spcBef>
              <a:spcAft>
                <a:spcPts val="0"/>
              </a:spcAft>
              <a:buNone/>
            </a:pPr>
            <a:r>
              <a:rPr lang="en-US" sz="2400" dirty="0">
                <a:solidFill>
                  <a:srgbClr val="000000"/>
                </a:solidFill>
                <a:latin typeface="Century Gothic"/>
                <a:ea typeface="Century Gothic"/>
                <a:cs typeface="Century Gothic"/>
                <a:sym typeface="Century Gothic"/>
              </a:rPr>
              <a:t>Discuss the questions below.</a:t>
            </a:r>
          </a:p>
          <a:p>
            <a:pPr marL="76200" lvl="0" indent="0" rtl="0">
              <a:lnSpc>
                <a:spcPct val="100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76200" lvl="0" indent="0" rtl="0">
              <a:lnSpc>
                <a:spcPct val="100000"/>
              </a:lnSpc>
              <a:spcBef>
                <a:spcPts val="0"/>
              </a:spcBef>
              <a:spcAft>
                <a:spcPts val="0"/>
              </a:spcAft>
              <a:buNone/>
            </a:pPr>
            <a:r>
              <a:rPr lang="en-US" sz="2400" dirty="0">
                <a:solidFill>
                  <a:srgbClr val="000000"/>
                </a:solidFill>
                <a:latin typeface="Century Gothic"/>
                <a:ea typeface="Century Gothic"/>
                <a:cs typeface="Century Gothic"/>
                <a:sym typeface="Century Gothic"/>
              </a:rPr>
              <a:t>Write your group’s ideas on the chart paper provided.</a:t>
            </a:r>
            <a:endParaRPr sz="2400" dirty="0">
              <a:solidFill>
                <a:srgbClr val="000000"/>
              </a:solidFill>
              <a:latin typeface="Century Gothic"/>
              <a:ea typeface="Century Gothic"/>
              <a:cs typeface="Century Gothic"/>
              <a:sym typeface="Century Gothic"/>
            </a:endParaRPr>
          </a:p>
          <a:p>
            <a:pPr marL="419100" indent="-342900">
              <a:lnSpc>
                <a:spcPct val="100000"/>
              </a:lnSpc>
              <a:spcBef>
                <a:spcPts val="0"/>
              </a:spcBef>
            </a:pPr>
            <a:r>
              <a:rPr lang="en-US" sz="2400" dirty="0">
                <a:solidFill>
                  <a:srgbClr val="000000"/>
                </a:solidFill>
                <a:latin typeface="Century Gothic"/>
                <a:ea typeface="Century Gothic"/>
                <a:cs typeface="Century Gothic"/>
                <a:sym typeface="Century Gothic"/>
              </a:rPr>
              <a:t>What detail seems important to you?</a:t>
            </a:r>
          </a:p>
          <a:p>
            <a:pPr marL="419100" indent="-342900">
              <a:lnSpc>
                <a:spcPct val="100000"/>
              </a:lnSpc>
              <a:spcBef>
                <a:spcPts val="0"/>
              </a:spcBef>
            </a:pPr>
            <a:r>
              <a:rPr lang="en-US" sz="2400" dirty="0">
                <a:solidFill>
                  <a:srgbClr val="000000"/>
                </a:solidFill>
                <a:latin typeface="Century Gothic"/>
                <a:ea typeface="Century Gothic"/>
                <a:cs typeface="Century Gothic"/>
                <a:sym typeface="Century Gothic"/>
              </a:rPr>
              <a:t>What is the setting (time and place) of this piece of evidence? How do you know?</a:t>
            </a:r>
          </a:p>
          <a:p>
            <a:pPr marL="419100" indent="-342900">
              <a:lnSpc>
                <a:spcPct val="100000"/>
              </a:lnSpc>
              <a:spcBef>
                <a:spcPts val="0"/>
              </a:spcBef>
            </a:pPr>
            <a:r>
              <a:rPr lang="en-US" sz="2400" dirty="0">
                <a:solidFill>
                  <a:srgbClr val="000000"/>
                </a:solidFill>
                <a:latin typeface="Century Gothic"/>
                <a:ea typeface="Century Gothic"/>
                <a:cs typeface="Century Gothic"/>
                <a:sym typeface="Century Gothic"/>
              </a:rPr>
              <a:t>What are you wondering about this piece of evidence?</a:t>
            </a:r>
          </a:p>
          <a:p>
            <a:pPr marL="419100" indent="-342900">
              <a:lnSpc>
                <a:spcPct val="100000"/>
              </a:lnSpc>
              <a:spcBef>
                <a:spcPts val="0"/>
              </a:spcBef>
            </a:pPr>
            <a:r>
              <a:rPr lang="en-US" sz="2400" dirty="0">
                <a:solidFill>
                  <a:srgbClr val="000000"/>
                </a:solidFill>
                <a:latin typeface="Century Gothic"/>
                <a:ea typeface="Century Gothic"/>
                <a:cs typeface="Century Gothic"/>
                <a:sym typeface="Century Gothic"/>
              </a:rPr>
              <a:t>What topic(s) does this relate to?</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pic>
        <p:nvPicPr>
          <p:cNvPr id="161" name="Google Shape;161;p22"/>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62" name="Google Shape;162;p22"/>
          <p:cNvPicPr preferRelativeResize="0"/>
          <p:nvPr/>
        </p:nvPicPr>
        <p:blipFill>
          <a:blip r:embed="rId4">
            <a:alphaModFix/>
          </a:blip>
          <a:stretch>
            <a:fillRect/>
          </a:stretch>
        </p:blipFill>
        <p:spPr>
          <a:xfrm>
            <a:off x="10713075" y="185950"/>
            <a:ext cx="1260975" cy="1936625"/>
          </a:xfrm>
          <a:prstGeom prst="rect">
            <a:avLst/>
          </a:prstGeom>
          <a:noFill/>
          <a:ln>
            <a:noFill/>
          </a:ln>
        </p:spPr>
      </p:pic>
      <p:pic>
        <p:nvPicPr>
          <p:cNvPr id="163" name="Google Shape;163;p22"/>
          <p:cNvPicPr preferRelativeResize="0"/>
          <p:nvPr/>
        </p:nvPicPr>
        <p:blipFill>
          <a:blip r:embed="rId5">
            <a:alphaModFix/>
          </a:blip>
          <a:stretch>
            <a:fillRect/>
          </a:stretch>
        </p:blipFill>
        <p:spPr>
          <a:xfrm>
            <a:off x="11191450" y="6029325"/>
            <a:ext cx="696875" cy="575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Step 2 of our Gallery Walk</a:t>
            </a:r>
            <a:endParaRPr sz="3400" i="0" u="none" strike="noStrike" cap="none">
              <a:solidFill>
                <a:schemeClr val="dk1"/>
              </a:solidFill>
              <a:latin typeface="Century Gothic"/>
              <a:ea typeface="Century Gothic"/>
              <a:cs typeface="Century Gothic"/>
              <a:sym typeface="Century Gothic"/>
            </a:endParaRPr>
          </a:p>
        </p:txBody>
      </p:sp>
      <p:sp>
        <p:nvSpPr>
          <p:cNvPr id="170" name="Google Shape;170;p23"/>
          <p:cNvSpPr txBox="1">
            <a:spLocks noGrp="1"/>
          </p:cNvSpPr>
          <p:nvPr>
            <p:ph type="body" idx="1"/>
          </p:nvPr>
        </p:nvSpPr>
        <p:spPr>
          <a:xfrm>
            <a:off x="693225" y="1702100"/>
            <a:ext cx="11195100" cy="4902900"/>
          </a:xfrm>
          <a:prstGeom prst="rect">
            <a:avLst/>
          </a:prstGeom>
          <a:noFill/>
          <a:ln>
            <a:noFill/>
          </a:ln>
        </p:spPr>
        <p:txBody>
          <a:bodyPr spcFirstLastPara="1" wrap="square" lIns="91425" tIns="45700" rIns="91425" bIns="45700" anchor="t" anchorCtr="0">
            <a:noAutofit/>
          </a:bodyPr>
          <a:lstStyle/>
          <a:p>
            <a:pPr marL="76200" lvl="0" indent="0" rtl="0">
              <a:lnSpc>
                <a:spcPct val="145454"/>
              </a:lnSpc>
              <a:spcBef>
                <a:spcPts val="0"/>
              </a:spcBef>
              <a:spcAft>
                <a:spcPts val="0"/>
              </a:spcAft>
              <a:buNone/>
            </a:pPr>
            <a:r>
              <a:rPr lang="en-US" sz="1800" b="1" dirty="0">
                <a:solidFill>
                  <a:srgbClr val="000000"/>
                </a:solidFill>
                <a:latin typeface="Century Gothic"/>
                <a:ea typeface="Century Gothic"/>
                <a:cs typeface="Century Gothic"/>
                <a:sym typeface="Century Gothic"/>
              </a:rPr>
              <a:t>Step 2. On My Way</a:t>
            </a:r>
            <a:endParaRPr sz="1800" b="1"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r>
              <a:rPr lang="en-US" sz="1800" dirty="0">
                <a:solidFill>
                  <a:srgbClr val="000000"/>
                </a:solidFill>
                <a:latin typeface="Century Gothic"/>
                <a:ea typeface="Century Gothic"/>
                <a:cs typeface="Century Gothic"/>
                <a:sym typeface="Century Gothic"/>
              </a:rPr>
              <a:t>Silently look at each piece of evidence and read the chart paper next to it. Place at least two sticky notes on each chart paper on which you either offer your own ideas about the piece of evidence or respond to the ideas that are already on the chart paper.</a:t>
            </a:r>
            <a:endParaRPr sz="1800"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r>
              <a:rPr lang="en-US"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r>
              <a:rPr lang="en-US" sz="1800" dirty="0">
                <a:solidFill>
                  <a:srgbClr val="000000"/>
                </a:solidFill>
                <a:latin typeface="Century Gothic"/>
                <a:ea typeface="Century Gothic"/>
                <a:cs typeface="Century Gothic"/>
                <a:sym typeface="Century Gothic"/>
              </a:rPr>
              <a:t>Your sticky notes may address any or all of the questions.</a:t>
            </a:r>
            <a:endParaRPr sz="1800" dirty="0">
              <a:solidFill>
                <a:srgbClr val="000000"/>
              </a:solidFill>
              <a:latin typeface="Century Gothic"/>
              <a:ea typeface="Century Gothic"/>
              <a:cs typeface="Century Gothic"/>
              <a:sym typeface="Century Gothic"/>
            </a:endParaRPr>
          </a:p>
          <a:p>
            <a:pPr marL="361950" indent="-285750">
              <a:lnSpc>
                <a:spcPct val="145454"/>
              </a:lnSpc>
              <a:spcBef>
                <a:spcPts val="0"/>
              </a:spcBef>
              <a:buSzPct val="100000"/>
            </a:pPr>
            <a:r>
              <a:rPr lang="en-US" sz="1800" dirty="0">
                <a:solidFill>
                  <a:srgbClr val="000000"/>
                </a:solidFill>
                <a:latin typeface="Century Gothic"/>
                <a:ea typeface="Century Gothic"/>
                <a:cs typeface="Century Gothic"/>
                <a:sym typeface="Century Gothic"/>
              </a:rPr>
              <a:t>What details from the chart paper also seem important to you?</a:t>
            </a:r>
          </a:p>
          <a:p>
            <a:pPr marL="361950" indent="-285750">
              <a:lnSpc>
                <a:spcPct val="145454"/>
              </a:lnSpc>
              <a:spcBef>
                <a:spcPts val="0"/>
              </a:spcBef>
              <a:buSzPct val="100000"/>
            </a:pPr>
            <a:r>
              <a:rPr lang="en-US" sz="1800" dirty="0">
                <a:solidFill>
                  <a:srgbClr val="000000"/>
                </a:solidFill>
                <a:latin typeface="Century Gothic"/>
                <a:ea typeface="Century Gothic"/>
                <a:cs typeface="Century Gothic"/>
                <a:sym typeface="Century Gothic"/>
              </a:rPr>
              <a:t>Do you agree with the group’s decision about the setting (time and place) of this piece of evidence?  Why or why not?</a:t>
            </a:r>
          </a:p>
          <a:p>
            <a:pPr marL="361950" indent="-285750">
              <a:lnSpc>
                <a:spcPct val="145454"/>
              </a:lnSpc>
              <a:spcBef>
                <a:spcPts val="0"/>
              </a:spcBef>
              <a:buSzPct val="100000"/>
            </a:pPr>
            <a:r>
              <a:rPr lang="en-US" sz="1800" dirty="0">
                <a:solidFill>
                  <a:srgbClr val="000000"/>
                </a:solidFill>
                <a:latin typeface="Century Gothic"/>
                <a:ea typeface="Century Gothic"/>
                <a:cs typeface="Century Gothic"/>
                <a:sym typeface="Century Gothic"/>
              </a:rPr>
              <a:t>What is one thing you are wondering about this piece of evidence?</a:t>
            </a:r>
          </a:p>
          <a:p>
            <a:pPr marL="361950" indent="-285750">
              <a:lnSpc>
                <a:spcPct val="145454"/>
              </a:lnSpc>
              <a:spcBef>
                <a:spcPts val="0"/>
              </a:spcBef>
              <a:buSzPct val="100000"/>
            </a:pPr>
            <a:r>
              <a:rPr lang="en-US" sz="1800" dirty="0">
                <a:solidFill>
                  <a:srgbClr val="000000"/>
                </a:solidFill>
                <a:latin typeface="Century Gothic"/>
                <a:ea typeface="Century Gothic"/>
                <a:cs typeface="Century Gothic"/>
                <a:sym typeface="Century Gothic"/>
              </a:rPr>
              <a:t>What topic(s) does this relate to?</a:t>
            </a:r>
            <a:endParaRPr sz="1800"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endParaRPr sz="1800" b="1" dirty="0">
              <a:latin typeface="Century Gothic"/>
              <a:ea typeface="Century Gothic"/>
              <a:cs typeface="Century Gothic"/>
              <a:sym typeface="Century Gothic"/>
            </a:endParaRPr>
          </a:p>
          <a:p>
            <a:pPr marL="457200" lvl="0" indent="0" rtl="0">
              <a:spcBef>
                <a:spcPts val="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171" name="Google Shape;171;p23"/>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72" name="Google Shape;172;p23"/>
          <p:cNvPicPr preferRelativeResize="0"/>
          <p:nvPr/>
        </p:nvPicPr>
        <p:blipFill>
          <a:blip r:embed="rId4">
            <a:alphaModFix/>
          </a:blip>
          <a:stretch>
            <a:fillRect/>
          </a:stretch>
        </p:blipFill>
        <p:spPr>
          <a:xfrm>
            <a:off x="10713075" y="185950"/>
            <a:ext cx="1260975" cy="1936625"/>
          </a:xfrm>
          <a:prstGeom prst="rect">
            <a:avLst/>
          </a:prstGeom>
          <a:noFill/>
          <a:ln>
            <a:noFill/>
          </a:ln>
        </p:spPr>
      </p:pic>
      <p:pic>
        <p:nvPicPr>
          <p:cNvPr id="7" name="Google Shape;163;p22"/>
          <p:cNvPicPr preferRelativeResize="0"/>
          <p:nvPr/>
        </p:nvPicPr>
        <p:blipFill>
          <a:blip r:embed="rId5">
            <a:alphaModFix/>
          </a:blip>
          <a:stretch>
            <a:fillRect/>
          </a:stretch>
        </p:blipFill>
        <p:spPr>
          <a:xfrm>
            <a:off x="11191450" y="6029325"/>
            <a:ext cx="696875" cy="575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Step 3 of Gallery Walk</a:t>
            </a:r>
            <a:endParaRPr sz="3400" i="0" u="none" strike="noStrike" cap="none">
              <a:solidFill>
                <a:schemeClr val="dk1"/>
              </a:solidFill>
              <a:latin typeface="Century Gothic"/>
              <a:ea typeface="Century Gothic"/>
              <a:cs typeface="Century Gothic"/>
              <a:sym typeface="Century Gothic"/>
            </a:endParaRPr>
          </a:p>
        </p:txBody>
      </p:sp>
      <p:sp>
        <p:nvSpPr>
          <p:cNvPr id="180" name="Google Shape;180;p24"/>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76200" lvl="0" indent="0" rtl="0">
              <a:lnSpc>
                <a:spcPct val="145454"/>
              </a:lnSpc>
              <a:spcBef>
                <a:spcPts val="0"/>
              </a:spcBef>
              <a:spcAft>
                <a:spcPts val="0"/>
              </a:spcAft>
              <a:buNone/>
            </a:pPr>
            <a:r>
              <a:rPr lang="en-US" sz="2400" b="1" dirty="0">
                <a:solidFill>
                  <a:srgbClr val="000000"/>
                </a:solidFill>
                <a:latin typeface="Century Gothic"/>
                <a:ea typeface="Century Gothic"/>
                <a:cs typeface="Century Gothic"/>
                <a:sym typeface="Century Gothic"/>
              </a:rPr>
              <a:t>Step 3. Back with My Group</a:t>
            </a:r>
            <a:endParaRPr sz="2400" b="1"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r>
              <a:rPr lang="en-US" sz="2400" dirty="0">
                <a:solidFill>
                  <a:srgbClr val="000000"/>
                </a:solidFill>
                <a:latin typeface="Century Gothic"/>
                <a:ea typeface="Century Gothic"/>
                <a:cs typeface="Century Gothic"/>
                <a:sym typeface="Century Gothic"/>
              </a:rPr>
              <a:t>Read through your classmates’ ideas. Look at your piece of evidence again. Synthesize all the information your group has gathered by discussing the questions below. When you’ve come to a consensus, write your answers on the worksheet provided.</a:t>
            </a:r>
            <a:endParaRPr sz="2400" dirty="0">
              <a:solidFill>
                <a:srgbClr val="000000"/>
              </a:solidFill>
              <a:latin typeface="Century Gothic"/>
              <a:ea typeface="Century Gothic"/>
              <a:cs typeface="Century Gothic"/>
              <a:sym typeface="Century Gothic"/>
            </a:endParaRPr>
          </a:p>
          <a:p>
            <a:pPr marL="419100" indent="-342900">
              <a:lnSpc>
                <a:spcPct val="145454"/>
              </a:lnSpc>
              <a:spcBef>
                <a:spcPts val="0"/>
              </a:spcBef>
            </a:pPr>
            <a:r>
              <a:rPr lang="en-US" sz="2400" dirty="0">
                <a:solidFill>
                  <a:srgbClr val="000000"/>
                </a:solidFill>
                <a:latin typeface="Century Gothic"/>
                <a:ea typeface="Century Gothic"/>
                <a:cs typeface="Century Gothic"/>
                <a:sym typeface="Century Gothic"/>
              </a:rPr>
              <a:t>What patterns are you seeing?</a:t>
            </a:r>
          </a:p>
          <a:p>
            <a:pPr marL="419100" indent="-342900">
              <a:lnSpc>
                <a:spcPct val="145454"/>
              </a:lnSpc>
              <a:spcBef>
                <a:spcPts val="0"/>
              </a:spcBef>
            </a:pPr>
            <a:r>
              <a:rPr lang="en-US" sz="2400" dirty="0">
                <a:solidFill>
                  <a:srgbClr val="000000"/>
                </a:solidFill>
                <a:latin typeface="Century Gothic"/>
                <a:ea typeface="Century Gothic"/>
                <a:cs typeface="Century Gothic"/>
                <a:sym typeface="Century Gothic"/>
              </a:rPr>
              <a:t>What is the module about?</a:t>
            </a:r>
          </a:p>
          <a:p>
            <a:pPr marL="419100" indent="-342900">
              <a:lnSpc>
                <a:spcPct val="145454"/>
              </a:lnSpc>
              <a:spcBef>
                <a:spcPts val="0"/>
              </a:spcBef>
            </a:pPr>
            <a:r>
              <a:rPr lang="en-US" sz="2400" dirty="0">
                <a:solidFill>
                  <a:srgbClr val="000000"/>
                </a:solidFill>
                <a:latin typeface="Century Gothic"/>
                <a:ea typeface="Century Gothic"/>
                <a:cs typeface="Century Gothic"/>
                <a:sym typeface="Century Gothic"/>
              </a:rPr>
              <a:t>What questions/times/places will we explore?</a:t>
            </a:r>
          </a:p>
          <a:p>
            <a:pPr marL="419100" indent="-342900">
              <a:lnSpc>
                <a:spcPct val="145454"/>
              </a:lnSpc>
              <a:spcBef>
                <a:spcPts val="0"/>
              </a:spcBef>
            </a:pPr>
            <a:r>
              <a:rPr lang="en-US" sz="2400" dirty="0">
                <a:solidFill>
                  <a:srgbClr val="000000"/>
                </a:solidFill>
                <a:latin typeface="Century Gothic"/>
                <a:ea typeface="Century Gothic"/>
                <a:cs typeface="Century Gothic"/>
                <a:sym typeface="Century Gothic"/>
              </a:rPr>
              <a:t>What are going to be the guiding questions of this module?</a:t>
            </a:r>
            <a:endParaRPr sz="2400" dirty="0">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endParaRPr sz="2400" b="1" dirty="0">
              <a:solidFill>
                <a:srgbClr val="000000"/>
              </a:solidFill>
              <a:latin typeface="Century Gothic"/>
              <a:ea typeface="Century Gothic"/>
              <a:cs typeface="Century Gothic"/>
              <a:sym typeface="Century Gothic"/>
            </a:endParaRPr>
          </a:p>
          <a:p>
            <a:pPr marL="457200" lvl="0" indent="0" rtl="0">
              <a:spcBef>
                <a:spcPts val="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181" name="Google Shape;181;p24"/>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82" name="Google Shape;182;p24"/>
          <p:cNvPicPr preferRelativeResize="0"/>
          <p:nvPr/>
        </p:nvPicPr>
        <p:blipFill>
          <a:blip r:embed="rId4">
            <a:alphaModFix/>
          </a:blip>
          <a:stretch>
            <a:fillRect/>
          </a:stretch>
        </p:blipFill>
        <p:spPr>
          <a:xfrm>
            <a:off x="10713075" y="185950"/>
            <a:ext cx="1260975" cy="1936625"/>
          </a:xfrm>
          <a:prstGeom prst="rect">
            <a:avLst/>
          </a:prstGeom>
          <a:noFill/>
          <a:ln>
            <a:noFill/>
          </a:ln>
        </p:spPr>
      </p:pic>
      <p:pic>
        <p:nvPicPr>
          <p:cNvPr id="7" name="Google Shape;163;p22"/>
          <p:cNvPicPr preferRelativeResize="0"/>
          <p:nvPr/>
        </p:nvPicPr>
        <p:blipFill>
          <a:blip r:embed="rId5">
            <a:alphaModFix/>
          </a:blip>
          <a:stretch>
            <a:fillRect/>
          </a:stretch>
        </p:blipFill>
        <p:spPr>
          <a:xfrm>
            <a:off x="11191450" y="6029325"/>
            <a:ext cx="696875" cy="5753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guiding questions</a:t>
            </a:r>
            <a:endParaRPr sz="3400" i="0" u="none" strike="noStrike" cap="none">
              <a:solidFill>
                <a:schemeClr val="dk1"/>
              </a:solidFill>
              <a:latin typeface="Century Gothic"/>
              <a:ea typeface="Century Gothic"/>
              <a:cs typeface="Century Gothic"/>
              <a:sym typeface="Century Gothic"/>
            </a:endParaRPr>
          </a:p>
        </p:txBody>
      </p:sp>
      <p:sp>
        <p:nvSpPr>
          <p:cNvPr id="190" name="Google Shape;190;p25"/>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2400">
                <a:latin typeface="Century Gothic"/>
                <a:ea typeface="Century Gothic"/>
                <a:cs typeface="Century Gothic"/>
                <a:sym typeface="Century Gothic"/>
              </a:rPr>
              <a:t>As we just concluded in the Gallery Walk, in Module 2 your class will explore </a:t>
            </a:r>
            <a:r>
              <a:rPr lang="en-US" sz="2400" b="1">
                <a:latin typeface="Century Gothic"/>
                <a:ea typeface="Century Gothic"/>
                <a:cs typeface="Century Gothic"/>
                <a:sym typeface="Century Gothic"/>
              </a:rPr>
              <a:t>working conditions</a:t>
            </a:r>
            <a:r>
              <a:rPr lang="en-US" sz="2400">
                <a:latin typeface="Century Gothic"/>
                <a:ea typeface="Century Gothic"/>
                <a:cs typeface="Century Gothic"/>
                <a:sym typeface="Century Gothic"/>
              </a:rPr>
              <a:t>—what they are, how they have changed over time, why they matter, who influences them, etc. </a:t>
            </a:r>
            <a:endParaRPr sz="2400">
              <a:latin typeface="Century Gothic"/>
              <a:ea typeface="Century Gothic"/>
              <a:cs typeface="Century Gothic"/>
              <a:sym typeface="Century Gothic"/>
            </a:endParaRPr>
          </a:p>
          <a:p>
            <a:pPr marL="76200" lvl="0" indent="0" rtl="0">
              <a:lnSpc>
                <a:spcPct val="145454"/>
              </a:lnSpc>
              <a:spcBef>
                <a:spcPts val="0"/>
              </a:spcBef>
              <a:spcAft>
                <a:spcPts val="0"/>
              </a:spcAft>
              <a:buNone/>
            </a:pPr>
            <a:endParaRPr sz="1400">
              <a:latin typeface="Century Gothic"/>
              <a:ea typeface="Century Gothic"/>
              <a:cs typeface="Century Gothic"/>
              <a:sym typeface="Century Gothic"/>
            </a:endParaRPr>
          </a:p>
          <a:p>
            <a:pPr marL="76200" lvl="0" indent="0" rtl="0">
              <a:lnSpc>
                <a:spcPct val="145454"/>
              </a:lnSpc>
              <a:spcBef>
                <a:spcPts val="0"/>
              </a:spcBef>
              <a:spcAft>
                <a:spcPts val="0"/>
              </a:spcAft>
              <a:buClr>
                <a:schemeClr val="dk1"/>
              </a:buClr>
              <a:buSzPts val="1100"/>
              <a:buFont typeface="Arial"/>
              <a:buNone/>
            </a:pPr>
            <a:r>
              <a:rPr lang="en-US" sz="2400" b="1">
                <a:latin typeface="Century Gothic"/>
                <a:ea typeface="Century Gothic"/>
                <a:cs typeface="Century Gothic"/>
                <a:sym typeface="Century Gothic"/>
              </a:rPr>
              <a:t>Some of the module guiding questions are:</a:t>
            </a:r>
            <a:endParaRPr sz="2400" b="1">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Char char="•"/>
            </a:pPr>
            <a:r>
              <a:rPr lang="en-US" sz="2400">
                <a:latin typeface="Century Gothic"/>
                <a:ea typeface="Century Gothic"/>
                <a:cs typeface="Century Gothic"/>
                <a:sym typeface="Century Gothic"/>
              </a:rPr>
              <a:t>What are working conditions, and why do they matter?</a:t>
            </a:r>
            <a:endParaRPr sz="240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Char char="•"/>
            </a:pPr>
            <a:r>
              <a:rPr lang="en-US" sz="2400">
                <a:latin typeface="Century Gothic"/>
                <a:ea typeface="Century Gothic"/>
                <a:cs typeface="Century Gothic"/>
                <a:sym typeface="Century Gothic"/>
              </a:rPr>
              <a:t>How do workers, the government, business, and consumers effect change in working conditions?</a:t>
            </a:r>
            <a:endParaRPr sz="240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Char char="•"/>
            </a:pPr>
            <a:r>
              <a:rPr lang="en-US" sz="2400">
                <a:latin typeface="Century Gothic"/>
                <a:ea typeface="Century Gothic"/>
                <a:cs typeface="Century Gothic"/>
                <a:sym typeface="Century Gothic"/>
              </a:rPr>
              <a:t>Why do working conditions matter to me today?</a:t>
            </a:r>
            <a:endParaRPr sz="2400" b="1">
              <a:solidFill>
                <a:srgbClr val="000000"/>
              </a:solidFill>
              <a:latin typeface="Century Gothic"/>
              <a:ea typeface="Century Gothic"/>
              <a:cs typeface="Century Gothic"/>
              <a:sym typeface="Century Gothic"/>
            </a:endParaRPr>
          </a:p>
          <a:p>
            <a:pPr marL="76200" lvl="0" indent="0" rtl="0">
              <a:lnSpc>
                <a:spcPct val="145454"/>
              </a:lnSpc>
              <a:spcBef>
                <a:spcPts val="0"/>
              </a:spcBef>
              <a:spcAft>
                <a:spcPts val="0"/>
              </a:spcAft>
              <a:buNone/>
            </a:pPr>
            <a:endParaRPr sz="2400" b="1">
              <a:solidFill>
                <a:srgbClr val="000000"/>
              </a:solidFill>
              <a:latin typeface="Century Gothic"/>
              <a:ea typeface="Century Gothic"/>
              <a:cs typeface="Century Gothic"/>
              <a:sym typeface="Century Gothic"/>
            </a:endParaRPr>
          </a:p>
          <a:p>
            <a:pPr marL="457200" lvl="0" indent="0" rtl="0">
              <a:spcBef>
                <a:spcPts val="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91" name="Google Shape;191;p25"/>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92" name="Google Shape;192;p25"/>
          <p:cNvPicPr preferRelativeResize="0"/>
          <p:nvPr/>
        </p:nvPicPr>
        <p:blipFill>
          <a:blip r:embed="rId4">
            <a:alphaModFix/>
          </a:blip>
          <a:stretch>
            <a:fillRect/>
          </a:stretch>
        </p:blipFill>
        <p:spPr>
          <a:xfrm>
            <a:off x="10713075" y="185950"/>
            <a:ext cx="1260975" cy="19366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6"/>
          <p:cNvSpPr txBox="1">
            <a:spLocks noGrp="1"/>
          </p:cNvSpPr>
          <p:nvPr>
            <p:ph type="title"/>
          </p:nvPr>
        </p:nvSpPr>
        <p:spPr>
          <a:xfrm>
            <a:off x="27955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the Working Conditions anchor chart</a:t>
            </a:r>
            <a:endParaRPr sz="3400" i="0" u="none" strike="noStrike" cap="none">
              <a:solidFill>
                <a:schemeClr val="dk1"/>
              </a:solidFill>
              <a:latin typeface="Century Gothic"/>
              <a:ea typeface="Century Gothic"/>
              <a:cs typeface="Century Gothic"/>
              <a:sym typeface="Century Gothic"/>
            </a:endParaRPr>
          </a:p>
        </p:txBody>
      </p:sp>
      <p:graphicFrame>
        <p:nvGraphicFramePr>
          <p:cNvPr id="199" name="Google Shape;199;p26"/>
          <p:cNvGraphicFramePr/>
          <p:nvPr>
            <p:extLst>
              <p:ext uri="{D42A27DB-BD31-4B8C-83A1-F6EECF244321}">
                <p14:modId xmlns:p14="http://schemas.microsoft.com/office/powerpoint/2010/main" val="118304874"/>
              </p:ext>
            </p:extLst>
          </p:nvPr>
        </p:nvGraphicFramePr>
        <p:xfrm>
          <a:off x="279600" y="1581675"/>
          <a:ext cx="11472400" cy="4701787"/>
        </p:xfrm>
        <a:graphic>
          <a:graphicData uri="http://schemas.openxmlformats.org/drawingml/2006/table">
            <a:tbl>
              <a:tblPr>
                <a:noFill/>
                <a:tableStyleId>{C64AC2E4-1A7F-4CB4-A895-6F7757A4BB77}</a:tableStyleId>
              </a:tblPr>
              <a:tblGrid>
                <a:gridCol w="2979900">
                  <a:extLst>
                    <a:ext uri="{9D8B030D-6E8A-4147-A177-3AD203B41FA5}">
                      <a16:colId xmlns:a16="http://schemas.microsoft.com/office/drawing/2014/main" val="20000"/>
                    </a:ext>
                  </a:extLst>
                </a:gridCol>
                <a:gridCol w="2849500">
                  <a:extLst>
                    <a:ext uri="{9D8B030D-6E8A-4147-A177-3AD203B41FA5}">
                      <a16:colId xmlns:a16="http://schemas.microsoft.com/office/drawing/2014/main" val="20001"/>
                    </a:ext>
                  </a:extLst>
                </a:gridCol>
                <a:gridCol w="2868075">
                  <a:extLst>
                    <a:ext uri="{9D8B030D-6E8A-4147-A177-3AD203B41FA5}">
                      <a16:colId xmlns:a16="http://schemas.microsoft.com/office/drawing/2014/main" val="20002"/>
                    </a:ext>
                  </a:extLst>
                </a:gridCol>
                <a:gridCol w="2774925">
                  <a:extLst>
                    <a:ext uri="{9D8B030D-6E8A-4147-A177-3AD203B41FA5}">
                      <a16:colId xmlns:a16="http://schemas.microsoft.com/office/drawing/2014/main" val="20003"/>
                    </a:ext>
                  </a:extLst>
                </a:gridCol>
              </a:tblGrid>
              <a:tr h="861488">
                <a:tc>
                  <a:txBody>
                    <a:bodyPr/>
                    <a:lstStyle/>
                    <a:p>
                      <a:pPr marL="0" lvl="0" indent="0">
                        <a:spcBef>
                          <a:spcPts val="0"/>
                        </a:spcBef>
                        <a:spcAft>
                          <a:spcPts val="0"/>
                        </a:spcAft>
                        <a:buNone/>
                      </a:pPr>
                      <a:r>
                        <a:rPr lang="en-US" sz="1800" b="1" dirty="0">
                          <a:latin typeface="Century Gothic"/>
                          <a:ea typeface="Century Gothic"/>
                          <a:cs typeface="Century Gothic"/>
                          <a:sym typeface="Century Gothic"/>
                        </a:rPr>
                        <a:t>Category</a:t>
                      </a:r>
                      <a:endParaRPr sz="18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42275">
                <a:tc>
                  <a:txBody>
                    <a:bodyPr/>
                    <a:lstStyle/>
                    <a:p>
                      <a:pPr marL="0" lvl="0" indent="0">
                        <a:spcBef>
                          <a:spcPts val="0"/>
                        </a:spcBef>
                        <a:spcAft>
                          <a:spcPts val="0"/>
                        </a:spcAft>
                        <a:buNone/>
                      </a:pPr>
                      <a:r>
                        <a:rPr lang="en-US" sz="1800" dirty="0">
                          <a:latin typeface="Century Gothic" panose="020B0502020202020204" pitchFamily="34" charset="0"/>
                        </a:rPr>
                        <a:t>Hours</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2275">
                <a:tc>
                  <a:txBody>
                    <a:bodyPr/>
                    <a:lstStyle/>
                    <a:p>
                      <a:pPr marL="0" lvl="0" indent="0">
                        <a:spcBef>
                          <a:spcPts val="0"/>
                        </a:spcBef>
                        <a:spcAft>
                          <a:spcPts val="0"/>
                        </a:spcAft>
                        <a:buNone/>
                      </a:pPr>
                      <a:r>
                        <a:rPr lang="en-US" sz="1800" dirty="0">
                          <a:latin typeface="Century Gothic" panose="020B0502020202020204" pitchFamily="34" charset="0"/>
                        </a:rPr>
                        <a:t>Compensation</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42275">
                <a:tc>
                  <a:txBody>
                    <a:bodyPr/>
                    <a:lstStyle/>
                    <a:p>
                      <a:pPr marL="0" lvl="0" indent="0">
                        <a:spcBef>
                          <a:spcPts val="0"/>
                        </a:spcBef>
                        <a:spcAft>
                          <a:spcPts val="0"/>
                        </a:spcAft>
                        <a:buNone/>
                      </a:pPr>
                      <a:r>
                        <a:rPr lang="en-US" sz="1800" dirty="0">
                          <a:latin typeface="Century Gothic" panose="020B0502020202020204" pitchFamily="34" charset="0"/>
                        </a:rPr>
                        <a:t>Health, Safety, and Environment </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78475">
                <a:tc>
                  <a:txBody>
                    <a:bodyPr/>
                    <a:lstStyle/>
                    <a:p>
                      <a:pPr marL="0" lvl="0" indent="0">
                        <a:spcBef>
                          <a:spcPts val="0"/>
                        </a:spcBef>
                        <a:spcAft>
                          <a:spcPts val="0"/>
                        </a:spcAft>
                        <a:buNone/>
                      </a:pPr>
                      <a:r>
                        <a:rPr lang="en-US" sz="1800" dirty="0">
                          <a:latin typeface="Century Gothic" panose="020B0502020202020204" pitchFamily="34" charset="0"/>
                        </a:rPr>
                        <a:t>Treatment of Individual Workers (Harassment, discrimination)</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678475">
                <a:tc>
                  <a:txBody>
                    <a:bodyPr/>
                    <a:lstStyle/>
                    <a:p>
                      <a:pPr marL="0" lvl="0" indent="0">
                        <a:spcBef>
                          <a:spcPts val="0"/>
                        </a:spcBef>
                        <a:spcAft>
                          <a:spcPts val="0"/>
                        </a:spcAft>
                        <a:buNone/>
                      </a:pPr>
                      <a:r>
                        <a:rPr lang="en-US" sz="1800" dirty="0">
                          <a:latin typeface="Century Gothic" panose="020B0502020202020204" pitchFamily="34" charset="0"/>
                        </a:rPr>
                        <a:t>Treatment of groups of workers (unions)</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42275">
                <a:tc>
                  <a:txBody>
                    <a:bodyPr/>
                    <a:lstStyle/>
                    <a:p>
                      <a:pPr marL="0" lvl="0" indent="0">
                        <a:spcBef>
                          <a:spcPts val="0"/>
                        </a:spcBef>
                        <a:spcAft>
                          <a:spcPts val="0"/>
                        </a:spcAft>
                        <a:buNone/>
                      </a:pPr>
                      <a:r>
                        <a:rPr lang="en-US" sz="1800" dirty="0">
                          <a:latin typeface="Century Gothic" panose="020B0502020202020204" pitchFamily="34" charset="0"/>
                        </a:rPr>
                        <a:t>Child and Forced Labor</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200" name="Google Shape;200;p26"/>
          <p:cNvPicPr preferRelativeResize="0"/>
          <p:nvPr/>
        </p:nvPicPr>
        <p:blipFill>
          <a:blip r:embed="rId3">
            <a:alphaModFix/>
          </a:blip>
          <a:stretch>
            <a:fillRect/>
          </a:stretch>
        </p:blipFill>
        <p:spPr>
          <a:xfrm>
            <a:off x="10948651" y="152150"/>
            <a:ext cx="803350" cy="1233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7"/>
          <p:cNvSpPr txBox="1">
            <a:spLocks noGrp="1"/>
          </p:cNvSpPr>
          <p:nvPr>
            <p:ph type="title"/>
          </p:nvPr>
        </p:nvSpPr>
        <p:spPr>
          <a:xfrm>
            <a:off x="279550" y="500050"/>
            <a:ext cx="10519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learn how to use the chart</a:t>
            </a:r>
            <a:endParaRPr sz="3400" i="0" u="none" strike="noStrike" cap="none">
              <a:solidFill>
                <a:schemeClr val="dk1"/>
              </a:solidFill>
              <a:latin typeface="Century Gothic"/>
              <a:ea typeface="Century Gothic"/>
              <a:cs typeface="Century Gothic"/>
              <a:sym typeface="Century Gothic"/>
            </a:endParaRPr>
          </a:p>
        </p:txBody>
      </p:sp>
      <p:graphicFrame>
        <p:nvGraphicFramePr>
          <p:cNvPr id="207" name="Google Shape;207;p27"/>
          <p:cNvGraphicFramePr/>
          <p:nvPr>
            <p:extLst>
              <p:ext uri="{D42A27DB-BD31-4B8C-83A1-F6EECF244321}">
                <p14:modId xmlns:p14="http://schemas.microsoft.com/office/powerpoint/2010/main" val="716003050"/>
              </p:ext>
            </p:extLst>
          </p:nvPr>
        </p:nvGraphicFramePr>
        <p:xfrm>
          <a:off x="279600" y="4658275"/>
          <a:ext cx="11472400" cy="1774200"/>
        </p:xfrm>
        <a:graphic>
          <a:graphicData uri="http://schemas.openxmlformats.org/drawingml/2006/table">
            <a:tbl>
              <a:tblPr>
                <a:noFill/>
                <a:tableStyleId>{C64AC2E4-1A7F-4CB4-A895-6F7757A4BB77}</a:tableStyleId>
              </a:tblPr>
              <a:tblGrid>
                <a:gridCol w="2979900">
                  <a:extLst>
                    <a:ext uri="{9D8B030D-6E8A-4147-A177-3AD203B41FA5}">
                      <a16:colId xmlns:a16="http://schemas.microsoft.com/office/drawing/2014/main" val="20000"/>
                    </a:ext>
                  </a:extLst>
                </a:gridCol>
                <a:gridCol w="2849500">
                  <a:extLst>
                    <a:ext uri="{9D8B030D-6E8A-4147-A177-3AD203B41FA5}">
                      <a16:colId xmlns:a16="http://schemas.microsoft.com/office/drawing/2014/main" val="20001"/>
                    </a:ext>
                  </a:extLst>
                </a:gridCol>
                <a:gridCol w="2868075">
                  <a:extLst>
                    <a:ext uri="{9D8B030D-6E8A-4147-A177-3AD203B41FA5}">
                      <a16:colId xmlns:a16="http://schemas.microsoft.com/office/drawing/2014/main" val="20002"/>
                    </a:ext>
                  </a:extLst>
                </a:gridCol>
                <a:gridCol w="2774925">
                  <a:extLst>
                    <a:ext uri="{9D8B030D-6E8A-4147-A177-3AD203B41FA5}">
                      <a16:colId xmlns:a16="http://schemas.microsoft.com/office/drawing/2014/main" val="20003"/>
                    </a:ext>
                  </a:extLst>
                </a:gridCol>
              </a:tblGrid>
              <a:tr h="737825">
                <a:tc>
                  <a:txBody>
                    <a:bodyPr/>
                    <a:lstStyle/>
                    <a:p>
                      <a:pPr marL="0" lvl="0" indent="0" rtl="0">
                        <a:spcBef>
                          <a:spcPts val="0"/>
                        </a:spcBef>
                        <a:spcAft>
                          <a:spcPts val="0"/>
                        </a:spcAft>
                        <a:buNone/>
                      </a:pPr>
                      <a:r>
                        <a:rPr lang="en-US" sz="1800" b="1" dirty="0">
                          <a:latin typeface="Century Gothic"/>
                          <a:ea typeface="Century Gothic"/>
                          <a:cs typeface="Century Gothic"/>
                          <a:sym typeface="Century Gothic"/>
                        </a:rPr>
                        <a:t>Category</a:t>
                      </a:r>
                      <a:endParaRPr sz="1800" b="1"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036375">
                <a:tc>
                  <a:txBody>
                    <a:bodyPr/>
                    <a:lstStyle/>
                    <a:p>
                      <a:pPr marL="0" lvl="0" indent="0">
                        <a:lnSpc>
                          <a:spcPct val="100000"/>
                        </a:lnSpc>
                        <a:spcBef>
                          <a:spcPts val="0"/>
                        </a:spcBef>
                        <a:spcAft>
                          <a:spcPts val="0"/>
                        </a:spcAft>
                        <a:buNone/>
                      </a:pPr>
                      <a:r>
                        <a:rPr lang="en-US" sz="1800" dirty="0">
                          <a:latin typeface="Century Gothic" panose="020B0502020202020204" pitchFamily="34" charset="0"/>
                        </a:rPr>
                        <a:t>Hours</a:t>
                      </a:r>
                      <a:endParaRPr sz="1800" dirty="0">
                        <a:latin typeface="Century Gothic" panose="020B0502020202020204" pitchFamily="34" charset="0"/>
                      </a:endParaRPr>
                    </a:p>
                    <a:p>
                      <a:pPr marL="0" lvl="0" indent="0" rtl="0">
                        <a:lnSpc>
                          <a:spcPct val="100000"/>
                        </a:lnSpc>
                        <a:spcBef>
                          <a:spcPts val="0"/>
                        </a:spcBef>
                        <a:spcAft>
                          <a:spcPts val="0"/>
                        </a:spcAft>
                        <a:buNone/>
                      </a:pP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00000"/>
                        </a:lnSpc>
                        <a:spcBef>
                          <a:spcPts val="0"/>
                        </a:spcBef>
                        <a:spcAft>
                          <a:spcPts val="0"/>
                        </a:spcAft>
                        <a:buNone/>
                      </a:pPr>
                      <a:r>
                        <a:rPr lang="en-US" sz="1800" dirty="0">
                          <a:solidFill>
                            <a:schemeClr val="dk1"/>
                          </a:solidFill>
                          <a:latin typeface="Century Gothic" panose="020B0502020202020204" pitchFamily="34" charset="0"/>
                          <a:ea typeface="Calibri"/>
                          <a:cs typeface="Calibri"/>
                          <a:sym typeface="Calibri"/>
                        </a:rPr>
                        <a:t>Girls in the Lowell mills work 13 to 14 hours per day</a:t>
                      </a:r>
                      <a:endParaRPr sz="1800"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nSpc>
                          <a:spcPct val="100000"/>
                        </a:lnSpc>
                        <a:spcBef>
                          <a:spcPts val="0"/>
                        </a:spcBef>
                        <a:spcAft>
                          <a:spcPts val="0"/>
                        </a:spcAft>
                        <a:buNone/>
                      </a:pPr>
                      <a:endParaRPr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nSpc>
                          <a:spcPct val="100000"/>
                        </a:lnSpc>
                        <a:spcBef>
                          <a:spcPts val="0"/>
                        </a:spcBef>
                        <a:spcAft>
                          <a:spcPts val="0"/>
                        </a:spcAft>
                        <a:buNone/>
                      </a:pPr>
                      <a:endParaRPr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08" name="Google Shape;208;p27"/>
          <p:cNvPicPr preferRelativeResize="0"/>
          <p:nvPr/>
        </p:nvPicPr>
        <p:blipFill>
          <a:blip r:embed="rId3">
            <a:alphaModFix/>
          </a:blip>
          <a:stretch>
            <a:fillRect/>
          </a:stretch>
        </p:blipFill>
        <p:spPr>
          <a:xfrm>
            <a:off x="10948651" y="152150"/>
            <a:ext cx="803350" cy="1233800"/>
          </a:xfrm>
          <a:prstGeom prst="rect">
            <a:avLst/>
          </a:prstGeom>
          <a:noFill/>
          <a:ln>
            <a:noFill/>
          </a:ln>
        </p:spPr>
      </p:pic>
      <p:graphicFrame>
        <p:nvGraphicFramePr>
          <p:cNvPr id="209" name="Google Shape;209;p27"/>
          <p:cNvGraphicFramePr/>
          <p:nvPr/>
        </p:nvGraphicFramePr>
        <p:xfrm>
          <a:off x="279600" y="1500890"/>
          <a:ext cx="11584200" cy="2859103"/>
        </p:xfrm>
        <a:graphic>
          <a:graphicData uri="http://schemas.openxmlformats.org/drawingml/2006/table">
            <a:tbl>
              <a:tblPr>
                <a:noFill/>
                <a:tableStyleId>{C64AC2E4-1A7F-4CB4-A895-6F7757A4BB77}</a:tableStyleId>
              </a:tblPr>
              <a:tblGrid>
                <a:gridCol w="2284575">
                  <a:extLst>
                    <a:ext uri="{9D8B030D-6E8A-4147-A177-3AD203B41FA5}">
                      <a16:colId xmlns:a16="http://schemas.microsoft.com/office/drawing/2014/main" val="20000"/>
                    </a:ext>
                  </a:extLst>
                </a:gridCol>
                <a:gridCol w="9299625">
                  <a:extLst>
                    <a:ext uri="{9D8B030D-6E8A-4147-A177-3AD203B41FA5}">
                      <a16:colId xmlns:a16="http://schemas.microsoft.com/office/drawing/2014/main" val="20001"/>
                    </a:ext>
                  </a:extLst>
                </a:gridCol>
              </a:tblGrid>
              <a:tr h="441475">
                <a:tc>
                  <a:txBody>
                    <a:bodyPr/>
                    <a:lstStyle/>
                    <a:p>
                      <a:pPr marL="0" lvl="0" indent="0">
                        <a:spcBef>
                          <a:spcPts val="0"/>
                        </a:spcBef>
                        <a:spcAft>
                          <a:spcPts val="0"/>
                        </a:spcAft>
                        <a:buNone/>
                      </a:pPr>
                      <a:r>
                        <a:rPr lang="en-US" sz="1800" b="1">
                          <a:latin typeface="Century Gothic"/>
                          <a:ea typeface="Century Gothic"/>
                          <a:cs typeface="Century Gothic"/>
                          <a:sym typeface="Century Gothic"/>
                        </a:rPr>
                        <a:t>compensation</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wages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06725">
                <a:tc>
                  <a:txBody>
                    <a:bodyPr/>
                    <a:lstStyle/>
                    <a:p>
                      <a:pPr marL="0" lvl="0" indent="0">
                        <a:spcBef>
                          <a:spcPts val="0"/>
                        </a:spcBef>
                        <a:spcAft>
                          <a:spcPts val="0"/>
                        </a:spcAft>
                        <a:buNone/>
                      </a:pPr>
                      <a:r>
                        <a:rPr lang="en-US" sz="1800" b="1">
                          <a:latin typeface="Century Gothic"/>
                          <a:ea typeface="Century Gothic"/>
                          <a:cs typeface="Century Gothic"/>
                          <a:sym typeface="Century Gothic"/>
                        </a:rPr>
                        <a:t>environment</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the physical space where someone works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60550">
                <a:tc>
                  <a:txBody>
                    <a:bodyPr/>
                    <a:lstStyle/>
                    <a:p>
                      <a:pPr marL="0" lvl="0" indent="0">
                        <a:spcBef>
                          <a:spcPts val="0"/>
                        </a:spcBef>
                        <a:spcAft>
                          <a:spcPts val="0"/>
                        </a:spcAft>
                        <a:buNone/>
                      </a:pPr>
                      <a:r>
                        <a:rPr lang="en-US" sz="1800" b="1">
                          <a:latin typeface="Century Gothic"/>
                          <a:ea typeface="Century Gothic"/>
                          <a:cs typeface="Century Gothic"/>
                          <a:sym typeface="Century Gothic"/>
                        </a:rPr>
                        <a:t>harassment</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800" b="1">
                          <a:solidFill>
                            <a:schemeClr val="dk1"/>
                          </a:solidFill>
                          <a:latin typeface="Century Gothic"/>
                          <a:ea typeface="Century Gothic"/>
                          <a:cs typeface="Century Gothic"/>
                          <a:sym typeface="Century Gothic"/>
                        </a:rPr>
                        <a:t>when someone behaves in an unpleasant or threatening way toward you</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60550">
                <a:tc>
                  <a:txBody>
                    <a:bodyPr/>
                    <a:lstStyle/>
                    <a:p>
                      <a:pPr marL="0" lvl="0" indent="0">
                        <a:spcBef>
                          <a:spcPts val="0"/>
                        </a:spcBef>
                        <a:spcAft>
                          <a:spcPts val="0"/>
                        </a:spcAft>
                        <a:buNone/>
                      </a:pPr>
                      <a:r>
                        <a:rPr lang="en-US" sz="1800" b="1">
                          <a:latin typeface="Century Gothic"/>
                          <a:ea typeface="Century Gothic"/>
                          <a:cs typeface="Century Gothic"/>
                          <a:sym typeface="Century Gothic"/>
                        </a:rPr>
                        <a:t>discrimination</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800" b="1">
                          <a:solidFill>
                            <a:schemeClr val="dk1"/>
                          </a:solidFill>
                          <a:latin typeface="Century Gothic"/>
                          <a:ea typeface="Century Gothic"/>
                          <a:cs typeface="Century Gothic"/>
                          <a:sym typeface="Century Gothic"/>
                        </a:rPr>
                        <a:t>treating one person or group differently from another in an unfair way</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11675">
                <a:tc>
                  <a:txBody>
                    <a:bodyPr/>
                    <a:lstStyle/>
                    <a:p>
                      <a:pPr marL="0" lvl="0" indent="0">
                        <a:spcBef>
                          <a:spcPts val="0"/>
                        </a:spcBef>
                        <a:spcAft>
                          <a:spcPts val="0"/>
                        </a:spcAft>
                        <a:buNone/>
                      </a:pPr>
                      <a:r>
                        <a:rPr lang="en-US" sz="1800" b="1">
                          <a:latin typeface="Century Gothic"/>
                          <a:ea typeface="Century Gothic"/>
                          <a:cs typeface="Century Gothic"/>
                          <a:sym typeface="Century Gothic"/>
                        </a:rPr>
                        <a:t>union</a:t>
                      </a:r>
                      <a:endParaRPr sz="1800" b="1">
                        <a:latin typeface="Century Gothic"/>
                        <a:ea typeface="Century Gothic"/>
                        <a:cs typeface="Century Gothic"/>
                        <a:sym typeface="Century Gothic"/>
                      </a:endParaRPr>
                    </a:p>
                    <a:p>
                      <a:pPr marL="0" lvl="0" indent="0">
                        <a:spcBef>
                          <a:spcPts val="0"/>
                        </a:spcBef>
                        <a:spcAft>
                          <a:spcPts val="0"/>
                        </a:spcAft>
                        <a:buNone/>
                      </a:pP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800" b="1">
                          <a:solidFill>
                            <a:schemeClr val="dk1"/>
                          </a:solidFill>
                          <a:latin typeface="Century Gothic"/>
                          <a:ea typeface="Century Gothic"/>
                          <a:cs typeface="Century Gothic"/>
                          <a:sym typeface="Century Gothic"/>
                        </a:rPr>
                        <a:t>an organization formed by workers to protect their rights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pic>
        <p:nvPicPr>
          <p:cNvPr id="216" name="Google Shape;216;p2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17" name="Google Shape;217;p28"/>
          <p:cNvPicPr preferRelativeResize="0"/>
          <p:nvPr/>
        </p:nvPicPr>
        <p:blipFill>
          <a:blip r:embed="rId4">
            <a:alphaModFix/>
          </a:blip>
          <a:stretch>
            <a:fillRect/>
          </a:stretch>
        </p:blipFill>
        <p:spPr>
          <a:xfrm>
            <a:off x="10713075" y="185950"/>
            <a:ext cx="1260975" cy="1936625"/>
          </a:xfrm>
          <a:prstGeom prst="rect">
            <a:avLst/>
          </a:prstGeom>
          <a:noFill/>
          <a:ln>
            <a:noFill/>
          </a:ln>
        </p:spPr>
      </p:pic>
      <p:graphicFrame>
        <p:nvGraphicFramePr>
          <p:cNvPr id="218" name="Google Shape;218;p28"/>
          <p:cNvGraphicFramePr/>
          <p:nvPr>
            <p:extLst>
              <p:ext uri="{D42A27DB-BD31-4B8C-83A1-F6EECF244321}">
                <p14:modId xmlns:p14="http://schemas.microsoft.com/office/powerpoint/2010/main" val="3902597910"/>
              </p:ext>
            </p:extLst>
          </p:nvPr>
        </p:nvGraphicFramePr>
        <p:xfrm>
          <a:off x="519825" y="3977850"/>
          <a:ext cx="10789450" cy="1865650"/>
        </p:xfrm>
        <a:graphic>
          <a:graphicData uri="http://schemas.openxmlformats.org/drawingml/2006/table">
            <a:tbl>
              <a:tblPr>
                <a:noFill/>
                <a:tableStyleId>{B66CB249-7ABE-4CB4-9FC4-DD6C5C590B48}</a:tableStyleId>
              </a:tblPr>
              <a:tblGrid>
                <a:gridCol w="10789450">
                  <a:extLst>
                    <a:ext uri="{9D8B030D-6E8A-4147-A177-3AD203B41FA5}">
                      <a16:colId xmlns:a16="http://schemas.microsoft.com/office/drawing/2014/main" val="20000"/>
                    </a:ext>
                  </a:extLst>
                </a:gridCol>
              </a:tblGrid>
              <a:tr h="1694400">
                <a:tc>
                  <a:txBody>
                    <a:bodyPr/>
                    <a:lstStyle/>
                    <a:p>
                      <a:pPr marL="457200" lvl="0" indent="-457200" rtl="0">
                        <a:spcBef>
                          <a:spcPts val="0"/>
                        </a:spcBef>
                        <a:spcAft>
                          <a:spcPts val="0"/>
                        </a:spcAft>
                        <a:buFont typeface="+mj-lt"/>
                        <a:buAutoNum type="arabicPeriod"/>
                      </a:pPr>
                      <a:r>
                        <a:rPr lang="en-US" sz="2400" dirty="0">
                          <a:latin typeface="Century Gothic"/>
                          <a:ea typeface="Century Gothic"/>
                          <a:cs typeface="Century Gothic"/>
                          <a:sym typeface="Century Gothic"/>
                        </a:rPr>
                        <a:t>A woman is paid less than a man even though they have the same job and an equal number of years of experience.</a:t>
                      </a:r>
                      <a:endParaRPr sz="2400" dirty="0">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r>
                        <a:rPr lang="en-US" sz="2400" dirty="0">
                          <a:latin typeface="Century Gothic"/>
                          <a:ea typeface="Century Gothic"/>
                          <a:cs typeface="Century Gothic"/>
                          <a:sym typeface="Century Gothic"/>
                        </a:rPr>
                        <a:t>Anchor chart category:</a:t>
                      </a:r>
                      <a:endParaRPr sz="2400" dirty="0">
                        <a:latin typeface="Century Gothic"/>
                        <a:ea typeface="Century Gothic"/>
                        <a:cs typeface="Century Gothic"/>
                        <a:sym typeface="Century Gothic"/>
                      </a:endParaRPr>
                    </a:p>
                    <a:p>
                      <a:pPr marL="0" lvl="0" indent="0" rtl="0">
                        <a:spcBef>
                          <a:spcPts val="0"/>
                        </a:spcBef>
                        <a:spcAft>
                          <a:spcPts val="0"/>
                        </a:spcAft>
                        <a:buNone/>
                      </a:pPr>
                      <a:endParaRPr sz="2400" b="1" dirty="0">
                        <a:latin typeface="Century Gothic"/>
                        <a:ea typeface="Century Gothic"/>
                        <a:cs typeface="Century Gothic"/>
                        <a:sym typeface="Century Gothic"/>
                      </a:endParaRPr>
                    </a:p>
                  </a:txBody>
                  <a:tcPr marL="91425" marR="91425" marT="18425" marB="18425">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19" name="Google Shape;219;p28"/>
          <p:cNvSpPr txBox="1"/>
          <p:nvPr/>
        </p:nvSpPr>
        <p:spPr>
          <a:xfrm>
            <a:off x="519825" y="2379175"/>
            <a:ext cx="11368500" cy="123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2400" b="1" dirty="0">
                <a:latin typeface="Century Gothic"/>
                <a:ea typeface="Century Gothic"/>
                <a:cs typeface="Century Gothic"/>
                <a:sym typeface="Century Gothic"/>
              </a:rPr>
              <a:t>Directions:</a:t>
            </a:r>
            <a:r>
              <a:rPr lang="en-US" sz="2400" dirty="0">
                <a:latin typeface="Century Gothic"/>
                <a:ea typeface="Century Gothic"/>
                <a:cs typeface="Century Gothic"/>
                <a:sym typeface="Century Gothic"/>
              </a:rPr>
              <a:t> Read through the list of statements of working conditions. Decide what category each will fit into on our </a:t>
            </a:r>
            <a:r>
              <a:rPr lang="en-US" sz="2400" b="1" dirty="0">
                <a:latin typeface="Century Gothic"/>
                <a:ea typeface="Century Gothic"/>
                <a:cs typeface="Century Gothic"/>
                <a:sym typeface="Century Gothic"/>
              </a:rPr>
              <a:t>Working Conditions anchor chart</a:t>
            </a:r>
            <a:r>
              <a:rPr lang="en-US" sz="2400" dirty="0">
                <a:latin typeface="Century Gothic"/>
                <a:ea typeface="Century Gothic"/>
                <a:cs typeface="Century Gothic"/>
                <a:sym typeface="Century Gothic"/>
              </a:rPr>
              <a:t>. Write that category in the blank.</a:t>
            </a:r>
            <a:endParaRPr sz="2400" dirty="0">
              <a:latin typeface="Century Gothic"/>
              <a:ea typeface="Century Gothic"/>
              <a:cs typeface="Century Gothic"/>
              <a:sym typeface="Century Gothic"/>
            </a:endParaRPr>
          </a:p>
          <a:p>
            <a:pPr marL="0" lvl="0" indent="0" rtl="0">
              <a:spcBef>
                <a:spcPts val="0"/>
              </a:spcBef>
              <a:spcAft>
                <a:spcPts val="0"/>
              </a:spcAft>
              <a:buNone/>
            </a:pPr>
            <a:r>
              <a:rPr lang="en-US" sz="2400" dirty="0"/>
              <a:t> </a:t>
            </a:r>
            <a:endParaRPr sz="2400" dirty="0"/>
          </a:p>
          <a:p>
            <a:pPr marL="0" lvl="0" indent="0" rtl="0">
              <a:spcBef>
                <a:spcPts val="0"/>
              </a:spcBef>
              <a:spcAft>
                <a:spcPts val="0"/>
              </a:spcAft>
              <a:buNone/>
            </a:pPr>
            <a:r>
              <a:rPr lang="en-US" dirty="0"/>
              <a:t> </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9"/>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26" name="Google Shape;226;p29"/>
          <p:cNvGraphicFramePr/>
          <p:nvPr/>
        </p:nvGraphicFramePr>
        <p:xfrm>
          <a:off x="825816" y="1479012"/>
          <a:ext cx="9569025" cy="4204775"/>
        </p:xfrm>
        <a:graphic>
          <a:graphicData uri="http://schemas.openxmlformats.org/drawingml/2006/table">
            <a:tbl>
              <a:tblPr firstRow="1" bandRow="1">
                <a:noFill/>
                <a:tableStyleId>{74848354-F451-4666-9B15-E83239839AD0}</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256850" y="234175"/>
            <a:ext cx="1096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Unit Overview</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95" name="Google Shape;95;p14"/>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In this first unit, students read </a:t>
            </a:r>
            <a:r>
              <a:rPr lang="en-US" sz="2000" i="1" dirty="0" err="1">
                <a:latin typeface="Century Gothic"/>
                <a:ea typeface="Century Gothic"/>
                <a:cs typeface="Century Gothic"/>
                <a:sym typeface="Century Gothic"/>
              </a:rPr>
              <a:t>Lyddie</a:t>
            </a:r>
            <a:r>
              <a:rPr lang="en-US" sz="2000" i="1" dirty="0">
                <a:latin typeface="Century Gothic"/>
                <a:ea typeface="Century Gothic"/>
                <a:cs typeface="Century Gothic"/>
                <a:sym typeface="Century Gothic"/>
              </a:rPr>
              <a:t>, </a:t>
            </a:r>
            <a:r>
              <a:rPr lang="en-US" sz="2000" dirty="0">
                <a:solidFill>
                  <a:srgbClr val="222222"/>
                </a:solidFill>
                <a:latin typeface="Century Gothic"/>
                <a:ea typeface="Century Gothic"/>
                <a:cs typeface="Century Gothic"/>
                <a:sym typeface="Century Gothic"/>
              </a:rPr>
              <a:t>a historical fiction account of life for a young girl in the textile mills of the 1800’s in New England. </a:t>
            </a:r>
            <a:r>
              <a:rPr lang="en-US" sz="2000" dirty="0">
                <a:latin typeface="Century Gothic"/>
                <a:ea typeface="Century Gothic"/>
                <a:cs typeface="Century Gothic"/>
                <a:sym typeface="Century Gothic"/>
              </a:rPr>
              <a:t>They track </a:t>
            </a:r>
            <a:r>
              <a:rPr lang="en-US" sz="2000" dirty="0" err="1">
                <a:latin typeface="Century Gothic"/>
                <a:ea typeface="Century Gothic"/>
                <a:cs typeface="Century Gothic"/>
                <a:sym typeface="Century Gothic"/>
              </a:rPr>
              <a:t>Lyddie's</a:t>
            </a:r>
            <a:r>
              <a:rPr lang="en-US" sz="2000" dirty="0">
                <a:latin typeface="Century Gothic"/>
                <a:ea typeface="Century Gothic"/>
                <a:cs typeface="Century Gothic"/>
                <a:sym typeface="Century Gothic"/>
              </a:rPr>
              <a:t> decision about whether or not to join in a protest about working conditions. </a:t>
            </a:r>
            <a:endParaRPr sz="20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r>
              <a:rPr lang="en-US" sz="2000" dirty="0">
                <a:latin typeface="Century Gothic"/>
                <a:ea typeface="Century Gothic"/>
                <a:cs typeface="Century Gothic"/>
                <a:sym typeface="Century Gothic"/>
              </a:rPr>
              <a:t>At the end of the unit, students write an argument essay about whether or not </a:t>
            </a:r>
            <a:r>
              <a:rPr lang="en-US" sz="2000" dirty="0" err="1">
                <a:latin typeface="Century Gothic"/>
                <a:ea typeface="Century Gothic"/>
                <a:cs typeface="Century Gothic"/>
                <a:sym typeface="Century Gothic"/>
              </a:rPr>
              <a:t>Lyddie</a:t>
            </a:r>
            <a:r>
              <a:rPr lang="en-US" sz="2000" dirty="0">
                <a:latin typeface="Century Gothic"/>
                <a:ea typeface="Century Gothic"/>
                <a:cs typeface="Century Gothic"/>
                <a:sym typeface="Century Gothic"/>
              </a:rPr>
              <a:t> should sign the petition to support the protest. As they read, students develop understanding through close reading, vocabulary work, and fluency exercises.</a:t>
            </a:r>
          </a:p>
          <a:p>
            <a:pPr marL="508000" lvl="1" indent="0">
              <a:buNone/>
            </a:pPr>
            <a:r>
              <a:rPr lang="en-US" sz="2000" dirty="0">
                <a:latin typeface="Century Gothic" panose="020B0502020202020204" pitchFamily="34" charset="0"/>
              </a:rPr>
              <a:t>This unit will introduce argument writing. The approach the lessons use may be different from what teachers have done in the past. Here, the goal is for students to build deep understanding of a topic and text, then carefully consider more than one perspective on it before making a claim about that topic or text.</a:t>
            </a:r>
          </a:p>
          <a:p>
            <a:pPr marL="508000" lvl="1" indent="0">
              <a:buNone/>
            </a:pPr>
            <a:r>
              <a:rPr lang="en-US" sz="2000" dirty="0">
                <a:latin typeface="Century Gothic" panose="020B0502020202020204" pitchFamily="34" charset="0"/>
              </a:rPr>
              <a:t>Please follow the link to read more about this thoughtful approach to argument thinking and writing.</a:t>
            </a:r>
          </a:p>
          <a:p>
            <a:pPr marL="50800" indent="0">
              <a:buNone/>
            </a:pPr>
            <a:r>
              <a:rPr lang="en-US" dirty="0"/>
              <a:t> </a:t>
            </a:r>
            <a:endParaRPr lang="en-US" sz="3200" dirty="0"/>
          </a:p>
          <a:p>
            <a:pPr marL="508000" lvl="1" indent="0">
              <a:buNone/>
            </a:pPr>
            <a:r>
              <a:rPr lang="en-US" dirty="0">
                <a:latin typeface="Century Gothic" panose="020B0502020202020204" pitchFamily="34" charset="0"/>
              </a:rPr>
              <a:t> </a:t>
            </a:r>
          </a:p>
          <a:p>
            <a:pPr marL="457200" marR="0" lvl="0" indent="0" algn="l" rtl="0">
              <a:lnSpc>
                <a:spcPct val="90000"/>
              </a:lnSpc>
              <a:spcBef>
                <a:spcPts val="1000"/>
              </a:spcBef>
              <a:spcAft>
                <a:spcPts val="1000"/>
              </a:spcAft>
              <a:buNone/>
            </a:pPr>
            <a:endParaRPr sz="24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01" name="Google Shape;101;p15"/>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t>
            </a:r>
            <a:r>
              <a:rPr lang="en-US" sz="2600" i="0" u="none" strike="noStrike" cap="none">
                <a:solidFill>
                  <a:schemeClr val="dk1"/>
                </a:solidFill>
                <a:latin typeface="Century Gothic"/>
                <a:ea typeface="Century Gothic"/>
                <a:cs typeface="Century Gothic"/>
                <a:sym typeface="Century Gothic"/>
              </a:rPr>
              <a:t>approximately </a:t>
            </a:r>
            <a:r>
              <a:rPr lang="en-US" sz="2600">
                <a:latin typeface="Century Gothic"/>
                <a:ea typeface="Century Gothic"/>
                <a:cs typeface="Century Gothic"/>
                <a:sym typeface="Century Gothic"/>
              </a:rPr>
              <a:t>50-75 </a:t>
            </a:r>
            <a:r>
              <a:rPr lang="en-US" sz="2600" i="0" u="none" strike="noStrike" cap="none" dirty="0">
                <a:solidFill>
                  <a:schemeClr val="dk1"/>
                </a:solidFill>
                <a:latin typeface="Century Gothic"/>
                <a:ea typeface="Century Gothic"/>
                <a:cs typeface="Century Gothic"/>
                <a:sym typeface="Century Gothic"/>
              </a:rPr>
              <a:t>minutes to complete. </a:t>
            </a:r>
            <a:endParaRPr sz="2600" dirty="0">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a:t>
            </a:r>
            <a:r>
              <a:rPr lang="en-US" sz="1050" dirty="0">
                <a:solidFill>
                  <a:srgbClr val="333333"/>
                </a:solidFill>
                <a:highlight>
                  <a:srgbClr val="FFFFFF"/>
                </a:highlight>
                <a:latin typeface="Open Sans"/>
                <a:ea typeface="Open Sans"/>
                <a:cs typeface="Open Sans"/>
                <a:sym typeface="Open Sans"/>
              </a:rPr>
              <a:t> </a:t>
            </a:r>
            <a:r>
              <a:rPr lang="en-US" sz="2400" dirty="0">
                <a:solidFill>
                  <a:srgbClr val="333333"/>
                </a:solidFill>
                <a:highlight>
                  <a:srgbClr val="FFFFFF"/>
                </a:highlight>
                <a:latin typeface="Century Gothic"/>
                <a:ea typeface="Century Gothic"/>
                <a:cs typeface="Century Gothic"/>
                <a:sym typeface="Century Gothic"/>
              </a:rPr>
              <a:t>are introduced to Module 2: Working Conditions—Then and Now. Students will participate in a Gallery Walk to preview and connect the case studies that compose this module.</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analyze photos, videos, and quotes to find a central theme.</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b="1" dirty="0">
                <a:latin typeface="Century Gothic"/>
                <a:ea typeface="Century Gothic"/>
                <a:cs typeface="Century Gothic"/>
                <a:sym typeface="Century Gothic"/>
              </a:rPr>
              <a:t>I can synthesize the ideas of my classmates with my own.</a:t>
            </a:r>
            <a:endParaRPr sz="24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subTitle" idx="1"/>
          </p:nvPr>
        </p:nvSpPr>
        <p:spPr>
          <a:xfrm>
            <a:off x="618950" y="1435200"/>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Audio: “The Sound of a Working Textile Mill”. May be accessed at: </a:t>
            </a:r>
            <a:r>
              <a:rPr lang="en-US" sz="1800" u="sng" dirty="0">
                <a:solidFill>
                  <a:schemeClr val="hlink"/>
                </a:solidFill>
                <a:latin typeface="Century Gothic"/>
                <a:ea typeface="Century Gothic"/>
                <a:cs typeface="Century Gothic"/>
                <a:sym typeface="Century Gothic"/>
                <a:hlinkClick r:id="rId3"/>
              </a:rPr>
              <a:t>http://www.prx.org/pieces/28041#description</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Introducing Module 2 worksheet </a:t>
            </a:r>
            <a:r>
              <a:rPr lang="en-US" sz="1800" dirty="0">
                <a:latin typeface="Century Gothic"/>
                <a:ea typeface="Century Gothic"/>
                <a:cs typeface="Century Gothic"/>
                <a:sym typeface="Century Gothic"/>
              </a:rPr>
              <a:t>(one per student; includes entry task and group synthesis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Picture of loom (included in slides)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Putting Together the Pieces: Gallery Walk Directions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Putting Together the Pieces: Gallery Walk Directions, Teacher Guide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“A Living Wage” interactive slide show, which may be accessed at: </a:t>
            </a:r>
            <a:r>
              <a:rPr lang="en-US" sz="1800" u="sng" dirty="0">
                <a:solidFill>
                  <a:schemeClr val="hlink"/>
                </a:solidFill>
                <a:latin typeface="Century Gothic"/>
                <a:ea typeface="Century Gothic"/>
                <a:cs typeface="Century Gothic"/>
                <a:sym typeface="Century Gothic"/>
                <a:hlinkClick r:id="rId4"/>
              </a:rPr>
              <a:t>http://www.nytimes.com/interactive/2010/07/18/business/global/18shirt-audioss/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Suggested List of </a:t>
            </a:r>
            <a:r>
              <a:rPr lang="en-US" sz="1800" u="sng" dirty="0">
                <a:solidFill>
                  <a:schemeClr val="hlink"/>
                </a:solidFill>
                <a:latin typeface="Century Gothic"/>
                <a:ea typeface="Century Gothic"/>
                <a:cs typeface="Century Gothic"/>
                <a:sym typeface="Century Gothic"/>
                <a:hlinkClick r:id="rId5"/>
              </a:rPr>
              <a:t>Gallery Walk Items </a:t>
            </a:r>
            <a:r>
              <a:rPr lang="en-US"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Sticky notes (5-6/student) OR markers</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a:t>
            </a:r>
            <a:r>
              <a:rPr lang="en-US" sz="1800" dirty="0">
                <a:latin typeface="Century Gothic"/>
                <a:ea typeface="Century Gothic"/>
                <a:cs typeface="Century Gothic"/>
                <a:sym typeface="Century Gothic"/>
              </a:rPr>
              <a:t>(new; teacher-created; see Work Time A)</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Working Conditions anchor chart, student version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Homework: Sorting Statements about Working Conditions (one per student)    </a:t>
            </a:r>
            <a:endParaRPr sz="1800"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i="0" u="none" strike="noStrike" cap="none" dirty="0">
              <a:solidFill>
                <a:schemeClr val="dk1"/>
              </a:solidFill>
              <a:latin typeface="Century Gothic"/>
              <a:ea typeface="Century Gothic"/>
              <a:cs typeface="Century Gothic"/>
              <a:sym typeface="Century Gothic"/>
            </a:endParaRPr>
          </a:p>
        </p:txBody>
      </p:sp>
      <p:sp>
        <p:nvSpPr>
          <p:cNvPr id="108" name="Google Shape;108;p1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2: Unit 1: Lesson 1</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a:t>
            </a:r>
            <a:endParaRPr sz="5600" b="1"/>
          </a:p>
        </p:txBody>
      </p:sp>
      <p:pic>
        <p:nvPicPr>
          <p:cNvPr id="3" name="Picture 2">
            <a:extLst>
              <a:ext uri="{FF2B5EF4-FFF2-40B4-BE49-F238E27FC236}">
                <a16:creationId xmlns:a16="http://schemas.microsoft.com/office/drawing/2014/main" id="{700D54B3-0409-499E-8635-4527FD82A159}"/>
              </a:ext>
            </a:extLst>
          </p:cNvPr>
          <p:cNvPicPr>
            <a:picLocks noChangeAspect="1"/>
          </p:cNvPicPr>
          <p:nvPr/>
        </p:nvPicPr>
        <p:blipFill>
          <a:blip r:embed="rId3"/>
          <a:stretch>
            <a:fillRect/>
          </a:stretch>
        </p:blipFill>
        <p:spPr>
          <a:xfrm>
            <a:off x="4689475" y="1068149"/>
            <a:ext cx="2651210" cy="135044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21" name="Google Shape;121;p18"/>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be introduced to </a:t>
            </a:r>
            <a:r>
              <a:rPr lang="en-US" b="1" dirty="0">
                <a:solidFill>
                  <a:srgbClr val="333333"/>
                </a:solidFill>
                <a:highlight>
                  <a:srgbClr val="FFFFFF"/>
                </a:highlight>
                <a:latin typeface="Century Gothic"/>
                <a:ea typeface="Century Gothic"/>
                <a:cs typeface="Century Gothic"/>
                <a:sym typeface="Century Gothic"/>
              </a:rPr>
              <a:t>Module 2: Working Conditions—Then and Now</a:t>
            </a:r>
            <a:r>
              <a:rPr lang="en-US" dirty="0">
                <a:solidFill>
                  <a:srgbClr val="333333"/>
                </a:solidFill>
                <a:highlight>
                  <a:srgbClr val="FFFFFF"/>
                </a:highlight>
                <a:latin typeface="Century Gothic"/>
                <a:ea typeface="Century Gothic"/>
                <a:cs typeface="Century Gothic"/>
                <a:sym typeface="Century Gothic"/>
              </a:rPr>
              <a:t>. We will participate in a </a:t>
            </a:r>
            <a:r>
              <a:rPr lang="en-US" b="1" dirty="0">
                <a:solidFill>
                  <a:srgbClr val="333333"/>
                </a:solidFill>
                <a:highlight>
                  <a:srgbClr val="FFFFFF"/>
                </a:highlight>
                <a:latin typeface="Century Gothic"/>
                <a:ea typeface="Century Gothic"/>
                <a:cs typeface="Century Gothic"/>
                <a:sym typeface="Century Gothic"/>
              </a:rPr>
              <a:t>Gallery Walk</a:t>
            </a:r>
            <a:r>
              <a:rPr lang="en-US" dirty="0">
                <a:solidFill>
                  <a:srgbClr val="333333"/>
                </a:solidFill>
                <a:highlight>
                  <a:srgbClr val="FFFFFF"/>
                </a:highlight>
                <a:latin typeface="Century Gothic"/>
                <a:ea typeface="Century Gothic"/>
                <a:cs typeface="Century Gothic"/>
                <a:sym typeface="Century Gothic"/>
              </a:rPr>
              <a:t> to preview and connect the case studies that compose this module.</a:t>
            </a:r>
            <a:endParaRPr dirty="0">
              <a:solidFill>
                <a:srgbClr val="333333"/>
              </a:solidFill>
              <a:highlight>
                <a:schemeClr val="lt1"/>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Participate in a Gallery Walk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Create a </a:t>
            </a:r>
            <a:r>
              <a:rPr lang="en-US" b="1" dirty="0">
                <a:latin typeface="Century Gothic"/>
                <a:ea typeface="Century Gothic"/>
                <a:cs typeface="Century Gothic"/>
                <a:sym typeface="Century Gothic"/>
              </a:rPr>
              <a:t>Working Conditions Anchor Chart</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23" name="Google Shape;123;p18"/>
          <p:cNvPicPr preferRelativeResize="0"/>
          <p:nvPr/>
        </p:nvPicPr>
        <p:blipFill>
          <a:blip r:embed="rId4">
            <a:alphaModFix/>
          </a:blip>
          <a:stretch>
            <a:fillRect/>
          </a:stretch>
        </p:blipFill>
        <p:spPr>
          <a:xfrm>
            <a:off x="10713075" y="185950"/>
            <a:ext cx="1260975" cy="1936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put the pieces together</a:t>
            </a:r>
            <a:endParaRPr sz="3400" i="0" u="none" strike="noStrike" cap="none">
              <a:solidFill>
                <a:schemeClr val="dk1"/>
              </a:solidFill>
              <a:latin typeface="Century Gothic"/>
              <a:ea typeface="Century Gothic"/>
              <a:cs typeface="Century Gothic"/>
              <a:sym typeface="Century Gothic"/>
            </a:endParaRPr>
          </a:p>
        </p:txBody>
      </p:sp>
      <p:sp>
        <p:nvSpPr>
          <p:cNvPr id="130" name="Google Shape;130;p19"/>
          <p:cNvSpPr txBox="1">
            <a:spLocks noGrp="1"/>
          </p:cNvSpPr>
          <p:nvPr>
            <p:ph type="body" idx="1"/>
          </p:nvPr>
        </p:nvSpPr>
        <p:spPr>
          <a:xfrm>
            <a:off x="693225" y="2122575"/>
            <a:ext cx="11195100" cy="4223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b="1" dirty="0">
                <a:latin typeface="Century Gothic"/>
                <a:ea typeface="Century Gothic"/>
                <a:cs typeface="Century Gothic"/>
                <a:sym typeface="Century Gothic"/>
              </a:rPr>
              <a:t>Listen</a:t>
            </a:r>
            <a:r>
              <a:rPr lang="en-US" sz="2400" dirty="0">
                <a:latin typeface="Century Gothic"/>
                <a:ea typeface="Century Gothic"/>
                <a:cs typeface="Century Gothic"/>
                <a:sym typeface="Century Gothic"/>
              </a:rPr>
              <a:t> to the </a:t>
            </a:r>
            <a:r>
              <a:rPr lang="en-US" sz="2400" u="sng" dirty="0">
                <a:solidFill>
                  <a:schemeClr val="hlink"/>
                </a:solidFill>
                <a:latin typeface="Century Gothic"/>
                <a:ea typeface="Century Gothic"/>
                <a:cs typeface="Century Gothic"/>
                <a:sym typeface="Century Gothic"/>
                <a:hlinkClick r:id="rId3"/>
              </a:rPr>
              <a:t>audio</a:t>
            </a:r>
            <a:r>
              <a:rPr lang="en-US" sz="2400" dirty="0">
                <a:latin typeface="Century Gothic"/>
                <a:ea typeface="Century Gothic"/>
                <a:cs typeface="Century Gothic"/>
                <a:sym typeface="Century Gothic"/>
              </a:rPr>
              <a:t> and think about these questions:</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What is the setting (time and place) of this piece of evidence? How do you know?</a:t>
            </a:r>
          </a:p>
          <a:p>
            <a:pPr marL="457200" marR="0" lvl="0" indent="-381000" algn="l" rtl="0">
              <a:lnSpc>
                <a:spcPct val="90000"/>
              </a:lnSpc>
              <a:spcBef>
                <a:spcPts val="1000"/>
              </a:spcBef>
              <a:spcAft>
                <a:spcPts val="0"/>
              </a:spcAft>
              <a:buSzPts val="2400"/>
              <a:buFont typeface="Century Gothic"/>
              <a:buAutoNum type="arabicPeriod"/>
            </a:pPr>
            <a:endParaRPr lang="en-US"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What are you wondering about this piece of evidence?</a:t>
            </a:r>
            <a:endParaRPr sz="1200" dirty="0">
              <a:latin typeface="Calibri"/>
              <a:ea typeface="Calibri"/>
              <a:cs typeface="Calibri"/>
              <a:sym typeface="Calibri"/>
            </a:endParaRPr>
          </a:p>
        </p:txBody>
      </p:sp>
      <p:pic>
        <p:nvPicPr>
          <p:cNvPr id="131" name="Google Shape;131;p19"/>
          <p:cNvPicPr preferRelativeResize="0"/>
          <p:nvPr/>
        </p:nvPicPr>
        <p:blipFill rotWithShape="1">
          <a:blip r:embed="rId4">
            <a:alphaModFix/>
          </a:blip>
          <a:srcRect/>
          <a:stretch/>
        </p:blipFill>
        <p:spPr>
          <a:xfrm>
            <a:off x="10798730" y="185949"/>
            <a:ext cx="1089660" cy="1395730"/>
          </a:xfrm>
          <a:prstGeom prst="rect">
            <a:avLst/>
          </a:prstGeom>
          <a:noFill/>
          <a:ln>
            <a:noFill/>
          </a:ln>
        </p:spPr>
      </p:pic>
      <p:pic>
        <p:nvPicPr>
          <p:cNvPr id="132" name="Google Shape;132;p19"/>
          <p:cNvPicPr preferRelativeResize="0"/>
          <p:nvPr/>
        </p:nvPicPr>
        <p:blipFill>
          <a:blip r:embed="rId5">
            <a:alphaModFix/>
          </a:blip>
          <a:stretch>
            <a:fillRect/>
          </a:stretch>
        </p:blipFill>
        <p:spPr>
          <a:xfrm>
            <a:off x="10713075" y="185950"/>
            <a:ext cx="1260975" cy="1936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put the pieces together</a:t>
            </a:r>
            <a:endParaRPr sz="3400" i="0" u="none" strike="noStrike" cap="none">
              <a:solidFill>
                <a:schemeClr val="dk1"/>
              </a:solidFill>
              <a:latin typeface="Century Gothic"/>
              <a:ea typeface="Century Gothic"/>
              <a:cs typeface="Century Gothic"/>
              <a:sym typeface="Century Gothic"/>
            </a:endParaRPr>
          </a:p>
        </p:txBody>
      </p:sp>
      <p:sp>
        <p:nvSpPr>
          <p:cNvPr id="139" name="Google Shape;139;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40" name="Google Shape;140;p20"/>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41" name="Google Shape;141;p20"/>
          <p:cNvPicPr preferRelativeResize="0"/>
          <p:nvPr/>
        </p:nvPicPr>
        <p:blipFill>
          <a:blip r:embed="rId4">
            <a:alphaModFix/>
          </a:blip>
          <a:stretch>
            <a:fillRect/>
          </a:stretch>
        </p:blipFill>
        <p:spPr>
          <a:xfrm>
            <a:off x="10713075" y="185950"/>
            <a:ext cx="1260975" cy="1936625"/>
          </a:xfrm>
          <a:prstGeom prst="rect">
            <a:avLst/>
          </a:prstGeom>
          <a:noFill/>
          <a:ln>
            <a:noFill/>
          </a:ln>
        </p:spPr>
      </p:pic>
      <p:pic>
        <p:nvPicPr>
          <p:cNvPr id="142" name="Google Shape;142;p20"/>
          <p:cNvPicPr preferRelativeResize="0"/>
          <p:nvPr/>
        </p:nvPicPr>
        <p:blipFill>
          <a:blip r:embed="rId5">
            <a:alphaModFix/>
          </a:blip>
          <a:stretch>
            <a:fillRect/>
          </a:stretch>
        </p:blipFill>
        <p:spPr>
          <a:xfrm>
            <a:off x="276525" y="1736626"/>
            <a:ext cx="7813949" cy="4609526"/>
          </a:xfrm>
          <a:prstGeom prst="rect">
            <a:avLst/>
          </a:prstGeom>
          <a:noFill/>
          <a:ln>
            <a:noFill/>
          </a:ln>
        </p:spPr>
      </p:pic>
      <p:sp>
        <p:nvSpPr>
          <p:cNvPr id="143" name="Google Shape;143;p20"/>
          <p:cNvSpPr txBox="1"/>
          <p:nvPr/>
        </p:nvSpPr>
        <p:spPr>
          <a:xfrm>
            <a:off x="8384100" y="3272000"/>
            <a:ext cx="3033300" cy="3196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b="1">
                <a:latin typeface="Century Gothic"/>
                <a:ea typeface="Century Gothic"/>
                <a:cs typeface="Century Gothic"/>
                <a:sym typeface="Century Gothic"/>
              </a:rPr>
              <a:t>3. </a:t>
            </a:r>
            <a:r>
              <a:rPr lang="en-US" sz="2400" b="1">
                <a:solidFill>
                  <a:schemeClr val="dk1"/>
                </a:solidFill>
                <a:latin typeface="Century Gothic"/>
                <a:ea typeface="Century Gothic"/>
                <a:cs typeface="Century Gothic"/>
                <a:sym typeface="Century Gothic"/>
              </a:rPr>
              <a:t>If this were a piece of a puzzle, what might the larger picture look like?</a:t>
            </a:r>
            <a:endParaRPr sz="2400" b="1">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150" name="Google Shape;150;p21"/>
          <p:cNvSpPr txBox="1">
            <a:spLocks noGrp="1"/>
          </p:cNvSpPr>
          <p:nvPr>
            <p:ph type="body" idx="1"/>
          </p:nvPr>
        </p:nvSpPr>
        <p:spPr>
          <a:xfrm>
            <a:off x="693225" y="2122575"/>
            <a:ext cx="11195100" cy="4223700"/>
          </a:xfrm>
          <a:prstGeom prst="rect">
            <a:avLst/>
          </a:prstGeom>
          <a:noFill/>
          <a:ln>
            <a:noFill/>
          </a:ln>
        </p:spPr>
        <p:txBody>
          <a:bodyPr spcFirstLastPara="1" wrap="square" lIns="91425" tIns="45700" rIns="91425" bIns="45700" anchor="t" anchorCtr="0">
            <a:noAutofit/>
          </a:bodyPr>
          <a:lstStyle/>
          <a:p>
            <a:pPr marL="457200" lvl="0" indent="0" rtl="0">
              <a:spcBef>
                <a:spcPts val="0"/>
              </a:spcBef>
              <a:spcAft>
                <a:spcPts val="0"/>
              </a:spcAft>
              <a:buNone/>
            </a:pPr>
            <a:endParaRPr sz="2400" b="1">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b="1">
                <a:latin typeface="Century Gothic"/>
                <a:ea typeface="Century Gothic"/>
                <a:cs typeface="Century Gothic"/>
                <a:sym typeface="Century Gothic"/>
              </a:rPr>
              <a:t>I can analyze photos, videos, and quotes to find a central theme.</a:t>
            </a:r>
            <a:endParaRPr sz="2400" b="1">
              <a:latin typeface="Century Gothic"/>
              <a:ea typeface="Century Gothic"/>
              <a:cs typeface="Century Gothic"/>
              <a:sym typeface="Century Gothic"/>
            </a:endParaRPr>
          </a:p>
          <a:p>
            <a:pPr marL="0" lvl="0" indent="0" rtl="0">
              <a:spcBef>
                <a:spcPts val="1000"/>
              </a:spcBef>
              <a:spcAft>
                <a:spcPts val="0"/>
              </a:spcAft>
              <a:buNone/>
            </a:pPr>
            <a:endParaRPr sz="2400" b="1">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b="1">
                <a:latin typeface="Century Gothic"/>
                <a:ea typeface="Century Gothic"/>
                <a:cs typeface="Century Gothic"/>
                <a:sym typeface="Century Gothic"/>
              </a:rPr>
              <a:t>I can synthesize the ideas of my classmates with my own.</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52" name="Google Shape;152;p21"/>
          <p:cNvPicPr preferRelativeResize="0"/>
          <p:nvPr/>
        </p:nvPicPr>
        <p:blipFill>
          <a:blip r:embed="rId4">
            <a:alphaModFix/>
          </a:blip>
          <a:stretch>
            <a:fillRect/>
          </a:stretch>
        </p:blipFill>
        <p:spPr>
          <a:xfrm>
            <a:off x="10713075" y="185950"/>
            <a:ext cx="1260975" cy="1936625"/>
          </a:xfrm>
          <a:prstGeom prst="rect">
            <a:avLst/>
          </a:prstGeom>
          <a:noFill/>
          <a:ln>
            <a:noFill/>
          </a:ln>
        </p:spPr>
      </p:pic>
      <p:pic>
        <p:nvPicPr>
          <p:cNvPr id="153" name="Google Shape;153;p21"/>
          <p:cNvPicPr preferRelativeResize="0"/>
          <p:nvPr/>
        </p:nvPicPr>
        <p:blipFill>
          <a:blip r:embed="rId5">
            <a:alphaModFix/>
          </a:blip>
          <a:stretch>
            <a:fillRect/>
          </a:stretch>
        </p:blipFill>
        <p:spPr>
          <a:xfrm>
            <a:off x="11177207" y="6036450"/>
            <a:ext cx="796843" cy="619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Kelli Hackel</DisplayName>
        <AccountId>1532</AccountId>
        <AccountType/>
      </UserInfo>
      <UserInfo>
        <DisplayName>Kaira Gandy</DisplayName>
        <AccountId>1434</AccountId>
        <AccountType/>
      </UserInfo>
      <UserInfo>
        <DisplayName>Natalie Mootry</DisplayName>
        <AccountId>1161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C16117-8AD6-40D4-8086-EFF5F1A4BAA8}"/>
</file>

<file path=customXml/itemProps2.xml><?xml version="1.0" encoding="utf-8"?>
<ds:datastoreItem xmlns:ds="http://schemas.openxmlformats.org/officeDocument/2006/customXml" ds:itemID="{35A006E4-1D54-4DCC-8101-77CDDB0D217F}">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7DA429B1-0E94-4C4A-AB74-E6D558E195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TotalTime>
  <Words>5536</Words>
  <Application>Microsoft Office PowerPoint</Application>
  <PresentationFormat>Widescreen</PresentationFormat>
  <Paragraphs>488</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Overlock</vt:lpstr>
      <vt:lpstr>Arial</vt:lpstr>
      <vt:lpstr>Open Sans</vt:lpstr>
      <vt:lpstr>Century Gothic</vt:lpstr>
      <vt:lpstr>Office Theme</vt:lpstr>
      <vt:lpstr>Grade 7: Module 2: Unit 1: Module Overview Teacher slide, before teaching.</vt:lpstr>
      <vt:lpstr>Grade 7: Module 2: Unit 1: Unit Overview Teacher slide, before teaching.</vt:lpstr>
      <vt:lpstr>Grade 7: Module 2: Unit 1: Lesson 1 Teacher slide, before teaching.</vt:lpstr>
      <vt:lpstr>Grade 7: Module 2: Unit 1: Lesson 1 Teacher slide, before teaching.</vt:lpstr>
      <vt:lpstr>Grade 7: Module 2:  Unit 1: Lesson 1</vt:lpstr>
      <vt:lpstr>Hello, Students!</vt:lpstr>
      <vt:lpstr>Let’s put the pieces together</vt:lpstr>
      <vt:lpstr>Let’s put the pieces together</vt:lpstr>
      <vt:lpstr>Let’s review our learning targets</vt:lpstr>
      <vt:lpstr>Let’s review Step 1 of our Gallery Walk</vt:lpstr>
      <vt:lpstr>Let’s review Step 2 of our Gallery Walk</vt:lpstr>
      <vt:lpstr>Let’s review Step 3 of Gallery Walk</vt:lpstr>
      <vt:lpstr>Let’s look at our guiding questions</vt:lpstr>
      <vt:lpstr>Let’s look at the Working Conditions anchor chart</vt:lpstr>
      <vt:lpstr>Let’s learn how to use the chart</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Module Overview Teacher slide, before teaching.</dc:title>
  <dc:creator>nbravo</dc:creator>
  <cp:lastModifiedBy>Steven Benson</cp:lastModifiedBy>
  <cp:revision>12</cp:revision>
  <dcterms:modified xsi:type="dcterms:W3CDTF">2018-09-20T17:11:04Z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