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8.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5"/>
  </p:notesMasterIdLst>
  <p:sldIdLst>
    <p:sldId id="256" r:id="rId4"/>
    <p:sldId id="257" r:id="rId5"/>
    <p:sldId id="258" r:id="rId6"/>
    <p:sldId id="259" r:id="rId7"/>
    <p:sldId id="260" r:id="rId8"/>
    <p:sldId id="261" r:id="rId9"/>
    <p:sldId id="262" r:id="rId10"/>
    <p:sldId id="263" r:id="rId11"/>
    <p:sldId id="264" r:id="rId12"/>
    <p:sldId id="265" r:id="rId13"/>
    <p:sldId id="266"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28C4BA1-FEE9-46B7-9C64-C5C8DA2F7D79}">
  <a:tblStyle styleId="{B28C4BA1-FEE9-46B7-9C64-C5C8DA2F7D7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251" autoAdjust="0"/>
  </p:normalViewPr>
  <p:slideViewPr>
    <p:cSldViewPr snapToGrid="0">
      <p:cViewPr varScale="1">
        <p:scale>
          <a:sx n="119" d="100"/>
          <a:sy n="119" d="100"/>
        </p:scale>
        <p:origin x="-800" y="-104"/>
      </p:cViewPr>
      <p:guideLst>
        <p:guide orient="horz" pos="1620"/>
        <p:guide pos="2880"/>
      </p:guideLst>
    </p:cSldViewPr>
  </p:slideViewPr>
  <p:notesTextViewPr>
    <p:cViewPr>
      <p:scale>
        <a:sx n="1" d="1"/>
        <a:sy n="1" d="1"/>
      </p:scale>
      <p:origin x="0" y="194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customXml" Target="../customXml/item1.xml"/><Relationship Id="rId12" Type="http://schemas.openxmlformats.org/officeDocument/2006/relationships/slide" Target="slides/slide9.xml"/><Relationship Id="rId17" Type="http://schemas.openxmlformats.org/officeDocument/2006/relationships/presProps" Target="presProps.xml"/><Relationship Id="rId7" Type="http://schemas.openxmlformats.org/officeDocument/2006/relationships/slide" Target="slides/slide4.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notesMaster" Target="notesMasters/notesMaster1.xml"/><Relationship Id="rId5" Type="http://schemas.openxmlformats.org/officeDocument/2006/relationships/slide" Target="slides/slide2.xml"/><Relationship Id="rId23"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theme" Target="theme/theme1.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58324519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latin typeface="Calibri"/>
                <a:ea typeface="Calibri"/>
                <a:cs typeface="Calibri"/>
                <a:sym typeface="Calibri"/>
              </a:rPr>
              <a:t>Agenda</a:t>
            </a:r>
            <a:endParaRPr sz="1200" b="1">
              <a:latin typeface="Calibri"/>
              <a:ea typeface="Calibri"/>
              <a:cs typeface="Calibri"/>
              <a:sym typeface="Calibri"/>
            </a:endParaRPr>
          </a:p>
          <a:p>
            <a:pPr marL="0" lvl="0" indent="0" algn="l" rtl="0">
              <a:lnSpc>
                <a:spcPct val="100000"/>
              </a:lnSpc>
              <a:spcBef>
                <a:spcPts val="0"/>
              </a:spcBef>
              <a:spcAft>
                <a:spcPts val="0"/>
              </a:spcAft>
              <a:buNone/>
            </a:pPr>
            <a:r>
              <a:rPr lang="en" sz="1200" b="1">
                <a:latin typeface="Calibri"/>
                <a:ea typeface="Calibri"/>
                <a:cs typeface="Calibri"/>
                <a:sym typeface="Calibri"/>
              </a:rPr>
              <a:t>50-60  minutes</a:t>
            </a:r>
            <a:endParaRPr sz="1200" b="1">
              <a:latin typeface="Calibri"/>
              <a:ea typeface="Calibri"/>
              <a:cs typeface="Calibri"/>
              <a:sym typeface="Calibri"/>
            </a:endParaRPr>
          </a:p>
          <a:p>
            <a:pPr marL="0" lvl="0" indent="0" algn="l" rtl="0">
              <a:lnSpc>
                <a:spcPct val="100000"/>
              </a:lnSpc>
              <a:spcBef>
                <a:spcPts val="0"/>
              </a:spcBef>
              <a:spcAft>
                <a:spcPts val="0"/>
              </a:spcAft>
              <a:buNone/>
            </a:pPr>
            <a:endParaRPr sz="120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Engaging the Writer (2-3 minutes)</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Reviewing Learning Target (1-2 minute)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Read-aloud Circles (35-40 minutes)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Self-Assessment of Performance Task (12-15 minutes)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Homework</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0900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Read the slide aloud to ensure students are clear that there is no homework for this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69" name="Google Shape;269;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722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5a293021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g45a293021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76" name="Google Shape;276;g45a293021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317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John Steinbeck quotation </a:t>
            </a:r>
            <a:r>
              <a:rPr lang="en" sz="1200" dirty="0">
                <a:solidFill>
                  <a:schemeClr val="dk1"/>
                </a:solidFill>
                <a:latin typeface="Calibri"/>
                <a:ea typeface="Calibri"/>
                <a:cs typeface="Calibri"/>
                <a:sym typeface="Calibri"/>
              </a:rPr>
              <a:t>(optional; one to display). Consider making your own version of the </a:t>
            </a:r>
            <a:r>
              <a:rPr lang="en" sz="1200" b="1" dirty="0">
                <a:solidFill>
                  <a:schemeClr val="dk1"/>
                </a:solidFill>
                <a:latin typeface="Calibri"/>
                <a:ea typeface="Calibri"/>
                <a:cs typeface="Calibri"/>
                <a:sym typeface="Calibri"/>
              </a:rPr>
              <a:t>John Steinbeck quotation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Final Performance Task: Narrative Writing: Becoming Visible Again After Internment </a:t>
            </a:r>
            <a:r>
              <a:rPr lang="en" sz="1200" dirty="0">
                <a:solidFill>
                  <a:schemeClr val="dk1"/>
                </a:solidFill>
                <a:latin typeface="Calibri"/>
                <a:ea typeface="Calibri"/>
                <a:cs typeface="Calibri"/>
                <a:sym typeface="Calibri"/>
              </a:rPr>
              <a:t>(Group Presentation and Reflection)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Share task card </a:t>
            </a:r>
            <a:r>
              <a:rPr lang="en" sz="1200" dirty="0">
                <a:solidFill>
                  <a:schemeClr val="dk1"/>
                </a:solidFill>
                <a:latin typeface="Calibri"/>
                <a:ea typeface="Calibri"/>
                <a:cs typeface="Calibri"/>
                <a:sym typeface="Calibri"/>
              </a:rPr>
              <a:t>(one for every four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Lined paper (one piece per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rubric </a:t>
            </a:r>
            <a:r>
              <a:rPr lang="en" sz="1200" dirty="0">
                <a:solidFill>
                  <a:schemeClr val="dk1"/>
                </a:solidFill>
                <a:latin typeface="Calibri"/>
                <a:ea typeface="Calibri"/>
                <a:cs typeface="Calibri"/>
                <a:sym typeface="Calibri"/>
              </a:rPr>
              <a:t>(from Lesson 2; one new blank copy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the classroom set up is conducive to the Read-Aloud Circles.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divide students into groups of four for the Read-Aloud Circles.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4816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rubric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Final Performance Task: Narrative Writing: Becoming Visible Again After Internment </a:t>
            </a:r>
            <a:r>
              <a:rPr lang="en" sz="1200" dirty="0">
                <a:solidFill>
                  <a:schemeClr val="dk1"/>
                </a:solidFill>
                <a:latin typeface="Calibri"/>
                <a:ea typeface="Calibri"/>
                <a:cs typeface="Calibri"/>
                <a:sym typeface="Calibri"/>
              </a:rPr>
              <a:t>(Group Presentation and Reflection) </a:t>
            </a:r>
            <a:r>
              <a:rPr lang="en" sz="1200" i="1" dirty="0">
                <a:solidFill>
                  <a:schemeClr val="dk1"/>
                </a:solidFill>
                <a:latin typeface="Calibri"/>
                <a:ea typeface="Calibri"/>
                <a:cs typeface="Calibri"/>
                <a:sym typeface="Calibri"/>
              </a:rPr>
              <a:t/>
            </a:r>
            <a:br>
              <a:rPr lang="en" sz="1200" i="1" dirty="0">
                <a:solidFill>
                  <a:schemeClr val="dk1"/>
                </a:solidFill>
                <a:latin typeface="Calibri"/>
                <a:ea typeface="Calibri"/>
                <a:cs typeface="Calibri"/>
                <a:sym typeface="Calibri"/>
              </a:rPr>
            </a:b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Read-Aloud Circle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5213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Final Performance Task: Becoming Visible Again</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7756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975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Student Pairings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Writer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another favorite quotation about writing or storytelling (perhaps from a book students have read) that you think will get students excited about sharing their narratives with one another, consider substituting it for </a:t>
            </a:r>
            <a:r>
              <a:rPr lang="en" sz="1200" b="0" dirty="0">
                <a:solidFill>
                  <a:schemeClr val="dk1"/>
                </a:solidFill>
                <a:latin typeface="Calibri"/>
                <a:ea typeface="Calibri"/>
                <a:cs typeface="Calibri"/>
                <a:sym typeface="Calibri"/>
              </a:rPr>
              <a:t>the Steinbeck quotation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a:t>
            </a:r>
            <a:r>
              <a:rPr lang="en" sz="1200" b="1" dirty="0">
                <a:solidFill>
                  <a:schemeClr val="dk1"/>
                </a:solidFill>
                <a:latin typeface="Calibri"/>
                <a:ea typeface="Calibri"/>
                <a:cs typeface="Calibri"/>
                <a:sym typeface="Calibri"/>
              </a:rPr>
              <a:t>Mid-Unit 3 Assessment: Single Draft Narrative </a:t>
            </a:r>
            <a:r>
              <a:rPr lang="en" sz="1200" dirty="0">
                <a:solidFill>
                  <a:schemeClr val="dk1"/>
                </a:solidFill>
                <a:latin typeface="Calibri"/>
                <a:ea typeface="Calibri"/>
                <a:cs typeface="Calibri"/>
                <a:sym typeface="Calibri"/>
              </a:rPr>
              <a:t>and congratulate them for telling the “rest” of Mine’s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posted </a:t>
            </a:r>
            <a:r>
              <a:rPr lang="en" sz="1200" b="1" dirty="0">
                <a:solidFill>
                  <a:schemeClr val="dk1"/>
                </a:solidFill>
                <a:latin typeface="Calibri"/>
                <a:ea typeface="Calibri"/>
                <a:cs typeface="Calibri"/>
                <a:sym typeface="Calibri"/>
              </a:rPr>
              <a:t>John Steinbeck quotation </a:t>
            </a:r>
            <a:r>
              <a:rPr lang="en" sz="1200" dirty="0">
                <a:solidFill>
                  <a:schemeClr val="dk1"/>
                </a:solidFill>
                <a:latin typeface="Calibri"/>
                <a:ea typeface="Calibri"/>
                <a:cs typeface="Calibri"/>
                <a:sym typeface="Calibri"/>
              </a:rPr>
              <a:t>(on this slide, if needed). Read it aloud as they follow along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give the gist of this quotation.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t>
            </a:r>
            <a:r>
              <a:rPr lang="en" sz="1200" i="1" dirty="0">
                <a:solidFill>
                  <a:schemeClr val="dk1"/>
                </a:solidFill>
                <a:latin typeface="Calibri"/>
                <a:ea typeface="Calibri"/>
                <a:cs typeface="Calibri"/>
                <a:sym typeface="Calibri"/>
              </a:rPr>
              <a:t>“Even though we have never met Louie Zamperini or Miné Okubo, how might we consider their stories to be ‘about </a:t>
            </a:r>
            <a:r>
              <a:rPr lang="en" sz="1200" i="1" dirty="0" smtClean="0">
                <a:solidFill>
                  <a:schemeClr val="dk1"/>
                </a:solidFill>
                <a:latin typeface="Calibri"/>
                <a:ea typeface="Calibri"/>
                <a:cs typeface="Calibri"/>
                <a:sym typeface="Calibri"/>
              </a:rPr>
              <a:t>everyone?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moments, call on several volunteers to share their thoughts.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for the gist of the quotation, listen for: “The most interesting stories are ones that people can relate to in their own lives.”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Turn and Talk, listen for them to say that Louie and Miné’s stories are universal because they are about ordinary people overcoming great difficulty.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struggle to understand the quotation, ask something like</a:t>
            </a:r>
            <a:r>
              <a:rPr lang="en" sz="1200" i="1" dirty="0">
                <a:solidFill>
                  <a:schemeClr val="dk1"/>
                </a:solidFill>
                <a:latin typeface="Calibri"/>
                <a:ea typeface="Calibri"/>
                <a:cs typeface="Calibri"/>
                <a:sym typeface="Calibri"/>
              </a:rPr>
              <a:t>: “What does John Steinbeck mean when he says that a good story is ‘about </a:t>
            </a:r>
            <a:r>
              <a:rPr lang="en" sz="1200" i="1" dirty="0" smtClean="0">
                <a:solidFill>
                  <a:schemeClr val="dk1"/>
                </a:solidFill>
                <a:latin typeface="Calibri"/>
                <a:ea typeface="Calibri"/>
                <a:cs typeface="Calibri"/>
                <a:sym typeface="Calibri"/>
              </a:rPr>
              <a:t>everyone?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0515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54f97e97c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Opening B. Reviewing the Learning Target </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today’s learning target aloud as students read along silently.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today students will have a chance to prove that they have met this learning target by sharing their narratives with each other and completing a self-assessment at the end of class.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49" name="Google Shape;249;g454f97e97c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575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35-40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(Read-Aloud Circle Groups of 4)</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Read-Aloud Circles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reticent to read their work aloud to the whole class at the end of this block, consider having them read each other’s passages aloud instead. Add a step to the </a:t>
            </a:r>
            <a:r>
              <a:rPr lang="en" sz="1200" b="1" dirty="0">
                <a:solidFill>
                  <a:schemeClr val="dk1"/>
                </a:solidFill>
                <a:latin typeface="Calibri"/>
                <a:ea typeface="Calibri"/>
                <a:cs typeface="Calibri"/>
                <a:sym typeface="Calibri"/>
              </a:rPr>
              <a:t>Narrative Share task card</a:t>
            </a:r>
            <a:r>
              <a:rPr lang="en" sz="1200" dirty="0">
                <a:solidFill>
                  <a:schemeClr val="dk1"/>
                </a:solidFill>
                <a:latin typeface="Calibri"/>
                <a:ea typeface="Calibri"/>
                <a:cs typeface="Calibri"/>
                <a:sym typeface="Calibri"/>
              </a:rPr>
              <a:t> telling students to choose who will read each passage to the class.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Final Performance Task: Narrative Writing: Becoming Visible Again After Internment </a:t>
            </a:r>
            <a:r>
              <a:rPr lang="en" sz="1200" dirty="0">
                <a:solidFill>
                  <a:schemeClr val="dk1"/>
                </a:solidFill>
                <a:latin typeface="Calibri"/>
                <a:ea typeface="Calibri"/>
                <a:cs typeface="Calibri"/>
                <a:sym typeface="Calibri"/>
              </a:rPr>
              <a:t>(Group Presentation and Reflection)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Divide students into groups of four.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Narrative Share task card</a:t>
            </a:r>
            <a:r>
              <a:rPr lang="en" sz="1200" dirty="0">
                <a:solidFill>
                  <a:schemeClr val="dk1"/>
                </a:solidFill>
                <a:latin typeface="Calibri"/>
                <a:ea typeface="Calibri"/>
                <a:cs typeface="Calibri"/>
                <a:sym typeface="Calibri"/>
              </a:rPr>
              <a:t>. Invite students to read the directions with you, then answer any clarifying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the directions on the task card to share their narratives with each other.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in as they read their narratives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20 minutes, draw students’ attention back together. Have each student read aloud the short passage from his or her narrative that the group chose in Step 5 of the </a:t>
            </a:r>
            <a:r>
              <a:rPr lang="en" sz="1200" b="1" dirty="0">
                <a:solidFill>
                  <a:schemeClr val="dk1"/>
                </a:solidFill>
                <a:latin typeface="Calibri"/>
                <a:ea typeface="Calibri"/>
                <a:cs typeface="Calibri"/>
                <a:sym typeface="Calibri"/>
              </a:rPr>
              <a:t>Narrative Share task card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all students have shared, congratulate them on their work during this module. Give students positive praise for specific aspects of their narratives that show mastery of the writing and language standards they have been working toward.</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listen for students to be appropriately reading and listening to the narrative writing pieces.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6" name="Google Shape;256;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9147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4cde81ed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12-15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Independent</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Closing and Assessment A. Self-Assessment of Performance Task</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 and consider students’ comments as you grade their final performance tasks. If a student’s self-assessment does not align with your assessment of his or her progress, consider scheduling a time to talk one-on-one to help the student understand how to improve.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a fresh copy of the </a:t>
            </a:r>
            <a:r>
              <a:rPr lang="en" sz="1200" b="1">
                <a:solidFill>
                  <a:schemeClr val="dk1"/>
                </a:solidFill>
                <a:latin typeface="Calibri"/>
                <a:ea typeface="Calibri"/>
                <a:cs typeface="Calibri"/>
                <a:sym typeface="Calibri"/>
              </a:rPr>
              <a:t>Narrative Writing: Becoming Visible Again after Internment rubric</a:t>
            </a:r>
            <a:r>
              <a:rPr lang="en" sz="1200">
                <a:solidFill>
                  <a:schemeClr val="dk1"/>
                </a:solidFill>
                <a:latin typeface="Calibri"/>
                <a:ea typeface="Calibri"/>
                <a:cs typeface="Calibri"/>
                <a:sym typeface="Calibri"/>
              </a:rPr>
              <a:t> to each student, as well as a piece of lined paper.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Post the instructions on the slide and give students 10 minutes to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When time is up, collect the rubrics and lined paper.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use the rubric as a reference and draw directly from the rubric to complete their self-assessment.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63" name="Google Shape;263;g44cde81ed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8803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371820"/>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3: Unit 3: Lesson 8</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275336"/>
            <a:ext cx="7886700" cy="35505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a:t>
            </a:r>
            <a:r>
              <a:rPr lang="en" sz="1600" dirty="0">
                <a:solidFill>
                  <a:srgbClr val="000000"/>
                </a:solidFill>
                <a:latin typeface="Century Gothic"/>
                <a:ea typeface="Century Gothic"/>
                <a:cs typeface="Century Gothic"/>
                <a:sym typeface="Century Gothic"/>
              </a:rPr>
              <a:t>urpose of today’s lesson is to:</a:t>
            </a:r>
            <a:endParaRPr sz="1600" dirty="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rgbClr val="000000"/>
              </a:buClr>
              <a:buSzPts val="1600"/>
              <a:buFont typeface="Century Gothic"/>
              <a:buChar char="●"/>
            </a:pPr>
            <a:r>
              <a:rPr lang="en" sz="1600" dirty="0">
                <a:solidFill>
                  <a:srgbClr val="000000"/>
                </a:solidFill>
                <a:latin typeface="Century Gothic"/>
                <a:ea typeface="Century Gothic"/>
                <a:cs typeface="Century Gothic"/>
                <a:sym typeface="Century Gothic"/>
              </a:rPr>
              <a:t>Have students share their final performance task with each other as a celebration of the hard work they have completed over the past several months to get to this point.</a:t>
            </a:r>
            <a:endParaRPr sz="1600" dirty="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rgbClr val="000000"/>
              </a:buClr>
              <a:buSzPts val="1600"/>
              <a:buFont typeface="Century Gothic"/>
              <a:buChar char="●"/>
            </a:pPr>
            <a:r>
              <a:rPr lang="en" sz="1600" dirty="0">
                <a:solidFill>
                  <a:srgbClr val="000000"/>
                </a:solidFill>
                <a:latin typeface="Century Gothic"/>
                <a:ea typeface="Century Gothic"/>
                <a:cs typeface="Century Gothic"/>
                <a:sym typeface="Century Gothic"/>
              </a:rPr>
              <a:t>Complete self-assessments using the </a:t>
            </a:r>
            <a:r>
              <a:rPr lang="en" sz="1600" b="1" dirty="0">
                <a:solidFill>
                  <a:srgbClr val="000000"/>
                </a:solidFill>
                <a:latin typeface="Century Gothic"/>
                <a:ea typeface="Century Gothic"/>
                <a:cs typeface="Century Gothic"/>
                <a:sym typeface="Century Gothic"/>
              </a:rPr>
              <a:t>Narrative Writing: Becoming Visible Again after Internment rubric. </a:t>
            </a:r>
            <a:br>
              <a:rPr lang="en" sz="1600" b="1" dirty="0">
                <a:solidFill>
                  <a:srgbClr val="000000"/>
                </a:solidFill>
                <a:latin typeface="Century Gothic"/>
                <a:ea typeface="Century Gothic"/>
                <a:cs typeface="Century Gothic"/>
                <a:sym typeface="Century Gothic"/>
              </a:rPr>
            </a:br>
            <a:endParaRPr sz="1600" b="1" dirty="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 for students today is:</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use narrative and language techniques to write a creative, well-organized narrative</a:t>
            </a:r>
            <a:r>
              <a:rPr lang="en" sz="1600" dirty="0">
                <a:latin typeface="Century Gothic"/>
                <a:ea typeface="Century Gothic"/>
                <a:cs typeface="Century Gothic"/>
                <a:sym typeface="Century Gothic"/>
              </a:rPr>
              <a:t> that describes the moment when Miné Okubo “became visible again.”</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72" name="Google Shape;272;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There is no homework for this lesson.</a:t>
            </a:r>
            <a:endParaRPr sz="24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79" name="Google Shape;279;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0" name="Google Shape;280;p47"/>
          <p:cNvGraphicFramePr/>
          <p:nvPr/>
        </p:nvGraphicFramePr>
        <p:xfrm>
          <a:off x="577216" y="1385887"/>
          <a:ext cx="7989600" cy="3230175"/>
        </p:xfrm>
        <a:graphic>
          <a:graphicData uri="http://schemas.openxmlformats.org/drawingml/2006/table">
            <a:tbl>
              <a:tblPr firstRow="1" bandRow="1">
                <a:noFill/>
                <a:tableStyleId>{B28C4BA1-FEE9-46B7-9C64-C5C8DA2F7D79}</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8: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0" lvl="0" indent="0" algn="l" rtl="0">
              <a:spcBef>
                <a:spcPts val="1000"/>
              </a:spcBef>
              <a:spcAft>
                <a:spcPts val="0"/>
              </a:spcAft>
              <a:buNone/>
            </a:pPr>
            <a:r>
              <a:rPr lang="en" sz="1800">
                <a:latin typeface="Century Gothic"/>
                <a:ea typeface="Century Gothic"/>
                <a:cs typeface="Century Gothic"/>
                <a:sym typeface="Century Gothic"/>
              </a:rPr>
              <a:t>In advance, prepare the following new materials:</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John Steinbeck quotation</a:t>
            </a:r>
            <a:r>
              <a:rPr lang="en" sz="1800">
                <a:latin typeface="Century Gothic"/>
                <a:ea typeface="Century Gothic"/>
                <a:cs typeface="Century Gothic"/>
                <a:sym typeface="Century Gothic"/>
              </a:rPr>
              <a:t> (optional; one to display)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a:latin typeface="Century Gothic"/>
                <a:ea typeface="Century Gothic"/>
                <a:cs typeface="Century Gothic"/>
                <a:sym typeface="Century Gothic"/>
              </a:rPr>
              <a:t>Final Performance Task: Narrative Writing: Becoming Visible Again After Internment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a:latin typeface="Century Gothic"/>
                <a:ea typeface="Century Gothic"/>
                <a:cs typeface="Century Gothic"/>
                <a:sym typeface="Century Gothic"/>
              </a:rPr>
              <a:t>Narrative Share task card</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Lined paper</a:t>
            </a: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8: </a:t>
            </a: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0" lvl="0" indent="0" algn="l" rtl="0">
              <a:spcBef>
                <a:spcPts val="1000"/>
              </a:spcBef>
              <a:spcAft>
                <a:spcPts val="0"/>
              </a:spcAft>
              <a:buNone/>
            </a:pPr>
            <a:r>
              <a:rPr lang="en" sz="1800">
                <a:latin typeface="Century Gothic"/>
                <a:ea typeface="Century Gothic"/>
                <a:cs typeface="Century Gothic"/>
                <a:sym typeface="Century Gothic"/>
              </a:rPr>
              <a:t>In preparation for facilitating discussion and questioning of this lesson, review and annotate the following, as needed:</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Narrative Writing: Becoming Visible Again after Internment rubric </a:t>
            </a:r>
            <a:r>
              <a:rPr lang="en" sz="1800">
                <a:latin typeface="Century Gothic"/>
                <a:ea typeface="Century Gothic"/>
                <a:cs typeface="Century Gothic"/>
                <a:sym typeface="Century Gothic"/>
              </a:rPr>
              <a:t>(from Lesson 2)</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a:latin typeface="Century Gothic"/>
                <a:ea typeface="Century Gothic"/>
                <a:cs typeface="Century Gothic"/>
                <a:sym typeface="Century Gothic"/>
              </a:rPr>
              <a:t>Final Performance Task: Narrative Writing: Becoming Visible Again After Internment </a:t>
            </a:r>
            <a:r>
              <a:rPr lang="en" sz="1800">
                <a:latin typeface="Century Gothic"/>
                <a:ea typeface="Century Gothic"/>
                <a:cs typeface="Century Gothic"/>
                <a:sym typeface="Century Gothic"/>
              </a:rPr>
              <a:t>(Group Presentation and Reflection)</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smtClean="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In today’s lesson, you will share your final performance task with some of your classmates to celebrate the hard work you’ve done over the past several months. You’ll get a chance to complete a self-assessment using the </a:t>
            </a:r>
            <a:r>
              <a:rPr lang="en" sz="1800" b="1">
                <a:latin typeface="Century Gothic"/>
                <a:ea typeface="Century Gothic"/>
                <a:cs typeface="Century Gothic"/>
                <a:sym typeface="Century Gothic"/>
              </a:rPr>
              <a:t>Narrative Writing: Becoming Visible Again after Internment rubric. </a:t>
            </a:r>
            <a:br>
              <a:rPr lang="en" sz="1800" b="1">
                <a:latin typeface="Century Gothic"/>
                <a:ea typeface="Century Gothic"/>
                <a:cs typeface="Century Gothic"/>
                <a:sym typeface="Century Gothic"/>
              </a:rPr>
            </a:br>
            <a:endParaRPr sz="1800" b="1">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Here’s what you’ll do today: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Review the final Learning Targets.</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Share your final performance task in a Read-Aloud Circle.</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Complete a self-assessment of the Narrative Writing.</a:t>
            </a:r>
            <a:endParaRPr sz="18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a Quotation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about Storytelling</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523698"/>
            <a:ext cx="7886700" cy="20961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800">
                <a:latin typeface="Century Gothic"/>
                <a:ea typeface="Century Gothic"/>
                <a:cs typeface="Century Gothic"/>
                <a:sym typeface="Century Gothic"/>
              </a:rPr>
              <a:t>“A great lasting story is about everyone or it will not last. The strange and foreign is not interesting—only the deeply personal and familiar.” </a:t>
            </a:r>
            <a:endParaRPr sz="2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800">
                <a:latin typeface="Century Gothic"/>
                <a:ea typeface="Century Gothic"/>
                <a:cs typeface="Century Gothic"/>
                <a:sym typeface="Century Gothic"/>
              </a:rPr>
              <a:t>–John Steinbeck, </a:t>
            </a:r>
            <a:r>
              <a:rPr lang="en" sz="2800" i="1">
                <a:latin typeface="Century Gothic"/>
                <a:ea typeface="Century Gothic"/>
                <a:cs typeface="Century Gothic"/>
                <a:sym typeface="Century Gothic"/>
              </a:rPr>
              <a:t>East of Eden</a:t>
            </a:r>
            <a:endParaRPr sz="2800" i="1">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474529" y="4408715"/>
            <a:ext cx="551493" cy="546811"/>
          </a:xfrm>
          <a:prstGeom prst="rect">
            <a:avLst/>
          </a:prstGeom>
          <a:noFill/>
          <a:ln>
            <a:noFill/>
          </a:ln>
        </p:spPr>
      </p:pic>
      <p:pic>
        <p:nvPicPr>
          <p:cNvPr id="246" name="Google Shape;246;p42"/>
          <p:cNvPicPr preferRelativeResize="0"/>
          <p:nvPr/>
        </p:nvPicPr>
        <p:blipFill>
          <a:blip r:embed="rId4">
            <a:alphaModFix/>
          </a:blip>
          <a:stretch>
            <a:fillRect/>
          </a:stretch>
        </p:blipFill>
        <p:spPr>
          <a:xfrm>
            <a:off x="8033657" y="4332514"/>
            <a:ext cx="440872" cy="62301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Learning Target</a:t>
            </a:r>
            <a:endParaRPr sz="3300" i="0" u="none" strike="noStrike" cap="none">
              <a:solidFill>
                <a:schemeClr val="dk1"/>
              </a:solidFill>
              <a:latin typeface="Century Gothic"/>
              <a:ea typeface="Century Gothic"/>
              <a:cs typeface="Century Gothic"/>
              <a:sym typeface="Century Gothic"/>
            </a:endParaRPr>
          </a:p>
        </p:txBody>
      </p:sp>
      <p:sp>
        <p:nvSpPr>
          <p:cNvPr id="252" name="Google Shape;252;p43"/>
          <p:cNvSpPr txBox="1">
            <a:spLocks noGrp="1"/>
          </p:cNvSpPr>
          <p:nvPr>
            <p:ph type="body" idx="1"/>
          </p:nvPr>
        </p:nvSpPr>
        <p:spPr>
          <a:xfrm>
            <a:off x="628650" y="1492648"/>
            <a:ext cx="7886700" cy="21582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a:latin typeface="Century Gothic"/>
                <a:ea typeface="Century Gothic"/>
                <a:cs typeface="Century Gothic"/>
                <a:sym typeface="Century Gothic"/>
              </a:rPr>
              <a:t>The Learning Target for today is:</a:t>
            </a:r>
            <a:endParaRPr sz="2400">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use narrative and language techniques to write a creative, well-organized narrative</a:t>
            </a:r>
            <a:r>
              <a:rPr lang="en" sz="2400">
                <a:latin typeface="Century Gothic"/>
                <a:ea typeface="Century Gothic"/>
                <a:cs typeface="Century Gothic"/>
                <a:sym typeface="Century Gothic"/>
              </a:rPr>
              <a:t> that describes the moment when Miné Okubo “became visible again.”</a:t>
            </a:r>
            <a:br>
              <a:rPr lang="en" sz="2400">
                <a:latin typeface="Century Gothic"/>
                <a:ea typeface="Century Gothic"/>
                <a:cs typeface="Century Gothic"/>
                <a:sym typeface="Century Gothic"/>
              </a:rPr>
            </a:br>
            <a:endParaRPr sz="2400"/>
          </a:p>
        </p:txBody>
      </p:sp>
      <p:pic>
        <p:nvPicPr>
          <p:cNvPr id="253" name="Google Shape;253;p43"/>
          <p:cNvPicPr preferRelativeResize="0"/>
          <p:nvPr/>
        </p:nvPicPr>
        <p:blipFill>
          <a:blip r:embed="rId3">
            <a:alphaModFix/>
          </a:blip>
          <a:stretch>
            <a:fillRect/>
          </a:stretch>
        </p:blipFill>
        <p:spPr>
          <a:xfrm>
            <a:off x="8371114" y="4299858"/>
            <a:ext cx="610280" cy="608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628650" y="126192"/>
            <a:ext cx="7886700" cy="7926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Share our Narrative Writing</a:t>
            </a:r>
            <a:endParaRPr sz="3300" i="0" u="none" strike="noStrike" cap="none" dirty="0">
              <a:solidFill>
                <a:schemeClr val="dk1"/>
              </a:solidFill>
              <a:latin typeface="Century Gothic"/>
              <a:ea typeface="Century Gothic"/>
              <a:cs typeface="Century Gothic"/>
              <a:sym typeface="Century Gothic"/>
            </a:endParaRPr>
          </a:p>
        </p:txBody>
      </p:sp>
      <p:sp>
        <p:nvSpPr>
          <p:cNvPr id="259" name="Google Shape;259;p44"/>
          <p:cNvSpPr txBox="1">
            <a:spLocks noGrp="1"/>
          </p:cNvSpPr>
          <p:nvPr>
            <p:ph type="body" idx="1"/>
          </p:nvPr>
        </p:nvSpPr>
        <p:spPr>
          <a:xfrm>
            <a:off x="752100" y="918792"/>
            <a:ext cx="7639800" cy="4002900"/>
          </a:xfrm>
          <a:prstGeom prst="rect">
            <a:avLst/>
          </a:prstGeom>
          <a:noFill/>
          <a:ln>
            <a:noFill/>
          </a:ln>
        </p:spPr>
        <p:txBody>
          <a:bodyPr spcFirstLastPara="1" wrap="square" lIns="68575" tIns="34275" rIns="68575" bIns="34275" anchor="t" anchorCtr="0">
            <a:noAutofit/>
          </a:bodyPr>
          <a:lstStyle/>
          <a:p>
            <a:pPr marL="457200" lvl="0" indent="-311150" algn="just" rtl="0">
              <a:lnSpc>
                <a:spcPct val="115000"/>
              </a:lnSpc>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Number yourselves 1, 2, 3, and 4, starting with the youngest member of your group and working up to the oldest.</a:t>
            </a:r>
            <a:endParaRPr sz="1300" dirty="0">
              <a:latin typeface="Century Gothic"/>
              <a:ea typeface="Century Gothic"/>
              <a:cs typeface="Century Gothic"/>
              <a:sym typeface="Century Gothic"/>
            </a:endParaRPr>
          </a:p>
          <a:p>
            <a:pPr marL="457200" lvl="0" indent="-311150" algn="just" rtl="0">
              <a:lnSpc>
                <a:spcPct val="115000"/>
              </a:lnSpc>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Number 1 will read his or her narrative aloud first.</a:t>
            </a:r>
            <a:endParaRPr sz="1300" dirty="0">
              <a:latin typeface="Century Gothic"/>
              <a:ea typeface="Century Gothic"/>
              <a:cs typeface="Century Gothic"/>
              <a:sym typeface="Century Gothic"/>
            </a:endParaRPr>
          </a:p>
          <a:p>
            <a:pPr marL="457200" lvl="0" indent="-311150" algn="just" rtl="0">
              <a:lnSpc>
                <a:spcPct val="115000"/>
              </a:lnSpc>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While Number 1 is reading, Numbers 2, 3, and 4 will be listening for the answers to these </a:t>
            </a:r>
            <a:r>
              <a:rPr lang="en" sz="1300" dirty="0" smtClean="0">
                <a:latin typeface="Century Gothic"/>
                <a:ea typeface="Century Gothic"/>
                <a:cs typeface="Century Gothic"/>
                <a:sym typeface="Century Gothic"/>
              </a:rPr>
              <a:t>questions:</a:t>
            </a:r>
            <a:endParaRPr lang="en" sz="1300" dirty="0">
              <a:latin typeface="Century Gothic"/>
              <a:ea typeface="Century Gothic"/>
              <a:cs typeface="Century Gothic"/>
              <a:sym typeface="Century Gothic"/>
            </a:endParaRPr>
          </a:p>
          <a:p>
            <a:pPr lvl="1" indent="-311150" algn="just">
              <a:lnSpc>
                <a:spcPct val="115000"/>
              </a:lnSpc>
              <a:spcBef>
                <a:spcPts val="0"/>
              </a:spcBef>
              <a:buSzPts val="1300"/>
            </a:pPr>
            <a:r>
              <a:rPr lang="en" sz="1300" dirty="0" smtClean="0">
                <a:latin typeface="Century Gothic"/>
                <a:ea typeface="Century Gothic"/>
                <a:cs typeface="Century Gothic"/>
                <a:sym typeface="Century Gothic"/>
              </a:rPr>
              <a:t>What </a:t>
            </a:r>
            <a:r>
              <a:rPr lang="en" sz="1300" dirty="0">
                <a:latin typeface="Century Gothic"/>
                <a:ea typeface="Century Gothic"/>
                <a:cs typeface="Century Gothic"/>
                <a:sym typeface="Century Gothic"/>
              </a:rPr>
              <a:t>details show that Miné is “invisible” at the beginning of the narrative? </a:t>
            </a:r>
            <a:r>
              <a:rPr lang="en" sz="1300" i="1" dirty="0">
                <a:latin typeface="Century Gothic"/>
                <a:ea typeface="Century Gothic"/>
                <a:cs typeface="Century Gothic"/>
                <a:sym typeface="Century Gothic"/>
              </a:rPr>
              <a:t>(everyone gives a different </a:t>
            </a:r>
            <a:r>
              <a:rPr lang="en" sz="1300" i="1" dirty="0" smtClean="0">
                <a:latin typeface="Century Gothic"/>
                <a:ea typeface="Century Gothic"/>
                <a:cs typeface="Century Gothic"/>
                <a:sym typeface="Century Gothic"/>
              </a:rPr>
              <a:t>answer)</a:t>
            </a:r>
            <a:endParaRPr lang="en" sz="1300" i="1" dirty="0">
              <a:latin typeface="Century Gothic"/>
              <a:ea typeface="Century Gothic"/>
              <a:cs typeface="Century Gothic"/>
              <a:sym typeface="Century Gothic"/>
            </a:endParaRPr>
          </a:p>
          <a:p>
            <a:pPr lvl="1" indent="-311150" algn="just">
              <a:lnSpc>
                <a:spcPct val="115000"/>
              </a:lnSpc>
              <a:spcBef>
                <a:spcPts val="0"/>
              </a:spcBef>
              <a:buSzPts val="1300"/>
            </a:pPr>
            <a:r>
              <a:rPr lang="en" sz="1300" dirty="0" smtClean="0">
                <a:latin typeface="Century Gothic"/>
                <a:ea typeface="Century Gothic"/>
                <a:cs typeface="Century Gothic"/>
                <a:sym typeface="Century Gothic"/>
              </a:rPr>
              <a:t>What </a:t>
            </a:r>
            <a:r>
              <a:rPr lang="en" sz="1300" dirty="0">
                <a:latin typeface="Century Gothic"/>
                <a:ea typeface="Century Gothic"/>
                <a:cs typeface="Century Gothic"/>
                <a:sym typeface="Century Gothic"/>
              </a:rPr>
              <a:t>is the moment that Miné “becomes visible </a:t>
            </a:r>
            <a:r>
              <a:rPr lang="en" sz="1300" dirty="0" smtClean="0">
                <a:latin typeface="Century Gothic"/>
                <a:ea typeface="Century Gothic"/>
                <a:cs typeface="Century Gothic"/>
                <a:sym typeface="Century Gothic"/>
              </a:rPr>
              <a:t>again?</a:t>
            </a:r>
            <a:r>
              <a:rPr lang="en-US" sz="1300" dirty="0" smtClean="0">
                <a:latin typeface="Century Gothic"/>
                <a:ea typeface="Century Gothic"/>
                <a:cs typeface="Century Gothic"/>
                <a:sym typeface="Century Gothic"/>
              </a:rPr>
              <a:t>”</a:t>
            </a:r>
            <a:r>
              <a:rPr lang="en" sz="1300" dirty="0" smtClean="0">
                <a:latin typeface="Century Gothic"/>
                <a:ea typeface="Century Gothic"/>
                <a:cs typeface="Century Gothic"/>
                <a:sym typeface="Century Gothic"/>
              </a:rPr>
              <a:t> </a:t>
            </a:r>
            <a:r>
              <a:rPr lang="en" sz="1300" i="1" dirty="0">
                <a:latin typeface="Century Gothic"/>
                <a:ea typeface="Century Gothic"/>
                <a:cs typeface="Century Gothic"/>
                <a:sym typeface="Century Gothic"/>
              </a:rPr>
              <a:t>(everyone agrees on one </a:t>
            </a:r>
            <a:r>
              <a:rPr lang="en" sz="1300" i="1" dirty="0" smtClean="0">
                <a:latin typeface="Century Gothic"/>
                <a:ea typeface="Century Gothic"/>
                <a:cs typeface="Century Gothic"/>
                <a:sym typeface="Century Gothic"/>
              </a:rPr>
              <a:t>answer)</a:t>
            </a:r>
            <a:endParaRPr lang="en" sz="1300" i="1" dirty="0">
              <a:latin typeface="Century Gothic"/>
              <a:ea typeface="Century Gothic"/>
              <a:cs typeface="Century Gothic"/>
              <a:sym typeface="Century Gothic"/>
            </a:endParaRPr>
          </a:p>
          <a:p>
            <a:pPr lvl="1" indent="-311150" algn="just">
              <a:lnSpc>
                <a:spcPct val="115000"/>
              </a:lnSpc>
              <a:spcBef>
                <a:spcPts val="0"/>
              </a:spcBef>
              <a:buSzPts val="1300"/>
            </a:pPr>
            <a:r>
              <a:rPr lang="en" sz="1300" dirty="0" smtClean="0">
                <a:latin typeface="Century Gothic"/>
                <a:ea typeface="Century Gothic"/>
                <a:cs typeface="Century Gothic"/>
                <a:sym typeface="Century Gothic"/>
              </a:rPr>
              <a:t>What </a:t>
            </a:r>
            <a:r>
              <a:rPr lang="en" sz="1300" dirty="0">
                <a:latin typeface="Century Gothic"/>
                <a:ea typeface="Century Gothic"/>
                <a:cs typeface="Century Gothic"/>
                <a:sym typeface="Century Gothic"/>
              </a:rPr>
              <a:t>was one moment in this narrative that you could picture in your head? What did the author do to make this scene so vivid? </a:t>
            </a:r>
            <a:r>
              <a:rPr lang="en" sz="1300" i="1" dirty="0">
                <a:latin typeface="Century Gothic"/>
                <a:ea typeface="Century Gothic"/>
                <a:cs typeface="Century Gothic"/>
                <a:sym typeface="Century Gothic"/>
              </a:rPr>
              <a:t>(everyone gives a different answer)</a:t>
            </a:r>
            <a:endParaRPr sz="1300" i="1" dirty="0">
              <a:latin typeface="Century Gothic"/>
              <a:ea typeface="Century Gothic"/>
              <a:cs typeface="Century Gothic"/>
              <a:sym typeface="Century Gothic"/>
            </a:endParaRPr>
          </a:p>
          <a:p>
            <a:pPr marL="457200" lvl="0" indent="-311150" algn="just" rtl="0">
              <a:lnSpc>
                <a:spcPct val="115000"/>
              </a:lnSpc>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When Number 1 has finished reading the narrative, Numbers 2, 3, and 4 tell Number 1 the answers to the questions based on what you have just heard in the narrative.</a:t>
            </a:r>
            <a:endParaRPr sz="1300" dirty="0">
              <a:latin typeface="Century Gothic"/>
              <a:ea typeface="Century Gothic"/>
              <a:cs typeface="Century Gothic"/>
              <a:sym typeface="Century Gothic"/>
            </a:endParaRPr>
          </a:p>
          <a:p>
            <a:pPr marL="457200" lvl="0" indent="-311150" algn="just" rtl="0">
              <a:lnSpc>
                <a:spcPct val="115000"/>
              </a:lnSpc>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As a group, choose one unique, creative short passage from Number 1’s narrative (no more than three sentences long) to read aloud to the whole class later.</a:t>
            </a:r>
            <a:endParaRPr sz="1300" dirty="0">
              <a:latin typeface="Century Gothic"/>
              <a:ea typeface="Century Gothic"/>
              <a:cs typeface="Century Gothic"/>
              <a:sym typeface="Century Gothic"/>
            </a:endParaRPr>
          </a:p>
          <a:p>
            <a:pPr marL="457200" lvl="0" indent="-311150" algn="just" rtl="0">
              <a:lnSpc>
                <a:spcPct val="115000"/>
              </a:lnSpc>
              <a:spcBef>
                <a:spcPts val="0"/>
              </a:spcBef>
              <a:spcAft>
                <a:spcPts val="0"/>
              </a:spcAft>
              <a:buSzPts val="1300"/>
              <a:buFont typeface="Century Gothic"/>
              <a:buAutoNum type="arabicPeriod"/>
            </a:pPr>
            <a:r>
              <a:rPr lang="en" sz="1300" dirty="0">
                <a:latin typeface="Century Gothic"/>
                <a:ea typeface="Century Gothic"/>
                <a:cs typeface="Century Gothic"/>
                <a:sym typeface="Century Gothic"/>
              </a:rPr>
              <a:t>Repeat with Number 2, 3, and 4 reading his or her narrative.</a:t>
            </a:r>
            <a:endParaRPr sz="1300" dirty="0">
              <a:latin typeface="Century Gothic"/>
              <a:ea typeface="Century Gothic"/>
              <a:cs typeface="Century Gothic"/>
              <a:sym typeface="Century Gothic"/>
            </a:endParaRPr>
          </a:p>
        </p:txBody>
      </p:sp>
      <p:pic>
        <p:nvPicPr>
          <p:cNvPr id="260" name="Google Shape;260;p44"/>
          <p:cNvPicPr preferRelativeResize="0"/>
          <p:nvPr/>
        </p:nvPicPr>
        <p:blipFill>
          <a:blip r:embed="rId3">
            <a:alphaModFix/>
          </a:blip>
          <a:stretch>
            <a:fillRect/>
          </a:stretch>
        </p:blipFill>
        <p:spPr>
          <a:xfrm>
            <a:off x="8391900" y="4439318"/>
            <a:ext cx="610280" cy="4517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Self-Assess the Performance Task</a:t>
            </a:r>
            <a:endParaRPr sz="3300" i="0" u="none" strike="noStrike" cap="none">
              <a:solidFill>
                <a:schemeClr val="dk1"/>
              </a:solidFill>
              <a:latin typeface="Century Gothic"/>
              <a:ea typeface="Century Gothic"/>
              <a:cs typeface="Century Gothic"/>
              <a:sym typeface="Century Gothic"/>
            </a:endParaRPr>
          </a:p>
        </p:txBody>
      </p:sp>
      <p:sp>
        <p:nvSpPr>
          <p:cNvPr id="266" name="Google Shape;266;p45"/>
          <p:cNvSpPr txBox="1">
            <a:spLocks noGrp="1"/>
          </p:cNvSpPr>
          <p:nvPr>
            <p:ph type="body" idx="1"/>
          </p:nvPr>
        </p:nvSpPr>
        <p:spPr>
          <a:xfrm>
            <a:off x="545000" y="1268049"/>
            <a:ext cx="7886700" cy="2913600"/>
          </a:xfrm>
          <a:prstGeom prst="rect">
            <a:avLst/>
          </a:prstGeom>
          <a:noFill/>
          <a:ln>
            <a:noFill/>
          </a:ln>
        </p:spPr>
        <p:txBody>
          <a:bodyPr spcFirstLastPara="1" wrap="square" lIns="68575" tIns="34275" rIns="68575" bIns="34275" anchor="t" anchorCtr="0">
            <a:noAutofit/>
          </a:bodyPr>
          <a:lstStyle/>
          <a:p>
            <a:pPr marL="457200" lvl="0" indent="-368300" algn="l" rtl="0">
              <a:lnSpc>
                <a:spcPct val="100000"/>
              </a:lnSpc>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On the rubric, score your own narrative by circling one box for each category.</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On the paper, explain why you gave yourself these scores.</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On the paper, describe how Miné “became visible again” in your narrative. Use the words “dehumanization,” “isolation,” “dignity,” and/or “inclusion” in your explanation.</a:t>
            </a:r>
            <a:endParaRPr sz="22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7A99FB-6B85-4A16-ADFB-B14B9C907E8A}"/>
</file>

<file path=customXml/itemProps2.xml><?xml version="1.0" encoding="utf-8"?>
<ds:datastoreItem xmlns:ds="http://schemas.openxmlformats.org/officeDocument/2006/customXml" ds:itemID="{C5568854-A244-4A5C-B0E5-F3864638BBDD}"/>
</file>

<file path=customXml/itemProps3.xml><?xml version="1.0" encoding="utf-8"?>
<ds:datastoreItem xmlns:ds="http://schemas.openxmlformats.org/officeDocument/2006/customXml" ds:itemID="{65259C14-0CC9-40D1-8C49-BC922A486B02}"/>
</file>

<file path=docProps/app.xml><?xml version="1.0" encoding="utf-8"?>
<Properties xmlns="http://schemas.openxmlformats.org/officeDocument/2006/extended-properties" xmlns:vt="http://schemas.openxmlformats.org/officeDocument/2006/docPropsVTypes">
  <TotalTime>6</TotalTime>
  <Words>1323</Words>
  <Application>Microsoft Macintosh PowerPoint</Application>
  <PresentationFormat>On-screen Show (16:9)</PresentationFormat>
  <Paragraphs>205</Paragraphs>
  <Slides>11</Slides>
  <Notes>11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11</vt:i4>
      </vt:variant>
    </vt:vector>
  </HeadingPairs>
  <TitlesOfParts>
    <vt:vector size="17" baseType="lpstr">
      <vt:lpstr>Calibri</vt:lpstr>
      <vt:lpstr>Overlock</vt:lpstr>
      <vt:lpstr>Century Gothic</vt:lpstr>
      <vt:lpstr>Simple Light</vt:lpstr>
      <vt:lpstr>Office Theme</vt:lpstr>
      <vt:lpstr>Office Theme</vt:lpstr>
      <vt:lpstr> Grade 8: Module 3: Unit 3: Lesson 8 Teacher slide, before teaching. </vt:lpstr>
      <vt:lpstr>  Grade 8: Module 3: Unit 3: Lesson 8 Teacher slide, before teaching. </vt:lpstr>
      <vt:lpstr>  Grade 8: Module 3: Unit 3: Lesson 8 Teacher slide, before teaching. </vt:lpstr>
      <vt:lpstr>Grade 8: Module 3:  Unit 3: Lesson 8</vt:lpstr>
      <vt:lpstr>Hello, Students!</vt:lpstr>
      <vt:lpstr>Let’s Discuss a Quotation  about Storytelling</vt:lpstr>
      <vt:lpstr>Let’s Review the Learning Target</vt:lpstr>
      <vt:lpstr>Let’s Share our Narrative Writing</vt:lpstr>
      <vt:lpstr>Let’s Self-Assess the Performance Task</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3: Lesson 8 Teacher slide, before teaching. </dc:title>
  <dc:creator>nbravo</dc:creator>
  <cp:lastModifiedBy>Alexander Specht</cp:lastModifiedBy>
  <cp:revision>2</cp:revision>
  <dcterms:modified xsi:type="dcterms:W3CDTF">2018-11-03T23:39:13Z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