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13.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14.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49.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F03FD9F-A187-4EAE-BF2C-E12ECFDFFB74}">
  <a:tblStyle styleId="{1F03FD9F-A187-4EAE-BF2C-E12ECFDFFB7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397" autoAdjust="0"/>
  </p:normalViewPr>
  <p:slideViewPr>
    <p:cSldViewPr snapToGrid="0">
      <p:cViewPr varScale="1">
        <p:scale>
          <a:sx n="80" d="100"/>
          <a:sy n="80" d="100"/>
        </p:scale>
        <p:origin x="-1152" y="-1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slide" Target="slides/slide17.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interSettings" Target="printerSettings/printerSettings1.bin"/><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0.xml"/><Relationship Id="rId4" Type="http://schemas.openxmlformats.org/officeDocument/2006/relationships/slideMaster" Target="slideMasters/slideMaster4.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6202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Teaching Notes:</a:t>
            </a:r>
            <a:endParaRPr/>
          </a:p>
          <a:p>
            <a:pPr marL="457200" lvl="0" indent="-304800" algn="l" rtl="0">
              <a:spcBef>
                <a:spcPts val="0"/>
              </a:spcBef>
              <a:spcAft>
                <a:spcPts val="0"/>
              </a:spcAft>
              <a:buSzPts val="1200"/>
              <a:buChar char="●"/>
            </a:pPr>
            <a:r>
              <a:rPr lang="en-US"/>
              <a:t>This lesson includes two instructional practices: Words Rule Homophones and Fluency.  </a:t>
            </a:r>
            <a:endParaRPr/>
          </a:p>
          <a:p>
            <a:pPr marL="457200" lvl="0" indent="-304800" algn="l" rtl="0">
              <a:spcBef>
                <a:spcPts val="0"/>
              </a:spcBef>
              <a:spcAft>
                <a:spcPts val="0"/>
              </a:spcAft>
              <a:buSzPts val="1200"/>
              <a:buChar char="●"/>
            </a:pPr>
            <a:r>
              <a:rPr lang="en-US"/>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 </a:t>
            </a:r>
            <a:endParaRPr/>
          </a:p>
          <a:p>
            <a:pPr marL="457200" lvl="0" indent="-304800" algn="l" rtl="0">
              <a:spcBef>
                <a:spcPts val="0"/>
              </a:spcBef>
              <a:spcAft>
                <a:spcPts val="0"/>
              </a:spcAft>
              <a:buSzPts val="1200"/>
              <a:buChar char="●"/>
            </a:pPr>
            <a:r>
              <a:rPr lang="en-US"/>
              <a:t>Students practice reading the piece “fluently” by applying the elements identified in the fluency rubric (read smoothly, with expression, with meaning, at just the right speed). Students use the rubric to provide each other with descriptive feedback in an effort to improve their fluency.</a:t>
            </a:r>
            <a:endParaRPr/>
          </a:p>
          <a:p>
            <a:pPr marL="457200" lvl="0" indent="0" algn="l" rtl="0">
              <a:spcBef>
                <a:spcPts val="0"/>
              </a:spcBef>
              <a:spcAft>
                <a:spcPts val="0"/>
              </a:spcAft>
              <a:buNone/>
            </a:pPr>
            <a:endParaRPr/>
          </a:p>
          <a:p>
            <a:pPr marL="0" lvl="0" indent="0" algn="l" rtl="0">
              <a:spcBef>
                <a:spcPts val="0"/>
              </a:spcBef>
              <a:spcAft>
                <a:spcPts val="0"/>
              </a:spcAft>
              <a:buNone/>
            </a:pPr>
            <a:endParaRPr/>
          </a:p>
          <a:p>
            <a:pPr marL="0" marR="0" lvl="0" indent="0" algn="l" rtl="0">
              <a:spcBef>
                <a:spcPts val="0"/>
              </a:spcBef>
              <a:spcAft>
                <a:spcPts val="0"/>
              </a:spcAft>
              <a:buClr>
                <a:schemeClr val="dk1"/>
              </a:buClr>
              <a:buSzPts val="1100"/>
              <a:buFont typeface="Arial"/>
              <a:buNone/>
            </a:pPr>
            <a:endParaRPr>
              <a:solidFill>
                <a:srgbClr val="333333"/>
              </a:solidFill>
              <a:highlight>
                <a:srgbClr val="FFFFFF"/>
              </a:highlight>
            </a:endParaRPr>
          </a:p>
          <a:p>
            <a:pPr marL="0" marR="0" lvl="0" indent="0" algn="l" rtl="0">
              <a:spcBef>
                <a:spcPts val="0"/>
              </a:spcBef>
              <a:spcAft>
                <a:spcPts val="0"/>
              </a:spcAft>
              <a:buNone/>
            </a:pPr>
            <a:endParaRPr/>
          </a:p>
          <a:p>
            <a:pPr marL="0" marR="0" lvl="0" indent="0" algn="l" rtl="0">
              <a:spcBef>
                <a:spcPts val="0"/>
              </a:spcBef>
              <a:spcAft>
                <a:spcPts val="0"/>
              </a:spcAft>
              <a:buNone/>
            </a:pPr>
            <a:endParaRPr/>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45891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6-8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“Animals, Big and Small.”</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“Animals, Big and Small.”</a:t>
            </a:r>
            <a:endParaRPr b="1" dirty="0"/>
          </a:p>
          <a:p>
            <a:pPr marL="457200" lvl="0" indent="-304800" algn="l" rtl="0">
              <a:spcBef>
                <a:spcPts val="0"/>
              </a:spcBef>
              <a:spcAft>
                <a:spcPts val="0"/>
              </a:spcAft>
              <a:buSzPts val="1200"/>
              <a:buFont typeface="Calibri"/>
              <a:buAutoNum type="arabicPeriod"/>
            </a:pPr>
            <a:r>
              <a:rPr lang="en-US" dirty="0"/>
              <a:t>Display the </a:t>
            </a:r>
            <a:r>
              <a:rPr lang="en-US" b="1" dirty="0"/>
              <a:t>Fluency rubric </a:t>
            </a:r>
            <a:r>
              <a:rPr lang="en-US" dirty="0"/>
              <a:t>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112)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5" name="Google Shape;415;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6" name="Google Shape;416;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1342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4a70d0a23a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4a70d0a23a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10</a:t>
            </a:r>
            <a:r>
              <a:rPr lang="en-US"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Fluency Rubric 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264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i="0" dirty="0"/>
              <a:t>(examples: </a:t>
            </a:r>
            <a:r>
              <a:rPr lang="en-US" b="1" i="0" dirty="0"/>
              <a:t>be able to do something on your own, be able to help myself with something</a:t>
            </a:r>
            <a:r>
              <a:rPr lang="en-US" i="0" dirty="0"/>
              <a:t>) </a:t>
            </a:r>
            <a:r>
              <a:rPr lang="en-US" i="1" dirty="0"/>
              <a:t>“What does it mean to be an independent reader?” </a:t>
            </a:r>
            <a:r>
              <a:rPr lang="en-US" i="0" dirty="0"/>
              <a:t>(examples: </a:t>
            </a:r>
            <a:r>
              <a:rPr lang="en-US" b="1" i="0" dirty="0"/>
              <a:t>have knowledge and skills to problem solve words, have “stamina” or the ability to stick with reading for an extended period of time, know your strengths and weaknesses</a:t>
            </a:r>
            <a:r>
              <a:rPr lang="en-US" i="0" dirty="0"/>
              <a:t>)</a:t>
            </a:r>
            <a:endParaRPr b="1" i="0"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28" name="Google Shape;428;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9" name="Google Shape;429;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1671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a:t>
            </a:r>
            <a:r>
              <a:rPr lang="en-US" dirty="0" smtClean="0"/>
              <a:t>None.</a:t>
            </a:r>
            <a:endParaRPr dirty="0"/>
          </a:p>
          <a:p>
            <a:pPr marL="0" lvl="0" indent="0" algn="l" rtl="0">
              <a:spcBef>
                <a:spcPts val="0"/>
              </a:spcBef>
              <a:spcAft>
                <a:spcPts val="0"/>
              </a:spcAft>
              <a:buNone/>
            </a:pPr>
            <a:endParaRPr dirty="0"/>
          </a:p>
        </p:txBody>
      </p:sp>
      <p:sp>
        <p:nvSpPr>
          <p:cNvPr id="437" name="Google Shape;437;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766644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3" name="Google Shape;443;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943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1" dirty="0"/>
              <a:t>Animals, Big and Small</a:t>
            </a:r>
            <a:r>
              <a:rPr lang="en-US" dirty="0"/>
              <a:t>”</a:t>
            </a:r>
            <a:r>
              <a:rPr lang="en-US" b="1" dirty="0"/>
              <a:t> decodable text</a:t>
            </a:r>
            <a:r>
              <a:rPr lang="en-US" dirty="0"/>
              <a:t>; </a:t>
            </a:r>
            <a:r>
              <a:rPr lang="en-US" b="1" dirty="0"/>
              <a:t>Fluency Rubric</a:t>
            </a:r>
            <a:r>
              <a:rPr lang="en-US" b="0" dirty="0"/>
              <a:t>, Reader’s Toolbox, anchor </a:t>
            </a:r>
            <a:r>
              <a:rPr lang="en-US" dirty="0"/>
              <a:t>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assigned </a:t>
            </a:r>
            <a:r>
              <a:rPr lang="en-US"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a:t>
            </a:r>
            <a:r>
              <a:rPr lang="en-US" b="1" dirty="0"/>
              <a:t>Fluency Rubric</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br>
              <a:rPr lang="en-US" dirty="0"/>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45603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4a70d0a23a_0_8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4a70d0a23a_0_8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Fluency Rubric 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789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4a70d0a23a_0_9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4a70d0a23a_0_9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15</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r>
              <a:rPr lang="en-US"/>
              <a:t>: </a:t>
            </a:r>
            <a:r>
              <a:rPr lang="en-US" smtClean="0"/>
              <a:t>None.</a:t>
            </a:r>
            <a:endParaRPr dirty="0"/>
          </a:p>
          <a:p>
            <a:pPr marL="4699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0711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“Before the baker can knead the bread, he will need to add the yeast.”(see supporting materials)</a:t>
            </a:r>
            <a:endParaRPr dirty="0"/>
          </a:p>
          <a:p>
            <a:pPr marL="457200" lvl="0" indent="-304800" algn="l" rtl="0">
              <a:spcBef>
                <a:spcPts val="0"/>
              </a:spcBef>
              <a:spcAft>
                <a:spcPts val="0"/>
              </a:spcAft>
              <a:buSzPts val="1200"/>
              <a:buChar char="●"/>
            </a:pPr>
            <a:r>
              <a:rPr lang="en-US" dirty="0"/>
              <a:t>Write </a:t>
            </a:r>
            <a:r>
              <a:rPr lang="en-US" b="1" dirty="0"/>
              <a:t>Homophone Word Cards </a:t>
            </a:r>
            <a:r>
              <a:rPr lang="en-US" dirty="0"/>
              <a:t>on index cards (or project on slide):(“need”, “knead”)</a:t>
            </a:r>
            <a:endParaRPr dirty="0"/>
          </a:p>
          <a:p>
            <a:pPr marL="457200" lvl="0" indent="-304800" algn="l" rtl="0">
              <a:spcBef>
                <a:spcPts val="0"/>
              </a:spcBef>
              <a:spcAft>
                <a:spcPts val="0"/>
              </a:spcAft>
              <a:buSzPts val="1200"/>
              <a:buChar char="●"/>
            </a:pPr>
            <a:r>
              <a:rPr lang="en-US" dirty="0"/>
              <a:t>Enlarged </a:t>
            </a:r>
            <a:r>
              <a:rPr lang="en-US" b="1" dirty="0"/>
              <a:t>Fluency Rubric</a:t>
            </a:r>
            <a:endParaRPr b="1" i="1" dirty="0"/>
          </a:p>
          <a:p>
            <a:pPr marL="457200" lvl="0" indent="-304800" algn="l" rtl="0">
              <a:spcBef>
                <a:spcPts val="0"/>
              </a:spcBef>
              <a:spcAft>
                <a:spcPts val="0"/>
              </a:spcAft>
              <a:buSzPts val="1200"/>
              <a:buChar char="●"/>
            </a:pPr>
            <a:r>
              <a:rPr lang="en-US" dirty="0"/>
              <a:t>Enlarged excerpt from “Animals, Big and Small” (see supporting materials)</a:t>
            </a:r>
            <a:endParaRPr dirty="0"/>
          </a:p>
          <a:p>
            <a:pPr marL="457200" lvl="0" indent="-304800" algn="l" rtl="0">
              <a:spcBef>
                <a:spcPts val="0"/>
              </a:spcBef>
              <a:spcAft>
                <a:spcPts val="0"/>
              </a:spcAft>
              <a:buSzPts val="1200"/>
              <a:buChar char="●"/>
            </a:pPr>
            <a:r>
              <a:rPr lang="en-US" dirty="0"/>
              <a:t>Student copies of excerpt from </a:t>
            </a:r>
            <a:r>
              <a:rPr lang="en-US" b="1" dirty="0"/>
              <a:t>decodable “Animals, Big and </a:t>
            </a:r>
            <a:r>
              <a:rPr lang="en-US" b="1" dirty="0" smtClean="0"/>
              <a:t>Small” </a:t>
            </a:r>
            <a:r>
              <a:rPr lang="en-US" dirty="0"/>
              <a:t>(pages 3 - 5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white boards, markers and erasers (or paper, pencil and erasers)</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4058242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dirty="0"/>
          </a:p>
          <a:p>
            <a:pPr marL="457200" lvl="0" indent="-304800" algn="l" rtl="0">
              <a:spcBef>
                <a:spcPts val="0"/>
              </a:spcBef>
              <a:spcAft>
                <a:spcPts val="0"/>
              </a:spcAft>
              <a:buSzPts val="1200"/>
              <a:buChar char="●"/>
            </a:pPr>
            <a:r>
              <a:rPr lang="en-US" dirty="0"/>
              <a:t>Review excerpt from “Animals, Big and Small”</a:t>
            </a:r>
            <a:endParaRPr dirty="0"/>
          </a:p>
          <a:p>
            <a:pPr marL="457200" lvl="0" indent="-304800" algn="l" rtl="0">
              <a:spcBef>
                <a:spcPts val="0"/>
              </a:spcBef>
              <a:spcAft>
                <a:spcPts val="0"/>
              </a:spcAft>
              <a:buSzPts val="1200"/>
              <a:buChar char="●"/>
            </a:pPr>
            <a:r>
              <a:rPr lang="en-US" dirty="0"/>
              <a:t>Review the </a:t>
            </a:r>
            <a:r>
              <a:rPr lang="en-US" b="1" dirty="0"/>
              <a:t>Fluency Rubric</a:t>
            </a:r>
            <a:br>
              <a:rPr lang="en-US" b="1" dirty="0"/>
            </a:b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3100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they can identify correct homophone (“knead” and “need”) based on meaning and context.</a:t>
            </a:r>
            <a:endParaRPr/>
          </a:p>
          <a:p>
            <a:pPr marL="457200" marR="0" lvl="0" indent="-304800" algn="l" rtl="0">
              <a:spcBef>
                <a:spcPts val="0"/>
              </a:spcBef>
              <a:spcAft>
                <a:spcPts val="0"/>
              </a:spcAft>
              <a:buSzPts val="1200"/>
              <a:buChar char="●"/>
            </a:pPr>
            <a:r>
              <a:rPr lang="en-US"/>
              <a:t>Determine if students can they can attend to punctuation and phrasing to read fluently in a conversational manner.</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phrase(L)</a:t>
            </a:r>
            <a:endParaRPr/>
          </a:p>
          <a:p>
            <a:pPr marL="457200" marR="0" lvl="0" indent="-304800" algn="l" rtl="0">
              <a:spcBef>
                <a:spcPts val="0"/>
              </a:spcBef>
              <a:spcAft>
                <a:spcPts val="0"/>
              </a:spcAft>
              <a:buSzPts val="1200"/>
              <a:buChar char="●"/>
            </a:pPr>
            <a:r>
              <a:rPr lang="en-US"/>
              <a:t>knead, yeast (T)</a:t>
            </a:r>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7253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4837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dirty="0">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6968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was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“Before the baker can knead the bread, he will need to add the yeast.”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 </a:t>
            </a:r>
            <a:r>
              <a:rPr lang="en-US" i="1" dirty="0"/>
              <a:t>“Before the baker can knead the bread, he will need to add the yeast.”</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‘need,’ and ‘knead,’ sound exactly the same but are spelled </a:t>
            </a:r>
            <a:r>
              <a:rPr lang="en-US" i="1" dirty="0" smtClean="0"/>
              <a:t>differently. </a:t>
            </a:r>
            <a:r>
              <a:rPr lang="en-US" i="1" dirty="0"/>
              <a:t>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the ‘knead’ with a k mean</a:t>
            </a:r>
            <a:r>
              <a:rPr lang="en-US" dirty="0"/>
              <a:t>?” </a:t>
            </a:r>
            <a:r>
              <a:rPr lang="en-US" b="1" dirty="0"/>
              <a:t>(to work dough with your hands before baking)</a:t>
            </a:r>
            <a:endParaRPr b="1"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“That’s right. When we see ‘knead’ spelled ‘k-n-e-a-d,’ we know it means to work dough with your hands. I notice this word has the /n/ sound at the beginning, but I see a ‘k’ as the first letter. I wonder why that is.” </a:t>
            </a:r>
            <a:r>
              <a:rPr lang="en-US" b="1" dirty="0"/>
              <a:t>(because the “k” is silent)</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t>
            </a:r>
            <a:r>
              <a:rPr lang="en-US" i="1" dirty="0"/>
              <a:t>What does this ‘need’ mean?” </a:t>
            </a:r>
            <a:r>
              <a:rPr lang="en-US" b="1" i="1" dirty="0"/>
              <a:t>(to require something very important)</a:t>
            </a:r>
            <a:endParaRPr b="1" i="1" dirty="0"/>
          </a:p>
          <a:p>
            <a:pPr marL="469900" lvl="0" indent="-317500" algn="l" rtl="0">
              <a:lnSpc>
                <a:spcPct val="100000"/>
              </a:lnSpc>
              <a:spcBef>
                <a:spcPts val="0"/>
              </a:spcBef>
              <a:spcAft>
                <a:spcPts val="0"/>
              </a:spcAft>
              <a:buSzPts val="1200"/>
              <a:buFont typeface="Calibri"/>
              <a:buAutoNum type="arabicPeriod"/>
            </a:pPr>
            <a:r>
              <a:rPr lang="en-US" i="1" dirty="0"/>
              <a:t>Right. So both words sound the same but have </a:t>
            </a:r>
            <a:r>
              <a:rPr lang="en-US" i="1" dirty="0" smtClean="0"/>
              <a:t>different meanings</a:t>
            </a:r>
            <a:r>
              <a:rPr lang="en-US" i="1" dirty="0"/>
              <a:t>. This is what makes them homophones. So it is important that we remember when ‘knead’ is spelled ‘k-n-e-a-d’ with the silent ‘k,’ it means to work dough with your hands before baking. When ‘need’ is spelled ‘n-e-e-d,’ it means to require something very important. Let’s practice these homophones. I will read a sentence with the word ‘knead’ or ‘need’ missing. You will write it as ‘k-n-e-a-d’ or ‘n-e-e-d’ on your white board as you think about its meaning in the sentenc</a:t>
            </a:r>
            <a:r>
              <a:rPr lang="en-US" dirty="0"/>
              <a:t>e.”</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a:t>
            </a:r>
            <a:endParaRPr dirty="0"/>
          </a:p>
          <a:p>
            <a:pPr marL="469900" lvl="0" indent="-317500" algn="l" rtl="0">
              <a:lnSpc>
                <a:spcPct val="100000"/>
              </a:lnSpc>
              <a:spcBef>
                <a:spcPts val="0"/>
              </a:spcBef>
              <a:spcAft>
                <a:spcPts val="0"/>
              </a:spcAft>
              <a:buSzPts val="1200"/>
              <a:buFont typeface="Calibri"/>
              <a:buAutoNum type="arabicPeriod"/>
            </a:pPr>
            <a:r>
              <a:rPr lang="en-US" dirty="0"/>
              <a:t>Review the homophones “need” and “knead” with the remaining sentences. </a:t>
            </a:r>
            <a:endParaRPr dirty="0"/>
          </a:p>
          <a:p>
            <a:pPr marL="0" lvl="0" indent="0" algn="l" rtl="0">
              <a:lnSpc>
                <a:spcPct val="100000"/>
              </a:lnSpc>
              <a:spcBef>
                <a:spcPts val="0"/>
              </a:spcBef>
              <a:spcAft>
                <a:spcPts val="0"/>
              </a:spcAft>
              <a:buNone/>
            </a:pPr>
            <a:r>
              <a:rPr lang="en-US" dirty="0"/>
              <a:t>	— Did you </a:t>
            </a:r>
            <a:r>
              <a:rPr lang="en-US" b="0" i="1" dirty="0"/>
              <a:t>knead</a:t>
            </a:r>
            <a:r>
              <a:rPr lang="en-US" b="1" dirty="0"/>
              <a:t> </a:t>
            </a:r>
            <a:r>
              <a:rPr lang="en-US" dirty="0"/>
              <a:t>the dough for 10 minutes? </a:t>
            </a:r>
            <a:endParaRPr dirty="0"/>
          </a:p>
          <a:p>
            <a:pPr marL="0" lvl="0" indent="0" algn="l" rtl="0">
              <a:lnSpc>
                <a:spcPct val="100000"/>
              </a:lnSpc>
              <a:spcBef>
                <a:spcPts val="0"/>
              </a:spcBef>
              <a:spcAft>
                <a:spcPts val="0"/>
              </a:spcAft>
              <a:buNone/>
            </a:pPr>
            <a:r>
              <a:rPr lang="en-US" dirty="0"/>
              <a:t>	— My sister say she</a:t>
            </a:r>
            <a:r>
              <a:rPr lang="en-US" b="1" dirty="0"/>
              <a:t> </a:t>
            </a:r>
            <a:r>
              <a:rPr lang="en-US" b="0" i="1" dirty="0"/>
              <a:t>needs</a:t>
            </a:r>
            <a:r>
              <a:rPr lang="en-US" dirty="0"/>
              <a:t> a new bike. </a:t>
            </a:r>
            <a:endParaRPr dirty="0"/>
          </a:p>
          <a:p>
            <a:pPr marL="0" lvl="0" indent="0" algn="l" rtl="0">
              <a:spcBef>
                <a:spcPts val="0"/>
              </a:spcBef>
              <a:spcAft>
                <a:spcPts val="0"/>
              </a:spcAft>
              <a:buNone/>
            </a:pPr>
            <a:r>
              <a:rPr lang="en-US" dirty="0"/>
              <a:t>	— The recipe says to </a:t>
            </a:r>
            <a:r>
              <a:rPr lang="en-US" b="0" i="1" dirty="0"/>
              <a:t>knead</a:t>
            </a:r>
            <a:r>
              <a:rPr lang="en-US" dirty="0"/>
              <a:t> the pizza crust before stretching.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Give students more examples of using “need” and “knead.”</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5242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98" name="Google Shape;398;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9965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6" name="Google Shape;406;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151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slideLayout" Target="../slideLayouts/slideLayout40.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4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581024" y="1543925"/>
            <a:ext cx="11177775" cy="4185363"/>
          </a:xfrm>
          <a:prstGeom prst="rect">
            <a:avLst/>
          </a:prstGeom>
          <a:noFill/>
          <a:ln>
            <a:noFill/>
          </a:ln>
        </p:spPr>
        <p:txBody>
          <a:bodyPr spcFirstLastPara="1" wrap="square" lIns="91425" tIns="45700" rIns="91425" bIns="45700" anchor="t" anchorCtr="0">
            <a:noAutofit/>
          </a:bodyPr>
          <a:lstStyle/>
          <a:p>
            <a:pPr marL="0" marR="0" lvl="0" indent="0" algn="l" rtl="0">
              <a:spcBef>
                <a:spcPts val="1000"/>
              </a:spcBef>
              <a:spcAft>
                <a:spcPts val="0"/>
              </a:spcAft>
              <a:buNone/>
            </a:pPr>
            <a:r>
              <a:rPr lang="en-US" sz="2200" i="1"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a:t>
            </a:r>
            <a:r>
              <a:rPr lang="en-US" sz="2200" b="1" i="1" dirty="0">
                <a:solidFill>
                  <a:srgbClr val="333333"/>
                </a:solidFill>
                <a:highlight>
                  <a:srgbClr val="FFFFFF"/>
                </a:highlight>
              </a:rPr>
              <a:t>Decodable Reader: “Animals, Big and Small,”</a:t>
            </a:r>
            <a:r>
              <a:rPr lang="en-US" sz="2200" i="1" dirty="0">
                <a:solidFill>
                  <a:srgbClr val="333333"/>
                </a:solidFill>
                <a:highlight>
                  <a:srgbClr val="FFFFFF"/>
                </a:highlight>
              </a:rPr>
              <a:t> and focus on attending to punctuation and phrasing to read fluently in a conversational manner. During Words Rule: Homophones, students will identify words that sound the same but are spelled differently (homophones (“knead” and “need”) in a text and use the context to determine the meaning of each word.</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a:t>
            </a:r>
            <a:r>
              <a:rPr lang="en-US" sz="2200" b="1" dirty="0"/>
              <a:t>Fluency Rubric</a:t>
            </a:r>
            <a:endParaRPr sz="2200" b="1"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581024" y="218225"/>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26: Lesson 129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65"/>
          <p:cNvSpPr txBox="1"/>
          <p:nvPr/>
        </p:nvSpPr>
        <p:spPr>
          <a:xfrm>
            <a:off x="234588" y="519165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19" name="Google Shape;419;p65"/>
          <p:cNvPicPr preferRelativeResize="0"/>
          <p:nvPr/>
        </p:nvPicPr>
        <p:blipFill>
          <a:blip r:embed="rId3">
            <a:alphaModFix/>
          </a:blip>
          <a:stretch>
            <a:fillRect/>
          </a:stretch>
        </p:blipFill>
        <p:spPr>
          <a:xfrm>
            <a:off x="2663050" y="296900"/>
            <a:ext cx="6747375" cy="4797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graphicFrame>
        <p:nvGraphicFramePr>
          <p:cNvPr id="424" name="Google Shape;424;p66"/>
          <p:cNvGraphicFramePr/>
          <p:nvPr>
            <p:extLst>
              <p:ext uri="{D42A27DB-BD31-4B8C-83A1-F6EECF244321}">
                <p14:modId xmlns:p14="http://schemas.microsoft.com/office/powerpoint/2010/main" val="2307145529"/>
              </p:ext>
            </p:extLst>
          </p:nvPr>
        </p:nvGraphicFramePr>
        <p:xfrm>
          <a:off x="121467" y="-33"/>
          <a:ext cx="11962500" cy="6720640"/>
        </p:xfrm>
        <a:graphic>
          <a:graphicData uri="http://schemas.openxmlformats.org/drawingml/2006/table">
            <a:tbl>
              <a:tblPr>
                <a:noFill/>
                <a:tableStyleId>{1F03FD9F-A187-4EAE-BF2C-E12ECFDFFB74}</a:tableStyleId>
              </a:tblPr>
              <a:tblGrid>
                <a:gridCol w="2990625"/>
                <a:gridCol w="2990625"/>
                <a:gridCol w="2990625"/>
                <a:gridCol w="2990625"/>
              </a:tblGrid>
              <a:tr h="519550">
                <a:tc>
                  <a:txBody>
                    <a:bodyPr/>
                    <a:lstStyle/>
                    <a:p>
                      <a:pPr marL="0" lvl="0" indent="0" algn="l" rtl="0">
                        <a:spcBef>
                          <a:spcPts val="0"/>
                        </a:spcBef>
                        <a:spcAft>
                          <a:spcPts val="0"/>
                        </a:spcAft>
                        <a:buNone/>
                      </a:pPr>
                      <a:r>
                        <a:rPr lang="en-US" sz="1900" b="1" dirty="0">
                          <a:latin typeface="Century Gothic" panose="020B0502020202020204" pitchFamily="34" charset="0"/>
                          <a:ea typeface="Calibri"/>
                          <a:cs typeface="Calibri"/>
                          <a:sym typeface="Calibri"/>
                        </a:rPr>
                        <a:t>I Can Read:</a:t>
                      </a:r>
                      <a:endParaRPr sz="1900" b="1"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1. Not Yet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2. Somewhat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3. Fluent</a:t>
                      </a:r>
                      <a:endParaRPr sz="1900" b="1">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Smoothly</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Many errors and/or many pauses,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errors and/or pauses, sometimes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Minimal or no errors and</a:t>
                      </a:r>
                      <a:r>
                        <a:rPr lang="en-US" sz="1900" dirty="0" smtClean="0">
                          <a:latin typeface="Century Gothic" panose="020B0502020202020204" pitchFamily="34" charset="0"/>
                          <a:ea typeface="Calibri"/>
                          <a:cs typeface="Calibri"/>
                          <a:sym typeface="Calibri"/>
                        </a:rPr>
                        <a:t>/or </a:t>
                      </a:r>
                      <a:r>
                        <a:rPr lang="en-US" sz="1900" dirty="0">
                          <a:latin typeface="Century Gothic" panose="020B0502020202020204" pitchFamily="34" charset="0"/>
                          <a:ea typeface="Calibri"/>
                          <a:cs typeface="Calibri"/>
                          <a:sym typeface="Calibri"/>
                        </a:rPr>
                        <a:t>pauses, sounds </a:t>
                      </a:r>
                      <a:r>
                        <a:rPr lang="en-US" sz="1900" dirty="0" smtClean="0">
                          <a:latin typeface="Century Gothic" panose="020B0502020202020204" pitchFamily="34" charset="0"/>
                          <a:ea typeface="Calibri"/>
                          <a:cs typeface="Calibri"/>
                          <a:sym typeface="Calibri"/>
                        </a:rPr>
                        <a:t>fluid.</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Expression</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Monotone, does not sound </a:t>
                      </a:r>
                      <a:r>
                        <a:rPr lang="en-US" sz="1900" dirty="0" smtClean="0">
                          <a:latin typeface="Century Gothic" panose="020B0502020202020204" pitchFamily="34" charset="0"/>
                          <a:ea typeface="Calibri"/>
                          <a:cs typeface="Calibri"/>
                          <a:sym typeface="Calibri"/>
                        </a:rPr>
                        <a:t>natural.</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Sometimes Monotone, sounds like natural talking </a:t>
                      </a:r>
                      <a:r>
                        <a:rPr lang="en-US" sz="1900" dirty="0" smtClean="0">
                          <a:latin typeface="Century Gothic" panose="020B0502020202020204" pitchFamily="34" charset="0"/>
                          <a:ea typeface="Calibri"/>
                          <a:cs typeface="Calibri"/>
                          <a:sym typeface="Calibri"/>
                        </a:rPr>
                        <a:t>sometimes.</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Sounds like natural talking while </a:t>
                      </a:r>
                      <a:r>
                        <a:rPr lang="en-US" sz="1900" dirty="0" smtClean="0">
                          <a:latin typeface="Century Gothic" panose="020B0502020202020204" pitchFamily="34" charset="0"/>
                          <a:ea typeface="Calibri"/>
                          <a:cs typeface="Calibri"/>
                          <a:sym typeface="Calibri"/>
                        </a:rPr>
                        <a:t>reading.</a:t>
                      </a:r>
                      <a:endParaRPr sz="1900" dirty="0">
                        <a:latin typeface="Century Gothic" panose="020B0502020202020204" pitchFamily="34" charset="0"/>
                        <a:ea typeface="Calibri"/>
                        <a:cs typeface="Calibri"/>
                        <a:sym typeface="Calibri"/>
                      </a:endParaRPr>
                    </a:p>
                  </a:txBody>
                  <a:tcPr marL="121900" marR="121900" marT="121900" marB="121900"/>
                </a:tc>
              </a:tr>
              <a:tr h="2150300">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Meaning</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-Not yet attending to</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punctuation.</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-Some Intonation that reflects the tone/ mood of the text.</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-Little or no self-</a:t>
                      </a:r>
                      <a:br>
                        <a:rPr lang="en-US" sz="1900" dirty="0">
                          <a:latin typeface="Century Gothic" panose="020B0502020202020204" pitchFamily="34" charset="0"/>
                          <a:ea typeface="Calibri"/>
                          <a:cs typeface="Calibri"/>
                          <a:sym typeface="Calibri"/>
                        </a:rPr>
                      </a:br>
                      <a:r>
                        <a:rPr lang="en-US" sz="1900" dirty="0" smtClean="0">
                          <a:latin typeface="Century Gothic" panose="020B0502020202020204" pitchFamily="34" charset="0"/>
                          <a:ea typeface="Calibri"/>
                          <a:cs typeface="Calibri"/>
                          <a:sym typeface="Calibri"/>
                        </a:rPr>
                        <a:t>monitoring.</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attention to</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
                      </a:r>
                      <a:r>
                        <a:rPr lang="en-US" sz="1900" dirty="0" smtClean="0">
                          <a:latin typeface="Century Gothic" panose="020B0502020202020204" pitchFamily="34" charset="0"/>
                          <a:ea typeface="Calibri"/>
                          <a:cs typeface="Calibri"/>
                          <a:sym typeface="Calibri"/>
                        </a:rPr>
                        <a:t>Some</a:t>
                      </a:r>
                      <a:r>
                        <a:rPr lang="en-US" sz="1900" baseline="0" dirty="0">
                          <a:latin typeface="Century Gothic" panose="020B0502020202020204" pitchFamily="34" charset="0"/>
                          <a:ea typeface="Calibri"/>
                          <a:cs typeface="Calibri"/>
                          <a:sym typeface="Calibri"/>
                        </a:rPr>
                        <a:t> </a:t>
                      </a:r>
                      <a:r>
                        <a:rPr lang="en-US" sz="1900" dirty="0" smtClean="0">
                          <a:latin typeface="Century Gothic" panose="020B0502020202020204" pitchFamily="34" charset="0"/>
                          <a:ea typeface="Calibri"/>
                          <a:cs typeface="Calibri"/>
                          <a:sym typeface="Calibri"/>
                        </a:rPr>
                        <a:t>Intonation </a:t>
                      </a:r>
                      <a:r>
                        <a:rPr lang="en-US" sz="1900" dirty="0">
                          <a:latin typeface="Century Gothic" panose="020B0502020202020204" pitchFamily="34" charset="0"/>
                          <a:ea typeface="Calibri"/>
                          <a:cs typeface="Calibri"/>
                          <a:sym typeface="Calibri"/>
                        </a:rPr>
                        <a:t>that reflects the tone/ mood of the 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self-monitoring.</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Attention to 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Intonation that reflects</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tone/ mood of the</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-Self- monitoring.</a:t>
                      </a:r>
                      <a:endParaRPr sz="1900" dirty="0">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Just the Right Speed</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Slow and labored OR 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Somewhat slow OR</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Varies from slow to fast as appropriate throughout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text.</a:t>
                      </a:r>
                      <a:endParaRPr sz="1900" dirty="0">
                        <a:latin typeface="Century Gothic" panose="020B0502020202020204" pitchFamily="34" charset="0"/>
                        <a:ea typeface="Calibri"/>
                        <a:cs typeface="Calibri"/>
                        <a:sym typeface="Calibri"/>
                      </a:endParaRPr>
                    </a:p>
                  </a:txBody>
                  <a:tcPr marL="121900" marR="121900" marT="121900" marB="1219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2" name="Google Shape;432;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3" name="Google Shape;433;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8"/>
          <p:cNvSpPr txBox="1"/>
          <p:nvPr/>
        </p:nvSpPr>
        <p:spPr>
          <a:xfrm>
            <a:off x="1614488" y="2628901"/>
            <a:ext cx="9096712" cy="3798712"/>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1;p63"/>
          <p:cNvSpPr txBox="1">
            <a:spLocks noGrp="1"/>
          </p:cNvSpPr>
          <p:nvPr>
            <p:ph type="title"/>
          </p:nvPr>
        </p:nvSpPr>
        <p:spPr>
          <a:xfrm>
            <a:off x="496049" y="2428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6" name="Google Shape;446;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7" name="Google Shape;447;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48" name="Google Shape;448;p69"/>
          <p:cNvPicPr preferRelativeResize="0"/>
          <p:nvPr/>
        </p:nvPicPr>
        <p:blipFill>
          <a:blip r:embed="rId4">
            <a:alphaModFix/>
          </a:blip>
          <a:stretch>
            <a:fillRect/>
          </a:stretch>
        </p:blipFill>
        <p:spPr>
          <a:xfrm>
            <a:off x="11014250" y="5614225"/>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aphicFrame>
        <p:nvGraphicFramePr>
          <p:cNvPr id="453" name="Google Shape;453;p70"/>
          <p:cNvGraphicFramePr/>
          <p:nvPr>
            <p:extLst>
              <p:ext uri="{D42A27DB-BD31-4B8C-83A1-F6EECF244321}">
                <p14:modId xmlns:p14="http://schemas.microsoft.com/office/powerpoint/2010/main" val="4060429479"/>
              </p:ext>
            </p:extLst>
          </p:nvPr>
        </p:nvGraphicFramePr>
        <p:xfrm>
          <a:off x="0" y="0"/>
          <a:ext cx="12192000" cy="6758600"/>
        </p:xfrm>
        <a:graphic>
          <a:graphicData uri="http://schemas.openxmlformats.org/drawingml/2006/table">
            <a:tbl>
              <a:tblPr>
                <a:noFill/>
                <a:tableStyleId>{1F03FD9F-A187-4EAE-BF2C-E12ECFDFFB74}</a:tableStyleId>
              </a:tblPr>
              <a:tblGrid>
                <a:gridCol w="4202175"/>
                <a:gridCol w="3954975"/>
                <a:gridCol w="4034850"/>
              </a:tblGrid>
              <a:tr h="580100">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Punctuation Detective</a:t>
                      </a:r>
                      <a:endParaRPr sz="20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000">
                          <a:solidFill>
                            <a:schemeClr val="dk1"/>
                          </a:solidFill>
                          <a:latin typeface="Century Gothic"/>
                          <a:ea typeface="Century Gothic"/>
                          <a:cs typeface="Century Gothic"/>
                          <a:sym typeface="Century Gothic"/>
                        </a:rPr>
                        <a:t> </a:t>
                      </a:r>
                      <a:r>
                        <a:rPr lang="en-US" sz="2000" b="1">
                          <a:solidFill>
                            <a:schemeClr val="dk1"/>
                          </a:solidFill>
                          <a:latin typeface="Century Gothic"/>
                          <a:ea typeface="Century Gothic"/>
                          <a:cs typeface="Century Gothic"/>
                          <a:sym typeface="Century Gothic"/>
                        </a:rPr>
                        <a:t>Acting with Expression</a:t>
                      </a:r>
                      <a:endParaRPr sz="20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Reporting the News</a:t>
                      </a:r>
                      <a:endParaRPr sz="2000" b="1">
                        <a:latin typeface="Century Gothic"/>
                        <a:ea typeface="Century Gothic"/>
                        <a:cs typeface="Century Gothic"/>
                        <a:sym typeface="Century Gothic"/>
                      </a:endParaRPr>
                    </a:p>
                  </a:txBody>
                  <a:tcPr marL="121900" marR="121900" marT="121900" marB="121900"/>
                </a:tc>
              </a:tr>
              <a:tr h="6178500">
                <a:tc>
                  <a:txBody>
                    <a:bodyPr/>
                    <a:lstStyle/>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Chorally </a:t>
                      </a:r>
                      <a:r>
                        <a:rPr lang="en-US" sz="1900" dirty="0">
                          <a:solidFill>
                            <a:schemeClr val="dk1"/>
                          </a:solidFill>
                          <a:latin typeface="Century Gothic"/>
                          <a:ea typeface="Century Gothic"/>
                          <a:cs typeface="Century Gothic"/>
                          <a:sym typeface="Century Gothic"/>
                        </a:rPr>
                        <a:t>reread the             decodable </a:t>
                      </a:r>
                      <a:r>
                        <a:rPr lang="en-US" sz="1900" dirty="0" smtClean="0">
                          <a:solidFill>
                            <a:schemeClr val="dk1"/>
                          </a:solidFill>
                          <a:latin typeface="Century Gothic"/>
                          <a:ea typeface="Century Gothic"/>
                          <a:cs typeface="Century Gothic"/>
                          <a:sym typeface="Century Gothic"/>
                        </a:rPr>
                        <a:t>excerpt.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Talk about what the marks mean to you when you are </a:t>
                      </a:r>
                      <a:r>
                        <a:rPr lang="en-US" sz="1900" dirty="0" smtClean="0">
                          <a:solidFill>
                            <a:schemeClr val="dk1"/>
                          </a:solidFill>
                          <a:latin typeface="Century Gothic"/>
                          <a:ea typeface="Century Gothic"/>
                          <a:cs typeface="Century Gothic"/>
                          <a:sym typeface="Century Gothic"/>
                        </a:rPr>
                        <a:t>reading.</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This time, pause or stop at the punctuation marks and change your voice depending on the </a:t>
                      </a:r>
                      <a:r>
                        <a:rPr lang="en-US" sz="1900" dirty="0" smtClean="0">
                          <a:solidFill>
                            <a:schemeClr val="dk1"/>
                          </a:solidFill>
                          <a:latin typeface="Century Gothic"/>
                          <a:ea typeface="Century Gothic"/>
                          <a:cs typeface="Century Gothic"/>
                          <a:sym typeface="Century Gothic"/>
                        </a:rPr>
                        <a:t>marks.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Let’s </a:t>
                      </a:r>
                      <a:r>
                        <a:rPr lang="en-US" sz="1900" dirty="0">
                          <a:solidFill>
                            <a:schemeClr val="dk1"/>
                          </a:solidFill>
                          <a:latin typeface="Century Gothic"/>
                          <a:ea typeface="Century Gothic"/>
                          <a:cs typeface="Century Gothic"/>
                          <a:sym typeface="Century Gothic"/>
                        </a:rPr>
                        <a:t>use our Reader’s Toolbox if we can’t read any </a:t>
                      </a:r>
                      <a:r>
                        <a:rPr lang="en-US" sz="1900" dirty="0" smtClean="0">
                          <a:solidFill>
                            <a:schemeClr val="dk1"/>
                          </a:solidFill>
                          <a:latin typeface="Century Gothic"/>
                          <a:ea typeface="Century Gothic"/>
                          <a:cs typeface="Century Gothic"/>
                          <a:sym typeface="Century Gothic"/>
                        </a:rPr>
                        <a:t>words.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and pretend the periods are question marks. How did you change your </a:t>
                      </a:r>
                      <a:r>
                        <a:rPr lang="en-US" sz="1900" dirty="0" smtClean="0">
                          <a:solidFill>
                            <a:schemeClr val="dk1"/>
                          </a:solidFill>
                          <a:latin typeface="Century Gothic"/>
                          <a:ea typeface="Century Gothic"/>
                          <a:cs typeface="Century Gothic"/>
                          <a:sym typeface="Century Gothic"/>
                        </a:rPr>
                        <a:t>voice?</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a:t>
                      </a:r>
                      <a:r>
                        <a:rPr lang="en-US" sz="1900" dirty="0">
                          <a:solidFill>
                            <a:schemeClr val="dk1"/>
                          </a:solidFill>
                          <a:highlight>
                            <a:srgbClr val="FFFF00"/>
                          </a:highlight>
                          <a:latin typeface="Century Gothic"/>
                          <a:ea typeface="Century Gothic"/>
                          <a:cs typeface="Century Gothic"/>
                          <a:sym typeface="Century Gothic"/>
                        </a:rPr>
                        <a:t>        </a:t>
                      </a:r>
                      <a:r>
                        <a:rPr lang="en-US" sz="1900" dirty="0">
                          <a:solidFill>
                            <a:schemeClr val="dk1"/>
                          </a:solidFill>
                          <a:latin typeface="Century Gothic"/>
                          <a:ea typeface="Century Gothic"/>
                          <a:cs typeface="Century Gothic"/>
                          <a:sym typeface="Century Gothic"/>
                        </a:rPr>
                        <a:t>            </a:t>
                      </a:r>
                      <a:endParaRPr sz="19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Work with a partner.</a:t>
                      </a:r>
                      <a:endParaRPr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Find </a:t>
                      </a:r>
                      <a:r>
                        <a:rPr lang="en-US" sz="2000" dirty="0">
                          <a:solidFill>
                            <a:schemeClr val="dk1"/>
                          </a:solidFill>
                          <a:latin typeface="Century Gothic"/>
                          <a:ea typeface="Century Gothic"/>
                          <a:cs typeface="Century Gothic"/>
                          <a:sym typeface="Century Gothic"/>
                        </a:rPr>
                        <a:t>and circle all the punctuation marks in the </a:t>
                      </a:r>
                      <a:r>
                        <a:rPr lang="en-US" sz="2000" b="1" dirty="0">
                          <a:solidFill>
                            <a:schemeClr val="dk1"/>
                          </a:solidFill>
                          <a:latin typeface="Century Gothic"/>
                          <a:ea typeface="Century Gothic"/>
                          <a:cs typeface="Century Gothic"/>
                          <a:sym typeface="Century Gothic"/>
                        </a:rPr>
                        <a:t>decodable reader “Animals, Big and Small</a:t>
                      </a:r>
                      <a:r>
                        <a:rPr lang="en-US" sz="2000" b="1" dirty="0" smtClean="0">
                          <a:solidFill>
                            <a:schemeClr val="dk1"/>
                          </a:solidFill>
                          <a:latin typeface="Century Gothic"/>
                          <a:ea typeface="Century Gothic"/>
                          <a:cs typeface="Century Gothic"/>
                          <a:sym typeface="Century Gothic"/>
                        </a:rPr>
                        <a:t>.”</a:t>
                      </a:r>
                      <a:endParaRPr lang="en-US" sz="20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Decide </a:t>
                      </a:r>
                      <a:r>
                        <a:rPr lang="en-US" sz="2000" dirty="0">
                          <a:solidFill>
                            <a:schemeClr val="dk1"/>
                          </a:solidFill>
                          <a:latin typeface="Century Gothic"/>
                          <a:ea typeface="Century Gothic"/>
                          <a:cs typeface="Century Gothic"/>
                          <a:sym typeface="Century Gothic"/>
                        </a:rPr>
                        <a:t>who will read acting like a knight, a king or </a:t>
                      </a:r>
                      <a:r>
                        <a:rPr lang="en-US" sz="2000" dirty="0" smtClean="0">
                          <a:solidFill>
                            <a:schemeClr val="dk1"/>
                          </a:solidFill>
                          <a:latin typeface="Century Gothic"/>
                          <a:ea typeface="Century Gothic"/>
                          <a:cs typeface="Century Gothic"/>
                          <a:sym typeface="Century Gothic"/>
                        </a:rPr>
                        <a:t>a </a:t>
                      </a:r>
                      <a:r>
                        <a:rPr lang="en-US" sz="2000" dirty="0">
                          <a:solidFill>
                            <a:schemeClr val="dk1"/>
                          </a:solidFill>
                          <a:latin typeface="Century Gothic"/>
                          <a:ea typeface="Century Gothic"/>
                          <a:cs typeface="Century Gothic"/>
                          <a:sym typeface="Century Gothic"/>
                        </a:rPr>
                        <a:t>pirate and take turns reading the </a:t>
                      </a:r>
                      <a:r>
                        <a:rPr lang="en-US" sz="2000" dirty="0" smtClean="0">
                          <a:solidFill>
                            <a:schemeClr val="dk1"/>
                          </a:solidFill>
                          <a:latin typeface="Century Gothic"/>
                          <a:ea typeface="Century Gothic"/>
                          <a:cs typeface="Century Gothic"/>
                          <a:sym typeface="Century Gothic"/>
                        </a:rPr>
                        <a:t>story.</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Use </a:t>
                      </a:r>
                      <a:r>
                        <a:rPr lang="en-US" sz="2000" dirty="0">
                          <a:solidFill>
                            <a:schemeClr val="dk1"/>
                          </a:solidFill>
                          <a:latin typeface="Century Gothic"/>
                          <a:ea typeface="Century Gothic"/>
                          <a:cs typeface="Century Gothic"/>
                          <a:sym typeface="Century Gothic"/>
                        </a:rPr>
                        <a:t>your Reader’s Toolbox if you come to a word you don’t </a:t>
                      </a:r>
                      <a:r>
                        <a:rPr lang="en-US" sz="2000" dirty="0" smtClean="0">
                          <a:solidFill>
                            <a:schemeClr val="dk1"/>
                          </a:solidFill>
                          <a:latin typeface="Century Gothic"/>
                          <a:ea typeface="Century Gothic"/>
                          <a:cs typeface="Century Gothic"/>
                          <a:sym typeface="Century Gothic"/>
                        </a:rPr>
                        <a:t>know.</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Give </a:t>
                      </a:r>
                      <a:r>
                        <a:rPr lang="en-US" sz="2000" dirty="0">
                          <a:solidFill>
                            <a:schemeClr val="dk1"/>
                          </a:solidFill>
                          <a:latin typeface="Century Gothic"/>
                          <a:ea typeface="Century Gothic"/>
                          <a:cs typeface="Century Gothic"/>
                          <a:sym typeface="Century Gothic"/>
                        </a:rPr>
                        <a:t>your partner a star and a step based on the </a:t>
                      </a:r>
                      <a:r>
                        <a:rPr lang="en-US" sz="2000" b="1" dirty="0">
                          <a:solidFill>
                            <a:schemeClr val="dk1"/>
                          </a:solidFill>
                          <a:latin typeface="Century Gothic"/>
                          <a:ea typeface="Century Gothic"/>
                          <a:cs typeface="Century Gothic"/>
                          <a:sym typeface="Century Gothic"/>
                        </a:rPr>
                        <a:t>Fluency </a:t>
                      </a:r>
                      <a:r>
                        <a:rPr lang="en-US" sz="2000" b="1" dirty="0" smtClean="0">
                          <a:solidFill>
                            <a:schemeClr val="dk1"/>
                          </a:solidFill>
                          <a:latin typeface="Century Gothic"/>
                          <a:ea typeface="Century Gothic"/>
                          <a:cs typeface="Century Gothic"/>
                          <a:sym typeface="Century Gothic"/>
                        </a:rPr>
                        <a:t>Rubric</a:t>
                      </a:r>
                      <a:r>
                        <a:rPr lang="en-US" sz="2000" dirty="0" smtClean="0">
                          <a:solidFill>
                            <a:schemeClr val="dk1"/>
                          </a:solidFill>
                          <a:latin typeface="Century Gothic"/>
                          <a:ea typeface="Century Gothic"/>
                          <a:cs typeface="Century Gothic"/>
                          <a:sym typeface="Century Gothic"/>
                        </a:rPr>
                        <a:t>.</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If </a:t>
                      </a:r>
                      <a:r>
                        <a:rPr lang="en-US" sz="2000" dirty="0">
                          <a:solidFill>
                            <a:schemeClr val="dk1"/>
                          </a:solidFill>
                          <a:latin typeface="Century Gothic"/>
                          <a:ea typeface="Century Gothic"/>
                          <a:cs typeface="Century Gothic"/>
                          <a:sym typeface="Century Gothic"/>
                        </a:rPr>
                        <a:t>you still have time, read the story again with your own voice.</a:t>
                      </a:r>
                      <a:endParaRPr sz="20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Take </a:t>
                      </a:r>
                      <a:r>
                        <a:rPr lang="en-US" sz="1950" dirty="0">
                          <a:solidFill>
                            <a:schemeClr val="dk1"/>
                          </a:solidFill>
                          <a:latin typeface="Century Gothic"/>
                          <a:ea typeface="Century Gothic"/>
                          <a:cs typeface="Century Gothic"/>
                          <a:sym typeface="Century Gothic"/>
                        </a:rPr>
                        <a:t>turns reporting    </a:t>
                      </a:r>
                      <a:r>
                        <a:rPr lang="en-US" sz="1950" dirty="0" smtClean="0">
                          <a:solidFill>
                            <a:schemeClr val="dk1"/>
                          </a:solidFill>
                          <a:latin typeface="Century Gothic"/>
                          <a:ea typeface="Century Gothic"/>
                          <a:cs typeface="Century Gothic"/>
                          <a:sym typeface="Century Gothic"/>
                        </a:rPr>
                        <a:t>about </a:t>
                      </a:r>
                      <a:r>
                        <a:rPr lang="en-US" sz="1950" dirty="0">
                          <a:solidFill>
                            <a:schemeClr val="dk1"/>
                          </a:solidFill>
                          <a:latin typeface="Century Gothic"/>
                          <a:ea typeface="Century Gothic"/>
                          <a:cs typeface="Century Gothic"/>
                          <a:sym typeface="Century Gothic"/>
                        </a:rPr>
                        <a:t>“Animals, Big and Small” being a reporter or a camera person </a:t>
                      </a:r>
                      <a:r>
                        <a:rPr lang="en-US" sz="1950" dirty="0" smtClean="0">
                          <a:solidFill>
                            <a:schemeClr val="dk1"/>
                          </a:solidFill>
                          <a:latin typeface="Century Gothic"/>
                          <a:ea typeface="Century Gothic"/>
                          <a:cs typeface="Century Gothic"/>
                          <a:sym typeface="Century Gothic"/>
                        </a:rPr>
                        <a:t>filming.</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Change </a:t>
                      </a:r>
                      <a:r>
                        <a:rPr lang="en-US" sz="1950" dirty="0">
                          <a:solidFill>
                            <a:schemeClr val="dk1"/>
                          </a:solidFill>
                          <a:latin typeface="Century Gothic"/>
                          <a:ea typeface="Century Gothic"/>
                          <a:cs typeface="Century Gothic"/>
                          <a:sym typeface="Century Gothic"/>
                        </a:rPr>
                        <a:t>roles every page. (whoever “reports” the first page will “film” the second page</a:t>
                      </a:r>
                      <a:r>
                        <a:rPr lang="en-US" sz="1950" dirty="0" smtClean="0">
                          <a:solidFill>
                            <a:schemeClr val="dk1"/>
                          </a:solidFill>
                          <a:latin typeface="Century Gothic"/>
                          <a:ea typeface="Century Gothic"/>
                          <a:cs typeface="Century Gothic"/>
                          <a:sym typeface="Century Gothic"/>
                        </a:rPr>
                        <a:t>).</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Use </a:t>
                      </a:r>
                      <a:r>
                        <a:rPr lang="en-US" sz="1950" dirty="0">
                          <a:solidFill>
                            <a:schemeClr val="dk1"/>
                          </a:solidFill>
                          <a:latin typeface="Century Gothic"/>
                          <a:ea typeface="Century Gothic"/>
                          <a:cs typeface="Century Gothic"/>
                          <a:sym typeface="Century Gothic"/>
                        </a:rPr>
                        <a:t>your Reader’s Toolbox if you have trouble reading any </a:t>
                      </a:r>
                      <a:r>
                        <a:rPr lang="en-US" sz="1950" dirty="0" smtClean="0">
                          <a:solidFill>
                            <a:schemeClr val="dk1"/>
                          </a:solidFill>
                          <a:latin typeface="Century Gothic"/>
                          <a:ea typeface="Century Gothic"/>
                          <a:cs typeface="Century Gothic"/>
                          <a:sym typeface="Century Gothic"/>
                        </a:rPr>
                        <a:t>words.</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If </a:t>
                      </a:r>
                      <a:r>
                        <a:rPr lang="en-US" sz="195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950" dirty="0" smtClean="0">
                          <a:solidFill>
                            <a:schemeClr val="dk1"/>
                          </a:solidFill>
                          <a:latin typeface="Century Gothic"/>
                          <a:ea typeface="Century Gothic"/>
                          <a:cs typeface="Century Gothic"/>
                          <a:sym typeface="Century Gothic"/>
                        </a:rPr>
                        <a:t>page.</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Give </a:t>
                      </a:r>
                      <a:r>
                        <a:rPr lang="en-US" sz="1950" dirty="0">
                          <a:solidFill>
                            <a:schemeClr val="dk1"/>
                          </a:solidFill>
                          <a:latin typeface="Century Gothic"/>
                          <a:ea typeface="Century Gothic"/>
                          <a:cs typeface="Century Gothic"/>
                          <a:sym typeface="Century Gothic"/>
                        </a:rPr>
                        <a:t>your partner a star and a step based on the </a:t>
                      </a:r>
                      <a:r>
                        <a:rPr lang="en-US" sz="1950" b="1" dirty="0">
                          <a:solidFill>
                            <a:schemeClr val="dk1"/>
                          </a:solidFill>
                          <a:latin typeface="Century Gothic"/>
                          <a:ea typeface="Century Gothic"/>
                          <a:cs typeface="Century Gothic"/>
                          <a:sym typeface="Century Gothic"/>
                        </a:rPr>
                        <a:t>Fluency Rubric</a:t>
                      </a:r>
                      <a:r>
                        <a:rPr lang="en-US" sz="1950" dirty="0">
                          <a:solidFill>
                            <a:schemeClr val="dk1"/>
                          </a:solidFill>
                          <a:latin typeface="Century Gothic"/>
                          <a:ea typeface="Century Gothic"/>
                          <a:cs typeface="Century Gothic"/>
                          <a:sym typeface="Century Gothic"/>
                        </a:rPr>
                        <a:t>.</a:t>
                      </a:r>
                      <a:endParaRPr sz="195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54" name="Google Shape;454;p70"/>
          <p:cNvPicPr preferRelativeResize="0"/>
          <p:nvPr/>
        </p:nvPicPr>
        <p:blipFill>
          <a:blip r:embed="rId3">
            <a:alphaModFix/>
          </a:blip>
          <a:stretch>
            <a:fillRect/>
          </a:stretch>
        </p:blipFill>
        <p:spPr>
          <a:xfrm rot="-1022087">
            <a:off x="7320336" y="454263"/>
            <a:ext cx="789413" cy="627043"/>
          </a:xfrm>
          <a:prstGeom prst="rect">
            <a:avLst/>
          </a:prstGeom>
          <a:noFill/>
          <a:ln>
            <a:noFill/>
          </a:ln>
        </p:spPr>
      </p:pic>
      <p:pic>
        <p:nvPicPr>
          <p:cNvPr id="455" name="Google Shape;455;p70"/>
          <p:cNvPicPr preferRelativeResize="0"/>
          <p:nvPr/>
        </p:nvPicPr>
        <p:blipFill>
          <a:blip r:embed="rId4">
            <a:alphaModFix/>
          </a:blip>
          <a:stretch>
            <a:fillRect/>
          </a:stretch>
        </p:blipFill>
        <p:spPr>
          <a:xfrm rot="-515380">
            <a:off x="11309135" y="64751"/>
            <a:ext cx="660615" cy="1186204"/>
          </a:xfrm>
          <a:prstGeom prst="rect">
            <a:avLst/>
          </a:prstGeom>
          <a:noFill/>
          <a:ln>
            <a:noFill/>
          </a:ln>
        </p:spPr>
      </p:pic>
      <p:pic>
        <p:nvPicPr>
          <p:cNvPr id="456" name="Google Shape;456;p70"/>
          <p:cNvPicPr preferRelativeResize="0"/>
          <p:nvPr/>
        </p:nvPicPr>
        <p:blipFill>
          <a:blip r:embed="rId5">
            <a:alphaModFix/>
          </a:blip>
          <a:stretch>
            <a:fillRect/>
          </a:stretch>
        </p:blipFill>
        <p:spPr>
          <a:xfrm rot="-254805">
            <a:off x="2974934" y="247503"/>
            <a:ext cx="1189830" cy="1003456"/>
          </a:xfrm>
          <a:prstGeom prst="rect">
            <a:avLst/>
          </a:prstGeom>
          <a:noFill/>
          <a:ln>
            <a:noFill/>
          </a:ln>
        </p:spPr>
      </p:pic>
      <p:sp>
        <p:nvSpPr>
          <p:cNvPr id="457" name="Google Shape;457;p70"/>
          <p:cNvSpPr txBox="1"/>
          <p:nvPr/>
        </p:nvSpPr>
        <p:spPr>
          <a:xfrm>
            <a:off x="2905311" y="315281"/>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graphicFrame>
        <p:nvGraphicFramePr>
          <p:cNvPr id="462" name="Google Shape;462;p71"/>
          <p:cNvGraphicFramePr/>
          <p:nvPr>
            <p:extLst>
              <p:ext uri="{D42A27DB-BD31-4B8C-83A1-F6EECF244321}">
                <p14:modId xmlns:p14="http://schemas.microsoft.com/office/powerpoint/2010/main" val="3027230902"/>
              </p:ext>
            </p:extLst>
          </p:nvPr>
        </p:nvGraphicFramePr>
        <p:xfrm>
          <a:off x="121467" y="-33"/>
          <a:ext cx="11962500" cy="6720640"/>
        </p:xfrm>
        <a:graphic>
          <a:graphicData uri="http://schemas.openxmlformats.org/drawingml/2006/table">
            <a:tbl>
              <a:tblPr>
                <a:noFill/>
                <a:tableStyleId>{1F03FD9F-A187-4EAE-BF2C-E12ECFDFFB74}</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Many errors and/or many pauses,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errors and/or pauses, sometimes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a:t>
                      </a:r>
                      <a:r>
                        <a:rPr lang="en-US" sz="1900" dirty="0" smtClean="0">
                          <a:latin typeface="Century Gothic"/>
                          <a:ea typeface="Century Gothic"/>
                          <a:cs typeface="Century Gothic"/>
                          <a:sym typeface="Century Gothic"/>
                        </a:rPr>
                        <a:t>/or </a:t>
                      </a:r>
                      <a:r>
                        <a:rPr lang="en-US" sz="1900" dirty="0">
                          <a:latin typeface="Century Gothic"/>
                          <a:ea typeface="Century Gothic"/>
                          <a:cs typeface="Century Gothic"/>
                          <a:sym typeface="Century Gothic"/>
                        </a:rPr>
                        <a:t>pauses, sounds </a:t>
                      </a:r>
                      <a:r>
                        <a:rPr lang="en-US" sz="1900" dirty="0" smtClean="0">
                          <a:latin typeface="Century Gothic"/>
                          <a:ea typeface="Century Gothic"/>
                          <a:cs typeface="Century Gothic"/>
                          <a:sym typeface="Century Gothic"/>
                        </a:rPr>
                        <a:t>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Monotone, does not sound </a:t>
                      </a:r>
                      <a:r>
                        <a:rPr lang="en-US" sz="1900" dirty="0" smtClean="0">
                          <a:latin typeface="Century Gothic"/>
                          <a:ea typeface="Century Gothic"/>
                          <a:cs typeface="Century Gothic"/>
                          <a:sym typeface="Century Gothic"/>
                        </a:rPr>
                        <a:t>natural.</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a:t>
                      </a:r>
                      <a:r>
                        <a:rPr lang="en-US" sz="1900" dirty="0" smtClean="0">
                          <a:latin typeface="Century Gothic"/>
                          <a:ea typeface="Century Gothic"/>
                          <a:cs typeface="Century Gothic"/>
                          <a:sym typeface="Century Gothic"/>
                        </a:rPr>
                        <a:t>sometimes.</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Sounds like natural talking while </a:t>
                      </a:r>
                      <a:r>
                        <a:rPr lang="en-US" sz="1900" dirty="0" smtClean="0">
                          <a:latin typeface="Century Gothic"/>
                          <a:ea typeface="Century Gothic"/>
                          <a:cs typeface="Century Gothic"/>
                          <a:sym typeface="Century Gothic"/>
                        </a:rPr>
                        <a:t>reading.</a:t>
                      </a:r>
                      <a:endParaRPr sz="1900" dirty="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smtClean="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68" name="Google Shape;468;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69" name="Google Shape;469;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0" name="Google Shape;470;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1" name="Google Shape;471;p72"/>
          <p:cNvGraphicFramePr/>
          <p:nvPr>
            <p:extLst>
              <p:ext uri="{D42A27DB-BD31-4B8C-83A1-F6EECF244321}">
                <p14:modId xmlns:p14="http://schemas.microsoft.com/office/powerpoint/2010/main" val="1352213599"/>
              </p:ext>
            </p:extLst>
          </p:nvPr>
        </p:nvGraphicFramePr>
        <p:xfrm>
          <a:off x="6100763" y="25500"/>
          <a:ext cx="5767113" cy="6339738"/>
        </p:xfrm>
        <a:graphic>
          <a:graphicData uri="http://schemas.openxmlformats.org/drawingml/2006/table">
            <a:tbl>
              <a:tblPr>
                <a:noFill/>
                <a:tableStyleId>{1F03FD9F-A187-4EAE-BF2C-E12ECFDFFB74}</a:tableStyleId>
              </a:tblPr>
              <a:tblGrid>
                <a:gridCol w="711438"/>
                <a:gridCol w="5055675"/>
              </a:tblGrid>
              <a:tr h="508000">
                <a:tc>
                  <a:txBody>
                    <a:bodyPr/>
                    <a:lstStyle/>
                    <a:p>
                      <a:pPr marL="0" lvl="0" indent="0" algn="l" rtl="0">
                        <a:spcBef>
                          <a:spcPts val="0"/>
                        </a:spcBef>
                        <a:spcAft>
                          <a:spcPts val="0"/>
                        </a:spcAft>
                        <a:buNone/>
                      </a:pPr>
                      <a:r>
                        <a:rPr lang="en-US" sz="1740" dirty="0">
                          <a:latin typeface="Century Gothic" panose="020B0502020202020204" pitchFamily="34" charset="0"/>
                        </a:rPr>
                        <a:t>1.</a:t>
                      </a:r>
                      <a:endParaRPr sz="1740" dirty="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Sound out the word</a:t>
                      </a:r>
                      <a:r>
                        <a:rPr lang="en-US" sz="1740">
                          <a:latin typeface="Century Gothic" panose="020B0502020202020204" pitchFamily="34" charset="0"/>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40">
                        <a:latin typeface="Century Gothic" panose="020B0502020202020204" pitchFamily="34" charset="0"/>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40">
                          <a:latin typeface="Century Gothic" panose="020B0502020202020204" pitchFamily="34" charset="0"/>
                        </a:rPr>
                        <a:t>2.</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Syllable Sleuth: </a:t>
                      </a:r>
                      <a:r>
                        <a:rPr lang="en-US" sz="1740">
                          <a:latin typeface="Century Gothic" panose="020B0502020202020204" pitchFamily="34" charset="0"/>
                          <a:ea typeface="Century Gothic"/>
                          <a:cs typeface="Century Gothic"/>
                          <a:sym typeface="Century Gothic"/>
                        </a:rPr>
                        <a:t>Break apart long words into syllables, then blend to read the word. </a:t>
                      </a:r>
                      <a:endParaRPr sz="1740">
                        <a:latin typeface="Century Gothic" panose="020B0502020202020204" pitchFamily="34" charset="0"/>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40">
                          <a:latin typeface="Century Gothic" panose="020B0502020202020204" pitchFamily="34" charset="0"/>
                        </a:rPr>
                        <a:t>3. </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a:latin typeface="Century Gothic" panose="020B0502020202020204" pitchFamily="34" charset="0"/>
                          <a:ea typeface="Century Gothic"/>
                          <a:cs typeface="Century Gothic"/>
                          <a:sym typeface="Century Gothic"/>
                        </a:rPr>
                        <a:t>Word Parts</a:t>
                      </a:r>
                      <a:r>
                        <a:rPr lang="en-US" sz="1740">
                          <a:latin typeface="Century Gothic" panose="020B0502020202020204" pitchFamily="34" charset="0"/>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40">
                        <a:latin typeface="Century Gothic" panose="020B0502020202020204" pitchFamily="34" charset="0"/>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40">
                          <a:latin typeface="Century Gothic" panose="020B0502020202020204" pitchFamily="34" charset="0"/>
                        </a:rPr>
                        <a:t>4.</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dirty="0">
                          <a:latin typeface="Century Gothic" panose="020B0502020202020204" pitchFamily="34" charset="0"/>
                          <a:ea typeface="Century Gothic"/>
                          <a:cs typeface="Century Gothic"/>
                          <a:sym typeface="Century Gothic"/>
                        </a:rPr>
                        <a:t>High Frequency Words: </a:t>
                      </a:r>
                      <a:r>
                        <a:rPr lang="en-US" sz="1740" dirty="0">
                          <a:latin typeface="Century Gothic" panose="020B0502020202020204" pitchFamily="34" charset="0"/>
                          <a:ea typeface="Century Gothic"/>
                          <a:cs typeface="Century Gothic"/>
                          <a:sym typeface="Century Gothic"/>
                        </a:rPr>
                        <a:t>Read high frequency words in a SNAP.  Look to the </a:t>
                      </a:r>
                      <a:r>
                        <a:rPr lang="en-US" sz="1740" b="1" dirty="0">
                          <a:latin typeface="Century Gothic" panose="020B0502020202020204" pitchFamily="34" charset="0"/>
                          <a:ea typeface="Century Gothic"/>
                          <a:cs typeface="Century Gothic"/>
                          <a:sym typeface="Century Gothic"/>
                        </a:rPr>
                        <a:t>Interactive Word Wall</a:t>
                      </a:r>
                      <a:r>
                        <a:rPr lang="en-US" sz="1740" dirty="0">
                          <a:latin typeface="Century Gothic" panose="020B0502020202020204" pitchFamily="34" charset="0"/>
                          <a:ea typeface="Century Gothic"/>
                          <a:cs typeface="Century Gothic"/>
                          <a:sym typeface="Century Gothic"/>
                        </a:rPr>
                        <a:t> for help, then try to read the word.</a:t>
                      </a:r>
                      <a:endParaRPr sz="1740" dirty="0">
                        <a:latin typeface="Century Gothic" panose="020B0502020202020204" pitchFamily="34" charset="0"/>
                        <a:ea typeface="Century Gothic"/>
                        <a:cs typeface="Century Gothic"/>
                        <a:sym typeface="Century Gothic"/>
                      </a:endParaRPr>
                    </a:p>
                  </a:txBody>
                  <a:tcPr marL="121900" marR="121900" marT="121900" marB="121900"/>
                </a:tc>
              </a:tr>
              <a:tr h="1386900">
                <a:tc>
                  <a:txBody>
                    <a:bodyPr/>
                    <a:lstStyle/>
                    <a:p>
                      <a:pPr marL="0" lvl="0" indent="0" algn="l" rtl="0">
                        <a:spcBef>
                          <a:spcPts val="0"/>
                        </a:spcBef>
                        <a:spcAft>
                          <a:spcPts val="0"/>
                        </a:spcAft>
                        <a:buNone/>
                      </a:pPr>
                      <a:r>
                        <a:rPr lang="en-US" sz="1740">
                          <a:latin typeface="Century Gothic" panose="020B0502020202020204" pitchFamily="34" charset="0"/>
                        </a:rPr>
                        <a:t>5. </a:t>
                      </a:r>
                      <a:endParaRPr sz="174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40" b="1" dirty="0">
                          <a:latin typeface="Century Gothic" panose="020B0502020202020204" pitchFamily="34" charset="0"/>
                          <a:ea typeface="Century Gothic"/>
                          <a:cs typeface="Century Gothic"/>
                          <a:sym typeface="Century Gothic"/>
                        </a:rPr>
                        <a:t>Read it Again </a:t>
                      </a:r>
                      <a:r>
                        <a:rPr lang="en-US" sz="1740" dirty="0">
                          <a:latin typeface="Century Gothic" panose="020B0502020202020204" pitchFamily="34" charset="0"/>
                          <a:ea typeface="Century Gothic"/>
                          <a:cs typeface="Century Gothic"/>
                          <a:sym typeface="Century Gothic"/>
                        </a:rPr>
                        <a:t>- Try to read the word again when it does not make sense. For example, try a different vowel sound. Then read the word again.</a:t>
                      </a:r>
                      <a:endParaRPr sz="1740" dirty="0">
                        <a:latin typeface="Century Gothic" panose="020B0502020202020204" pitchFamily="34" charset="0"/>
                        <a:ea typeface="Century Gothic"/>
                        <a:cs typeface="Century Gothic"/>
                        <a:sym typeface="Century Gothic"/>
                      </a:endParaRPr>
                    </a:p>
                  </a:txBody>
                  <a:tcPr marL="121900" marR="121900" marT="121900" marB="121900"/>
                </a:tc>
              </a:tr>
            </a:tbl>
          </a:graphicData>
        </a:graphic>
      </p:graphicFrame>
      <p:pic>
        <p:nvPicPr>
          <p:cNvPr id="472" name="Google Shape;472;p72"/>
          <p:cNvPicPr preferRelativeResize="0"/>
          <p:nvPr/>
        </p:nvPicPr>
        <p:blipFill>
          <a:blip r:embed="rId4">
            <a:alphaModFix/>
          </a:blip>
          <a:stretch>
            <a:fillRect/>
          </a:stretch>
        </p:blipFill>
        <p:spPr>
          <a:xfrm>
            <a:off x="6151883" y="5974407"/>
            <a:ext cx="599766" cy="508000"/>
          </a:xfrm>
          <a:prstGeom prst="rect">
            <a:avLst/>
          </a:prstGeom>
          <a:noFill/>
          <a:ln>
            <a:noFill/>
          </a:ln>
        </p:spPr>
      </p:pic>
      <p:pic>
        <p:nvPicPr>
          <p:cNvPr id="473" name="Google Shape;473;p72"/>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74" name="Google Shape;474;p72"/>
          <p:cNvPicPr preferRelativeResize="0"/>
          <p:nvPr/>
        </p:nvPicPr>
        <p:blipFill>
          <a:blip r:embed="rId4">
            <a:alphaModFix/>
          </a:blip>
          <a:stretch>
            <a:fillRect/>
          </a:stretch>
        </p:blipFill>
        <p:spPr>
          <a:xfrm>
            <a:off x="6207766" y="2022348"/>
            <a:ext cx="488000" cy="413334"/>
          </a:xfrm>
          <a:prstGeom prst="rect">
            <a:avLst/>
          </a:prstGeom>
          <a:noFill/>
          <a:ln>
            <a:noFill/>
          </a:ln>
        </p:spPr>
      </p:pic>
      <p:pic>
        <p:nvPicPr>
          <p:cNvPr id="475" name="Google Shape;475;p72"/>
          <p:cNvPicPr preferRelativeResize="0"/>
          <p:nvPr/>
        </p:nvPicPr>
        <p:blipFill>
          <a:blip r:embed="rId4">
            <a:alphaModFix/>
          </a:blip>
          <a:stretch>
            <a:fillRect/>
          </a:stretch>
        </p:blipFill>
        <p:spPr>
          <a:xfrm rot="-10799991">
            <a:off x="6121792" y="4503441"/>
            <a:ext cx="599766" cy="508000"/>
          </a:xfrm>
          <a:prstGeom prst="rect">
            <a:avLst/>
          </a:prstGeom>
          <a:noFill/>
          <a:ln>
            <a:noFill/>
          </a:ln>
        </p:spPr>
      </p:pic>
      <p:pic>
        <p:nvPicPr>
          <p:cNvPr id="476" name="Google Shape;476;p72"/>
          <p:cNvPicPr preferRelativeResize="0"/>
          <p:nvPr/>
        </p:nvPicPr>
        <p:blipFill>
          <a:blip r:embed="rId4">
            <a:alphaModFix/>
          </a:blip>
          <a:stretch>
            <a:fillRect/>
          </a:stretch>
        </p:blipFill>
        <p:spPr>
          <a:xfrm>
            <a:off x="6151883" y="328427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470600" y="1438450"/>
            <a:ext cx="10515600" cy="49052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 129</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Enlarged Homophone Demonstration Sentence:” Before the baker can knead the bread, he will need to add the yeast.” (see supporting materials)</a:t>
            </a:r>
            <a:endParaRPr sz="2200" dirty="0"/>
          </a:p>
          <a:p>
            <a:pPr marL="457200" lvl="0" indent="-381000" algn="l" rtl="0">
              <a:lnSpc>
                <a:spcPct val="100000"/>
              </a:lnSpc>
              <a:spcBef>
                <a:spcPts val="1000"/>
              </a:spcBef>
              <a:spcAft>
                <a:spcPts val="0"/>
              </a:spcAft>
              <a:buSzPts val="2400"/>
              <a:buFont typeface="Century Gothic"/>
              <a:buChar char="●"/>
            </a:pPr>
            <a:r>
              <a:rPr lang="en-US" sz="2200" b="1" dirty="0"/>
              <a:t>Homophone Word Cards </a:t>
            </a:r>
            <a:r>
              <a:rPr lang="en-US" sz="2200" dirty="0"/>
              <a:t>(“need,” “knead”)</a:t>
            </a:r>
            <a:endParaRPr sz="2200" dirty="0"/>
          </a:p>
          <a:p>
            <a:pPr marL="457200" lvl="0" indent="-381000" algn="l" rtl="0">
              <a:lnSpc>
                <a:spcPct val="100000"/>
              </a:lnSpc>
              <a:spcBef>
                <a:spcPts val="1000"/>
              </a:spcBef>
              <a:spcAft>
                <a:spcPts val="0"/>
              </a:spcAft>
              <a:buSzPts val="2400"/>
              <a:buFont typeface="Century Gothic"/>
              <a:buChar char="●"/>
            </a:pPr>
            <a:r>
              <a:rPr lang="en-US" sz="2200" b="1" dirty="0"/>
              <a:t>Enlarged Fluency Rubric</a:t>
            </a:r>
            <a:endParaRPr sz="2200" b="1"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Enlarged excerpt from “Animals, Big and Small.”</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Student copies of excerpt from </a:t>
            </a:r>
            <a:r>
              <a:rPr lang="en-US" sz="2200" b="1" dirty="0"/>
              <a:t>decodable “Animals, Big and Small”</a:t>
            </a:r>
            <a:r>
              <a:rPr lang="en-US" sz="2200" dirty="0"/>
              <a:t>(pages 3 - 5 of decodable)</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white boards, markers and erasers (or paper, pencil and eraser)</a:t>
            </a:r>
            <a:endParaRPr sz="22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470600" y="112750"/>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26: Lesson 129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b="1" dirty="0">
                <a:latin typeface="Century Gothic"/>
                <a:ea typeface="Century Gothic"/>
                <a:cs typeface="Century Gothic"/>
                <a:sym typeface="Century Gothic"/>
              </a:rPr>
              <a:t>129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Review excerpt from “Animals, Big and Small”</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the </a:t>
            </a:r>
            <a:r>
              <a:rPr lang="en-US" b="1" dirty="0">
                <a:latin typeface="Century Gothic"/>
                <a:ea typeface="Century Gothic"/>
                <a:cs typeface="Century Gothic"/>
                <a:sym typeface="Century Gothic"/>
              </a:rPr>
              <a:t>Fluency Rubric</a:t>
            </a:r>
            <a:endParaRPr b="1"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359850"/>
            <a:ext cx="11628763"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a:ea typeface="Century Gothic"/>
                <a:cs typeface="Century Gothic"/>
                <a:sym typeface="Century Gothic"/>
              </a:rPr>
              <a:t>Grade 2: Module 4: Part 2: Cycle 26: Lesson 129</a:t>
            </a:r>
            <a:endParaRPr sz="3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26: Lesson 129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a:t>
            </a:r>
            <a:r>
              <a:rPr lang="en-US" sz="3000" dirty="0" smtClean="0">
                <a:solidFill>
                  <a:srgbClr val="FF0000"/>
                </a:solidFill>
              </a:rPr>
              <a:t>you tell </a:t>
            </a:r>
            <a:r>
              <a:rPr lang="en-US" sz="3000" dirty="0">
                <a:solidFill>
                  <a:srgbClr val="FF0000"/>
                </a:solidFill>
              </a:rPr>
              <a:t>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a:t>
            </a:r>
            <a:r>
              <a:rPr lang="en-US" sz="3000" dirty="0" smtClean="0">
                <a:solidFill>
                  <a:srgbClr val="FF0000"/>
                </a:solidFill>
              </a:rPr>
              <a:t>tell the </a:t>
            </a:r>
            <a:r>
              <a:rPr lang="en-US" sz="3000" dirty="0">
                <a:solidFill>
                  <a:srgbClr val="FF0000"/>
                </a:solidFill>
              </a:rPr>
              <a:t>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“need” “knead”</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12212"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54025" y="186318"/>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57150" y="1106419"/>
            <a:ext cx="12077700" cy="1260900"/>
          </a:xfrm>
          <a:prstGeom prst="rect">
            <a:avLst/>
          </a:prstGeom>
        </p:spPr>
        <p:txBody>
          <a:bodyPr spcFirstLastPara="1" wrap="square" lIns="91425" tIns="45700" rIns="91425" bIns="45700" anchor="t" anchorCtr="0">
            <a:noAutofit/>
          </a:bodyPr>
          <a:lstStyle/>
          <a:p>
            <a:pPr marL="0" lvl="0" indent="0" algn="ctr" rtl="0">
              <a:spcBef>
                <a:spcPts val="1100"/>
              </a:spcBef>
              <a:spcAft>
                <a:spcPts val="0"/>
              </a:spcAft>
              <a:buNone/>
            </a:pPr>
            <a:r>
              <a:rPr lang="en-US" sz="3400" dirty="0"/>
              <a:t>Before the baker can knead the bread, he will need to add the yeast.</a:t>
            </a:r>
            <a:endParaRPr sz="3400" dirty="0">
              <a:latin typeface="Calibri"/>
              <a:ea typeface="Calibri"/>
              <a:cs typeface="Calibri"/>
              <a:sym typeface="Calibri"/>
            </a:endParaRPr>
          </a:p>
          <a:p>
            <a:pPr marL="0" lvl="0" indent="0" algn="l" rtl="0">
              <a:spcBef>
                <a:spcPts val="1100"/>
              </a:spcBef>
              <a:spcAft>
                <a:spcPts val="0"/>
              </a:spcAft>
              <a:buNone/>
            </a:pPr>
            <a:r>
              <a:rPr lang="en-US" sz="3600" dirty="0">
                <a:latin typeface="Calibri"/>
                <a:ea typeface="Calibri"/>
                <a:cs typeface="Calibri"/>
                <a:sym typeface="Calibri"/>
              </a:rPr>
              <a:t/>
            </a:r>
            <a:br>
              <a:rPr lang="en-US" sz="3600" dirty="0">
                <a:latin typeface="Calibri"/>
                <a:ea typeface="Calibri"/>
                <a:cs typeface="Calibri"/>
                <a:sym typeface="Calibri"/>
              </a:rPr>
            </a:br>
            <a:r>
              <a:rPr lang="en-US" sz="3600" dirty="0"/>
              <a:t>                        </a:t>
            </a:r>
            <a:endParaRPr sz="3600" dirty="0"/>
          </a:p>
        </p:txBody>
      </p:sp>
      <p:sp>
        <p:nvSpPr>
          <p:cNvPr id="388" name="Google Shape;388;p62"/>
          <p:cNvSpPr txBox="1"/>
          <p:nvPr/>
        </p:nvSpPr>
        <p:spPr>
          <a:xfrm>
            <a:off x="1663662" y="3282437"/>
            <a:ext cx="9090125"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Did you __________ the dough for 10 minutes?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1100"/>
              </a:spcBef>
              <a:spcAft>
                <a:spcPts val="0"/>
              </a:spcAft>
              <a:buClr>
                <a:schemeClr val="dk1"/>
              </a:buClr>
              <a:buSzPts val="1100"/>
              <a:buFont typeface="Arial"/>
              <a:buNone/>
            </a:pPr>
            <a:endParaRPr sz="30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2056775" y="2205499"/>
            <a:ext cx="72657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knead					need</a:t>
            </a:r>
            <a:endParaRPr sz="3000" b="1" dirty="0">
              <a:solidFill>
                <a:srgbClr val="666666"/>
              </a:solidFill>
            </a:endParaRPr>
          </a:p>
        </p:txBody>
      </p:sp>
      <p:sp>
        <p:nvSpPr>
          <p:cNvPr id="390" name="Google Shape;390;p62"/>
          <p:cNvSpPr txBox="1"/>
          <p:nvPr/>
        </p:nvSpPr>
        <p:spPr>
          <a:xfrm>
            <a:off x="254025" y="4990150"/>
            <a:ext cx="11909400" cy="14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3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3000" dirty="0">
                <a:latin typeface="Century Gothic"/>
                <a:ea typeface="Century Gothic"/>
                <a:cs typeface="Century Gothic"/>
                <a:sym typeface="Century Gothic"/>
              </a:rPr>
              <a:t>The recipe says to __________ the pizza crust before </a:t>
            </a:r>
            <a:r>
              <a:rPr lang="en-US" sz="3000" dirty="0" smtClean="0">
                <a:latin typeface="Century Gothic"/>
                <a:ea typeface="Century Gothic"/>
                <a:cs typeface="Century Gothic"/>
                <a:sym typeface="Century Gothic"/>
              </a:rPr>
              <a:t>stretching </a:t>
            </a:r>
            <a:r>
              <a:rPr lang="en-US" sz="3000" dirty="0">
                <a:latin typeface="Century Gothic"/>
                <a:ea typeface="Century Gothic"/>
                <a:cs typeface="Century Gothic"/>
                <a:sym typeface="Century Gothic"/>
              </a:rPr>
              <a:t>it.  </a:t>
            </a:r>
            <a:endParaRPr sz="3000" dirty="0">
              <a:latin typeface="Century Gothic"/>
              <a:ea typeface="Century Gothic"/>
              <a:cs typeface="Century Gothic"/>
              <a:sym typeface="Century Gothic"/>
            </a:endParaRPr>
          </a:p>
        </p:txBody>
      </p:sp>
      <p:sp>
        <p:nvSpPr>
          <p:cNvPr id="391" name="Google Shape;391;p62"/>
          <p:cNvSpPr txBox="1"/>
          <p:nvPr/>
        </p:nvSpPr>
        <p:spPr>
          <a:xfrm>
            <a:off x="3463125" y="3322100"/>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knead</a:t>
            </a:r>
            <a:endParaRPr sz="3000" b="1" dirty="0">
              <a:latin typeface="Century Gothic"/>
              <a:ea typeface="Century Gothic"/>
              <a:cs typeface="Century Gothic"/>
              <a:sym typeface="Century Gothic"/>
            </a:endParaRPr>
          </a:p>
        </p:txBody>
      </p:sp>
      <p:sp>
        <p:nvSpPr>
          <p:cNvPr id="392" name="Google Shape;392;p62"/>
          <p:cNvSpPr txBox="1"/>
          <p:nvPr/>
        </p:nvSpPr>
        <p:spPr>
          <a:xfrm>
            <a:off x="1523181" y="4420814"/>
            <a:ext cx="8332888"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My sister said she  ___________ a new bike. </a:t>
            </a:r>
            <a:endParaRPr sz="3000" dirty="0">
              <a:latin typeface="Century Gothic"/>
              <a:ea typeface="Century Gothic"/>
              <a:cs typeface="Century Gothic"/>
              <a:sym typeface="Century Gothic"/>
            </a:endParaRPr>
          </a:p>
        </p:txBody>
      </p:sp>
      <p:sp>
        <p:nvSpPr>
          <p:cNvPr id="393" name="Google Shape;393;p62"/>
          <p:cNvSpPr txBox="1"/>
          <p:nvPr/>
        </p:nvSpPr>
        <p:spPr>
          <a:xfrm>
            <a:off x="5283150" y="4348332"/>
            <a:ext cx="1625700" cy="71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needs</a:t>
            </a:r>
            <a:r>
              <a:rPr lang="en-US" sz="3000" dirty="0"/>
              <a:t> </a:t>
            </a:r>
            <a:endParaRPr sz="3000" dirty="0"/>
          </a:p>
        </p:txBody>
      </p:sp>
      <p:sp>
        <p:nvSpPr>
          <p:cNvPr id="394" name="Google Shape;394;p62"/>
          <p:cNvSpPr txBox="1"/>
          <p:nvPr/>
        </p:nvSpPr>
        <p:spPr>
          <a:xfrm>
            <a:off x="3907550" y="5359076"/>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knead</a:t>
            </a:r>
            <a:r>
              <a:rPr lang="en-US" dirty="0"/>
              <a:t> </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1"/>
                                        </p:tgtEl>
                                        <p:attrNameLst>
                                          <p:attrName>style.visibility</p:attrName>
                                        </p:attrNameLst>
                                      </p:cBhvr>
                                      <p:to>
                                        <p:strVal val="visible"/>
                                      </p:to>
                                    </p:set>
                                    <p:animEffect transition="in" filter="fade">
                                      <p:cBhvr>
                                        <p:cTn id="12" dur="1000"/>
                                        <p:tgtEl>
                                          <p:spTgt spid="3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3"/>
                                        </p:tgtEl>
                                        <p:attrNameLst>
                                          <p:attrName>style.visibility</p:attrName>
                                        </p:attrNameLst>
                                      </p:cBhvr>
                                      <p:to>
                                        <p:strVal val="visible"/>
                                      </p:to>
                                    </p:set>
                                    <p:animEffect transition="in" filter="fade">
                                      <p:cBhvr>
                                        <p:cTn id="17" dur="1000"/>
                                        <p:tgtEl>
                                          <p:spTgt spid="39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4"/>
                                        </p:tgtEl>
                                        <p:attrNameLst>
                                          <p:attrName>style.visibility</p:attrName>
                                        </p:attrNameLst>
                                      </p:cBhvr>
                                      <p:to>
                                        <p:strVal val="visible"/>
                                      </p:to>
                                    </p:set>
                                    <p:animEffect transition="in" filter="fade">
                                      <p:cBhvr>
                                        <p:cTn id="22"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3"/>
          <p:cNvSpPr txBox="1">
            <a:spLocks noGrp="1"/>
          </p:cNvSpPr>
          <p:nvPr>
            <p:ph type="title"/>
          </p:nvPr>
        </p:nvSpPr>
        <p:spPr>
          <a:xfrm>
            <a:off x="496049" y="2428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2" name="Google Shape;402;p63"/>
          <p:cNvSpPr txBox="1">
            <a:spLocks noGrp="1"/>
          </p:cNvSpPr>
          <p:nvPr>
            <p:ph type="body" idx="2"/>
          </p:nvPr>
        </p:nvSpPr>
        <p:spPr>
          <a:xfrm>
            <a:off x="496049" y="1201925"/>
            <a:ext cx="11534025"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a:t>
            </a:r>
            <a:r>
              <a:rPr lang="en-US" b="1" dirty="0" smtClean="0">
                <a:solidFill>
                  <a:srgbClr val="FF0000"/>
                </a:solidFill>
              </a:rPr>
              <a:t>too </a:t>
            </a:r>
            <a:r>
              <a:rPr lang="en-US" b="1" dirty="0">
                <a:solidFill>
                  <a:srgbClr val="FF0000"/>
                </a:solidFill>
              </a:rPr>
              <a:t>fast and not to 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09" name="Google Shape;409;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0" name="Google Shape;410;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1" name="Google Shape;411;p64"/>
          <p:cNvPicPr preferRelativeResize="0"/>
          <p:nvPr/>
        </p:nvPicPr>
        <p:blipFill>
          <a:blip r:embed="rId4">
            <a:alphaModFix/>
          </a:blip>
          <a:stretch>
            <a:fillRect/>
          </a:stretch>
        </p:blipFill>
        <p:spPr>
          <a:xfrm>
            <a:off x="11042825" y="5671375"/>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2414BE7-D0BD-4DF4-9AC5-A4E59E5A07D2}"/>
</file>

<file path=customXml/itemProps2.xml><?xml version="1.0" encoding="utf-8"?>
<ds:datastoreItem xmlns:ds="http://schemas.openxmlformats.org/officeDocument/2006/customXml" ds:itemID="{CB1C419D-9E65-4AEB-BA62-AC58EA187FE6}"/>
</file>

<file path=customXml/itemProps3.xml><?xml version="1.0" encoding="utf-8"?>
<ds:datastoreItem xmlns:ds="http://schemas.openxmlformats.org/officeDocument/2006/customXml" ds:itemID="{F939C426-F252-458A-A199-F586285DED9D}"/>
</file>

<file path=docProps/app.xml><?xml version="1.0" encoding="utf-8"?>
<Properties xmlns="http://schemas.openxmlformats.org/officeDocument/2006/extended-properties" xmlns:vt="http://schemas.openxmlformats.org/officeDocument/2006/docPropsVTypes">
  <TotalTime>44</TotalTime>
  <Words>4259</Words>
  <Application>Microsoft Macintosh PowerPoint</Application>
  <PresentationFormat>Custom</PresentationFormat>
  <Paragraphs>430</Paragraphs>
  <Slides>17</Slides>
  <Notes>17</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17</vt:i4>
      </vt:variant>
    </vt:vector>
  </HeadingPairs>
  <TitlesOfParts>
    <vt:vector size="23" baseType="lpstr">
      <vt:lpstr>Calibri</vt:lpstr>
      <vt:lpstr>Century Gothic</vt:lpstr>
      <vt:lpstr>Office Theme</vt:lpstr>
      <vt:lpstr>Office Theme</vt:lpstr>
      <vt:lpstr>Office Theme</vt:lpstr>
      <vt:lpstr>Simple Light</vt:lpstr>
      <vt:lpstr>Grade 2: Module 4: Part 2: Cycle 26: Lesson 129 Teacher slide, before teaching.</vt:lpstr>
      <vt:lpstr>Grade 2: Module 4: Part 2: Cycle 26: Lesson 129 Teacher slide, before teaching.</vt:lpstr>
      <vt:lpstr>Grade 2: Module 4: Part 2: Cycle 26: Lesson 129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26: Lesson 129 Teacher slide, before teaching.</dc:title>
  <dc:creator>nbravo</dc:creator>
  <cp:lastModifiedBy>Alexander Specht</cp:lastModifiedBy>
  <cp:revision>4</cp:revision>
  <dcterms:modified xsi:type="dcterms:W3CDTF">2019-01-08T22:46:01Z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