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70BD456-E6F4-40C8-BEA0-FF3954D0732A}">
  <a:tblStyle styleId="{C70BD456-E6F4-40C8-BEA0-FF3954D0732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88" autoAdjust="0"/>
  </p:normalViewPr>
  <p:slideViewPr>
    <p:cSldViewPr snapToGrid="0">
      <p:cViewPr varScale="1">
        <p:scale>
          <a:sx n="121" d="100"/>
          <a:sy n="121" d="100"/>
        </p:scale>
        <p:origin x="-744" y="-112"/>
      </p:cViewPr>
      <p:guideLst>
        <p:guide orient="horz" pos="1620"/>
        <p:guide pos="2880"/>
      </p:guideLst>
    </p:cSldViewPr>
  </p:slideViewPr>
  <p:notesTextViewPr>
    <p:cViewPr>
      <p:scale>
        <a:sx n="1" d="1"/>
        <a:sy n="1" d="1"/>
      </p:scale>
      <p:origin x="0" y="20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1447519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a41db32d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the Learning Target (2-3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Introducing the Performance Task (20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Producing a Visual Representation (23-25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Pair Share (5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(1 minute)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Continue working on your visual representation. </a:t>
            </a:r>
            <a:r>
              <a:rPr lang="en" dirty="0"/>
              <a:t/>
            </a:r>
            <a:br>
              <a:rPr lang="en" dirty="0"/>
            </a:br>
            <a:endParaRPr dirty="0"/>
          </a:p>
        </p:txBody>
      </p:sp>
      <p:sp>
        <p:nvSpPr>
          <p:cNvPr id="208" name="Google Shape;208;g4a41db32d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323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a41db32dc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23-25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Individual</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B. Producing a Visual Representation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Encourage students to be creative and use the sample provided only as a guide.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your class has computers easily accessible, students may want to create their performance tasks on them; if not, have large paper and markers readily available.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Pass out materials such as chart paper and markers or direct students to use computers depending on the resources you have available.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support students.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use the plan that they formed to create a visual similar to the model that they viewed.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posting the guiding questions for students to refer to while they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may need additional assistance with desktop publishing if they are working on computers.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72" name="Google Shape;272;g4a41db32dc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3093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a41db32d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Pair Share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indicate the reasoning behind the choices that they made on their visual.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intentionally pairing students for this share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0" name="Google Shape;280;g4a41db32d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5874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a41db32d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6" name="Google Shape;286;g4a41db32d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8244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bc3a4366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4bc3a4366e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3" name="Google Shape;293;g4bc3a4366e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5232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a41db32d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Performance Task description</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Performance Task sample</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Effective Visual Representation anchor chart </a:t>
            </a:r>
            <a:r>
              <a:rPr lang="en" sz="1200">
                <a:solidFill>
                  <a:schemeClr val="dk1"/>
                </a:solidFill>
                <a:latin typeface="Calibri"/>
                <a:ea typeface="Calibri"/>
                <a:cs typeface="Calibri"/>
                <a:sym typeface="Calibri"/>
              </a:rPr>
              <a:t>(new; teacher-created; see Work Time 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Photocopy of Mid-Unit 3 Assessment: Draft Position Paper</a:t>
            </a:r>
            <a:r>
              <a:rPr lang="en" sz="1200">
                <a:solidFill>
                  <a:schemeClr val="dk1"/>
                </a:solidFill>
                <a:latin typeface="Calibri"/>
                <a:ea typeface="Calibri"/>
                <a:cs typeface="Calibri"/>
                <a:sym typeface="Calibri"/>
              </a:rPr>
              <a:t> (one photocopy of each student’s first draft, for them to reference during this lesson)</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Students Mid-Unit 3 Assessment: Draft Position Paper</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Computers (optional)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Markers (optional)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Chart paper (for anchor chart and optional;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Learning target.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 or other means of displaying materials.</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14" name="Google Shape;214;g4a41db32d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2852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a41db32d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Performance Task </a:t>
            </a:r>
            <a:r>
              <a:rPr lang="en" sz="1200" b="1" dirty="0" smtClean="0">
                <a:solidFill>
                  <a:schemeClr val="dk1"/>
                </a:solidFill>
                <a:latin typeface="Calibri"/>
                <a:ea typeface="Calibri"/>
                <a:cs typeface="Calibri"/>
                <a:sym typeface="Calibri"/>
              </a:rPr>
              <a:t>Description</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students position paper drafts from Lesson 3  in order to be prepared to provide student feedback in Lesson 5 using Row 2 of the </a:t>
            </a: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a41db32d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0036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a41db32d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a41db32d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9987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a41db32d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a41db32d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7115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a41db32dc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Reviewing the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with an elbow partner: </a:t>
            </a:r>
            <a:r>
              <a:rPr lang="en" sz="1200" i="1" dirty="0">
                <a:solidFill>
                  <a:schemeClr val="dk1"/>
                </a:solidFill>
                <a:latin typeface="Calibri"/>
                <a:ea typeface="Calibri"/>
                <a:cs typeface="Calibri"/>
                <a:sym typeface="Calibri"/>
              </a:rPr>
              <a:t>“What is a visual representation? Can you think of any examples?”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encourage students to share, or you may provide some real life examples of visual representations.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“In this lesson you are going to begin working on you performance task, which is a visual representation of you position paper. A visual representation can make your main ideas easy to see and understand very quickly.”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t>
            </a:r>
            <a:r>
              <a:rPr lang="en" sz="1200" b="0" dirty="0">
                <a:solidFill>
                  <a:schemeClr val="dk1"/>
                </a:solidFill>
                <a:latin typeface="Calibri"/>
                <a:ea typeface="Calibri"/>
                <a:cs typeface="Calibri"/>
                <a:sym typeface="Calibri"/>
              </a:rPr>
              <a:t>explain that a visual representation of their position speech would be the ideas in their speech presented visually rather than in writing—it includes images rather than a lot of text. For example, a poster is a visual representation.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a41db32d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8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a41db32d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Class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Introducing the Performance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a:t>
            </a:r>
            <a:r>
              <a:rPr lang="en" sz="1200" b="1" dirty="0">
                <a:solidFill>
                  <a:schemeClr val="dk1"/>
                </a:solidFill>
                <a:latin typeface="Calibri"/>
                <a:ea typeface="Calibri"/>
                <a:cs typeface="Calibri"/>
                <a:sym typeface="Calibri"/>
              </a:rPr>
              <a:t> performance task description.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performance task description</a:t>
            </a:r>
            <a:r>
              <a:rPr lang="en" sz="1200" dirty="0">
                <a:solidFill>
                  <a:schemeClr val="dk1"/>
                </a:solidFill>
                <a:latin typeface="Calibri"/>
                <a:ea typeface="Calibri"/>
                <a:cs typeface="Calibri"/>
                <a:sym typeface="Calibri"/>
              </a:rPr>
              <a:t> and go over the planning page.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they have any clarifying questions and take time to answer them.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9" name="Google Shape;249;g4a41db32d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5949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a41db32dc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Class/Partners (proximity</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Introducing the Performance Task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chart paper to create the </a:t>
            </a:r>
            <a:r>
              <a:rPr lang="en" sz="1200" b="1" dirty="0">
                <a:solidFill>
                  <a:schemeClr val="dk1"/>
                </a:solidFill>
                <a:latin typeface="Calibri"/>
                <a:ea typeface="Calibri"/>
                <a:cs typeface="Calibri"/>
                <a:sym typeface="Calibri"/>
              </a:rPr>
              <a:t>Effective Visual anchor chart</a:t>
            </a:r>
            <a:r>
              <a:rPr lang="en" sz="1200" dirty="0">
                <a:solidFill>
                  <a:schemeClr val="dk1"/>
                </a:solidFill>
                <a:latin typeface="Calibri"/>
                <a:ea typeface="Calibri"/>
                <a:cs typeface="Calibri"/>
                <a:sym typeface="Calibri"/>
              </a:rPr>
              <a:t> during this part of the work time.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performance task sample</a:t>
            </a:r>
            <a:r>
              <a:rPr lang="en" sz="1200" dirty="0">
                <a:solidFill>
                  <a:schemeClr val="dk1"/>
                </a:solidFill>
                <a:latin typeface="Calibri"/>
                <a:ea typeface="Calibri"/>
                <a:cs typeface="Calibri"/>
                <a:sym typeface="Calibri"/>
              </a:rPr>
              <a:t> and explain to students that this is a suggestion of one way they could present their position paper ideas visually.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with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students’ ideas on a sheet of chart paper to create the</a:t>
            </a:r>
            <a:r>
              <a:rPr lang="en" sz="1200" b="1" dirty="0">
                <a:solidFill>
                  <a:schemeClr val="dk1"/>
                </a:solidFill>
                <a:latin typeface="Calibri"/>
                <a:ea typeface="Calibri"/>
                <a:cs typeface="Calibri"/>
                <a:sym typeface="Calibri"/>
              </a:rPr>
              <a:t> Effective Visual Representation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the following are included:</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Claim is large and clear so people know what the visual representation is about</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Clear lettering for reasons and evidence so they are easy to read</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Colorful to catch people’s attention and make it enjoyable to read</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Eye-catching images that support the reasons and evidence</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 too cluttered—when things are too cluttered with color and images, it can be difficult to understand the ideas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indicate some of the criteria referenced in the teacher </a:t>
            </a:r>
            <a:r>
              <a:rPr lang="en" sz="1200" dirty="0" smtClean="0">
                <a:solidFill>
                  <a:schemeClr val="dk1"/>
                </a:solidFill>
                <a:latin typeface="Calibri"/>
                <a:ea typeface="Calibri"/>
                <a:cs typeface="Calibri"/>
                <a:sym typeface="Calibri"/>
              </a:rPr>
              <a:t>actions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dirty="0"/>
          </a:p>
        </p:txBody>
      </p:sp>
      <p:sp>
        <p:nvSpPr>
          <p:cNvPr id="256" name="Google Shape;256;g4a41db32dc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9542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a41db32d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Introducing the Performance Task </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photocopies of each students’ position paper draft for this portion of the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guiding questions:</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of Michael Pollan’s food chains did you choose in your position paper?”</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two reasons do you have for choosing that food chain?”</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evidence did you use to support your reasons?”</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counterclaim did you provide?”</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evidence did you use to argue against that counterclaim?”</a:t>
            </a:r>
            <a:endParaRPr sz="1200" i="1"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images would reflect those reasons and evidence?”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plans with an elbow partner and to explain why they made those choices.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use their position paper as the basis for their visual. They should be using the claim, reasons, and evidence that they used in their drafts.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are working independently, consider giving special attention to students that may struggle with this task, referring the back to the sample for ideas.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a41db32d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2749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50-55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introduce the </a:t>
            </a:r>
            <a:r>
              <a:rPr lang="en" sz="1600" b="1" dirty="0">
                <a:latin typeface="Century Gothic"/>
                <a:ea typeface="Century Gothic"/>
                <a:cs typeface="Century Gothic"/>
                <a:sym typeface="Century Gothic"/>
              </a:rPr>
              <a:t>Final Performance Task </a:t>
            </a:r>
            <a:r>
              <a:rPr lang="en" sz="1600" dirty="0">
                <a:latin typeface="Century Gothic"/>
                <a:ea typeface="Century Gothic"/>
                <a:cs typeface="Century Gothic"/>
                <a:sym typeface="Century Gothic"/>
              </a:rPr>
              <a:t>and begin to create the visual representation for their position paper drafts from Lesson 2.</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produce a visual representation of my position paper. </a:t>
            </a: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628650" y="186275"/>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Create a Visual Representation</a:t>
            </a:r>
            <a:endParaRPr sz="3300" i="0" u="none" strike="noStrike" cap="none" dirty="0">
              <a:solidFill>
                <a:schemeClr val="dk1"/>
              </a:solidFill>
              <a:latin typeface="Century Gothic"/>
              <a:ea typeface="Century Gothic"/>
              <a:cs typeface="Century Gothic"/>
              <a:sym typeface="Century Gothic"/>
            </a:endParaRPr>
          </a:p>
        </p:txBody>
      </p:sp>
      <p:sp>
        <p:nvSpPr>
          <p:cNvPr id="275" name="Google Shape;275;p46"/>
          <p:cNvSpPr txBox="1">
            <a:spLocks noGrp="1"/>
          </p:cNvSpPr>
          <p:nvPr>
            <p:ph type="body" idx="1"/>
          </p:nvPr>
        </p:nvSpPr>
        <p:spPr>
          <a:xfrm>
            <a:off x="141450" y="1369225"/>
            <a:ext cx="32523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Now that you’ve planned based on your position paper, you may begin working on producing your visual representation.</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Remember what makes an effective visual as you work.</a:t>
            </a:r>
            <a:endParaRPr sz="1800">
              <a:latin typeface="Century Gothic"/>
              <a:ea typeface="Century Gothic"/>
              <a:cs typeface="Century Gothic"/>
              <a:sym typeface="Century Gothic"/>
            </a:endParaRPr>
          </a:p>
        </p:txBody>
      </p:sp>
      <p:pic>
        <p:nvPicPr>
          <p:cNvPr id="276" name="Google Shape;276;p46"/>
          <p:cNvPicPr preferRelativeResize="0"/>
          <p:nvPr/>
        </p:nvPicPr>
        <p:blipFill>
          <a:blip r:embed="rId3">
            <a:alphaModFix/>
          </a:blip>
          <a:stretch>
            <a:fillRect/>
          </a:stretch>
        </p:blipFill>
        <p:spPr>
          <a:xfrm>
            <a:off x="8504464" y="4458379"/>
            <a:ext cx="552875" cy="435696"/>
          </a:xfrm>
          <a:prstGeom prst="rect">
            <a:avLst/>
          </a:prstGeom>
          <a:noFill/>
          <a:ln>
            <a:noFill/>
          </a:ln>
        </p:spPr>
      </p:pic>
      <p:sp>
        <p:nvSpPr>
          <p:cNvPr id="277" name="Google Shape;277;p46"/>
          <p:cNvSpPr txBox="1"/>
          <p:nvPr/>
        </p:nvSpPr>
        <p:spPr>
          <a:xfrm>
            <a:off x="3605825" y="1093879"/>
            <a:ext cx="5267100" cy="3364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a:latin typeface="Century Gothic"/>
                <a:ea typeface="Century Gothic"/>
                <a:cs typeface="Century Gothic"/>
                <a:sym typeface="Century Gothic"/>
              </a:rPr>
              <a:t>Effective Visual Anchor Chart</a:t>
            </a:r>
            <a:endParaRPr sz="1600" b="1">
              <a:latin typeface="Century Gothic"/>
              <a:ea typeface="Century Gothic"/>
              <a:cs typeface="Century Gothic"/>
              <a:sym typeface="Century Gothic"/>
            </a:endParaRPr>
          </a:p>
          <a:p>
            <a:pPr marL="0" lvl="0" indent="0" algn="ctr" rtl="0">
              <a:spcBef>
                <a:spcPts val="0"/>
              </a:spcBef>
              <a:spcAft>
                <a:spcPts val="0"/>
              </a:spcAft>
              <a:buNone/>
            </a:pPr>
            <a:endParaRPr sz="1600" b="1">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a:latin typeface="Century Gothic"/>
                <a:ea typeface="Century Gothic"/>
                <a:cs typeface="Century Gothic"/>
                <a:sym typeface="Century Gothic"/>
              </a:rPr>
              <a:t>Claim is large and clear so people know what the visual representation is about</a:t>
            </a:r>
            <a:endParaRPr sz="1600">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a:latin typeface="Century Gothic"/>
                <a:ea typeface="Century Gothic"/>
                <a:cs typeface="Century Gothic"/>
                <a:sym typeface="Century Gothic"/>
              </a:rPr>
              <a:t>Clear lettering for reasons and evidence so they are easy to read</a:t>
            </a:r>
            <a:endParaRPr sz="1600">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a:latin typeface="Century Gothic"/>
                <a:ea typeface="Century Gothic"/>
                <a:cs typeface="Century Gothic"/>
                <a:sym typeface="Century Gothic"/>
              </a:rPr>
              <a:t>Colorful to catch people’s attention and make it enjoyable to read</a:t>
            </a:r>
            <a:endParaRPr sz="1600">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a:latin typeface="Century Gothic"/>
                <a:ea typeface="Century Gothic"/>
                <a:cs typeface="Century Gothic"/>
                <a:sym typeface="Century Gothic"/>
              </a:rPr>
              <a:t>Eye-catching images that support the reasons and evidence</a:t>
            </a:r>
            <a:endParaRPr sz="1600">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a:latin typeface="Century Gothic"/>
                <a:ea typeface="Century Gothic"/>
                <a:cs typeface="Century Gothic"/>
                <a:sym typeface="Century Gothic"/>
              </a:rPr>
              <a:t>Not too cluttered—when things are too cluttered with color and images, it can be difficult to understand the ideas</a:t>
            </a:r>
            <a:r>
              <a:rPr lang="en" sz="1600"/>
              <a:t/>
            </a:r>
            <a:br>
              <a:rPr lang="en" sz="1600"/>
            </a:br>
            <a:endParaRPr sz="1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Visuals</a:t>
            </a:r>
            <a:endParaRPr sz="3300" i="0" u="none" strike="noStrike" cap="none">
              <a:solidFill>
                <a:schemeClr val="dk1"/>
              </a:solidFill>
              <a:latin typeface="Century Gothic"/>
              <a:ea typeface="Century Gothic"/>
              <a:cs typeface="Century Gothic"/>
              <a:sym typeface="Century Gothic"/>
            </a:endParaRPr>
          </a:p>
        </p:txBody>
      </p:sp>
      <p:sp>
        <p:nvSpPr>
          <p:cNvPr id="283" name="Google Shape;283;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Take a few moments to share your visual representations so far with a partner and explain the reasons for your choices.</a:t>
            </a:r>
            <a:r>
              <a:rPr lang="en"/>
              <a:t/>
            </a:r>
            <a:br>
              <a:rPr lang="en"/>
            </a:b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9" name="Google Shape;289;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Continue working on your visual representation</a:t>
            </a:r>
            <a:endParaRPr sz="24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6" name="Google Shape;296;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7" name="Google Shape;297;p49"/>
          <p:cNvGraphicFramePr/>
          <p:nvPr/>
        </p:nvGraphicFramePr>
        <p:xfrm>
          <a:off x="577216" y="1385887"/>
          <a:ext cx="7989600" cy="3230175"/>
        </p:xfrm>
        <a:graphic>
          <a:graphicData uri="http://schemas.openxmlformats.org/drawingml/2006/table">
            <a:tbl>
              <a:tblPr firstRow="1" bandRow="1">
                <a:noFill/>
                <a:tableStyleId>{C70BD456-E6F4-40C8-BEA0-FF3954D0732A}</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4: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b="1">
                <a:latin typeface="Century Gothic"/>
                <a:ea typeface="Century Gothic"/>
                <a:cs typeface="Century Gothic"/>
                <a:sym typeface="Century Gothic"/>
              </a:rPr>
              <a:t>Performance Task description</a:t>
            </a:r>
            <a:r>
              <a:rPr lang="en" sz="1600">
                <a:latin typeface="Century Gothic"/>
                <a:ea typeface="Century Gothic"/>
                <a:cs typeface="Century Gothic"/>
                <a:sym typeface="Century Gothic"/>
              </a:rPr>
              <a:t> (one per student)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Performance Task sample </a:t>
            </a:r>
            <a:r>
              <a:rPr lang="en" sz="1600">
                <a:latin typeface="Century Gothic"/>
                <a:ea typeface="Century Gothic"/>
                <a:cs typeface="Century Gothic"/>
                <a:sym typeface="Century Gothic"/>
              </a:rPr>
              <a:t>(one per student)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Effective Visual Representation anchor chart</a:t>
            </a:r>
            <a:r>
              <a:rPr lang="en" sz="1600">
                <a:latin typeface="Century Gothic"/>
                <a:ea typeface="Century Gothic"/>
                <a:cs typeface="Century Gothic"/>
                <a:sym typeface="Century Gothic"/>
              </a:rPr>
              <a:t> (new; teacher-created; see Work Time A)</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a:latin typeface="Century Gothic"/>
                <a:ea typeface="Century Gothic"/>
                <a:cs typeface="Century Gothic"/>
                <a:sym typeface="Century Gothic"/>
              </a:rPr>
              <a:t>Photocopy of Mid-Unit 3 Assessment: Draft Position Paper </a:t>
            </a:r>
            <a:r>
              <a:rPr lang="en" sz="1600">
                <a:latin typeface="Century Gothic"/>
                <a:ea typeface="Century Gothic"/>
                <a:cs typeface="Century Gothic"/>
                <a:sym typeface="Century Gothic"/>
              </a:rPr>
              <a:t>(one photocopy of each student’s first draft, for them to reference during this lesson)</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Chart paper </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Computers (optional)</a:t>
            </a:r>
            <a:endParaRPr sz="16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600">
                <a:latin typeface="Century Gothic"/>
                <a:ea typeface="Century Gothic"/>
                <a:cs typeface="Century Gothic"/>
                <a:sym typeface="Century Gothic"/>
              </a:rPr>
              <a:t>Markers (optional)</a:t>
            </a: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4</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4: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a:t>
            </a:r>
            <a:r>
              <a:rPr lang="en" sz="1800" b="1" dirty="0">
                <a:latin typeface="Century Gothic"/>
                <a:ea typeface="Century Gothic"/>
                <a:cs typeface="Century Gothic"/>
                <a:sym typeface="Century Gothic"/>
              </a:rPr>
              <a:t> Performance Task </a:t>
            </a:r>
            <a:r>
              <a:rPr lang="en" sz="1800" b="1" dirty="0" smtClean="0">
                <a:latin typeface="Century Gothic"/>
                <a:ea typeface="Century Gothic"/>
                <a:cs typeface="Century Gothic"/>
                <a:sym typeface="Century Gothic"/>
              </a:rPr>
              <a:t>Description</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Continue to read students’ position paper drafts from Lesson 2</a:t>
            </a:r>
            <a:r>
              <a:rPr lang="en" sz="1200" dirty="0">
                <a:latin typeface="Times New Roman"/>
                <a:ea typeface="Times New Roman"/>
                <a:cs typeface="Times New Roman"/>
                <a:sym typeface="Times New Roman"/>
              </a:rPr>
              <a:t> </a:t>
            </a:r>
            <a:r>
              <a:rPr lang="en" sz="1800" dirty="0">
                <a:latin typeface="Century Gothic"/>
                <a:ea typeface="Century Gothic"/>
                <a:cs typeface="Century Gothic"/>
                <a:sym typeface="Century Gothic"/>
              </a:rPr>
              <a:t> in order to be prepared to provide student feedback in Lesson 5 using Row 2 of the </a:t>
            </a:r>
            <a:r>
              <a:rPr lang="en" sz="1800" b="1" dirty="0">
                <a:latin typeface="Century Gothic"/>
                <a:ea typeface="Century Gothic"/>
                <a:cs typeface="Century Gothic"/>
                <a:sym typeface="Century Gothic"/>
              </a:rPr>
              <a:t>Position Paper Rubric</a:t>
            </a: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begin the Performance Task for this module. You will use your work on the position paper in the </a:t>
            </a:r>
            <a:r>
              <a:rPr lang="en" sz="1800" b="1" dirty="0">
                <a:latin typeface="Century Gothic"/>
                <a:ea typeface="Century Gothic"/>
                <a:cs typeface="Century Gothic"/>
                <a:sym typeface="Century Gothic"/>
              </a:rPr>
              <a:t>Mid-Unit 3 Assessment</a:t>
            </a:r>
            <a:r>
              <a:rPr lang="en" sz="1800" dirty="0">
                <a:latin typeface="Century Gothic"/>
                <a:ea typeface="Century Gothic"/>
                <a:cs typeface="Century Gothic"/>
                <a:sym typeface="Century Gothic"/>
              </a:rPr>
              <a:t> to create a visual representation of your ideas to share with the class in Lesson 6.</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requirements for the </a:t>
            </a:r>
            <a:r>
              <a:rPr lang="en" sz="1800" b="1" dirty="0">
                <a:latin typeface="Century Gothic"/>
                <a:ea typeface="Century Gothic"/>
                <a:cs typeface="Century Gothic"/>
                <a:sym typeface="Century Gothic"/>
              </a:rPr>
              <a:t>Final Performance Task</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what makes an effective visual representation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Plan and create a visual representation based on your position paper</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produce a visual representation </a:t>
            </a:r>
            <a:r>
              <a:rPr lang="en" sz="2400">
                <a:latin typeface="Century Gothic"/>
                <a:ea typeface="Century Gothic"/>
                <a:cs typeface="Century Gothic"/>
                <a:sym typeface="Century Gothic"/>
              </a:rPr>
              <a:t>of my position paper.</a:t>
            </a:r>
            <a:r>
              <a:rPr lang="en">
                <a:latin typeface="Century Gothic"/>
                <a:ea typeface="Century Gothic"/>
                <a:cs typeface="Century Gothic"/>
                <a:sym typeface="Century Gothic"/>
              </a:rPr>
              <a:t> </a:t>
            </a:r>
            <a:r>
              <a:rPr lang="en"/>
              <a:t/>
            </a:r>
            <a:br>
              <a:rPr lang="en"/>
            </a:br>
            <a:endParaRPr/>
          </a:p>
        </p:txBody>
      </p:sp>
      <p:pic>
        <p:nvPicPr>
          <p:cNvPr id="245" name="Google Shape;245;p42"/>
          <p:cNvPicPr preferRelativeResize="0"/>
          <p:nvPr/>
        </p:nvPicPr>
        <p:blipFill>
          <a:blip r:embed="rId3">
            <a:alphaModFix/>
          </a:blip>
          <a:stretch>
            <a:fillRect/>
          </a:stretch>
        </p:blipFill>
        <p:spPr>
          <a:xfrm>
            <a:off x="8371114" y="4365171"/>
            <a:ext cx="738239" cy="552318"/>
          </a:xfrm>
          <a:prstGeom prst="rect">
            <a:avLst/>
          </a:prstGeom>
          <a:noFill/>
          <a:ln>
            <a:noFill/>
          </a:ln>
        </p:spPr>
      </p:pic>
      <p:pic>
        <p:nvPicPr>
          <p:cNvPr id="246" name="Google Shape;246;p42"/>
          <p:cNvPicPr preferRelativeResize="0"/>
          <p:nvPr/>
        </p:nvPicPr>
        <p:blipFill>
          <a:blip r:embed="rId4">
            <a:alphaModFix/>
          </a:blip>
          <a:stretch>
            <a:fillRect/>
          </a:stretch>
        </p:blipFill>
        <p:spPr>
          <a:xfrm>
            <a:off x="7950828" y="4346749"/>
            <a:ext cx="542750" cy="603397"/>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Performance Task</a:t>
            </a:r>
            <a:endParaRPr sz="3300" i="0" u="none" strike="noStrike" cap="none">
              <a:solidFill>
                <a:schemeClr val="dk1"/>
              </a:solidFill>
              <a:latin typeface="Century Gothic"/>
              <a:ea typeface="Century Gothic"/>
              <a:cs typeface="Century Gothic"/>
              <a:sym typeface="Century Gothic"/>
            </a:endParaRPr>
          </a:p>
        </p:txBody>
      </p:sp>
      <p:sp>
        <p:nvSpPr>
          <p:cNvPr id="252" name="Google Shape;25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53" name="Google Shape;253;p43"/>
          <p:cNvPicPr preferRelativeResize="0"/>
          <p:nvPr/>
        </p:nvPicPr>
        <p:blipFill>
          <a:blip r:embed="rId3">
            <a:alphaModFix/>
          </a:blip>
          <a:stretch>
            <a:fillRect/>
          </a:stretch>
        </p:blipFill>
        <p:spPr>
          <a:xfrm>
            <a:off x="1066800" y="1447798"/>
            <a:ext cx="7310836" cy="2917643"/>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648750" y="1110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View a Model Visual Representation</a:t>
            </a:r>
            <a:endParaRPr sz="2800" i="0" u="none" strike="noStrike" cap="none" dirty="0">
              <a:solidFill>
                <a:schemeClr val="dk1"/>
              </a:solidFill>
              <a:latin typeface="Century Gothic"/>
              <a:ea typeface="Century Gothic"/>
              <a:cs typeface="Century Gothic"/>
              <a:sym typeface="Century Gothic"/>
            </a:endParaRPr>
          </a:p>
        </p:txBody>
      </p:sp>
      <p:pic>
        <p:nvPicPr>
          <p:cNvPr id="259" name="Google Shape;259;p44"/>
          <p:cNvPicPr preferRelativeResize="0"/>
          <p:nvPr/>
        </p:nvPicPr>
        <p:blipFill>
          <a:blip r:embed="rId3">
            <a:alphaModFix/>
          </a:blip>
          <a:stretch>
            <a:fillRect/>
          </a:stretch>
        </p:blipFill>
        <p:spPr>
          <a:xfrm>
            <a:off x="4851744" y="953244"/>
            <a:ext cx="3493406" cy="3570656"/>
          </a:xfrm>
          <a:prstGeom prst="rect">
            <a:avLst/>
          </a:prstGeom>
          <a:noFill/>
          <a:ln>
            <a:noFill/>
          </a:ln>
        </p:spPr>
      </p:pic>
      <p:sp>
        <p:nvSpPr>
          <p:cNvPr id="260" name="Google Shape;260;p44"/>
          <p:cNvSpPr txBox="1"/>
          <p:nvPr/>
        </p:nvSpPr>
        <p:spPr>
          <a:xfrm>
            <a:off x="178450" y="1263500"/>
            <a:ext cx="4440000" cy="326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Think-Pair-Share with an elbow partner:</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If you want to present your ideas visually so that people can see and understand the ideas quickly and easily, what do you think some criteria should be for this visual representation?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Think about an informational poster—what makes an informational poster effective? Why</a:t>
            </a:r>
            <a:r>
              <a:rPr lang="en" sz="1600" dirty="0" smtClean="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p:txBody>
      </p:sp>
      <p:pic>
        <p:nvPicPr>
          <p:cNvPr id="262" name="Google Shape;262;p44"/>
          <p:cNvPicPr preferRelativeResize="0"/>
          <p:nvPr/>
        </p:nvPicPr>
        <p:blipFill>
          <a:blip r:embed="rId4">
            <a:alphaModFix/>
          </a:blip>
          <a:stretch>
            <a:fillRect/>
          </a:stretch>
        </p:blipFill>
        <p:spPr>
          <a:xfrm>
            <a:off x="8513497" y="4321629"/>
            <a:ext cx="615893" cy="628713"/>
          </a:xfrm>
          <a:prstGeom prst="rect">
            <a:avLst/>
          </a:prstGeom>
          <a:noFill/>
          <a:ln>
            <a:noFill/>
          </a:ln>
        </p:spPr>
      </p:pic>
      <p:pic>
        <p:nvPicPr>
          <p:cNvPr id="261" name="Google Shape;261;p44"/>
          <p:cNvPicPr preferRelativeResize="0"/>
          <p:nvPr/>
        </p:nvPicPr>
        <p:blipFill>
          <a:blip r:embed="rId5">
            <a:alphaModFix/>
          </a:blip>
          <a:stretch>
            <a:fillRect/>
          </a:stretch>
        </p:blipFill>
        <p:spPr>
          <a:xfrm>
            <a:off x="8057492" y="4321629"/>
            <a:ext cx="575315" cy="599882"/>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Plan a Visual Representation</a:t>
            </a:r>
            <a:endParaRPr sz="3300" i="0"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205750" y="1369225"/>
            <a:ext cx="45906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Use your </a:t>
            </a:r>
            <a:r>
              <a:rPr lang="en" sz="2000" b="1" dirty="0">
                <a:latin typeface="Century Gothic"/>
                <a:ea typeface="Century Gothic"/>
                <a:cs typeface="Century Gothic"/>
                <a:sym typeface="Century Gothic"/>
              </a:rPr>
              <a:t>Photocopy of the Mid-Unit 3 Assessment: Draft Position Paper</a:t>
            </a:r>
            <a:r>
              <a:rPr lang="en" sz="2000" dirty="0">
                <a:latin typeface="Century Gothic"/>
                <a:ea typeface="Century Gothic"/>
                <a:cs typeface="Century Gothic"/>
                <a:sym typeface="Century Gothic"/>
              </a:rPr>
              <a:t> to plan your visual representation on the second page of the performance task description. </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You only need to choose two pieces of evidence for each reason you have provided in your position paper.</a:t>
            </a:r>
            <a:endParaRPr sz="2000" dirty="0">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5145600" y="1148869"/>
            <a:ext cx="3587948" cy="357065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CC322F-D284-47FF-926B-8727DDB8076E}"/>
</file>

<file path=customXml/itemProps2.xml><?xml version="1.0" encoding="utf-8"?>
<ds:datastoreItem xmlns:ds="http://schemas.openxmlformats.org/officeDocument/2006/customXml" ds:itemID="{CC98F8C3-A419-4050-85DD-CFA438A2E726}"/>
</file>

<file path=customXml/itemProps3.xml><?xml version="1.0" encoding="utf-8"?>
<ds:datastoreItem xmlns:ds="http://schemas.openxmlformats.org/officeDocument/2006/customXml" ds:itemID="{5D0367AA-4987-478F-8B05-AC5BFD2A6567}"/>
</file>

<file path=docProps/app.xml><?xml version="1.0" encoding="utf-8"?>
<Properties xmlns="http://schemas.openxmlformats.org/officeDocument/2006/extended-properties" xmlns:vt="http://schemas.openxmlformats.org/officeDocument/2006/docPropsVTypes">
  <TotalTime>6</TotalTime>
  <Words>1328</Words>
  <Application>Microsoft Macintosh PowerPoint</Application>
  <PresentationFormat>On-screen Show (16:9)</PresentationFormat>
  <Paragraphs>259</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Century Gothic</vt:lpstr>
      <vt:lpstr>Overlock</vt:lpstr>
      <vt:lpstr>Calibri</vt:lpstr>
      <vt:lpstr>Simple Light</vt:lpstr>
      <vt:lpstr>Office Theme</vt:lpstr>
      <vt:lpstr>Office Theme</vt:lpstr>
      <vt:lpstr>  Grade 8: Module 4: Unit 3: Lesson 4 Teacher slide, before teaching. </vt:lpstr>
      <vt:lpstr>  Grade 8: Module 4: Unit 3: Lesson 4 Teacher slide, before teaching. </vt:lpstr>
      <vt:lpstr>  Grade 8: Module 4: Unit 3: Lesson 4 Teacher slide, before teaching. </vt:lpstr>
      <vt:lpstr>Grade 8: Module 4:  Unit 3: Lesson 4</vt:lpstr>
      <vt:lpstr>Hello, Students!</vt:lpstr>
      <vt:lpstr>Let’s Review the Learning Target</vt:lpstr>
      <vt:lpstr>Let’s Review the Performance Task</vt:lpstr>
      <vt:lpstr>Let’s View a Model Visual Representation</vt:lpstr>
      <vt:lpstr>Let’s Plan a Visual Representation</vt:lpstr>
      <vt:lpstr>Let’s Create a Visual Representation</vt:lpstr>
      <vt:lpstr>Let’s Share Our Visuals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3: Lesson 4 Teacher slide, before teaching. </dc:title>
  <dc:creator>nbravo</dc:creator>
  <cp:lastModifiedBy>Alexander Specht</cp:lastModifiedBy>
  <cp:revision>4</cp:revision>
  <dcterms:modified xsi:type="dcterms:W3CDTF">2018-12-27T05:30:07Z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