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8.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5.xml" ContentType="application/vnd.openxmlformats-officedocument.presentationml.slide+xml"/>
  <Override PartName="/ppt/slides/slide12.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6.xml" ContentType="application/vnd.openxmlformats-officedocument.presentationml.slideLayout+xml"/>
  <Override PartName="/ppt/slideLayouts/slideLayout1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slideLayouts/slideLayout9.xml" ContentType="application/vnd.openxmlformats-officedocument.presentationml.slideLayout+xml"/>
  <Override PartName="/ppt/notesSlides/notesSlide6.xml" ContentType="application/vnd.openxmlformats-officedocument.presentationml.notesSl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8.xml" ContentType="application/vnd.openxmlformats-officedocument.presentationml.slideLayout+xml"/>
  <Override PartName="/ppt/slideLayouts/slideLayout6.xml" ContentType="application/vnd.openxmlformats-officedocument.presentationml.slideLayou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slideLayouts/slideLayout2.xml" ContentType="application/vnd.openxmlformats-officedocument.presentationml.slideLayou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slideLayouts/slideLayout1.xml" ContentType="application/vnd.openxmlformats-officedocument.presentationml.slideLayout+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7.xml" ContentType="application/vnd.openxmlformats-officedocument.presentationml.notesSlide+xml"/>
  <Override PartName="/ppt/slideLayouts/slideLayout5.xml" ContentType="application/vnd.openxmlformats-officedocument.presentationml.slideLayout+xml"/>
  <Override PartName="/ppt/notesSlides/notesSlide8.xml" ContentType="application/vnd.openxmlformats-officedocument.presentationml.notesSlide+xml"/>
  <Override PartName="/ppt/slideLayouts/slideLayout4.xml" ContentType="application/vnd.openxmlformats-officedocument.presentationml.slideLayout+xml"/>
  <Override PartName="/ppt/notesSlides/notesSlide9.xml" ContentType="application/vnd.openxmlformats-officedocument.presentationml.notesSlide+xml"/>
  <Override PartName="/ppt/slideLayouts/slideLayout3.xml" ContentType="application/vnd.openxmlformats-officedocument.presentationml.slideLayout+xml"/>
  <Override PartName="/ppt/notesSlides/notesSlide10.xml" ContentType="application/vnd.openxmlformats-officedocument.presentationml.notesSlide+xml"/>
  <Override PartName="/ppt/slideLayouts/slideLayout7.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2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9A312321-4952-4E8C-93A3-E197B31CAE83}">
  <a:tblStyle styleId="{9A312321-4952-4E8C-93A3-E197B31CAE83}"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7504" autoAdjust="0"/>
  </p:normalViewPr>
  <p:slideViewPr>
    <p:cSldViewPr snapToGrid="0">
      <p:cViewPr varScale="1">
        <p:scale>
          <a:sx n="99" d="100"/>
          <a:sy n="99" d="100"/>
        </p:scale>
        <p:origin x="-1376" y="-112"/>
      </p:cViewPr>
      <p:guideLst>
        <p:guide orient="horz" pos="1620"/>
        <p:guide pos="2880"/>
      </p:guideLst>
    </p:cSldViewPr>
  </p:slideViewPr>
  <p:notesTextViewPr>
    <p:cViewPr>
      <p:scale>
        <a:sx n="1" d="1"/>
        <a:sy n="1" d="1"/>
      </p:scale>
      <p:origin x="0" y="1176"/>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ableStyles" Target="tableStyles.xml"/><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1" Type="http://schemas.openxmlformats.org/officeDocument/2006/relationships/notesMaster" Target="notesMasters/notesMaster1.xml"/><Relationship Id="rId3" Type="http://schemas.openxmlformats.org/officeDocument/2006/relationships/slide" Target="slides/slide1.xml"/><Relationship Id="rId25" Type="http://schemas.openxmlformats.org/officeDocument/2006/relationships/theme" Target="theme/theme1.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slide" Target="slides/slide18.xml"/><Relationship Id="rId16" Type="http://schemas.openxmlformats.org/officeDocument/2006/relationships/slide" Target="slides/slide14.xml"/><Relationship Id="rId2" Type="http://schemas.openxmlformats.org/officeDocument/2006/relationships/slideMaster" Target="slideMasters/slideMaster2.xml"/><Relationship Id="rId29" Type="http://schemas.openxmlformats.org/officeDocument/2006/relationships/customXml" Target="../customXml/item3.xml"/><Relationship Id="rId24" Type="http://schemas.openxmlformats.org/officeDocument/2006/relationships/viewProps" Target="viewProps.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presProps" Target="presProps.xml"/><Relationship Id="rId15" Type="http://schemas.openxmlformats.org/officeDocument/2006/relationships/slide" Target="slides/slide13.xml"/><Relationship Id="rId5" Type="http://schemas.openxmlformats.org/officeDocument/2006/relationships/slide" Target="slides/slide3.xml"/><Relationship Id="rId28" Type="http://schemas.openxmlformats.org/officeDocument/2006/relationships/customXml" Target="../customXml/item2.xml"/><Relationship Id="rId10" Type="http://schemas.openxmlformats.org/officeDocument/2006/relationships/slide" Target="slides/slide8.xml"/><Relationship Id="rId19" Type="http://schemas.openxmlformats.org/officeDocument/2006/relationships/slide" Target="slides/slide17.xml"/><Relationship Id="rId9" Type="http://schemas.openxmlformats.org/officeDocument/2006/relationships/slide" Target="slides/slide7.xml"/><Relationship Id="rId22" Type="http://schemas.openxmlformats.org/officeDocument/2006/relationships/printerSettings" Target="printerSettings/printerSettings1.bin"/><Relationship Id="rId14" Type="http://schemas.openxmlformats.org/officeDocument/2006/relationships/slide" Target="slides/slide12.xml"/><Relationship Id="rId4" Type="http://schemas.openxmlformats.org/officeDocument/2006/relationships/slide" Target="slides/slide2.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6681396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students to prepare their research for both a Fishbowl discussion (in Lesson 16) and the eventual position paper/essay in Unit 3, in which they will answer this prompt: “Should the AAP raise the recommended daily entertainment screen time from two hours to four hours?” If you have not done so already, preview Unit 3 and the </a:t>
            </a:r>
            <a:r>
              <a:rPr lang="en" sz="1200" b="1" dirty="0">
                <a:solidFill>
                  <a:schemeClr val="dk1"/>
                </a:solidFill>
                <a:latin typeface="Calibri"/>
                <a:ea typeface="Calibri"/>
                <a:cs typeface="Calibri"/>
                <a:sym typeface="Calibri"/>
              </a:rPr>
              <a:t>Final Performance Task</a:t>
            </a:r>
            <a:r>
              <a:rPr lang="en" sz="1200" dirty="0">
                <a:solidFill>
                  <a:schemeClr val="dk1"/>
                </a:solidFill>
                <a:latin typeface="Calibri"/>
                <a:ea typeface="Calibri"/>
                <a:cs typeface="Calibri"/>
                <a:sym typeface="Calibri"/>
              </a:rPr>
              <a:t> (in Module overview documents) in order to be more oriented to this culminating task.</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begin, students preview the writing they will do in Unit 3. In Opening B, you will show them how the intellectual work they have done on cascading and comparing consequences will appear in a sample body paragraph. Be sure to emphasize that all their thinking and discussing now will lead to much better work in Unit 3. Students can only argue well about a position they know deeply, and these activities will give them a chance to develop this knowledge.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centers on comparing the risks and benefits of entertainment screen time, and a large portion is devoted to this cognitive task. In Work Time A, students grapple with the risks and benefits as they practice the speaking and listening skills they will be assessed on in the upcoming Fishbowl.</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familiar with and move fairly quickly through the World Café protocol; however, based on the needs of your students, this lesson may take more than 45 minutes. Consider breaking the lesson across two days (splitting it between Rounds II and III of the World Café protocol) or reducing the number of rounds.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return to their original texts at any point for any clarification they require. Returning to the text consistently is a “habit of mind” that should be emphasized.</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158412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494448e712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g494448e712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25-30 minutes  (this slide, 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3 of 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a:t>
            </a:r>
            <a:r>
              <a:rPr lang="en" b="1" dirty="0">
                <a:solidFill>
                  <a:schemeClr val="dk1"/>
                </a:solidFill>
              </a:rPr>
              <a:t>Position Power-Talk: World Café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of learning targets will help students focus their discussion during World </a:t>
            </a:r>
            <a:r>
              <a:rPr lang="en" sz="1200" dirty="0" smtClean="0">
                <a:solidFill>
                  <a:schemeClr val="dk1"/>
                </a:solidFill>
                <a:latin typeface="Calibri"/>
                <a:ea typeface="Calibri"/>
                <a:cs typeface="Calibri"/>
                <a:sym typeface="Calibri"/>
              </a:rPr>
              <a:t>Cafe.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Note that this is also an activity in which students will practice conducting civil, respectful conversations with one another about the subject material. Refer back to the second and third learning targets: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 can use my knowledge of the effects of screen time on the development of teenagers to argue persuasively about how much to limit screen time.”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 can practice the skills and expectations of a Fishbowl discussion.”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listening to the teacher.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52196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94448e712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494448e712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25-30 minutes  (this slide,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a:t>
            </a:r>
            <a:r>
              <a:rPr lang="en" sz="1200" b="1" dirty="0" smtClean="0">
                <a:solidFill>
                  <a:schemeClr val="dk1"/>
                </a:solidFill>
                <a:latin typeface="Calibri"/>
                <a:ea typeface="Calibri"/>
                <a:cs typeface="Calibri"/>
                <a:sym typeface="Calibri"/>
              </a:rPr>
              <a:t>Groups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4 of 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a:t>
            </a:r>
            <a:r>
              <a:rPr lang="en" b="1" dirty="0">
                <a:solidFill>
                  <a:schemeClr val="dk1"/>
                </a:solidFill>
              </a:rPr>
              <a:t>Position Power-Talk: World Café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protocols (like World Café) allows for total participation of students. It encourages critical thinking, collaboration, mixed-level groups, and social construction of knowledge. It also helps students practice their speaking and listening skills.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Round I: Ask each quad to choose a student to be the “Recorder” for the first round. The Recorder will write down ideas from the group’s conversation on the recording chart at the table. Ask all groups to have their Recorder raise his or her hand.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use their </a:t>
            </a:r>
            <a:r>
              <a:rPr lang="en" sz="1200" b="1" dirty="0">
                <a:solidFill>
                  <a:schemeClr val="dk1"/>
                </a:solidFill>
                <a:latin typeface="Calibri"/>
                <a:ea typeface="Calibri"/>
                <a:cs typeface="Calibri"/>
                <a:sym typeface="Calibri"/>
              </a:rPr>
              <a:t>Comparing Risks and Benefits chart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Cascading Consequences chart</a:t>
            </a:r>
            <a:r>
              <a:rPr lang="en" sz="1200" dirty="0">
                <a:solidFill>
                  <a:schemeClr val="dk1"/>
                </a:solidFill>
                <a:latin typeface="Calibri"/>
                <a:ea typeface="Calibri"/>
                <a:cs typeface="Calibri"/>
                <a:sym typeface="Calibri"/>
              </a:rPr>
              <a:t> to support their discussions. They should also use the source checklist to help them remember to ground their conversation in the texts they read.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the class on the </a:t>
            </a:r>
            <a:r>
              <a:rPr lang="en" sz="1200" b="1" dirty="0">
                <a:solidFill>
                  <a:schemeClr val="dk1"/>
                </a:solidFill>
                <a:latin typeface="Calibri"/>
                <a:ea typeface="Calibri"/>
                <a:cs typeface="Calibri"/>
                <a:sym typeface="Calibri"/>
              </a:rPr>
              <a:t>discussion protocols</a:t>
            </a:r>
            <a:r>
              <a:rPr lang="en" sz="1200" dirty="0">
                <a:solidFill>
                  <a:schemeClr val="dk1"/>
                </a:solidFill>
                <a:latin typeface="Calibri"/>
                <a:ea typeface="Calibri"/>
                <a:cs typeface="Calibri"/>
                <a:sym typeface="Calibri"/>
              </a:rPr>
              <a:t>. Tell them that these are the same protocols for which they will be assessed in the next lesson’s Fishbowl. Ask students to read the </a:t>
            </a:r>
            <a:r>
              <a:rPr lang="en" sz="1200" b="1" dirty="0">
                <a:solidFill>
                  <a:schemeClr val="dk1"/>
                </a:solidFill>
                <a:latin typeface="Calibri"/>
                <a:ea typeface="Calibri"/>
                <a:cs typeface="Calibri"/>
                <a:sym typeface="Calibri"/>
              </a:rPr>
              <a:t>discussion protocols</a:t>
            </a:r>
            <a:r>
              <a:rPr lang="en" sz="1200" dirty="0">
                <a:solidFill>
                  <a:schemeClr val="dk1"/>
                </a:solidFill>
                <a:latin typeface="Calibri"/>
                <a:ea typeface="Calibri"/>
                <a:cs typeface="Calibri"/>
                <a:sym typeface="Calibri"/>
              </a:rPr>
              <a:t> aloud: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“Present your claim in a focused, coherent manner.”</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“Incorporate relevant facts, descriptions, details, and examples to support your claim.”</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“Present evidence in a logical and convincing manner.”</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“Use appropriate eye contact.”</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“Use adequate volume.”</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“Use clear pronunciation.”</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“Use formal English.”</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“Take notes on what your classmates are saying when it is not your turn to speak.”</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groups on the question on their table card prompts. Ask them to read the question aloud and then discuss it. Ask the Recorder to take notes on the table’s recording chart. Remind Recorders to make their letters about one inch high so that their writing will be visible when posted at the end of the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3 minutes, use the signal to get students’ attention. Explain the transition that they will do momentarily: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Recorders will stay seated at the table where they have been working.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other students in each quad will stand and rotate together to the table in the next section with different table card </a:t>
            </a:r>
            <a:r>
              <a:rPr lang="en" sz="1200" dirty="0" smtClean="0">
                <a:solidFill>
                  <a:schemeClr val="dk1"/>
                </a:solidFill>
                <a:latin typeface="Calibri"/>
                <a:ea typeface="Calibri"/>
                <a:cs typeface="Calibri"/>
                <a:sym typeface="Calibri"/>
              </a:rPr>
              <a:t>prompts.</a:t>
            </a:r>
            <a:endParaRPr lang="en"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mj-lt"/>
              <a:buAutoNum type="arabicPeriod"/>
            </a:pPr>
            <a:r>
              <a:rPr lang="en" sz="1200" dirty="0" smtClean="0">
                <a:solidFill>
                  <a:schemeClr val="dk1"/>
                </a:solidFill>
                <a:latin typeface="Calibri"/>
                <a:ea typeface="Calibri"/>
                <a:cs typeface="Calibri"/>
                <a:sym typeface="Calibri"/>
              </a:rPr>
              <a:t>Signal </a:t>
            </a:r>
            <a:r>
              <a:rPr lang="en" sz="1200" dirty="0">
                <a:solidFill>
                  <a:schemeClr val="dk1"/>
                </a:solidFill>
                <a:latin typeface="Calibri"/>
                <a:ea typeface="Calibri"/>
                <a:cs typeface="Calibri"/>
                <a:sym typeface="Calibri"/>
              </a:rPr>
              <a:t>students to transition quickly and quietly.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listening to the directions.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151675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494448e712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494448e712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25-30 minutes  (this slide,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 sz="1200" b="1" dirty="0" smtClean="0">
                <a:solidFill>
                  <a:schemeClr val="dk1"/>
                </a:solidFill>
                <a:latin typeface="Calibri"/>
                <a:ea typeface="Calibri"/>
                <a:cs typeface="Calibri"/>
                <a:sym typeface="Calibri"/>
              </a:rPr>
              <a:t>Groups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5 of 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a:t>
            </a:r>
            <a:r>
              <a:rPr lang="en" b="1" dirty="0">
                <a:solidFill>
                  <a:schemeClr val="dk1"/>
                </a:solidFill>
              </a:rPr>
              <a:t>Position Power-Talk: World Café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Round III: Give specific positive praise for strong discussions—e.g., text-based, focused on the question, building on each other’s ideas, asking each other questions, and following the </a:t>
            </a:r>
            <a:r>
              <a:rPr lang="en" sz="1200" b="1" dirty="0">
                <a:solidFill>
                  <a:schemeClr val="dk1"/>
                </a:solidFill>
                <a:latin typeface="Calibri"/>
                <a:ea typeface="Calibri"/>
                <a:cs typeface="Calibri"/>
                <a:sym typeface="Calibri"/>
              </a:rPr>
              <a:t>discussion protocols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the process from Round II.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that the Round II Recorder has remained at his or her Round II table. Review the three steps, then prompt them to begin: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Round II Recorder summarizes the conversation that happened at that table during Round II.</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Choose a new Round III Recorder from the new students at the table.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new group reads the question on their table card prompt and then begins a discussion about the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to use their charts to support their discussions. Prompt the new Recorder to take notes on the table’s recording chart. Remind Recorders to make their letters about one inch high so that their writing will be visible when posted at the end of the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3 minutes, use the signal to get students’ attention. Remind them of the transition: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Round III Recorders will stay seated at the table where they have been working.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other students in each quad will stand and rotate together to the table in the next section with different table card prompts.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Signal the transition to Round IV.</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and listen for students to be actively engaged in discussion.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some notes ahead of time.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465029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494448e712_0_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494448e712_0_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25-30 minutes  (this slide,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 sz="1200" b="1" dirty="0" smtClean="0">
                <a:solidFill>
                  <a:schemeClr val="dk1"/>
                </a:solidFill>
                <a:latin typeface="Calibri"/>
                <a:ea typeface="Calibri"/>
                <a:cs typeface="Calibri"/>
                <a:sym typeface="Calibri"/>
              </a:rPr>
              <a:t>Groups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6 of 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Position Power-Talk: World Café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protocols (like World Café) allows for total participation of students. It encourages critical thinking, collaboration, mixed-level groups, and social construction of knowledge. It also helps students practice their speaking and listening skills.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Round III: Give specific positive praise for strong discussions—e.g., text-based, focused on the question, building on each other’s ideas, asking each other questions, and following the discussion protocols.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the process from Round II.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that the Round II Recorder has remained at his or her Round II table. Review the three steps, then prompt them to begin: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Round II Recorder summarizes the conversation that happened at that table during Round II.</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Choose a new Round III Recorder from the new students at the table.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new group reads the question on their table card prompt and then begins a discussion about the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to use their charts to support their discussions. Prompt the new Recorder to take notes on the table’s recording chart. Remind Recorders to make their letters about one inch high so that their writing will be visible when posted at the end of the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3 minutes, use the signal to get students’ attention. Remind them of the transition: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Round III Recorders will stay seated at the table where they have been working.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other students in each quad will stand and rotate together to the table in the next section with different table card prompts.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Signal the transition to Round IV.</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and listen for students to be actively engaged in discussion.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some notes ahead of time.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517246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494448e712_0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494448e712_0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25-30 minutes  (this slide,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 sz="1200" b="1" dirty="0" smtClean="0">
                <a:solidFill>
                  <a:schemeClr val="dk1"/>
                </a:solidFill>
                <a:latin typeface="Calibri"/>
                <a:ea typeface="Calibri"/>
                <a:cs typeface="Calibri"/>
                <a:sym typeface="Calibri"/>
              </a:rPr>
              <a:t>Groups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7 of 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a:t>
            </a:r>
            <a:r>
              <a:rPr lang="en" b="1" dirty="0">
                <a:solidFill>
                  <a:schemeClr val="dk1"/>
                </a:solidFill>
              </a:rPr>
              <a:t>Position Power-Talk: World Café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necessary, to accommodate the size of your classes, either eliminate or add a round to the World Café. Note that if you must add a round, you also need to develop an additional table card discussion question. Note also that if you eliminate a round, the other table card questions may need to be adjusted to ensure that students have an equal opportunity to discuss their charts.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Round IV: Give specific positive praise for strong discussions—e.g., text-based, focused on the question, building on each other’s ideas, asking each other questions, and following the discussion protocols.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that the Round III Recorder has remained at his/her original table. Tell the class the following three steps, then prompt them to begin: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Round III Recorder summarizes the conversation that happened at that table during Round III.</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Choose a new Round IV Recorder from the new students at the table.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new group reads the discussion protocols and the question on their table card prompt, then begins a discussion about the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use their charts to support their discussions. Prompt the Round IV Recorder to take notes on the table’s recording chart. Remind Recorders to make their letters about one inch high so that their writing will be visible when posted at the end of the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3 minutes, use the signal to get students’ attention. At this point, they should have discussed each of the questions on the table card prompts. Thank them for their participation and collaboration during the World Café. Point out several specific things you noticed about how they used the protocol more effectively this time than the first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all Round IV Recorders to bring their recording charts to the front of the room and post them so that they are visible to all.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and listen for students to be actively engaged in discussion.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some notes ahead of time.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025294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494448e712_0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1" name="Google Shape;251;g494448e712_0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Debrief</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Debrief and self reflection are important for students to recognize if they need more preparation before the Fishbowl Discussion.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 of one thing they saw or heard today that helped make discussions effective. When they have thought of one, they should raise their hands. When more than half the class has a hand up, cold call several students to share their thinking.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do a Heads-Down, Hands-Up closing activity. Ask them to put their heads down on their desks and raise their hands when you say the sentence that best applies to them:</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am ready for the Fishbowl discussion.”</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am going to need to review my notes and discussion skills a bit before the Fishbowl discussion.”</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need some significant practice at home before the Fishbowl discussion.”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which students are in need of more preparation for the Fishbowl discussion.</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414613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494448e712_0_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494448e712_0_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Starting the Fishbowl Graphic Organizer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Many students benefit from the visual of a graphic organizer to prepare for a discussion.</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Teens and Screens Fishbowl graphic organizer, Parts I and II</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Tell students that they should take all of their charts and the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home tonight to help them complete the graphic organizer.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during the Fishbowl in the next lesson, they will be arguing for one side or the other, but they will not get to choose. Therefore, they should be prepared for both sides of the graphic organizer.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them to get started and to work quietly on their own.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 to the directions.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will benefit from knowing which side they will be arguing ahead of time.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150832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494448e712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494448e712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will benefit from knowing which side they will be arguing ahead of time.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545649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77" name="Google Shape;277;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042329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Cascading Consequences in Action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Position Power-Talk: Source Checklist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Blank chart </a:t>
            </a:r>
            <a:r>
              <a:rPr lang="en" sz="1200" dirty="0" smtClean="0">
                <a:solidFill>
                  <a:schemeClr val="dk1"/>
                </a:solidFill>
                <a:latin typeface="Calibri"/>
                <a:ea typeface="Calibri"/>
                <a:cs typeface="Calibri"/>
                <a:sym typeface="Calibri"/>
              </a:rPr>
              <a:t>paper</a:t>
            </a:r>
            <a:r>
              <a:rPr lang="en-US" sz="120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one piece per group of four)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Markers (one per group of four)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Table cards (one per group of four)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Discussion protocols </a:t>
            </a:r>
            <a:r>
              <a:rPr lang="en" sz="1200" dirty="0">
                <a:solidFill>
                  <a:schemeClr val="dk1"/>
                </a:solidFill>
                <a:latin typeface="Calibri"/>
                <a:ea typeface="Calibri"/>
                <a:cs typeface="Calibri"/>
                <a:sym typeface="Calibri"/>
              </a:rPr>
              <a:t>(one per group of four)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World Café protocol directions </a:t>
            </a:r>
            <a:r>
              <a:rPr lang="en" sz="1200" dirty="0">
                <a:solidFill>
                  <a:schemeClr val="dk1"/>
                </a:solidFill>
                <a:latin typeface="Calibri"/>
                <a:ea typeface="Calibri"/>
                <a:cs typeface="Calibri"/>
                <a:sym typeface="Calibri"/>
              </a:rPr>
              <a:t>(one to display; see Appendix)</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Teens and Screens Fishbowl graphic organizer</a:t>
            </a:r>
            <a:r>
              <a:rPr lang="en" sz="1200" dirty="0">
                <a:solidFill>
                  <a:schemeClr val="dk1"/>
                </a:solidFill>
                <a:latin typeface="Calibri"/>
                <a:ea typeface="Calibri"/>
                <a:cs typeface="Calibri"/>
                <a:sym typeface="Calibri"/>
              </a:rPr>
              <a:t>, Parts I and II (one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Thinking Logs </a:t>
            </a:r>
            <a:r>
              <a:rPr lang="en" sz="1200" dirty="0">
                <a:solidFill>
                  <a:schemeClr val="dk1"/>
                </a:solidFill>
                <a:latin typeface="Calibri"/>
                <a:ea typeface="Calibri"/>
                <a:cs typeface="Calibri"/>
                <a:sym typeface="Calibri"/>
              </a:rPr>
              <a:t>(from Unit 1, Lesson 2;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Comparing Risks and Benefits charts for teens on screens </a:t>
            </a:r>
            <a:r>
              <a:rPr lang="en" sz="1200" dirty="0">
                <a:solidFill>
                  <a:schemeClr val="dk1"/>
                </a:solidFill>
                <a:latin typeface="Calibri"/>
                <a:ea typeface="Calibri"/>
                <a:cs typeface="Calibri"/>
                <a:sym typeface="Calibri"/>
              </a:rPr>
              <a:t>(from Lesson 14)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Position Paper prompt anchor chart </a:t>
            </a:r>
            <a:r>
              <a:rPr lang="en" sz="1200" dirty="0">
                <a:solidFill>
                  <a:schemeClr val="dk1"/>
                </a:solidFill>
                <a:latin typeface="Calibri"/>
                <a:ea typeface="Calibri"/>
                <a:cs typeface="Calibri"/>
                <a:sym typeface="Calibri"/>
              </a:rPr>
              <a:t>(from Lesson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class into groups of four.</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Set up the classroom and materials for the World Café.</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Create Recording Charts on chart paper; one per group of four, labeled Recording Chart 1, 2, 3, 4, etc., depending on the number of groups you have.</a:t>
            </a: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10658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paragraph for the </a:t>
            </a:r>
            <a:r>
              <a:rPr lang="en" sz="1200" dirty="0" smtClean="0">
                <a:solidFill>
                  <a:schemeClr val="dk1"/>
                </a:solidFill>
                <a:latin typeface="Calibri"/>
                <a:ea typeface="Calibri"/>
                <a:cs typeface="Calibri"/>
                <a:sym typeface="Calibri"/>
              </a:rPr>
              <a:t>essay</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class into groups of four.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Set up the classroom and materials for the World Café.</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Create Recording Charts on chart paper; one per group of four, labeled Recording Chart 1, 2, 3, 4, etc., depending on the number of groups you have.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World Café protocol </a:t>
            </a:r>
            <a:r>
              <a:rPr lang="en" sz="1200" dirty="0">
                <a:solidFill>
                  <a:schemeClr val="dk1"/>
                </a:solidFill>
                <a:latin typeface="Calibri"/>
                <a:ea typeface="Calibri"/>
                <a:cs typeface="Calibri"/>
                <a:sym typeface="Calibri"/>
              </a:rPr>
              <a:t>(see Appendix).</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04901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916484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146317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7dffd16c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7dffd16c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Entry Task: Thinking Logs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Thinking Logs </a:t>
            </a:r>
            <a:r>
              <a:rPr lang="en" sz="1200" dirty="0">
                <a:solidFill>
                  <a:schemeClr val="dk1"/>
                </a:solidFill>
                <a:latin typeface="Calibri"/>
                <a:ea typeface="Calibri"/>
                <a:cs typeface="Calibri"/>
                <a:sym typeface="Calibri"/>
              </a:rPr>
              <a:t>can get the students’ minds thinking about the topic they will be writing about.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Sharing their ideas with a partner gives all students an audience.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b="1" dirty="0">
              <a:solidFill>
                <a:schemeClr val="dk1"/>
              </a:solidFill>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Greet students and direct students to their </a:t>
            </a:r>
            <a:r>
              <a:rPr lang="en" sz="1200" b="1" dirty="0">
                <a:solidFill>
                  <a:schemeClr val="dk1"/>
                </a:solidFill>
                <a:latin typeface="Calibri"/>
                <a:ea typeface="Calibri"/>
                <a:cs typeface="Calibri"/>
                <a:sym typeface="Calibri"/>
              </a:rPr>
              <a:t>Thinking Logs</a:t>
            </a:r>
            <a:r>
              <a:rPr lang="en" sz="1200" dirty="0">
                <a:solidFill>
                  <a:schemeClr val="dk1"/>
                </a:solidFill>
                <a:latin typeface="Calibri"/>
                <a:ea typeface="Calibri"/>
                <a:cs typeface="Calibri"/>
                <a:sym typeface="Calibri"/>
              </a:rPr>
              <a:t>. Ask them to answer for Lesson 15:</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have you found most personally interesting about the risks and benefits of screen time? Why?”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turn and talk to a partner about what they wrote.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share with the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responding in their </a:t>
            </a:r>
            <a:r>
              <a:rPr lang="en" sz="1200" b="1" dirty="0">
                <a:solidFill>
                  <a:schemeClr val="dk1"/>
                </a:solidFill>
                <a:latin typeface="Calibri"/>
                <a:ea typeface="Calibri"/>
                <a:cs typeface="Calibri"/>
                <a:sym typeface="Calibri"/>
              </a:rPr>
              <a:t>Thinking </a:t>
            </a:r>
            <a:r>
              <a:rPr lang="en" sz="1200" b="1" dirty="0" smtClean="0">
                <a:solidFill>
                  <a:schemeClr val="dk1"/>
                </a:solidFill>
                <a:latin typeface="Calibri"/>
                <a:ea typeface="Calibri"/>
                <a:cs typeface="Calibri"/>
                <a:sym typeface="Calibri"/>
              </a:rPr>
              <a:t>Log</a:t>
            </a:r>
            <a:r>
              <a:rPr lang="en-US"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3831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494448e712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 name="Google Shape;180;g494448e712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5-8 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B. Previewing the Cascading Consequences in Writing</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sharing with students  that this will make their writing in Unit 3 richer, more interesting, more thoughtful, and ultimately more effective.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b="1" dirty="0">
              <a:solidFill>
                <a:schemeClr val="dk1"/>
              </a:solidFill>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a:t>
            </a:r>
            <a:r>
              <a:rPr lang="en" sz="1200" b="1" dirty="0">
                <a:solidFill>
                  <a:schemeClr val="dk1"/>
                </a:solidFill>
                <a:latin typeface="Calibri"/>
                <a:ea typeface="Calibri"/>
                <a:cs typeface="Calibri"/>
                <a:sym typeface="Calibri"/>
              </a:rPr>
              <a:t>Cascading Consequences in Action</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which is a sample body paragraph. Explain that this is from the model essay they will read in depth in Unit 3. This essay is in response to a similar prompt. Read the prompt at the top of the page.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follow along as you read aloud. Ask them to notice and underline any similarities they see between this body paragraph and the work they have been doing on their </a:t>
            </a:r>
            <a:r>
              <a:rPr lang="en" sz="1200" b="1" dirty="0">
                <a:solidFill>
                  <a:schemeClr val="dk1"/>
                </a:solidFill>
                <a:latin typeface="Calibri"/>
                <a:ea typeface="Calibri"/>
                <a:cs typeface="Calibri"/>
                <a:sym typeface="Calibri"/>
              </a:rPr>
              <a:t>Cascading Consequences charts</a:t>
            </a:r>
            <a:r>
              <a:rPr lang="en" sz="1200" dirty="0">
                <a:solidFill>
                  <a:schemeClr val="dk1"/>
                </a:solidFill>
                <a:latin typeface="Calibri"/>
                <a:ea typeface="Calibri"/>
                <a:cs typeface="Calibri"/>
                <a:sym typeface="Calibri"/>
              </a:rPr>
              <a:t> or their</a:t>
            </a:r>
            <a:r>
              <a:rPr lang="en" sz="1200" b="1" dirty="0">
                <a:solidFill>
                  <a:schemeClr val="dk1"/>
                </a:solidFill>
                <a:latin typeface="Calibri"/>
                <a:ea typeface="Calibri"/>
                <a:cs typeface="Calibri"/>
                <a:sym typeface="Calibri"/>
              </a:rPr>
              <a:t> Comparing the Risks and Benefits for teens on screens charts.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paragraph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raise their hands when they notice a similarity. Wait for most hands to be in the air and then call on students. Listen for them to identify the “cascading consequence chain” in the second half of the paragraph. Prompt students by asking them to put their finger on any “if … then” statements.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Congratulate them on doing the intellectual work of cascading consequence and risk/benefit analysis.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 students should be following along and identifying the cascading consequences.</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a pre-annotated paragraph.</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326952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494448e712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494448e712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25-30 minutes  (this slide, 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a:t>
            </a:r>
            <a:r>
              <a:rPr lang="en" b="1" dirty="0">
                <a:solidFill>
                  <a:schemeClr val="dk1"/>
                </a:solidFill>
              </a:rPr>
              <a:t>Position Power-Talk: World Café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the writing prompt helps students focus their thinking.</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b="1" dirty="0">
              <a:solidFill>
                <a:schemeClr val="dk1"/>
              </a:solidFill>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Position Power-Talk: Source Checklist</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Make sure students have a writing utensil and their </a:t>
            </a:r>
            <a:r>
              <a:rPr lang="en" sz="1200" b="1" dirty="0">
                <a:solidFill>
                  <a:schemeClr val="dk1"/>
                </a:solidFill>
                <a:latin typeface="Calibri"/>
                <a:ea typeface="Calibri"/>
                <a:cs typeface="Calibri"/>
                <a:sym typeface="Calibri"/>
              </a:rPr>
              <a:t>Comparing Risks and Benefits charts for teens on screens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them back to the </a:t>
            </a:r>
            <a:r>
              <a:rPr lang="en" sz="1200" b="1" dirty="0">
                <a:solidFill>
                  <a:schemeClr val="dk1"/>
                </a:solidFill>
                <a:latin typeface="Calibri"/>
                <a:ea typeface="Calibri"/>
                <a:cs typeface="Calibri"/>
                <a:sym typeface="Calibri"/>
              </a:rPr>
              <a:t>Position Paper Prompt anchor </a:t>
            </a:r>
            <a:r>
              <a:rPr lang="en" sz="1200" b="1" dirty="0" smtClean="0">
                <a:solidFill>
                  <a:schemeClr val="dk1"/>
                </a:solidFill>
                <a:latin typeface="Calibri"/>
                <a:ea typeface="Calibri"/>
                <a:cs typeface="Calibri"/>
                <a:sym typeface="Calibri"/>
              </a:rPr>
              <a:t>chart</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 </a:t>
            </a:r>
            <a:r>
              <a:rPr lang="en-US" sz="1200" i="0" dirty="0" smtClean="0">
                <a:solidFill>
                  <a:schemeClr val="dk1"/>
                </a:solidFill>
                <a:latin typeface="Calibri"/>
                <a:ea typeface="Calibri"/>
                <a:cs typeface="Calibri"/>
                <a:sym typeface="Calibri"/>
              </a:rPr>
              <a:t>Ask,</a:t>
            </a:r>
            <a:r>
              <a:rPr lang="en-US" sz="1200" i="0" baseline="0" dirty="0" smtClean="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After examining both the potential benefits and risks of entertainment screen time, particularly to the development of teenagers, make a recommendation. Should the AAP raise its recommended daily entertainment screen time from two hours to four hours?”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notes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listening to the teacher.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522752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494448e712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494448e712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25-30 minutes  (this slide,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a:t>
            </a:r>
            <a:r>
              <a:rPr lang="en" b="1" dirty="0">
                <a:solidFill>
                  <a:schemeClr val="dk1"/>
                </a:solidFill>
              </a:rPr>
              <a:t>Position Power-Talk: World Café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protocols (like World Café) allows for total participation of students. It encourages critical thinking, collaboration, mixed-level groups, and social construction of knowledge. It also helps students practice their speaking and listening skills.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necessary, to accommodate the size of your classes, either eliminate or add a round to the World Café. Note that if you must add a round, you also need to develop an additional table card discussion question. Note also that if you eliminate a round, the other table card questions may need to be adjusted to ensure that students have an equal opportunity to discuss their charts.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Arrange students into groups of four, with each quad sitting at a table with materials for the World Café: </a:t>
            </a:r>
            <a:r>
              <a:rPr lang="en" sz="1200" b="0" dirty="0">
                <a:solidFill>
                  <a:schemeClr val="dk1"/>
                </a:solidFill>
                <a:latin typeface="Calibri"/>
                <a:ea typeface="Calibri"/>
                <a:cs typeface="Calibri"/>
                <a:sym typeface="Calibri"/>
              </a:rPr>
              <a:t>blank chart paper, a marker, a table card, and </a:t>
            </a:r>
            <a:r>
              <a:rPr lang="en" sz="1200" b="1" dirty="0">
                <a:solidFill>
                  <a:schemeClr val="dk1"/>
                </a:solidFill>
                <a:latin typeface="Calibri"/>
                <a:ea typeface="Calibri"/>
                <a:cs typeface="Calibri"/>
                <a:sym typeface="Calibri"/>
              </a:rPr>
              <a:t>discussion protocols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must have their </a:t>
            </a:r>
            <a:r>
              <a:rPr lang="en" sz="1200" b="1" dirty="0">
                <a:solidFill>
                  <a:schemeClr val="dk1"/>
                </a:solidFill>
                <a:latin typeface="Calibri"/>
                <a:ea typeface="Calibri"/>
                <a:cs typeface="Calibri"/>
                <a:sym typeface="Calibri"/>
              </a:rPr>
              <a:t>Comparing Risks and Benefits charts </a:t>
            </a:r>
            <a:r>
              <a:rPr lang="en" sz="1200" dirty="0">
                <a:solidFill>
                  <a:schemeClr val="dk1"/>
                </a:solidFill>
                <a:latin typeface="Calibri"/>
                <a:ea typeface="Calibri"/>
                <a:cs typeface="Calibri"/>
                <a:sym typeface="Calibri"/>
              </a:rPr>
              <a:t>and writing utensils with them throughout the World Café.</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 four table cards will pose these four questions, one on each </a:t>
            </a:r>
            <a:r>
              <a:rPr lang="en" sz="1200" dirty="0" smtClean="0">
                <a:solidFill>
                  <a:schemeClr val="dk1"/>
                </a:solidFill>
                <a:latin typeface="Calibri"/>
                <a:ea typeface="Calibri"/>
                <a:cs typeface="Calibri"/>
                <a:sym typeface="Calibri"/>
              </a:rPr>
              <a:t>card:</a:t>
            </a:r>
          </a:p>
          <a:p>
            <a:pPr marL="914400" lvl="1" indent="-304800" algn="l" rtl="0">
              <a:spcBef>
                <a:spcPts val="0"/>
              </a:spcBef>
              <a:spcAft>
                <a:spcPts val="0"/>
              </a:spcAft>
              <a:buClr>
                <a:schemeClr val="dk1"/>
              </a:buClr>
              <a:buSzPts val="1200"/>
            </a:pPr>
            <a:r>
              <a:rPr lang="en" sz="1200" dirty="0" smtClean="0">
                <a:solidFill>
                  <a:schemeClr val="dk1"/>
                </a:solidFill>
                <a:latin typeface="Calibri"/>
                <a:ea typeface="Calibri"/>
                <a:cs typeface="Calibri"/>
                <a:sym typeface="Calibri"/>
              </a:rPr>
              <a:t>What </a:t>
            </a:r>
            <a:r>
              <a:rPr lang="en" sz="1200" dirty="0">
                <a:solidFill>
                  <a:schemeClr val="dk1"/>
                </a:solidFill>
                <a:latin typeface="Calibri"/>
                <a:ea typeface="Calibri"/>
                <a:cs typeface="Calibri"/>
                <a:sym typeface="Calibri"/>
              </a:rPr>
              <a:t>are the most compelling neurological consequences for screen </a:t>
            </a:r>
            <a:r>
              <a:rPr lang="en" sz="1200" dirty="0" smtClean="0">
                <a:solidFill>
                  <a:schemeClr val="dk1"/>
                </a:solidFill>
                <a:latin typeface="Calibri"/>
                <a:ea typeface="Calibri"/>
                <a:cs typeface="Calibri"/>
                <a:sym typeface="Calibri"/>
              </a:rPr>
              <a:t>time?</a:t>
            </a:r>
          </a:p>
          <a:p>
            <a:pPr marL="914400" lvl="1" indent="-304800" algn="l" rtl="0">
              <a:spcBef>
                <a:spcPts val="0"/>
              </a:spcBef>
              <a:spcAft>
                <a:spcPts val="0"/>
              </a:spcAft>
              <a:buClr>
                <a:schemeClr val="dk1"/>
              </a:buClr>
              <a:buSzPts val="1200"/>
            </a:pPr>
            <a:r>
              <a:rPr lang="en" sz="1200" dirty="0" smtClean="0">
                <a:solidFill>
                  <a:schemeClr val="dk1"/>
                </a:solidFill>
                <a:latin typeface="Calibri"/>
                <a:ea typeface="Calibri"/>
                <a:cs typeface="Calibri"/>
                <a:sym typeface="Calibri"/>
              </a:rPr>
              <a:t>Discuss the most </a:t>
            </a:r>
            <a:r>
              <a:rPr lang="en" sz="1200" i="1" dirty="0" smtClean="0">
                <a:solidFill>
                  <a:schemeClr val="dk1"/>
                </a:solidFill>
                <a:latin typeface="Calibri"/>
                <a:ea typeface="Calibri"/>
                <a:cs typeface="Calibri"/>
                <a:sym typeface="Calibri"/>
              </a:rPr>
              <a:t>positive</a:t>
            </a:r>
            <a:r>
              <a:rPr lang="en" sz="1200" dirty="0" smtClean="0">
                <a:solidFill>
                  <a:schemeClr val="dk1"/>
                </a:solidFill>
                <a:latin typeface="Calibri"/>
                <a:ea typeface="Calibri"/>
                <a:cs typeface="Calibri"/>
                <a:sym typeface="Calibri"/>
              </a:rPr>
              <a:t> consequences listed on your </a:t>
            </a:r>
            <a:r>
              <a:rPr lang="en" sz="1200" b="1" dirty="0" smtClean="0">
                <a:solidFill>
                  <a:schemeClr val="dk1"/>
                </a:solidFill>
                <a:latin typeface="Calibri"/>
                <a:ea typeface="Calibri"/>
                <a:cs typeface="Calibri"/>
                <a:sym typeface="Calibri"/>
              </a:rPr>
              <a:t>Cascading Consequences chart</a:t>
            </a:r>
            <a:r>
              <a:rPr lang="en" sz="1200" dirty="0" smtClean="0">
                <a:solidFill>
                  <a:schemeClr val="dk1"/>
                </a:solidFill>
                <a:latin typeface="Calibri"/>
                <a:ea typeface="Calibri"/>
                <a:cs typeface="Calibri"/>
                <a:sym typeface="Calibri"/>
              </a:rPr>
              <a:t> for screen time. How could these strengthen an argument to raise the recommended time? How could this weaken an argument to keep it at two hours?</a:t>
            </a:r>
          </a:p>
          <a:p>
            <a:pPr marL="914400" lvl="1" indent="-304800" algn="l" rtl="0">
              <a:spcBef>
                <a:spcPts val="0"/>
              </a:spcBef>
              <a:spcAft>
                <a:spcPts val="0"/>
              </a:spcAft>
              <a:buClr>
                <a:schemeClr val="dk1"/>
              </a:buClr>
              <a:buSzPts val="1200"/>
            </a:pPr>
            <a:r>
              <a:rPr lang="en" sz="1200" dirty="0" smtClean="0">
                <a:solidFill>
                  <a:schemeClr val="dk1"/>
                </a:solidFill>
                <a:latin typeface="Calibri"/>
                <a:ea typeface="Calibri"/>
                <a:cs typeface="Calibri"/>
                <a:sym typeface="Calibri"/>
              </a:rPr>
              <a:t>Discuss </a:t>
            </a:r>
            <a:r>
              <a:rPr lang="en" sz="1200" dirty="0">
                <a:solidFill>
                  <a:schemeClr val="dk1"/>
                </a:solidFill>
                <a:latin typeface="Calibri"/>
                <a:ea typeface="Calibri"/>
                <a:cs typeface="Calibri"/>
                <a:sym typeface="Calibri"/>
              </a:rPr>
              <a:t>the most </a:t>
            </a:r>
            <a:r>
              <a:rPr lang="en" sz="1200" i="1" dirty="0">
                <a:solidFill>
                  <a:schemeClr val="dk1"/>
                </a:solidFill>
                <a:latin typeface="Calibri"/>
                <a:ea typeface="Calibri"/>
                <a:cs typeface="Calibri"/>
                <a:sym typeface="Calibri"/>
              </a:rPr>
              <a:t>negative </a:t>
            </a:r>
            <a:r>
              <a:rPr lang="en" sz="1200" dirty="0">
                <a:solidFill>
                  <a:schemeClr val="dk1"/>
                </a:solidFill>
                <a:latin typeface="Calibri"/>
                <a:ea typeface="Calibri"/>
                <a:cs typeface="Calibri"/>
                <a:sym typeface="Calibri"/>
              </a:rPr>
              <a:t>consequences listed on your </a:t>
            </a:r>
            <a:r>
              <a:rPr lang="en" sz="1200" b="1" dirty="0">
                <a:solidFill>
                  <a:schemeClr val="dk1"/>
                </a:solidFill>
                <a:latin typeface="Calibri"/>
                <a:ea typeface="Calibri"/>
                <a:cs typeface="Calibri"/>
                <a:sym typeface="Calibri"/>
              </a:rPr>
              <a:t>Cascading Consequences chart </a:t>
            </a:r>
            <a:r>
              <a:rPr lang="en" sz="1200" dirty="0">
                <a:solidFill>
                  <a:schemeClr val="dk1"/>
                </a:solidFill>
                <a:latin typeface="Calibri"/>
                <a:ea typeface="Calibri"/>
                <a:cs typeface="Calibri"/>
                <a:sym typeface="Calibri"/>
              </a:rPr>
              <a:t>for screen time. How could these strengthen an argument to limit it to two hours? How could these weaken an argument to raise it to four </a:t>
            </a:r>
            <a:r>
              <a:rPr lang="en" sz="1200" dirty="0" smtClean="0">
                <a:solidFill>
                  <a:schemeClr val="dk1"/>
                </a:solidFill>
                <a:latin typeface="Calibri"/>
                <a:ea typeface="Calibri"/>
                <a:cs typeface="Calibri"/>
                <a:sym typeface="Calibri"/>
              </a:rPr>
              <a:t>hours?</a:t>
            </a:r>
            <a:endParaRPr lang="en"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 sz="1200" dirty="0" smtClean="0">
                <a:solidFill>
                  <a:schemeClr val="dk1"/>
                </a:solidFill>
                <a:latin typeface="Calibri"/>
                <a:ea typeface="Calibri"/>
                <a:cs typeface="Calibri"/>
                <a:sym typeface="Calibri"/>
              </a:rPr>
              <a:t>Compare </a:t>
            </a:r>
            <a:r>
              <a:rPr lang="en" sz="1200" dirty="0">
                <a:solidFill>
                  <a:schemeClr val="dk1"/>
                </a:solidFill>
                <a:latin typeface="Calibri"/>
                <a:ea typeface="Calibri"/>
                <a:cs typeface="Calibri"/>
                <a:sym typeface="Calibri"/>
              </a:rPr>
              <a:t>the risks to the benefits of screen time. Which benefits outweigh which risks? Which risks outweigh which benefits?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World Café protocol directions</a:t>
            </a:r>
            <a:r>
              <a:rPr lang="en" sz="1200" dirty="0">
                <a:solidFill>
                  <a:schemeClr val="dk1"/>
                </a:solidFill>
                <a:latin typeface="Calibri"/>
                <a:ea typeface="Calibri"/>
                <a:cs typeface="Calibri"/>
                <a:sym typeface="Calibri"/>
              </a:rPr>
              <a:t> with the </a:t>
            </a:r>
            <a:r>
              <a:rPr lang="en" sz="1200" b="0" dirty="0">
                <a:solidFill>
                  <a:schemeClr val="dk1"/>
                </a:solidFill>
                <a:latin typeface="Calibri"/>
                <a:ea typeface="Calibri"/>
                <a:cs typeface="Calibri"/>
                <a:sym typeface="Calibri"/>
              </a:rPr>
              <a:t>document camera </a:t>
            </a:r>
            <a:r>
              <a:rPr lang="en" sz="1200" dirty="0">
                <a:solidFill>
                  <a:schemeClr val="dk1"/>
                </a:solidFill>
                <a:latin typeface="Calibri"/>
                <a:ea typeface="Calibri"/>
                <a:cs typeface="Calibri"/>
                <a:sym typeface="Calibri"/>
              </a:rPr>
              <a:t>or on a chart. Briefly review the protocol directions.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may have done this protocol once before, in Module 2A. Explain that it will feel fast-paced at first, because it’s designed to give every student a chance to think for a bit about each question. Caution students that you will interrupt their conversations, but they will have a chance to keep working with their ideas at the end of the activity. Review the simple signal you will use to indicate when each round is done (e.g., raising hands, clapping).</a:t>
            </a:r>
            <a:r>
              <a:rPr lang="en" sz="1200" dirty="0">
                <a:solidFill>
                  <a:schemeClr val="dk1"/>
                </a:solidFill>
                <a:latin typeface="Times New Roman"/>
                <a:ea typeface="Times New Roman"/>
                <a:cs typeface="Times New Roman"/>
                <a:sym typeface="Times New Roman"/>
              </a:rPr>
              <a:t> </a:t>
            </a:r>
            <a:endParaRPr sz="1200" dirty="0">
              <a:solidFill>
                <a:schemeClr val="dk1"/>
              </a:solidFill>
              <a:latin typeface="Times New Roman"/>
              <a:ea typeface="Times New Roman"/>
              <a:cs typeface="Times New Roman"/>
              <a:sym typeface="Times New Roman"/>
            </a:endParaRPr>
          </a:p>
          <a:p>
            <a:pPr marL="91440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listening to the teacher.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162153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a:t>
            </a:r>
            <a:r>
              <a:rPr lang="en" sz="3400">
                <a:latin typeface="Century Gothic"/>
                <a:ea typeface="Century Gothic"/>
                <a:cs typeface="Century Gothic"/>
                <a:sym typeface="Century Gothic"/>
              </a:rPr>
              <a:t> 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15</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369225"/>
            <a:ext cx="8458200" cy="34695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a:t>This lesson will take approximately 50-60 minutes to complete. </a:t>
            </a:r>
            <a:endParaRPr sz="1800"/>
          </a:p>
          <a:p>
            <a:pPr marL="457200" lvl="0" indent="-342900" algn="l" rtl="0">
              <a:lnSpc>
                <a:spcPct val="100000"/>
              </a:lnSpc>
              <a:spcBef>
                <a:spcPts val="1000"/>
              </a:spcBef>
              <a:spcAft>
                <a:spcPts val="0"/>
              </a:spcAft>
              <a:buSzPts val="1800"/>
              <a:buFont typeface="Century Gothic"/>
              <a:buChar char="•"/>
            </a:pPr>
            <a:r>
              <a:rPr lang="en" sz="1800"/>
              <a:t>The purpose of this lesson is to help students prepare their research for both a Fishbowl discussion and eventual position paper/essay in Unit 3.</a:t>
            </a:r>
            <a:endParaRPr sz="1800" b="1"/>
          </a:p>
          <a:p>
            <a:pPr marL="0" lvl="0" indent="0" algn="l" rtl="0">
              <a:lnSpc>
                <a:spcPct val="100000"/>
              </a:lnSpc>
              <a:spcBef>
                <a:spcPts val="0"/>
              </a:spcBef>
              <a:spcAft>
                <a:spcPts val="0"/>
              </a:spcAft>
              <a:buNone/>
            </a:pPr>
            <a:r>
              <a:rPr lang="en" sz="1800" b="1"/>
              <a:t>The Learning Target for students today is:</a:t>
            </a:r>
            <a:endParaRPr sz="1800" b="1"/>
          </a:p>
          <a:p>
            <a:pPr marL="457200" lvl="0" indent="-342900" algn="l" rtl="0">
              <a:lnSpc>
                <a:spcPct val="115000"/>
              </a:lnSpc>
              <a:spcBef>
                <a:spcPts val="1000"/>
              </a:spcBef>
              <a:spcAft>
                <a:spcPts val="0"/>
              </a:spcAft>
              <a:buSzPts val="1800"/>
              <a:buChar char="•"/>
            </a:pPr>
            <a:r>
              <a:rPr lang="en" sz="1800"/>
              <a:t>I can analyze the risks and benefits of entertainment screen time for adolescents.</a:t>
            </a:r>
            <a:endParaRPr sz="1800"/>
          </a:p>
          <a:p>
            <a:pPr marL="457200" lvl="0" indent="-342900" algn="l" rtl="0">
              <a:lnSpc>
                <a:spcPct val="115000"/>
              </a:lnSpc>
              <a:spcBef>
                <a:spcPts val="0"/>
              </a:spcBef>
              <a:spcAft>
                <a:spcPts val="0"/>
              </a:spcAft>
              <a:buSzPts val="1800"/>
              <a:buChar char="•"/>
            </a:pPr>
            <a:r>
              <a:rPr lang="en" sz="1800"/>
              <a:t>I can use my knowledge of the effects of screen time on the development of teenagers to argue persuasively about how much to limit screen time.</a:t>
            </a:r>
            <a:endParaRPr sz="1800"/>
          </a:p>
          <a:p>
            <a:pPr marL="457200" lvl="0" indent="-342900" algn="l" rtl="0">
              <a:lnSpc>
                <a:spcPct val="115000"/>
              </a:lnSpc>
              <a:spcBef>
                <a:spcPts val="0"/>
              </a:spcBef>
              <a:spcAft>
                <a:spcPts val="0"/>
              </a:spcAft>
              <a:buSzPts val="1800"/>
              <a:buChar char="•"/>
            </a:pPr>
            <a:r>
              <a:rPr lang="en" sz="1800"/>
              <a:t>I can practice the skills and expectations of a Fishbowl discussion.</a:t>
            </a:r>
            <a:endParaRPr sz="18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4"/>
          <p:cNvSpPr txBox="1">
            <a:spLocks noGrp="1"/>
          </p:cNvSpPr>
          <p:nvPr>
            <p:ph type="title"/>
          </p:nvPr>
        </p:nvSpPr>
        <p:spPr>
          <a:xfrm>
            <a:off x="411475" y="273850"/>
            <a:ext cx="75669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the learning targets</a:t>
            </a:r>
            <a:endParaRPr sz="3000"/>
          </a:p>
        </p:txBody>
      </p:sp>
      <p:sp>
        <p:nvSpPr>
          <p:cNvPr id="210" name="Google Shape;210;p34"/>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12" name="Google Shape;212;p34"/>
          <p:cNvSpPr txBox="1"/>
          <p:nvPr/>
        </p:nvSpPr>
        <p:spPr>
          <a:xfrm>
            <a:off x="228600" y="1070375"/>
            <a:ext cx="8596500" cy="34929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1000"/>
              </a:spcBef>
              <a:spcAft>
                <a:spcPts val="0"/>
              </a:spcAft>
              <a:buNone/>
            </a:pPr>
            <a:endParaRPr sz="1800" b="1">
              <a:solidFill>
                <a:schemeClr val="dk1"/>
              </a:solidFill>
              <a:latin typeface="Century Gothic"/>
              <a:ea typeface="Century Gothic"/>
              <a:cs typeface="Century Gothic"/>
              <a:sym typeface="Century Gothic"/>
            </a:endParaRPr>
          </a:p>
          <a:p>
            <a:pPr marL="457200" lvl="0" indent="-381000" algn="l" rtl="0">
              <a:spcBef>
                <a:spcPts val="0"/>
              </a:spcBef>
              <a:spcAft>
                <a:spcPts val="0"/>
              </a:spcAft>
              <a:buClr>
                <a:schemeClr val="dk1"/>
              </a:buClr>
              <a:buSzPts val="2400"/>
              <a:buFont typeface="Century Gothic"/>
              <a:buChar char="●"/>
            </a:pPr>
            <a:r>
              <a:rPr lang="en" sz="2400">
                <a:solidFill>
                  <a:schemeClr val="dk1"/>
                </a:solidFill>
                <a:latin typeface="Century Gothic"/>
                <a:ea typeface="Century Gothic"/>
                <a:cs typeface="Century Gothic"/>
                <a:sym typeface="Century Gothic"/>
              </a:rPr>
              <a:t>I can use my knowledge of the effects of screen time on the development of teenagers to argue persuasively about how much to limit screen time.</a:t>
            </a:r>
            <a:endParaRPr sz="240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2400">
              <a:solidFill>
                <a:schemeClr val="dk1"/>
              </a:solidFill>
              <a:latin typeface="Century Gothic"/>
              <a:ea typeface="Century Gothic"/>
              <a:cs typeface="Century Gothic"/>
              <a:sym typeface="Century Gothic"/>
            </a:endParaRPr>
          </a:p>
          <a:p>
            <a:pPr marL="457200" lvl="0" indent="-381000" algn="l" rtl="0">
              <a:spcBef>
                <a:spcPts val="0"/>
              </a:spcBef>
              <a:spcAft>
                <a:spcPts val="0"/>
              </a:spcAft>
              <a:buClr>
                <a:schemeClr val="dk1"/>
              </a:buClr>
              <a:buSzPts val="2400"/>
              <a:buFont typeface="Century Gothic"/>
              <a:buChar char="●"/>
            </a:pPr>
            <a:r>
              <a:rPr lang="en" sz="2400">
                <a:solidFill>
                  <a:schemeClr val="dk1"/>
                </a:solidFill>
                <a:latin typeface="Century Gothic"/>
                <a:ea typeface="Century Gothic"/>
                <a:cs typeface="Century Gothic"/>
                <a:sym typeface="Century Gothic"/>
              </a:rPr>
              <a:t>I can practice the skills and expectations of a Fishbowl discussion.</a:t>
            </a:r>
            <a:endParaRPr sz="240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800" b="1">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351487" y="94670"/>
            <a:ext cx="792513" cy="7577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5"/>
          <p:cNvSpPr txBox="1">
            <a:spLocks noGrp="1"/>
          </p:cNvSpPr>
          <p:nvPr>
            <p:ph type="title"/>
          </p:nvPr>
        </p:nvSpPr>
        <p:spPr>
          <a:xfrm>
            <a:off x="450525" y="273850"/>
            <a:ext cx="72936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start our World Cafe’</a:t>
            </a:r>
            <a:endParaRPr sz="3000" b="1" i="1"/>
          </a:p>
        </p:txBody>
      </p:sp>
      <p:sp>
        <p:nvSpPr>
          <p:cNvPr id="218" name="Google Shape;218;p35"/>
          <p:cNvSpPr txBox="1"/>
          <p:nvPr/>
        </p:nvSpPr>
        <p:spPr>
          <a:xfrm>
            <a:off x="4783812" y="1121625"/>
            <a:ext cx="3641400" cy="3390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1800" b="1" dirty="0">
                <a:latin typeface="Century Gothic"/>
                <a:ea typeface="Century Gothic"/>
                <a:cs typeface="Century Gothic"/>
                <a:sym typeface="Century Gothic"/>
              </a:rPr>
              <a:t>DISCUSSION PROTOCOLS</a:t>
            </a:r>
            <a:endParaRPr sz="1800" dirty="0">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Present your claim in a focused, coherent manner.</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Incorporate relevant facts, descriptions, details, and examples to support your claim.</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Present evidence in a logical and convincing manner.</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Use appropriate eye contact.</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Use adequate volume.</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Use clear pronunciation.</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Use formal English.</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Take notes on what your classmates are saying when it is not your turn to speak.</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sp>
        <p:nvSpPr>
          <p:cNvPr id="220" name="Google Shape;220;p35"/>
          <p:cNvSpPr txBox="1"/>
          <p:nvPr/>
        </p:nvSpPr>
        <p:spPr>
          <a:xfrm>
            <a:off x="450525" y="1070325"/>
            <a:ext cx="4121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latin typeface="Century Gothic"/>
                <a:ea typeface="Century Gothic"/>
                <a:cs typeface="Century Gothic"/>
                <a:sym typeface="Century Gothic"/>
              </a:rPr>
              <a:t>Round I</a:t>
            </a:r>
            <a:r>
              <a:rPr lang="en" sz="1800" b="1" dirty="0" smtClean="0">
                <a:latin typeface="Century Gothic"/>
                <a:ea typeface="Century Gothic"/>
                <a:cs typeface="Century Gothic"/>
                <a:sym typeface="Century Gothic"/>
              </a:rPr>
              <a:t>:</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Choose a Recorder.</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The recorder writes down all the ideas from the group’s conversation on the recording chart at the table.</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i="1" dirty="0">
                <a:latin typeface="Century Gothic"/>
                <a:ea typeface="Century Gothic"/>
                <a:cs typeface="Century Gothic"/>
                <a:sym typeface="Century Gothic"/>
              </a:rPr>
              <a:t>Don’t forget to use your </a:t>
            </a:r>
            <a:r>
              <a:rPr lang="en" sz="1800" b="1" i="1" dirty="0">
                <a:latin typeface="Century Gothic"/>
                <a:ea typeface="Century Gothic"/>
                <a:cs typeface="Century Gothic"/>
                <a:sym typeface="Century Gothic"/>
              </a:rPr>
              <a:t>Comparing Risks and Benefits chart </a:t>
            </a:r>
            <a:r>
              <a:rPr lang="en" sz="1800" i="1" dirty="0">
                <a:latin typeface="Century Gothic"/>
                <a:ea typeface="Century Gothic"/>
                <a:cs typeface="Century Gothic"/>
                <a:sym typeface="Century Gothic"/>
              </a:rPr>
              <a:t>and </a:t>
            </a:r>
            <a:r>
              <a:rPr lang="en" sz="1800" b="1" i="1" dirty="0">
                <a:latin typeface="Century Gothic"/>
                <a:ea typeface="Century Gothic"/>
                <a:cs typeface="Century Gothic"/>
                <a:sym typeface="Century Gothic"/>
              </a:rPr>
              <a:t>Cascading Consequences chart </a:t>
            </a:r>
            <a:r>
              <a:rPr lang="en" sz="1800" i="1" dirty="0">
                <a:latin typeface="Century Gothic"/>
                <a:ea typeface="Century Gothic"/>
                <a:cs typeface="Century Gothic"/>
                <a:sym typeface="Century Gothic"/>
              </a:rPr>
              <a:t>to support your discussion.</a:t>
            </a:r>
            <a:endParaRPr sz="1800" i="1" dirty="0">
              <a:latin typeface="Century Gothic"/>
              <a:ea typeface="Century Gothic"/>
              <a:cs typeface="Century Gothic"/>
              <a:sym typeface="Century Gothic"/>
            </a:endParaRPr>
          </a:p>
        </p:txBody>
      </p:sp>
      <p:pic>
        <p:nvPicPr>
          <p:cNvPr id="221" name="Google Shape;221;p35"/>
          <p:cNvPicPr preferRelativeResize="0"/>
          <p:nvPr/>
        </p:nvPicPr>
        <p:blipFill>
          <a:blip r:embed="rId3">
            <a:alphaModFix/>
          </a:blip>
          <a:stretch>
            <a:fillRect/>
          </a:stretch>
        </p:blipFill>
        <p:spPr>
          <a:xfrm>
            <a:off x="8457870" y="4430488"/>
            <a:ext cx="566388" cy="494221"/>
          </a:xfrm>
          <a:prstGeom prst="rect">
            <a:avLst/>
          </a:prstGeom>
          <a:noFill/>
          <a:ln>
            <a:noFill/>
          </a:ln>
        </p:spPr>
      </p:pic>
      <p:pic>
        <p:nvPicPr>
          <p:cNvPr id="7" name="Google Shape;167;p29"/>
          <p:cNvPicPr preferRelativeResize="0"/>
          <p:nvPr/>
        </p:nvPicPr>
        <p:blipFill>
          <a:blip r:embed="rId4">
            <a:alphaModFix/>
          </a:blip>
          <a:stretch>
            <a:fillRect/>
          </a:stretch>
        </p:blipFill>
        <p:spPr>
          <a:xfrm>
            <a:off x="8351487" y="94670"/>
            <a:ext cx="792513" cy="7577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6"/>
          <p:cNvSpPr txBox="1">
            <a:spLocks noGrp="1"/>
          </p:cNvSpPr>
          <p:nvPr>
            <p:ph type="title"/>
          </p:nvPr>
        </p:nvSpPr>
        <p:spPr>
          <a:xfrm>
            <a:off x="628650" y="273850"/>
            <a:ext cx="71154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move to Round II</a:t>
            </a:r>
            <a:endParaRPr sz="3000" b="1" i="1"/>
          </a:p>
        </p:txBody>
      </p:sp>
      <p:sp>
        <p:nvSpPr>
          <p:cNvPr id="227" name="Google Shape;227;p36"/>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29" name="Google Shape;229;p36"/>
          <p:cNvSpPr txBox="1"/>
          <p:nvPr/>
        </p:nvSpPr>
        <p:spPr>
          <a:xfrm>
            <a:off x="628650" y="1070325"/>
            <a:ext cx="7856100" cy="338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Round II:</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Round I Recorder should have stayed at his/her table.</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Round I Recorder summarizes the conversation that happened at that table during Round I.</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Choose a new Round II Recorder from the new students at the table to write down the ideas of the discussion on the chart.</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The new group reads the </a:t>
            </a:r>
            <a:r>
              <a:rPr lang="en" sz="1800" b="1" dirty="0">
                <a:solidFill>
                  <a:schemeClr val="dk1"/>
                </a:solidFill>
                <a:latin typeface="Century Gothic"/>
                <a:ea typeface="Century Gothic"/>
                <a:cs typeface="Century Gothic"/>
                <a:sym typeface="Century Gothic"/>
              </a:rPr>
              <a:t>discussion protocols </a:t>
            </a:r>
            <a:r>
              <a:rPr lang="en" sz="1800" dirty="0">
                <a:solidFill>
                  <a:schemeClr val="dk1"/>
                </a:solidFill>
                <a:latin typeface="Century Gothic"/>
                <a:ea typeface="Century Gothic"/>
                <a:cs typeface="Century Gothic"/>
                <a:sym typeface="Century Gothic"/>
              </a:rPr>
              <a:t>and the question on their table card prompt.</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Begin </a:t>
            </a:r>
            <a:r>
              <a:rPr lang="en" sz="1800" dirty="0" smtClean="0">
                <a:solidFill>
                  <a:schemeClr val="dk1"/>
                </a:solidFill>
                <a:latin typeface="Century Gothic"/>
                <a:ea typeface="Century Gothic"/>
                <a:cs typeface="Century Gothic"/>
                <a:sym typeface="Century Gothic"/>
              </a:rPr>
              <a:t>discussion </a:t>
            </a:r>
            <a:r>
              <a:rPr lang="en" sz="1800" dirty="0">
                <a:solidFill>
                  <a:schemeClr val="dk1"/>
                </a:solidFill>
                <a:latin typeface="Century Gothic"/>
                <a:ea typeface="Century Gothic"/>
                <a:cs typeface="Century Gothic"/>
                <a:sym typeface="Century Gothic"/>
              </a:rPr>
              <a:t>about the question.</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i="1" dirty="0">
                <a:solidFill>
                  <a:schemeClr val="dk1"/>
                </a:solidFill>
                <a:latin typeface="Century Gothic"/>
                <a:ea typeface="Century Gothic"/>
                <a:cs typeface="Century Gothic"/>
                <a:sym typeface="Century Gothic"/>
              </a:rPr>
              <a:t>Don’t forget to use your </a:t>
            </a:r>
            <a:r>
              <a:rPr lang="en" sz="1800" b="1" i="1" dirty="0">
                <a:solidFill>
                  <a:schemeClr val="dk1"/>
                </a:solidFill>
                <a:latin typeface="Century Gothic"/>
                <a:ea typeface="Century Gothic"/>
                <a:cs typeface="Century Gothic"/>
                <a:sym typeface="Century Gothic"/>
              </a:rPr>
              <a:t>Comparing Risks and Benefits chart </a:t>
            </a:r>
            <a:r>
              <a:rPr lang="en" sz="1800" i="1" dirty="0">
                <a:solidFill>
                  <a:schemeClr val="dk1"/>
                </a:solidFill>
                <a:latin typeface="Century Gothic"/>
                <a:ea typeface="Century Gothic"/>
                <a:cs typeface="Century Gothic"/>
                <a:sym typeface="Century Gothic"/>
              </a:rPr>
              <a:t>and </a:t>
            </a:r>
            <a:r>
              <a:rPr lang="en" sz="1800" b="1" i="1" dirty="0">
                <a:solidFill>
                  <a:schemeClr val="dk1"/>
                </a:solidFill>
                <a:latin typeface="Century Gothic"/>
                <a:ea typeface="Century Gothic"/>
                <a:cs typeface="Century Gothic"/>
                <a:sym typeface="Century Gothic"/>
              </a:rPr>
              <a:t>Cascading Consequences chart </a:t>
            </a:r>
            <a:r>
              <a:rPr lang="en" sz="1800" i="1" dirty="0">
                <a:solidFill>
                  <a:schemeClr val="dk1"/>
                </a:solidFill>
                <a:latin typeface="Century Gothic"/>
                <a:ea typeface="Century Gothic"/>
                <a:cs typeface="Century Gothic"/>
                <a:sym typeface="Century Gothic"/>
              </a:rPr>
              <a:t>to support your discussion.</a:t>
            </a:r>
            <a:endParaRPr sz="1800" i="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7" name="Google Shape;221;p35"/>
          <p:cNvPicPr preferRelativeResize="0"/>
          <p:nvPr/>
        </p:nvPicPr>
        <p:blipFill>
          <a:blip r:embed="rId3">
            <a:alphaModFix/>
          </a:blip>
          <a:stretch>
            <a:fillRect/>
          </a:stretch>
        </p:blipFill>
        <p:spPr>
          <a:xfrm>
            <a:off x="8457870" y="4430488"/>
            <a:ext cx="566388" cy="494221"/>
          </a:xfrm>
          <a:prstGeom prst="rect">
            <a:avLst/>
          </a:prstGeom>
          <a:noFill/>
          <a:ln>
            <a:noFill/>
          </a:ln>
        </p:spPr>
      </p:pic>
      <p:pic>
        <p:nvPicPr>
          <p:cNvPr id="8" name="Google Shape;167;p29"/>
          <p:cNvPicPr preferRelativeResize="0"/>
          <p:nvPr/>
        </p:nvPicPr>
        <p:blipFill>
          <a:blip r:embed="rId4">
            <a:alphaModFix/>
          </a:blip>
          <a:stretch>
            <a:fillRect/>
          </a:stretch>
        </p:blipFill>
        <p:spPr>
          <a:xfrm>
            <a:off x="8351487" y="94670"/>
            <a:ext cx="792513" cy="7577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37"/>
          <p:cNvSpPr txBox="1">
            <a:spLocks noGrp="1"/>
          </p:cNvSpPr>
          <p:nvPr>
            <p:ph type="title"/>
          </p:nvPr>
        </p:nvSpPr>
        <p:spPr>
          <a:xfrm>
            <a:off x="628650" y="273850"/>
            <a:ext cx="71154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move to Round III</a:t>
            </a:r>
            <a:endParaRPr sz="3000" b="1" i="1"/>
          </a:p>
        </p:txBody>
      </p:sp>
      <p:sp>
        <p:nvSpPr>
          <p:cNvPr id="236" name="Google Shape;236;p37"/>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38" name="Google Shape;238;p37"/>
          <p:cNvSpPr txBox="1"/>
          <p:nvPr/>
        </p:nvSpPr>
        <p:spPr>
          <a:xfrm>
            <a:off x="628650" y="1070325"/>
            <a:ext cx="7856100" cy="338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Round III:</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Round II Recorder should have stayed at his/her table.</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Round II Recorder summarizes the conversation that happened at that table during Round II.</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Choose a new Round III Recorder from the new students at the table to write down the ideas of the discussion on the chart.</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The new group reads the </a:t>
            </a:r>
            <a:r>
              <a:rPr lang="en" sz="1800" b="1" dirty="0">
                <a:solidFill>
                  <a:schemeClr val="dk1"/>
                </a:solidFill>
                <a:latin typeface="Century Gothic"/>
                <a:ea typeface="Century Gothic"/>
                <a:cs typeface="Century Gothic"/>
                <a:sym typeface="Century Gothic"/>
              </a:rPr>
              <a:t>discussion protocols </a:t>
            </a:r>
            <a:r>
              <a:rPr lang="en" sz="1800" dirty="0">
                <a:solidFill>
                  <a:schemeClr val="dk1"/>
                </a:solidFill>
                <a:latin typeface="Century Gothic"/>
                <a:ea typeface="Century Gothic"/>
                <a:cs typeface="Century Gothic"/>
                <a:sym typeface="Century Gothic"/>
              </a:rPr>
              <a:t>and the question on their table card prompt.</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Begin </a:t>
            </a:r>
            <a:r>
              <a:rPr lang="en" sz="1800" dirty="0" smtClean="0">
                <a:solidFill>
                  <a:schemeClr val="dk1"/>
                </a:solidFill>
                <a:latin typeface="Century Gothic"/>
                <a:ea typeface="Century Gothic"/>
                <a:cs typeface="Century Gothic"/>
                <a:sym typeface="Century Gothic"/>
              </a:rPr>
              <a:t>discussion </a:t>
            </a:r>
            <a:r>
              <a:rPr lang="en" sz="1800" dirty="0">
                <a:solidFill>
                  <a:schemeClr val="dk1"/>
                </a:solidFill>
                <a:latin typeface="Century Gothic"/>
                <a:ea typeface="Century Gothic"/>
                <a:cs typeface="Century Gothic"/>
                <a:sym typeface="Century Gothic"/>
              </a:rPr>
              <a:t>about the question.</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i="1" dirty="0">
                <a:solidFill>
                  <a:schemeClr val="dk1"/>
                </a:solidFill>
                <a:latin typeface="Century Gothic"/>
                <a:ea typeface="Century Gothic"/>
                <a:cs typeface="Century Gothic"/>
                <a:sym typeface="Century Gothic"/>
              </a:rPr>
              <a:t>Don’t forget to use your </a:t>
            </a:r>
            <a:r>
              <a:rPr lang="en" sz="1800" b="1" i="1" dirty="0">
                <a:solidFill>
                  <a:schemeClr val="dk1"/>
                </a:solidFill>
                <a:latin typeface="Century Gothic"/>
                <a:ea typeface="Century Gothic"/>
                <a:cs typeface="Century Gothic"/>
                <a:sym typeface="Century Gothic"/>
              </a:rPr>
              <a:t>Comparing Risks and Benefits chart </a:t>
            </a:r>
            <a:r>
              <a:rPr lang="en" sz="1800" i="1" dirty="0">
                <a:solidFill>
                  <a:schemeClr val="dk1"/>
                </a:solidFill>
                <a:latin typeface="Century Gothic"/>
                <a:ea typeface="Century Gothic"/>
                <a:cs typeface="Century Gothic"/>
                <a:sym typeface="Century Gothic"/>
              </a:rPr>
              <a:t>and </a:t>
            </a:r>
            <a:r>
              <a:rPr lang="en" sz="1800" b="1" i="1" dirty="0">
                <a:solidFill>
                  <a:schemeClr val="dk1"/>
                </a:solidFill>
                <a:latin typeface="Century Gothic"/>
                <a:ea typeface="Century Gothic"/>
                <a:cs typeface="Century Gothic"/>
                <a:sym typeface="Century Gothic"/>
              </a:rPr>
              <a:t>Cascading Consequences chart </a:t>
            </a:r>
            <a:r>
              <a:rPr lang="en" sz="1800" i="1" dirty="0">
                <a:solidFill>
                  <a:schemeClr val="dk1"/>
                </a:solidFill>
                <a:latin typeface="Century Gothic"/>
                <a:ea typeface="Century Gothic"/>
                <a:cs typeface="Century Gothic"/>
                <a:sym typeface="Century Gothic"/>
              </a:rPr>
              <a:t>to support your discussion.</a:t>
            </a:r>
            <a:endParaRPr sz="1800" i="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7" name="Google Shape;221;p35"/>
          <p:cNvPicPr preferRelativeResize="0"/>
          <p:nvPr/>
        </p:nvPicPr>
        <p:blipFill>
          <a:blip r:embed="rId3">
            <a:alphaModFix/>
          </a:blip>
          <a:stretch>
            <a:fillRect/>
          </a:stretch>
        </p:blipFill>
        <p:spPr>
          <a:xfrm>
            <a:off x="8457870" y="4430488"/>
            <a:ext cx="566388" cy="494221"/>
          </a:xfrm>
          <a:prstGeom prst="rect">
            <a:avLst/>
          </a:prstGeom>
          <a:noFill/>
          <a:ln>
            <a:noFill/>
          </a:ln>
        </p:spPr>
      </p:pic>
      <p:pic>
        <p:nvPicPr>
          <p:cNvPr id="8" name="Google Shape;167;p29"/>
          <p:cNvPicPr preferRelativeResize="0"/>
          <p:nvPr/>
        </p:nvPicPr>
        <p:blipFill>
          <a:blip r:embed="rId4">
            <a:alphaModFix/>
          </a:blip>
          <a:stretch>
            <a:fillRect/>
          </a:stretch>
        </p:blipFill>
        <p:spPr>
          <a:xfrm>
            <a:off x="8351487" y="94670"/>
            <a:ext cx="792513" cy="7577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38"/>
          <p:cNvSpPr txBox="1">
            <a:spLocks noGrp="1"/>
          </p:cNvSpPr>
          <p:nvPr>
            <p:ph type="title"/>
          </p:nvPr>
        </p:nvSpPr>
        <p:spPr>
          <a:xfrm>
            <a:off x="628650" y="273850"/>
            <a:ext cx="71154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move to Round IV</a:t>
            </a:r>
            <a:endParaRPr sz="3000" b="1" i="1"/>
          </a:p>
        </p:txBody>
      </p:sp>
      <p:sp>
        <p:nvSpPr>
          <p:cNvPr id="245" name="Google Shape;245;p38"/>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47" name="Google Shape;247;p38"/>
          <p:cNvSpPr txBox="1"/>
          <p:nvPr/>
        </p:nvSpPr>
        <p:spPr>
          <a:xfrm>
            <a:off x="628650" y="1070325"/>
            <a:ext cx="7856100" cy="338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Round IV:</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Round III Recorder should have stayed at his/her table.</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Round III Recorder summarizes the conversation that happened at that table during Round III.</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Choose a new Round IV Recorder from the new students at the table to write down the ideas of the discussion on the chart.</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The new group reads the </a:t>
            </a:r>
            <a:r>
              <a:rPr lang="en" sz="1800" b="1" dirty="0">
                <a:solidFill>
                  <a:schemeClr val="dk1"/>
                </a:solidFill>
                <a:latin typeface="Century Gothic"/>
                <a:ea typeface="Century Gothic"/>
                <a:cs typeface="Century Gothic"/>
                <a:sym typeface="Century Gothic"/>
              </a:rPr>
              <a:t>discussion protocols </a:t>
            </a:r>
            <a:r>
              <a:rPr lang="en" sz="1800" dirty="0">
                <a:solidFill>
                  <a:schemeClr val="dk1"/>
                </a:solidFill>
                <a:latin typeface="Century Gothic"/>
                <a:ea typeface="Century Gothic"/>
                <a:cs typeface="Century Gothic"/>
                <a:sym typeface="Century Gothic"/>
              </a:rPr>
              <a:t>and the question on their table card prompt.</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Begin </a:t>
            </a:r>
            <a:r>
              <a:rPr lang="en" sz="1800" dirty="0" smtClean="0">
                <a:solidFill>
                  <a:schemeClr val="dk1"/>
                </a:solidFill>
                <a:latin typeface="Century Gothic"/>
                <a:ea typeface="Century Gothic"/>
                <a:cs typeface="Century Gothic"/>
                <a:sym typeface="Century Gothic"/>
              </a:rPr>
              <a:t>discussion </a:t>
            </a:r>
            <a:r>
              <a:rPr lang="en" sz="1800" dirty="0">
                <a:solidFill>
                  <a:schemeClr val="dk1"/>
                </a:solidFill>
                <a:latin typeface="Century Gothic"/>
                <a:ea typeface="Century Gothic"/>
                <a:cs typeface="Century Gothic"/>
                <a:sym typeface="Century Gothic"/>
              </a:rPr>
              <a:t>about the question.</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i="1" dirty="0">
                <a:solidFill>
                  <a:schemeClr val="dk1"/>
                </a:solidFill>
                <a:latin typeface="Century Gothic"/>
                <a:ea typeface="Century Gothic"/>
                <a:cs typeface="Century Gothic"/>
                <a:sym typeface="Century Gothic"/>
              </a:rPr>
              <a:t>Don’t forget to use your </a:t>
            </a:r>
            <a:r>
              <a:rPr lang="en" sz="1800" b="1" i="1" dirty="0">
                <a:solidFill>
                  <a:schemeClr val="dk1"/>
                </a:solidFill>
                <a:latin typeface="Century Gothic"/>
                <a:ea typeface="Century Gothic"/>
                <a:cs typeface="Century Gothic"/>
                <a:sym typeface="Century Gothic"/>
              </a:rPr>
              <a:t>Comparing Risks and Benefits chart </a:t>
            </a:r>
            <a:r>
              <a:rPr lang="en" sz="1800" i="1" dirty="0">
                <a:solidFill>
                  <a:schemeClr val="dk1"/>
                </a:solidFill>
                <a:latin typeface="Century Gothic"/>
                <a:ea typeface="Century Gothic"/>
                <a:cs typeface="Century Gothic"/>
                <a:sym typeface="Century Gothic"/>
              </a:rPr>
              <a:t>and </a:t>
            </a:r>
            <a:r>
              <a:rPr lang="en" sz="1800" b="1" i="1" dirty="0">
                <a:solidFill>
                  <a:schemeClr val="dk1"/>
                </a:solidFill>
                <a:latin typeface="Century Gothic"/>
                <a:ea typeface="Century Gothic"/>
                <a:cs typeface="Century Gothic"/>
                <a:sym typeface="Century Gothic"/>
              </a:rPr>
              <a:t>Cascading Consequences chart </a:t>
            </a:r>
            <a:r>
              <a:rPr lang="en" sz="1800" i="1" dirty="0">
                <a:solidFill>
                  <a:schemeClr val="dk1"/>
                </a:solidFill>
                <a:latin typeface="Century Gothic"/>
                <a:ea typeface="Century Gothic"/>
                <a:cs typeface="Century Gothic"/>
                <a:sym typeface="Century Gothic"/>
              </a:rPr>
              <a:t>to support your discussion.</a:t>
            </a:r>
            <a:endParaRPr sz="1800" i="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7" name="Google Shape;221;p35"/>
          <p:cNvPicPr preferRelativeResize="0"/>
          <p:nvPr/>
        </p:nvPicPr>
        <p:blipFill>
          <a:blip r:embed="rId3">
            <a:alphaModFix/>
          </a:blip>
          <a:stretch>
            <a:fillRect/>
          </a:stretch>
        </p:blipFill>
        <p:spPr>
          <a:xfrm>
            <a:off x="8457870" y="4430488"/>
            <a:ext cx="566388" cy="494221"/>
          </a:xfrm>
          <a:prstGeom prst="rect">
            <a:avLst/>
          </a:prstGeom>
          <a:noFill/>
          <a:ln>
            <a:noFill/>
          </a:ln>
        </p:spPr>
      </p:pic>
      <p:pic>
        <p:nvPicPr>
          <p:cNvPr id="8" name="Google Shape;167;p29"/>
          <p:cNvPicPr preferRelativeResize="0"/>
          <p:nvPr/>
        </p:nvPicPr>
        <p:blipFill>
          <a:blip r:embed="rId4">
            <a:alphaModFix/>
          </a:blip>
          <a:stretch>
            <a:fillRect/>
          </a:stretch>
        </p:blipFill>
        <p:spPr>
          <a:xfrm>
            <a:off x="8351487" y="94670"/>
            <a:ext cx="792513" cy="7577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39"/>
          <p:cNvSpPr txBox="1">
            <a:spLocks noGrp="1"/>
          </p:cNvSpPr>
          <p:nvPr>
            <p:ph type="title"/>
          </p:nvPr>
        </p:nvSpPr>
        <p:spPr>
          <a:xfrm>
            <a:off x="295600" y="273850"/>
            <a:ext cx="74484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debrief our World Cafe discussions</a:t>
            </a:r>
            <a:endParaRPr sz="3000" b="1" i="1"/>
          </a:p>
        </p:txBody>
      </p:sp>
      <p:sp>
        <p:nvSpPr>
          <p:cNvPr id="254" name="Google Shape;254;p39"/>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56" name="Google Shape;256;p39"/>
          <p:cNvSpPr txBox="1"/>
          <p:nvPr/>
        </p:nvSpPr>
        <p:spPr>
          <a:xfrm>
            <a:off x="628650" y="1070325"/>
            <a:ext cx="7856100" cy="338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dirty="0">
                <a:solidFill>
                  <a:schemeClr val="dk1"/>
                </a:solidFill>
                <a:latin typeface="Century Gothic"/>
                <a:ea typeface="Century Gothic"/>
                <a:cs typeface="Century Gothic"/>
                <a:sym typeface="Century Gothic"/>
              </a:rPr>
              <a:t>Let’s revisit our learning targets:</a:t>
            </a:r>
            <a:endParaRPr sz="20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600" dirty="0">
              <a:solidFill>
                <a:schemeClr val="dk1"/>
              </a:solidFill>
              <a:latin typeface="Century Gothic"/>
              <a:ea typeface="Century Gothic"/>
              <a:cs typeface="Century Gothic"/>
              <a:sym typeface="Century Gothic"/>
            </a:endParaRPr>
          </a:p>
          <a:p>
            <a:pPr marL="9144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 can analyze the risks and benefits of entertainment screen time for adolescents.</a:t>
            </a:r>
            <a:endParaRPr sz="1800" dirty="0">
              <a:solidFill>
                <a:schemeClr val="dk1"/>
              </a:solidFill>
              <a:latin typeface="Century Gothic"/>
              <a:ea typeface="Century Gothic"/>
              <a:cs typeface="Century Gothic"/>
              <a:sym typeface="Century Gothic"/>
            </a:endParaRPr>
          </a:p>
          <a:p>
            <a:pPr marL="9144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 can use my knowledge of the effects of screen time on the development of teenagers to argue persuasively about </a:t>
            </a:r>
            <a:endParaRPr sz="1800" dirty="0">
              <a:solidFill>
                <a:schemeClr val="dk1"/>
              </a:solidFill>
              <a:latin typeface="Century Gothic"/>
              <a:ea typeface="Century Gothic"/>
              <a:cs typeface="Century Gothic"/>
              <a:sym typeface="Century Gothic"/>
            </a:endParaRPr>
          </a:p>
          <a:p>
            <a:pPr marL="571500" lvl="0" algn="l" rtl="0">
              <a:spcBef>
                <a:spcPts val="0"/>
              </a:spcBef>
              <a:spcAft>
                <a:spcPts val="0"/>
              </a:spcAft>
              <a:buClr>
                <a:schemeClr val="dk1"/>
              </a:buClr>
              <a:buSzPts val="1800"/>
            </a:pPr>
            <a:r>
              <a:rPr lang="en-US" sz="1800" dirty="0" smtClean="0">
                <a:solidFill>
                  <a:schemeClr val="dk1"/>
                </a:solidFill>
                <a:latin typeface="Century Gothic"/>
                <a:ea typeface="Century Gothic"/>
                <a:cs typeface="Century Gothic"/>
                <a:sym typeface="Century Gothic"/>
              </a:rPr>
              <a:t>	</a:t>
            </a:r>
            <a:r>
              <a:rPr lang="en" sz="1800" dirty="0" smtClean="0">
                <a:solidFill>
                  <a:schemeClr val="dk1"/>
                </a:solidFill>
                <a:latin typeface="Century Gothic"/>
                <a:ea typeface="Century Gothic"/>
                <a:cs typeface="Century Gothic"/>
                <a:sym typeface="Century Gothic"/>
              </a:rPr>
              <a:t>how </a:t>
            </a:r>
            <a:r>
              <a:rPr lang="en" sz="1800" dirty="0">
                <a:solidFill>
                  <a:schemeClr val="dk1"/>
                </a:solidFill>
                <a:latin typeface="Century Gothic"/>
                <a:ea typeface="Century Gothic"/>
                <a:cs typeface="Century Gothic"/>
                <a:sym typeface="Century Gothic"/>
              </a:rPr>
              <a:t>much to limit screen time.</a:t>
            </a:r>
            <a:endParaRPr sz="1800" dirty="0">
              <a:solidFill>
                <a:schemeClr val="dk1"/>
              </a:solidFill>
              <a:latin typeface="Century Gothic"/>
              <a:ea typeface="Century Gothic"/>
              <a:cs typeface="Century Gothic"/>
              <a:sym typeface="Century Gothic"/>
            </a:endParaRPr>
          </a:p>
          <a:p>
            <a:pPr marL="9144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 can practice the skills and expectations of a Fishbowl discussion.</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000" b="1" dirty="0">
                <a:solidFill>
                  <a:schemeClr val="dk1"/>
                </a:solidFill>
                <a:latin typeface="Century Gothic"/>
                <a:ea typeface="Century Gothic"/>
                <a:cs typeface="Century Gothic"/>
                <a:sym typeface="Century Gothic"/>
              </a:rPr>
              <a:t>Think of one thing you saw or heard today that helped make discussions effective.  When you have thought of one, raise your hand.</a:t>
            </a:r>
            <a:endParaRPr sz="20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100" dirty="0">
              <a:solidFill>
                <a:schemeClr val="dk1"/>
              </a:solidFill>
            </a:endParaRPr>
          </a:p>
          <a:p>
            <a:pPr marL="457200" lvl="0" indent="457200" algn="l" rtl="0">
              <a:spcBef>
                <a:spcPts val="0"/>
              </a:spcBef>
              <a:spcAft>
                <a:spcPts val="0"/>
              </a:spcAft>
              <a:buClr>
                <a:schemeClr val="dk1"/>
              </a:buClr>
              <a:buSzPts val="1100"/>
              <a:buFont typeface="Arial"/>
              <a:buNone/>
            </a:pPr>
            <a:endParaRPr sz="1100" dirty="0">
              <a:solidFill>
                <a:schemeClr val="dk1"/>
              </a:solidFill>
            </a:endParaRPr>
          </a:p>
        </p:txBody>
      </p:sp>
      <p:pic>
        <p:nvPicPr>
          <p:cNvPr id="7" name="Google Shape;221;p35"/>
          <p:cNvPicPr preferRelativeResize="0"/>
          <p:nvPr/>
        </p:nvPicPr>
        <p:blipFill>
          <a:blip r:embed="rId3">
            <a:alphaModFix/>
          </a:blip>
          <a:stretch>
            <a:fillRect/>
          </a:stretch>
        </p:blipFill>
        <p:spPr>
          <a:xfrm>
            <a:off x="8457870" y="4430488"/>
            <a:ext cx="566388" cy="494221"/>
          </a:xfrm>
          <a:prstGeom prst="rect">
            <a:avLst/>
          </a:prstGeom>
          <a:noFill/>
          <a:ln>
            <a:noFill/>
          </a:ln>
        </p:spPr>
      </p:pic>
      <p:pic>
        <p:nvPicPr>
          <p:cNvPr id="8" name="Google Shape;167;p29"/>
          <p:cNvPicPr preferRelativeResize="0"/>
          <p:nvPr/>
        </p:nvPicPr>
        <p:blipFill>
          <a:blip r:embed="rId4">
            <a:alphaModFix/>
          </a:blip>
          <a:stretch>
            <a:fillRect/>
          </a:stretch>
        </p:blipFill>
        <p:spPr>
          <a:xfrm>
            <a:off x="8351487" y="94670"/>
            <a:ext cx="792513" cy="757775"/>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0"/>
          <p:cNvSpPr txBox="1">
            <a:spLocks noGrp="1"/>
          </p:cNvSpPr>
          <p:nvPr>
            <p:ph type="title"/>
          </p:nvPr>
        </p:nvSpPr>
        <p:spPr>
          <a:xfrm>
            <a:off x="219800" y="273850"/>
            <a:ext cx="75243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prepare for the Fishbowl Discussion</a:t>
            </a:r>
            <a:endParaRPr sz="3000" b="1" i="1"/>
          </a:p>
        </p:txBody>
      </p:sp>
      <p:sp>
        <p:nvSpPr>
          <p:cNvPr id="263" name="Google Shape;263;p40"/>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65" name="Google Shape;265;p40"/>
          <p:cNvSpPr txBox="1"/>
          <p:nvPr/>
        </p:nvSpPr>
        <p:spPr>
          <a:xfrm>
            <a:off x="307725" y="1384750"/>
            <a:ext cx="2835600" cy="328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During the Fishbowl Discussion next class, you will be arguing for one side or the other, but you will not get to choose. </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So, be prepared to argue both sides of the graphic organizer.</a:t>
            </a:r>
            <a:endParaRPr sz="1800" dirty="0">
              <a:latin typeface="Century Gothic"/>
              <a:ea typeface="Century Gothic"/>
              <a:cs typeface="Century Gothic"/>
              <a:sym typeface="Century Gothic"/>
            </a:endParaRPr>
          </a:p>
        </p:txBody>
      </p:sp>
      <p:pic>
        <p:nvPicPr>
          <p:cNvPr id="266" name="Google Shape;266;p40"/>
          <p:cNvPicPr preferRelativeResize="0"/>
          <p:nvPr/>
        </p:nvPicPr>
        <p:blipFill>
          <a:blip r:embed="rId3">
            <a:alphaModFix/>
          </a:blip>
          <a:stretch>
            <a:fillRect/>
          </a:stretch>
        </p:blipFill>
        <p:spPr>
          <a:xfrm>
            <a:off x="3451900" y="1384775"/>
            <a:ext cx="5477616" cy="3281074"/>
          </a:xfrm>
          <a:prstGeom prst="rect">
            <a:avLst/>
          </a:prstGeom>
          <a:noFill/>
          <a:ln w="9525" cap="flat" cmpd="sng">
            <a:solidFill>
              <a:srgbClr val="000000"/>
            </a:solidFill>
            <a:prstDash val="solid"/>
            <a:round/>
            <a:headEnd type="none" w="sm" len="sm"/>
            <a:tailEnd type="none" w="sm" len="sm"/>
          </a:ln>
        </p:spPr>
      </p:pic>
      <p:pic>
        <p:nvPicPr>
          <p:cNvPr id="8" name="Google Shape;167;p29"/>
          <p:cNvPicPr preferRelativeResize="0"/>
          <p:nvPr/>
        </p:nvPicPr>
        <p:blipFill>
          <a:blip r:embed="rId4">
            <a:alphaModFix/>
          </a:blip>
          <a:stretch>
            <a:fillRect/>
          </a:stretch>
        </p:blipFill>
        <p:spPr>
          <a:xfrm>
            <a:off x="8351487" y="94670"/>
            <a:ext cx="792513" cy="757775"/>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41"/>
          <p:cNvSpPr txBox="1">
            <a:spLocks noGrp="1"/>
          </p:cNvSpPr>
          <p:nvPr>
            <p:ph type="title"/>
          </p:nvPr>
        </p:nvSpPr>
        <p:spPr>
          <a:xfrm>
            <a:off x="219800" y="273850"/>
            <a:ext cx="75243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Homework</a:t>
            </a:r>
            <a:endParaRPr sz="3000" b="1" i="1"/>
          </a:p>
        </p:txBody>
      </p:sp>
      <p:sp>
        <p:nvSpPr>
          <p:cNvPr id="272" name="Google Shape;272;p41"/>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74" name="Google Shape;274;p41"/>
          <p:cNvSpPr txBox="1"/>
          <p:nvPr/>
        </p:nvSpPr>
        <p:spPr>
          <a:xfrm>
            <a:off x="659425" y="2278675"/>
            <a:ext cx="7671300" cy="2387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dirty="0">
                <a:latin typeface="Century Gothic"/>
                <a:ea typeface="Century Gothic"/>
                <a:cs typeface="Century Gothic"/>
                <a:sym typeface="Century Gothic"/>
              </a:rPr>
              <a:t>Complete the </a:t>
            </a:r>
            <a:r>
              <a:rPr lang="en" sz="2400" b="1" dirty="0">
                <a:latin typeface="Century Gothic"/>
                <a:ea typeface="Century Gothic"/>
                <a:cs typeface="Century Gothic"/>
                <a:sym typeface="Century Gothic"/>
              </a:rPr>
              <a:t>Fishbowl graphic organizer</a:t>
            </a:r>
            <a:r>
              <a:rPr lang="en" sz="2400"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351487" y="94670"/>
            <a:ext cx="792513" cy="757775"/>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80" name="Google Shape;280;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81" name="Google Shape;281;p42"/>
          <p:cNvGraphicFramePr/>
          <p:nvPr/>
        </p:nvGraphicFramePr>
        <p:xfrm>
          <a:off x="577191" y="1248212"/>
          <a:ext cx="7989600" cy="3230175"/>
        </p:xfrm>
        <a:graphic>
          <a:graphicData uri="http://schemas.openxmlformats.org/drawingml/2006/table">
            <a:tbl>
              <a:tblPr firstRow="1" bandRow="1">
                <a:noFill/>
                <a:tableStyleId>{9A312321-4952-4E8C-93A3-E197B31CAE83}</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181775"/>
            <a:ext cx="87594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2</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15</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r>
              <a:rPr lang="en" b="1" dirty="0">
                <a:solidFill>
                  <a:schemeClr val="dk1"/>
                </a:solidFill>
                <a:latin typeface="Century Gothic"/>
                <a:ea typeface="Century Gothic"/>
                <a:cs typeface="Century Gothic"/>
                <a:sym typeface="Century Gothic"/>
              </a:rPr>
              <a:t>Preparing for Lesson 15:</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Thinking Logs </a:t>
            </a:r>
            <a:r>
              <a:rPr lang="en" sz="1600" dirty="0">
                <a:solidFill>
                  <a:schemeClr val="dk1"/>
                </a:solidFill>
                <a:latin typeface="Century Gothic"/>
                <a:ea typeface="Century Gothic"/>
                <a:cs typeface="Century Gothic"/>
                <a:sym typeface="Century Gothic"/>
              </a:rPr>
              <a:t>(from Unit 1, Lesson 2; one per student)</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Cascading Consequences in Action </a:t>
            </a:r>
            <a:r>
              <a:rPr lang="en" sz="1600" dirty="0">
                <a:solidFill>
                  <a:schemeClr val="dk1"/>
                </a:solidFill>
                <a:latin typeface="Century Gothic"/>
                <a:ea typeface="Century Gothic"/>
                <a:cs typeface="Century Gothic"/>
                <a:sym typeface="Century Gothic"/>
              </a:rPr>
              <a:t>(one per student and one to display)</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Position Power-Talk: Source Checklist </a:t>
            </a:r>
            <a:r>
              <a:rPr lang="en" sz="1600" dirty="0">
                <a:solidFill>
                  <a:schemeClr val="dk1"/>
                </a:solidFill>
                <a:latin typeface="Century Gothic"/>
                <a:ea typeface="Century Gothic"/>
                <a:cs typeface="Century Gothic"/>
                <a:sym typeface="Century Gothic"/>
              </a:rPr>
              <a:t>(one per student)</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Comparing Risks and Benefits charts for teens on screens </a:t>
            </a:r>
            <a:r>
              <a:rPr lang="en" sz="1600" dirty="0">
                <a:solidFill>
                  <a:schemeClr val="dk1"/>
                </a:solidFill>
                <a:latin typeface="Century Gothic"/>
                <a:ea typeface="Century Gothic"/>
                <a:cs typeface="Century Gothic"/>
                <a:sym typeface="Century Gothic"/>
              </a:rPr>
              <a:t>(from Lesson 14)</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Position Paper prompt anchor chart </a:t>
            </a:r>
            <a:r>
              <a:rPr lang="en" sz="1600" dirty="0">
                <a:solidFill>
                  <a:schemeClr val="dk1"/>
                </a:solidFill>
                <a:latin typeface="Century Gothic"/>
                <a:ea typeface="Century Gothic"/>
                <a:cs typeface="Century Gothic"/>
                <a:sym typeface="Century Gothic"/>
              </a:rPr>
              <a:t>(from Lesson 1)</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Blank chart </a:t>
            </a:r>
            <a:r>
              <a:rPr lang="en" sz="1600" dirty="0" smtClean="0">
                <a:solidFill>
                  <a:schemeClr val="dk1"/>
                </a:solidFill>
                <a:latin typeface="Century Gothic"/>
                <a:ea typeface="Century Gothic"/>
                <a:cs typeface="Century Gothic"/>
                <a:sym typeface="Century Gothic"/>
              </a:rPr>
              <a:t>paper</a:t>
            </a:r>
            <a:r>
              <a:rPr lang="en-US" sz="1600" dirty="0" smtClean="0">
                <a:solidFill>
                  <a:schemeClr val="dk1"/>
                </a:solidFill>
                <a:latin typeface="Century Gothic"/>
                <a:ea typeface="Century Gothic"/>
                <a:cs typeface="Century Gothic"/>
                <a:sym typeface="Century Gothic"/>
              </a:rPr>
              <a:t> </a:t>
            </a:r>
            <a:r>
              <a:rPr lang="en" sz="1600" dirty="0" smtClean="0">
                <a:solidFill>
                  <a:schemeClr val="dk1"/>
                </a:solidFill>
                <a:latin typeface="Century Gothic"/>
                <a:ea typeface="Century Gothic"/>
                <a:cs typeface="Century Gothic"/>
                <a:sym typeface="Century Gothic"/>
              </a:rPr>
              <a:t>(</a:t>
            </a:r>
            <a:r>
              <a:rPr lang="en" sz="1600" dirty="0">
                <a:solidFill>
                  <a:schemeClr val="dk1"/>
                </a:solidFill>
                <a:latin typeface="Century Gothic"/>
                <a:ea typeface="Century Gothic"/>
                <a:cs typeface="Century Gothic"/>
                <a:sym typeface="Century Gothic"/>
              </a:rPr>
              <a:t>one piece per group of four)</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Markers (one per group of four)</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Table cards (one per group of four)</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Discussion protocols </a:t>
            </a:r>
            <a:r>
              <a:rPr lang="en" sz="1600" dirty="0">
                <a:solidFill>
                  <a:schemeClr val="dk1"/>
                </a:solidFill>
                <a:latin typeface="Century Gothic"/>
                <a:ea typeface="Century Gothic"/>
                <a:cs typeface="Century Gothic"/>
                <a:sym typeface="Century Gothic"/>
              </a:rPr>
              <a:t>(one per group of four)</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World Café protocol directions </a:t>
            </a:r>
            <a:r>
              <a:rPr lang="en" sz="1600" dirty="0">
                <a:solidFill>
                  <a:schemeClr val="dk1"/>
                </a:solidFill>
                <a:latin typeface="Century Gothic"/>
                <a:ea typeface="Century Gothic"/>
                <a:cs typeface="Century Gothic"/>
                <a:sym typeface="Century Gothic"/>
              </a:rPr>
              <a:t>(one to display; see Appendix)</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Document camera    </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Teens and Screens Fishbowl graphic organizer</a:t>
            </a:r>
            <a:r>
              <a:rPr lang="en" sz="1600" dirty="0">
                <a:solidFill>
                  <a:schemeClr val="dk1"/>
                </a:solidFill>
                <a:latin typeface="Century Gothic"/>
                <a:ea typeface="Century Gothic"/>
                <a:cs typeface="Century Gothic"/>
                <a:sym typeface="Century Gothic"/>
              </a:rPr>
              <a:t>, Parts I and II (one per student)</a:t>
            </a:r>
            <a:endParaRPr sz="1600" b="1"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79300"/>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15</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15</a:t>
            </a:r>
            <a:endParaRPr sz="1800"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latin typeface="Century Gothic"/>
                <a:ea typeface="Century Gothic"/>
                <a:cs typeface="Century Gothic"/>
                <a:sym typeface="Century Gothic"/>
              </a:rPr>
              <a:t>I</a:t>
            </a:r>
            <a:r>
              <a:rPr lang="en" sz="1800" dirty="0">
                <a:solidFill>
                  <a:srgbClr val="000000"/>
                </a:solidFill>
                <a:latin typeface="Century Gothic"/>
                <a:ea typeface="Century Gothic"/>
                <a:cs typeface="Century Gothic"/>
                <a:sym typeface="Century Gothic"/>
              </a:rPr>
              <a:t>n preparation:</a:t>
            </a:r>
            <a:endParaRPr sz="1800" dirty="0">
              <a:solidFill>
                <a:srgbClr val="000000"/>
              </a:solidFill>
              <a:latin typeface="Century Gothic"/>
              <a:ea typeface="Century Gothic"/>
              <a:cs typeface="Century Gothic"/>
              <a:sym typeface="Century Gothic"/>
            </a:endParaRPr>
          </a:p>
          <a:p>
            <a:pPr marL="457200" lvl="0" indent="-342900" algn="l" rtl="0">
              <a:lnSpc>
                <a:spcPct val="115000"/>
              </a:lnSpc>
              <a:spcBef>
                <a:spcPts val="0"/>
              </a:spcBef>
              <a:spcAft>
                <a:spcPts val="0"/>
              </a:spcAft>
              <a:buSzPts val="1800"/>
              <a:buFont typeface="Century Gothic"/>
              <a:buChar char="●"/>
            </a:pPr>
            <a:r>
              <a:rPr lang="en" sz="1800" dirty="0">
                <a:solidFill>
                  <a:schemeClr val="dk1"/>
                </a:solidFill>
                <a:latin typeface="Century Gothic"/>
                <a:ea typeface="Century Gothic"/>
                <a:cs typeface="Century Gothic"/>
                <a:sym typeface="Century Gothic"/>
              </a:rPr>
              <a:t>Divide the class into groups of four.</a:t>
            </a:r>
            <a:endParaRPr sz="1800" dirty="0">
              <a:solidFill>
                <a:schemeClr val="dk1"/>
              </a:solidFill>
              <a:latin typeface="Century Gothic"/>
              <a:ea typeface="Century Gothic"/>
              <a:cs typeface="Century Gothic"/>
              <a:sym typeface="Century Gothic"/>
            </a:endParaRPr>
          </a:p>
          <a:p>
            <a:pPr marL="457200" lvl="0" indent="-342900" algn="l" rtl="0">
              <a:lnSpc>
                <a:spcPct val="115000"/>
              </a:lnSpc>
              <a:spcBef>
                <a:spcPts val="0"/>
              </a:spcBef>
              <a:spcAft>
                <a:spcPts val="0"/>
              </a:spcAft>
              <a:buSzPts val="1800"/>
              <a:buFont typeface="Century Gothic"/>
              <a:buChar char="●"/>
            </a:pPr>
            <a:r>
              <a:rPr lang="en" sz="1800" dirty="0">
                <a:solidFill>
                  <a:schemeClr val="dk1"/>
                </a:solidFill>
                <a:latin typeface="Century Gothic"/>
                <a:ea typeface="Century Gothic"/>
                <a:cs typeface="Century Gothic"/>
                <a:sym typeface="Century Gothic"/>
              </a:rPr>
              <a:t>Set up the classroom and materials for the World Café.</a:t>
            </a:r>
            <a:endParaRPr sz="1800" dirty="0">
              <a:solidFill>
                <a:schemeClr val="dk1"/>
              </a:solidFill>
              <a:latin typeface="Century Gothic"/>
              <a:ea typeface="Century Gothic"/>
              <a:cs typeface="Century Gothic"/>
              <a:sym typeface="Century Gothic"/>
            </a:endParaRPr>
          </a:p>
          <a:p>
            <a:pPr marL="457200" lvl="0" indent="-342900" algn="l" rtl="0">
              <a:lnSpc>
                <a:spcPct val="115000"/>
              </a:lnSpc>
              <a:spcBef>
                <a:spcPts val="0"/>
              </a:spcBef>
              <a:spcAft>
                <a:spcPts val="0"/>
              </a:spcAft>
              <a:buSzPts val="1800"/>
              <a:buFont typeface="Century Gothic"/>
              <a:buChar char="●"/>
            </a:pPr>
            <a:r>
              <a:rPr lang="en" sz="1800" dirty="0">
                <a:solidFill>
                  <a:schemeClr val="dk1"/>
                </a:solidFill>
                <a:latin typeface="Century Gothic"/>
                <a:ea typeface="Century Gothic"/>
                <a:cs typeface="Century Gothic"/>
                <a:sym typeface="Century Gothic"/>
              </a:rPr>
              <a:t>Create Recording Charts on chart paper; one per group of four, labeled Recording Chart 1, 2, 3, 4, etc., depending on the number of groups you have.</a:t>
            </a:r>
            <a:endParaRPr sz="1800" dirty="0">
              <a:solidFill>
                <a:schemeClr val="dk1"/>
              </a:solidFill>
              <a:latin typeface="Century Gothic"/>
              <a:ea typeface="Century Gothic"/>
              <a:cs typeface="Century Gothic"/>
              <a:sym typeface="Century Gothic"/>
            </a:endParaRPr>
          </a:p>
          <a:p>
            <a:pPr marL="457200" lvl="0" indent="-342900" algn="l" rtl="0">
              <a:lnSpc>
                <a:spcPct val="115000"/>
              </a:lnSpc>
              <a:spcBef>
                <a:spcPts val="0"/>
              </a:spcBef>
              <a:spcAft>
                <a:spcPts val="0"/>
              </a:spcAft>
              <a:buSzPts val="1800"/>
              <a:buFont typeface="Century Gothic"/>
              <a:buChar char="●"/>
            </a:pPr>
            <a:r>
              <a:rPr lang="en" sz="1800" dirty="0">
                <a:solidFill>
                  <a:schemeClr val="dk1"/>
                </a:solidFill>
                <a:latin typeface="Century Gothic"/>
                <a:ea typeface="Century Gothic"/>
                <a:cs typeface="Century Gothic"/>
                <a:sym typeface="Century Gothic"/>
              </a:rPr>
              <a:t>Review the </a:t>
            </a:r>
            <a:r>
              <a:rPr lang="en" sz="1800" b="1" dirty="0">
                <a:solidFill>
                  <a:schemeClr val="dk1"/>
                </a:solidFill>
                <a:latin typeface="Century Gothic"/>
                <a:ea typeface="Century Gothic"/>
                <a:cs typeface="Century Gothic"/>
                <a:sym typeface="Century Gothic"/>
              </a:rPr>
              <a:t>World Café protocol </a:t>
            </a:r>
            <a:r>
              <a:rPr lang="en" sz="1800" dirty="0">
                <a:solidFill>
                  <a:schemeClr val="dk1"/>
                </a:solidFill>
                <a:latin typeface="Century Gothic"/>
                <a:ea typeface="Century Gothic"/>
                <a:cs typeface="Century Gothic"/>
                <a:sym typeface="Century Gothic"/>
              </a:rPr>
              <a:t>(see Appendix).</a:t>
            </a:r>
            <a:endParaRPr sz="18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dirty="0">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15</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518275"/>
            <a:ext cx="8721300" cy="299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latin typeface="Century Gothic"/>
                <a:ea typeface="Century Gothic"/>
                <a:cs typeface="Century Gothic"/>
                <a:sym typeface="Century Gothic"/>
              </a:rPr>
              <a:t>What are we learning and doing today?</a:t>
            </a: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latin typeface="Century Gothic"/>
                <a:ea typeface="Century Gothic"/>
                <a:cs typeface="Century Gothic"/>
                <a:sym typeface="Century Gothic"/>
              </a:rPr>
              <a:t>Entry Task:  Thinking Log</a:t>
            </a:r>
            <a:endParaRPr sz="1800" b="1" dirty="0">
              <a:latin typeface="Century Gothic"/>
              <a:ea typeface="Century Gothic"/>
              <a:cs typeface="Century Gothic"/>
              <a:sym typeface="Century Gothic"/>
            </a:endParaRPr>
          </a:p>
          <a:p>
            <a:pPr marL="45720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Preview the Cascading Consequences in Writing</a:t>
            </a:r>
            <a:endParaRPr sz="1800" dirty="0">
              <a:latin typeface="Century Gothic"/>
              <a:ea typeface="Century Gothic"/>
              <a:cs typeface="Century Gothic"/>
              <a:sym typeface="Century Gothic"/>
            </a:endParaRPr>
          </a:p>
          <a:p>
            <a:pPr marL="45720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Position Power-Talk</a:t>
            </a:r>
            <a:r>
              <a:rPr lang="en" sz="1800" dirty="0" smtClean="0">
                <a:latin typeface="Century Gothic"/>
                <a:ea typeface="Century Gothic"/>
                <a:cs typeface="Century Gothic"/>
                <a:sym typeface="Century Gothic"/>
              </a:rPr>
              <a:t>:</a:t>
            </a:r>
            <a:r>
              <a:rPr lang="en-US" sz="1800" dirty="0" smtClean="0">
                <a:latin typeface="Century Gothic"/>
                <a:ea typeface="Century Gothic"/>
                <a:cs typeface="Century Gothic"/>
                <a:sym typeface="Century Gothic"/>
              </a:rPr>
              <a:t> </a:t>
            </a:r>
            <a:r>
              <a:rPr lang="en" sz="1800" dirty="0" smtClean="0">
                <a:latin typeface="Century Gothic"/>
                <a:ea typeface="Century Gothic"/>
                <a:cs typeface="Century Gothic"/>
                <a:sym typeface="Century Gothic"/>
              </a:rPr>
              <a:t>World </a:t>
            </a:r>
            <a:r>
              <a:rPr lang="en" sz="1800" dirty="0">
                <a:latin typeface="Century Gothic"/>
                <a:ea typeface="Century Gothic"/>
                <a:cs typeface="Century Gothic"/>
                <a:sym typeface="Century Gothic"/>
              </a:rPr>
              <a:t>Cafe</a:t>
            </a:r>
            <a:endParaRPr sz="1800" dirty="0">
              <a:latin typeface="Century Gothic"/>
              <a:ea typeface="Century Gothic"/>
              <a:cs typeface="Century Gothic"/>
              <a:sym typeface="Century Gothic"/>
            </a:endParaRPr>
          </a:p>
          <a:p>
            <a:pPr marL="45720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Start the </a:t>
            </a:r>
            <a:r>
              <a:rPr lang="en" sz="1800" b="1" dirty="0">
                <a:latin typeface="Century Gothic"/>
                <a:ea typeface="Century Gothic"/>
                <a:cs typeface="Century Gothic"/>
                <a:sym typeface="Century Gothic"/>
              </a:rPr>
              <a:t>Fishbowl graphic organizer</a:t>
            </a:r>
            <a:endParaRPr sz="1800" b="1" dirty="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351487" y="94670"/>
            <a:ext cx="792513" cy="7577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628650" y="273850"/>
            <a:ext cx="71154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write in our </a:t>
            </a:r>
            <a:r>
              <a:rPr lang="en" sz="3000" b="1" dirty="0"/>
              <a:t>Thinking Logs</a:t>
            </a:r>
            <a:endParaRPr sz="3000" b="1" i="1" dirty="0"/>
          </a:p>
        </p:txBody>
      </p:sp>
      <p:sp>
        <p:nvSpPr>
          <p:cNvPr id="173" name="Google Shape;173;p30"/>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175" name="Google Shape;175;p30"/>
          <p:cNvSpPr txBox="1"/>
          <p:nvPr/>
        </p:nvSpPr>
        <p:spPr>
          <a:xfrm>
            <a:off x="6554725" y="1172950"/>
            <a:ext cx="1929900" cy="3666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dirty="0">
              <a:latin typeface="Century Gothic"/>
              <a:ea typeface="Century Gothic"/>
              <a:cs typeface="Century Gothic"/>
              <a:sym typeface="Century Gothic"/>
            </a:endParaRPr>
          </a:p>
          <a:p>
            <a:pPr marL="0" lvl="0" indent="0" algn="ctr" rtl="0">
              <a:spcBef>
                <a:spcPts val="0"/>
              </a:spcBef>
              <a:spcAft>
                <a:spcPts val="0"/>
              </a:spcAft>
              <a:buNone/>
            </a:pP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 sz="1800" dirty="0">
                <a:latin typeface="Century Gothic"/>
                <a:ea typeface="Century Gothic"/>
                <a:cs typeface="Century Gothic"/>
                <a:sym typeface="Century Gothic"/>
              </a:rPr>
              <a:t>After responding in your </a:t>
            </a:r>
            <a:r>
              <a:rPr lang="en" sz="1800" b="1" dirty="0">
                <a:latin typeface="Century Gothic"/>
                <a:ea typeface="Century Gothic"/>
                <a:cs typeface="Century Gothic"/>
                <a:sym typeface="Century Gothic"/>
              </a:rPr>
              <a:t>Thinking Log</a:t>
            </a:r>
            <a:r>
              <a:rPr lang="en" sz="1800" dirty="0">
                <a:latin typeface="Century Gothic"/>
                <a:ea typeface="Century Gothic"/>
                <a:cs typeface="Century Gothic"/>
                <a:sym typeface="Century Gothic"/>
              </a:rPr>
              <a:t>, turn and talk to a partner about what you wrote.</a:t>
            </a:r>
            <a:endParaRPr sz="1800" dirty="0">
              <a:latin typeface="Century Gothic"/>
              <a:ea typeface="Century Gothic"/>
              <a:cs typeface="Century Gothic"/>
              <a:sym typeface="Century Gothic"/>
            </a:endParaRPr>
          </a:p>
        </p:txBody>
      </p:sp>
      <p:pic>
        <p:nvPicPr>
          <p:cNvPr id="176" name="Google Shape;176;p30"/>
          <p:cNvPicPr preferRelativeResize="0"/>
          <p:nvPr/>
        </p:nvPicPr>
        <p:blipFill>
          <a:blip r:embed="rId3">
            <a:alphaModFix/>
          </a:blip>
          <a:stretch>
            <a:fillRect/>
          </a:stretch>
        </p:blipFill>
        <p:spPr>
          <a:xfrm>
            <a:off x="707571" y="1172951"/>
            <a:ext cx="5593026" cy="3492900"/>
          </a:xfrm>
          <a:prstGeom prst="rect">
            <a:avLst/>
          </a:prstGeom>
          <a:noFill/>
          <a:ln w="9525" cap="flat" cmpd="sng">
            <a:solidFill>
              <a:srgbClr val="000000"/>
            </a:solidFill>
            <a:prstDash val="solid"/>
            <a:round/>
            <a:headEnd type="none" w="sm" len="sm"/>
            <a:tailEnd type="none" w="sm" len="sm"/>
          </a:ln>
        </p:spPr>
      </p:pic>
      <p:pic>
        <p:nvPicPr>
          <p:cNvPr id="177" name="Google Shape;177;p30"/>
          <p:cNvPicPr preferRelativeResize="0"/>
          <p:nvPr/>
        </p:nvPicPr>
        <p:blipFill>
          <a:blip r:embed="rId4">
            <a:alphaModFix/>
          </a:blip>
          <a:stretch>
            <a:fillRect/>
          </a:stretch>
        </p:blipFill>
        <p:spPr>
          <a:xfrm>
            <a:off x="8539055" y="4466474"/>
            <a:ext cx="471250" cy="471250"/>
          </a:xfrm>
          <a:prstGeom prst="rect">
            <a:avLst/>
          </a:prstGeom>
          <a:noFill/>
          <a:ln>
            <a:noFill/>
          </a:ln>
        </p:spPr>
      </p:pic>
      <p:pic>
        <p:nvPicPr>
          <p:cNvPr id="8" name="Google Shape;167;p29"/>
          <p:cNvPicPr preferRelativeResize="0"/>
          <p:nvPr/>
        </p:nvPicPr>
        <p:blipFill>
          <a:blip r:embed="rId5">
            <a:alphaModFix/>
          </a:blip>
          <a:stretch>
            <a:fillRect/>
          </a:stretch>
        </p:blipFill>
        <p:spPr>
          <a:xfrm>
            <a:off x="8351487" y="94670"/>
            <a:ext cx="792513" cy="757775"/>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31"/>
          <p:cNvSpPr txBox="1">
            <a:spLocks noGrp="1"/>
          </p:cNvSpPr>
          <p:nvPr>
            <p:ph type="title"/>
          </p:nvPr>
        </p:nvSpPr>
        <p:spPr>
          <a:xfrm>
            <a:off x="307075" y="273850"/>
            <a:ext cx="78561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Let’s see Cascading Consequences in Action</a:t>
            </a:r>
            <a:endParaRPr sz="2400" b="1" i="1"/>
          </a:p>
        </p:txBody>
      </p:sp>
      <p:sp>
        <p:nvSpPr>
          <p:cNvPr id="183" name="Google Shape;183;p31"/>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185" name="Google Shape;185;p31"/>
          <p:cNvSpPr txBox="1"/>
          <p:nvPr/>
        </p:nvSpPr>
        <p:spPr>
          <a:xfrm>
            <a:off x="351525" y="1070325"/>
            <a:ext cx="4293300" cy="338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latin typeface="Century Gothic"/>
                <a:ea typeface="Century Gothic"/>
                <a:cs typeface="Century Gothic"/>
                <a:sym typeface="Century Gothic"/>
              </a:rPr>
              <a:t>Follow along as the teacher reads the sample body paragraph. The paragraph is from a model essay you will read in Unit </a:t>
            </a:r>
            <a:r>
              <a:rPr lang="en" sz="1800" b="1" dirty="0" smtClean="0">
                <a:latin typeface="Century Gothic"/>
                <a:ea typeface="Century Gothic"/>
                <a:cs typeface="Century Gothic"/>
                <a:sym typeface="Century Gothic"/>
              </a:rPr>
              <a:t>3</a:t>
            </a:r>
            <a:r>
              <a:rPr lang="en-US" sz="1800" b="1" dirty="0" smtClean="0">
                <a:latin typeface="Century Gothic"/>
                <a:ea typeface="Century Gothic"/>
                <a:cs typeface="Century Gothic"/>
                <a:sym typeface="Century Gothic"/>
              </a:rPr>
              <a:t>.</a:t>
            </a: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Notice and underline any similarities you see between this body paragraph and the work you have been doing on your </a:t>
            </a:r>
            <a:r>
              <a:rPr lang="en" sz="1800" b="1" dirty="0">
                <a:latin typeface="Century Gothic"/>
                <a:ea typeface="Century Gothic"/>
                <a:cs typeface="Century Gothic"/>
                <a:sym typeface="Century Gothic"/>
              </a:rPr>
              <a:t>Cascading Consequences charts</a:t>
            </a:r>
            <a:r>
              <a:rPr lang="en" sz="1800" dirty="0">
                <a:latin typeface="Century Gothic"/>
                <a:ea typeface="Century Gothic"/>
                <a:cs typeface="Century Gothic"/>
                <a:sym typeface="Century Gothic"/>
              </a:rPr>
              <a:t> and </a:t>
            </a:r>
            <a:r>
              <a:rPr lang="en" sz="1800" b="1" dirty="0">
                <a:latin typeface="Century Gothic"/>
                <a:ea typeface="Century Gothic"/>
                <a:cs typeface="Century Gothic"/>
                <a:sym typeface="Century Gothic"/>
              </a:rPr>
              <a:t>Comparing the Risks and Benefits for teens on screens charts.</a:t>
            </a:r>
            <a:endParaRPr sz="1800" b="1" dirty="0">
              <a:latin typeface="Century Gothic"/>
              <a:ea typeface="Century Gothic"/>
              <a:cs typeface="Century Gothic"/>
              <a:sym typeface="Century Gothic"/>
            </a:endParaRPr>
          </a:p>
        </p:txBody>
      </p:sp>
      <p:pic>
        <p:nvPicPr>
          <p:cNvPr id="186" name="Google Shape;186;p31"/>
          <p:cNvPicPr preferRelativeResize="0"/>
          <p:nvPr/>
        </p:nvPicPr>
        <p:blipFill>
          <a:blip r:embed="rId3">
            <a:alphaModFix/>
          </a:blip>
          <a:stretch>
            <a:fillRect/>
          </a:stretch>
        </p:blipFill>
        <p:spPr>
          <a:xfrm>
            <a:off x="4885018" y="1172950"/>
            <a:ext cx="3956106" cy="3492900"/>
          </a:xfrm>
          <a:prstGeom prst="rect">
            <a:avLst/>
          </a:prstGeom>
          <a:noFill/>
          <a:ln w="9525" cap="flat" cmpd="sng">
            <a:solidFill>
              <a:srgbClr val="000000"/>
            </a:solidFill>
            <a:prstDash val="solid"/>
            <a:round/>
            <a:headEnd type="none" w="sm" len="sm"/>
            <a:tailEnd type="none" w="sm" len="sm"/>
          </a:ln>
        </p:spPr>
      </p:pic>
      <p:pic>
        <p:nvPicPr>
          <p:cNvPr id="7" name="Google Shape;167;p29"/>
          <p:cNvPicPr preferRelativeResize="0"/>
          <p:nvPr/>
        </p:nvPicPr>
        <p:blipFill>
          <a:blip r:embed="rId4">
            <a:alphaModFix/>
          </a:blip>
          <a:stretch>
            <a:fillRect/>
          </a:stretch>
        </p:blipFill>
        <p:spPr>
          <a:xfrm>
            <a:off x="8351487" y="94670"/>
            <a:ext cx="792513" cy="757775"/>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32"/>
          <p:cNvSpPr txBox="1">
            <a:spLocks noGrp="1"/>
          </p:cNvSpPr>
          <p:nvPr>
            <p:ph type="title"/>
          </p:nvPr>
        </p:nvSpPr>
        <p:spPr>
          <a:xfrm>
            <a:off x="228600" y="278615"/>
            <a:ext cx="8122887"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review the </a:t>
            </a:r>
            <a:r>
              <a:rPr lang="en" sz="3000" b="1" dirty="0"/>
              <a:t>Position Paper anchor chart</a:t>
            </a:r>
            <a:endParaRPr sz="3000" b="1" i="1" dirty="0"/>
          </a:p>
        </p:txBody>
      </p:sp>
      <p:sp>
        <p:nvSpPr>
          <p:cNvPr id="192" name="Google Shape;192;p32"/>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194" name="Google Shape;194;p32"/>
          <p:cNvSpPr txBox="1"/>
          <p:nvPr/>
        </p:nvSpPr>
        <p:spPr>
          <a:xfrm>
            <a:off x="228600" y="1266268"/>
            <a:ext cx="33375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After reviewing the </a:t>
            </a:r>
            <a:r>
              <a:rPr lang="en" sz="1800" b="1" dirty="0">
                <a:latin typeface="Century Gothic"/>
                <a:ea typeface="Century Gothic"/>
                <a:cs typeface="Century Gothic"/>
                <a:sym typeface="Century Gothic"/>
              </a:rPr>
              <a:t>Position Paper anchor chart</a:t>
            </a:r>
            <a:r>
              <a:rPr lang="en" sz="1800" dirty="0">
                <a:latin typeface="Century Gothic"/>
                <a:ea typeface="Century Gothic"/>
                <a:cs typeface="Century Gothic"/>
                <a:sym typeface="Century Gothic"/>
              </a:rPr>
              <a:t>, we are going to participate in a discussion activity that will help you examine what the answer to this question should be.</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You will not make your final decision today but should listen to others and continue to keep an open mind.</a:t>
            </a:r>
            <a:endParaRPr sz="1800" dirty="0">
              <a:latin typeface="Century Gothic"/>
              <a:ea typeface="Century Gothic"/>
              <a:cs typeface="Century Gothic"/>
              <a:sym typeface="Century Gothic"/>
            </a:endParaRPr>
          </a:p>
        </p:txBody>
      </p:sp>
      <p:pic>
        <p:nvPicPr>
          <p:cNvPr id="195" name="Google Shape;195;p32"/>
          <p:cNvPicPr preferRelativeResize="0"/>
          <p:nvPr/>
        </p:nvPicPr>
        <p:blipFill>
          <a:blip r:embed="rId3">
            <a:alphaModFix/>
          </a:blip>
          <a:stretch>
            <a:fillRect/>
          </a:stretch>
        </p:blipFill>
        <p:spPr>
          <a:xfrm>
            <a:off x="3566112" y="1527551"/>
            <a:ext cx="5291776" cy="2783675"/>
          </a:xfrm>
          <a:prstGeom prst="rect">
            <a:avLst/>
          </a:prstGeom>
          <a:noFill/>
          <a:ln w="9525" cap="flat" cmpd="sng">
            <a:solidFill>
              <a:srgbClr val="000000"/>
            </a:solidFill>
            <a:prstDash val="solid"/>
            <a:round/>
            <a:headEnd type="none" w="sm" len="sm"/>
            <a:tailEnd type="none" w="sm" len="sm"/>
          </a:ln>
        </p:spPr>
      </p:pic>
      <p:pic>
        <p:nvPicPr>
          <p:cNvPr id="7" name="Google Shape;167;p29"/>
          <p:cNvPicPr preferRelativeResize="0"/>
          <p:nvPr/>
        </p:nvPicPr>
        <p:blipFill>
          <a:blip r:embed="rId4">
            <a:alphaModFix/>
          </a:blip>
          <a:stretch>
            <a:fillRect/>
          </a:stretch>
        </p:blipFill>
        <p:spPr>
          <a:xfrm>
            <a:off x="8351487" y="94670"/>
            <a:ext cx="792513" cy="757775"/>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3"/>
          <p:cNvSpPr txBox="1">
            <a:spLocks noGrp="1"/>
          </p:cNvSpPr>
          <p:nvPr>
            <p:ph type="title"/>
          </p:nvPr>
        </p:nvSpPr>
        <p:spPr>
          <a:xfrm>
            <a:off x="411475" y="273850"/>
            <a:ext cx="75669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the World Cafe’ Protocol</a:t>
            </a:r>
            <a:endParaRPr sz="3000"/>
          </a:p>
        </p:txBody>
      </p:sp>
      <p:sp>
        <p:nvSpPr>
          <p:cNvPr id="201" name="Google Shape;201;p33"/>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03" name="Google Shape;203;p33"/>
          <p:cNvSpPr txBox="1"/>
          <p:nvPr/>
        </p:nvSpPr>
        <p:spPr>
          <a:xfrm>
            <a:off x="228600" y="1070375"/>
            <a:ext cx="8596500" cy="3492900"/>
          </a:xfrm>
          <a:prstGeom prst="rect">
            <a:avLst/>
          </a:prstGeom>
          <a:noFill/>
          <a:ln>
            <a:noFill/>
          </a:ln>
        </p:spPr>
        <p:txBody>
          <a:bodyPr spcFirstLastPara="1" wrap="square" lIns="91425" tIns="91425" rIns="91425" bIns="91425" anchor="t" anchorCtr="0">
            <a:noAutofit/>
          </a:bodyPr>
          <a:lstStyle/>
          <a:p>
            <a:pPr marL="457200" lvl="0" indent="-342900" algn="l" rtl="0">
              <a:lnSpc>
                <a:spcPct val="90000"/>
              </a:lnSpc>
              <a:spcBef>
                <a:spcPts val="100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Each group selects a “leader.” </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The leader’s role is to record the major points of the conversation that takes place at the table and to then summarize the conversation using the recorded notes…a bit later. </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The group discusses the topic at hand until time is called. Groups can be discussing the same topic or related topics. </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The leader stays put; the rest of the group rotates to the next table. </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The leader (the one who didn’t move) presents a summary of the conversation recorded from the former group to the new group. </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Each table selects a new leader. </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Repeat the process.</a:t>
            </a: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Clr>
                <a:schemeClr val="dk1"/>
              </a:buClr>
              <a:buSzPts val="1100"/>
              <a:buFont typeface="Arial"/>
              <a:buNone/>
            </a:pPr>
            <a:endParaRPr sz="1800" b="1" dirty="0">
              <a:latin typeface="Century Gothic"/>
              <a:ea typeface="Century Gothic"/>
              <a:cs typeface="Century Gothic"/>
              <a:sym typeface="Century Gothic"/>
            </a:endParaRPr>
          </a:p>
        </p:txBody>
      </p:sp>
      <p:pic>
        <p:nvPicPr>
          <p:cNvPr id="204" name="Google Shape;204;p33"/>
          <p:cNvPicPr preferRelativeResize="0"/>
          <p:nvPr/>
        </p:nvPicPr>
        <p:blipFill>
          <a:blip r:embed="rId3">
            <a:alphaModFix/>
          </a:blip>
          <a:stretch>
            <a:fillRect/>
          </a:stretch>
        </p:blipFill>
        <p:spPr>
          <a:xfrm>
            <a:off x="8416800" y="4365172"/>
            <a:ext cx="635563" cy="549168"/>
          </a:xfrm>
          <a:prstGeom prst="rect">
            <a:avLst/>
          </a:prstGeom>
          <a:noFill/>
          <a:ln>
            <a:noFill/>
          </a:ln>
        </p:spPr>
      </p:pic>
      <p:pic>
        <p:nvPicPr>
          <p:cNvPr id="7" name="Google Shape;167;p29"/>
          <p:cNvPicPr preferRelativeResize="0"/>
          <p:nvPr/>
        </p:nvPicPr>
        <p:blipFill>
          <a:blip r:embed="rId4">
            <a:alphaModFix/>
          </a:blip>
          <a:stretch>
            <a:fillRect/>
          </a:stretch>
        </p:blipFill>
        <p:spPr>
          <a:xfrm>
            <a:off x="8351487" y="94670"/>
            <a:ext cx="792513" cy="7577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6F7AA68-2304-4FC8-9F58-8E2A4E604CA9}"/>
</file>

<file path=customXml/itemProps2.xml><?xml version="1.0" encoding="utf-8"?>
<ds:datastoreItem xmlns:ds="http://schemas.openxmlformats.org/officeDocument/2006/customXml" ds:itemID="{3A7DA7EA-CBD6-4517-99AD-6C8CF488AFE0}"/>
</file>

<file path=customXml/itemProps3.xml><?xml version="1.0" encoding="utf-8"?>
<ds:datastoreItem xmlns:ds="http://schemas.openxmlformats.org/officeDocument/2006/customXml" ds:itemID="{DB9CA701-C29A-4318-BEB4-B2BF07B849AB}"/>
</file>

<file path=docProps/app.xml><?xml version="1.0" encoding="utf-8"?>
<Properties xmlns="http://schemas.openxmlformats.org/officeDocument/2006/extended-properties" xmlns:vt="http://schemas.openxmlformats.org/officeDocument/2006/docPropsVTypes">
  <TotalTime>64</TotalTime>
  <Words>5284</Words>
  <Application>Microsoft Macintosh PowerPoint</Application>
  <PresentationFormat>On-screen Show (16:9)</PresentationFormat>
  <Paragraphs>480</Paragraphs>
  <Slides>18</Slides>
  <Notes>18</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18</vt:i4>
      </vt:variant>
    </vt:vector>
  </HeadingPairs>
  <TitlesOfParts>
    <vt:vector size="22" baseType="lpstr">
      <vt:lpstr>Calibri</vt:lpstr>
      <vt:lpstr>Century Gothic</vt:lpstr>
      <vt:lpstr>Simple Light</vt:lpstr>
      <vt:lpstr>Office Theme</vt:lpstr>
      <vt:lpstr>PowerPoint Presentation</vt:lpstr>
      <vt:lpstr>PowerPoint Presentation</vt:lpstr>
      <vt:lpstr>PowerPoint Presentation</vt:lpstr>
      <vt:lpstr>Grade 7: Module 4:  Unit 2: Lesson 15</vt:lpstr>
      <vt:lpstr>PowerPoint Presentation</vt:lpstr>
      <vt:lpstr>Let’s write in our Thinking Logs</vt:lpstr>
      <vt:lpstr>Let’s see Cascading Consequences in Action</vt:lpstr>
      <vt:lpstr>Let’s review the Position Paper anchor chart</vt:lpstr>
      <vt:lpstr>Let’s review the World Cafe’ Protocol</vt:lpstr>
      <vt:lpstr>Let’s review the learning targets</vt:lpstr>
      <vt:lpstr>Let’s start our World Cafe’</vt:lpstr>
      <vt:lpstr>Let’s move to Round II</vt:lpstr>
      <vt:lpstr>Let’s move to Round III</vt:lpstr>
      <vt:lpstr>Let’s move to Round IV</vt:lpstr>
      <vt:lpstr>Let’s debrief our World Cafe discussions</vt:lpstr>
      <vt:lpstr>Let’s prepare for the Fishbowl Discussion</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11</cp:revision>
  <dcterms:modified xsi:type="dcterms:W3CDTF">2018-12-12T01:36:05Z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