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slides/slide16.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4.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notesSlides/notesSlide1.xml" ContentType="application/vnd.openxmlformats-officedocument.presentationml.notesSlide+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2" r:id="rId1"/>
    <p:sldMasterId id="2147483693" r:id="rId2"/>
    <p:sldMasterId id="2147483694" r:id="rId3"/>
    <p:sldMasterId id="2147483695"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
      <p:font typeface="Georgia" panose="02040502050405020303" pitchFamily="18"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0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C0C9156-4BE4-48A6-9284-7C6D0AB19F70}">
  <a:tblStyle styleId="{FC0C9156-4BE4-48A6-9284-7C6D0AB19F7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27648" autoAdjust="0"/>
  </p:normalViewPr>
  <p:slideViewPr>
    <p:cSldViewPr snapToGrid="0">
      <p:cViewPr varScale="1">
        <p:scale>
          <a:sx n="22" d="100"/>
          <a:sy n="22" d="100"/>
        </p:scale>
        <p:origin x="2016" y="30"/>
      </p:cViewPr>
      <p:guideLst>
        <p:guide orient="horz" pos="1620"/>
        <p:guide pos="2808"/>
      </p:guideLst>
    </p:cSldViewPr>
  </p:slideViewPr>
  <p:notesTextViewPr>
    <p:cViewPr>
      <p:scale>
        <a:sx n="1" d="1"/>
        <a:sy n="1" d="1"/>
      </p:scale>
      <p:origin x="0" y="-189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openxmlformats.org/officeDocument/2006/relationships/customXml" Target="../customXml/item1.xml"/><Relationship Id="rId21" Type="http://schemas.openxmlformats.org/officeDocument/2006/relationships/notesMaster" Target="notesMasters/notesMaster1.xml"/><Relationship Id="rId34"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99199354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13"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29373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3a57ded7f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9" name="Google Shape;359;g33a57ded7f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15-17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 and 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directions for the Poster Walk.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Build up excitement by telling students they will now investigate press releases on their own using the Poster Walk protocol. Remind students that they have used this protocol several times throughout the year and review as necessary. (Refer to the </a:t>
            </a:r>
            <a:r>
              <a:rPr lang="en" sz="1200" b="1" dirty="0">
                <a:latin typeface="Calibri"/>
                <a:ea typeface="Calibri"/>
                <a:cs typeface="Calibri"/>
                <a:sym typeface="Calibri"/>
              </a:rPr>
              <a:t>Classroom Protocols document </a:t>
            </a:r>
            <a:r>
              <a:rPr lang="en" sz="1200" dirty="0">
                <a:latin typeface="Calibri"/>
                <a:ea typeface="Calibri"/>
                <a:cs typeface="Calibri"/>
                <a:sym typeface="Calibri"/>
              </a:rPr>
              <a:t>for the full version of the protocol.)</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Distribute </a:t>
            </a:r>
            <a:r>
              <a:rPr lang="en" sz="1200" b="0" dirty="0">
                <a:latin typeface="Calibri"/>
                <a:ea typeface="Calibri"/>
                <a:cs typeface="Calibri"/>
                <a:sym typeface="Calibri"/>
              </a:rPr>
              <a:t>markers</a:t>
            </a:r>
            <a:r>
              <a:rPr lang="en" sz="1200" dirty="0">
                <a:latin typeface="Calibri"/>
                <a:ea typeface="Calibri"/>
                <a:cs typeface="Calibri"/>
                <a:sym typeface="Calibri"/>
              </a:rPr>
              <a:t> and point out the </a:t>
            </a:r>
            <a:r>
              <a:rPr lang="en" sz="1200" b="1" dirty="0">
                <a:latin typeface="Calibri"/>
                <a:ea typeface="Calibri"/>
                <a:cs typeface="Calibri"/>
                <a:sym typeface="Calibri"/>
              </a:rPr>
              <a:t>Poster Walk posters</a:t>
            </a:r>
            <a:r>
              <a:rPr lang="en" sz="1200" dirty="0">
                <a:latin typeface="Calibri"/>
                <a:ea typeface="Calibri"/>
                <a:cs typeface="Calibri"/>
                <a:sym typeface="Calibri"/>
              </a:rPr>
              <a:t> displayed around the classroom.</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and review briefly the </a:t>
            </a:r>
            <a:r>
              <a:rPr lang="en" sz="1200" b="1" dirty="0">
                <a:latin typeface="Calibri"/>
                <a:ea typeface="Calibri"/>
                <a:cs typeface="Calibri"/>
                <a:sym typeface="Calibri"/>
              </a:rPr>
              <a:t>Directions for Poster Walk</a:t>
            </a:r>
            <a:r>
              <a:rPr lang="en" sz="1200" dirty="0">
                <a:latin typeface="Calibri"/>
                <a:ea typeface="Calibri"/>
                <a:cs typeface="Calibri"/>
                <a:sym typeface="Calibri"/>
              </a:rPr>
              <a:t>. 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Group students, indicate where each group will start, and review the discussion question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“What can you infer about press releases from the text on this poster?”</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Guide students through the protocol.</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work, giving them 2 minutes at each poster. If necessary, gently point participants to interesting comments and questions, pushing them to cite evidence for what they notice and wonder.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10 minutes, invite students to go back to their first poster and read all of the inferences and comments. Explain that they should be thinking about what they notice and wonder about what has been written on their poster.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patterns or themes did you notice in all of the Poster Walk posters?”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“Why do you think that?”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out, guide them toward the understanding that press releases are different from news articles because of the following reasons: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They are usually written from the organization that they are reporting about.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purpose of a press release is to generate publicity for the organization.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There needs to be a balance in a press release. It needs to report the good things the organization did, without advertising the organization.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out, capture the characteristics of press releases on the anchor chart. Refer to </a:t>
            </a:r>
            <a:r>
              <a:rPr lang="en" sz="1200" b="1" dirty="0">
                <a:latin typeface="Calibri"/>
                <a:ea typeface="Calibri"/>
                <a:cs typeface="Calibri"/>
                <a:sym typeface="Calibri"/>
              </a:rPr>
              <a:t>Characteristics of Press Release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type of writing is a press release: opinion, informative, or narrative? What makes you think so?” </a:t>
            </a:r>
            <a:r>
              <a:rPr lang="en" sz="1200" b="1" dirty="0">
                <a:latin typeface="Calibri"/>
                <a:ea typeface="Calibri"/>
                <a:cs typeface="Calibri"/>
                <a:sym typeface="Calibri"/>
              </a:rPr>
              <a:t>(Informative; it tells information about a topic—in this case, an event.)</a:t>
            </a:r>
            <a:endParaRPr sz="1200" b="1"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lang="en-US" sz="1200" dirty="0" smtClean="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smtClean="0">
                <a:latin typeface="Calibri"/>
                <a:ea typeface="Calibri"/>
                <a:cs typeface="Calibri"/>
                <a:sym typeface="Calibri"/>
              </a:rPr>
              <a:t>Student </a:t>
            </a:r>
            <a:r>
              <a:rPr lang="en" sz="1200" dirty="0">
                <a:latin typeface="Calibri"/>
                <a:ea typeface="Calibri"/>
                <a:cs typeface="Calibri"/>
                <a:sym typeface="Calibri"/>
              </a:rPr>
              <a:t>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strategy development: (Modeling and Thinking Aloud: Poster Walk</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Model and think aloud the process for examining a poster, making an inference, and adding information about what you inferred on the poster. (Example: “One of the first things I notice about this poster is that it says ‘For Immediate Release’ at the top. I wonder if all press releases include this? I will add this notice and wondering to the poster before examining the next press release. What else do you notice?”) Invite one or two students to share before beginning the Poster Walk.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(Annotating Press Releases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annotating the press releases to identify concrete examples of their characteristics as students share them out. (For example, label the headings, write the purpose of each paragraph in the margins of the press releases, etc.) This will help students make connections between the information on the </a:t>
            </a:r>
            <a:r>
              <a:rPr lang="en" sz="1200" b="1" dirty="0">
                <a:latin typeface="Calibri"/>
                <a:ea typeface="Calibri"/>
                <a:cs typeface="Calibri"/>
                <a:sym typeface="Calibri"/>
              </a:rPr>
              <a:t>Characteristics of Press Releases anchor chart </a:t>
            </a:r>
            <a:r>
              <a:rPr lang="en" sz="1200" dirty="0">
                <a:latin typeface="Calibri"/>
                <a:ea typeface="Calibri"/>
                <a:cs typeface="Calibri"/>
                <a:sym typeface="Calibri"/>
              </a:rPr>
              <a:t>and the actual press releases.</a:t>
            </a:r>
            <a:endParaRPr sz="1200" dirty="0">
              <a:latin typeface="Calibri"/>
              <a:ea typeface="Calibri"/>
              <a:cs typeface="Calibri"/>
              <a:sym typeface="Calibri"/>
            </a:endParaRPr>
          </a:p>
        </p:txBody>
      </p:sp>
    </p:spTree>
    <p:extLst>
      <p:ext uri="{BB962C8B-B14F-4D97-AF65-F5344CB8AC3E}">
        <p14:creationId xmlns:p14="http://schemas.microsoft.com/office/powerpoint/2010/main" val="2784249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33a57ded7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7" name="Google Shape;367;g33a57ded7f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5-6 minutes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 and 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latin typeface="Calibri"/>
                <a:ea typeface="Calibri"/>
                <a:cs typeface="Calibri"/>
                <a:sym typeface="Calibri"/>
              </a:rPr>
              <a:t>Model Press Release</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Turn and Talk questions are displayed using an animation, click to reveal each question.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model press release</a:t>
            </a:r>
            <a:r>
              <a:rPr lang="en" sz="1200" dirty="0">
                <a:latin typeface="Calibri"/>
                <a:ea typeface="Calibri"/>
                <a:cs typeface="Calibri"/>
                <a:sym typeface="Calibri"/>
              </a:rPr>
              <a:t> and read it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this text about?” (It is a press release about a project students did at School 123.)</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chorally reread the first paragraph aloud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gist of this paragraph?” (</a:t>
            </a:r>
            <a:r>
              <a:rPr lang="en" sz="1200" b="1" i="0" dirty="0">
                <a:latin typeface="Calibri"/>
                <a:ea typeface="Calibri"/>
                <a:cs typeface="Calibri"/>
                <a:sym typeface="Calibri"/>
              </a:rPr>
              <a:t>Fourth-graders at School 123 raised money for UNICEF at a bake sale.)</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students to share out and record the gist next to the first paragraph on the displayed model. Refer to the </a:t>
            </a:r>
            <a:r>
              <a:rPr lang="en" sz="1200" b="1" dirty="0">
                <a:latin typeface="Calibri"/>
                <a:ea typeface="Calibri"/>
                <a:cs typeface="Calibri"/>
                <a:sym typeface="Calibri"/>
              </a:rPr>
              <a:t>Model Press Release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work in pairs to determine the gist of each remaining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7 minutes, refocus whole group and use total participation techniques to select students to share out.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(Annotating Enlarged Press Release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students share the gist of each remaining paragraph of the </a:t>
            </a:r>
            <a:r>
              <a:rPr lang="en" sz="1200" b="1" dirty="0">
                <a:latin typeface="Calibri"/>
                <a:ea typeface="Calibri"/>
                <a:cs typeface="Calibri"/>
                <a:sym typeface="Calibri"/>
              </a:rPr>
              <a:t>model press release</a:t>
            </a:r>
            <a:r>
              <a:rPr lang="en" sz="1200" dirty="0">
                <a:latin typeface="Calibri"/>
                <a:ea typeface="Calibri"/>
                <a:cs typeface="Calibri"/>
                <a:sym typeface="Calibri"/>
              </a:rPr>
              <a:t>, record it in the margins of the enlarged </a:t>
            </a:r>
            <a:r>
              <a:rPr lang="en" sz="1200" b="1" dirty="0">
                <a:latin typeface="Calibri"/>
                <a:ea typeface="Calibri"/>
                <a:cs typeface="Calibri"/>
                <a:sym typeface="Calibri"/>
              </a:rPr>
              <a:t>model press release </a:t>
            </a:r>
            <a:r>
              <a:rPr lang="en" sz="1200" dirty="0">
                <a:latin typeface="Calibri"/>
                <a:ea typeface="Calibri"/>
                <a:cs typeface="Calibri"/>
                <a:sym typeface="Calibri"/>
              </a:rPr>
              <a:t>(see </a:t>
            </a:r>
            <a:r>
              <a:rPr lang="en" sz="1200" i="1" dirty="0">
                <a:latin typeface="Calibri"/>
                <a:ea typeface="Calibri"/>
                <a:cs typeface="Calibri"/>
                <a:sym typeface="Calibri"/>
              </a:rPr>
              <a:t>For heavier support</a:t>
            </a:r>
            <a:r>
              <a:rPr lang="en" sz="1200" dirty="0">
                <a:latin typeface="Calibri"/>
                <a:ea typeface="Calibri"/>
                <a:cs typeface="Calibri"/>
                <a:sym typeface="Calibri"/>
              </a:rPr>
              <a:t>), and invite students to do the same on their own copies. For example, next to Paragraphs 2–4 write, “Describes the events, including quotes and details about what happened,” and next to Paragraph 5 write, “Restates the project and includes more ways to get more information.”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(Displaying Side by Side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the </a:t>
            </a:r>
            <a:r>
              <a:rPr lang="en" sz="1200" b="1" dirty="0">
                <a:latin typeface="Calibri"/>
                <a:ea typeface="Calibri"/>
                <a:cs typeface="Calibri"/>
                <a:sym typeface="Calibri"/>
              </a:rPr>
              <a:t>model press release </a:t>
            </a:r>
            <a:r>
              <a:rPr lang="en" sz="1200" dirty="0">
                <a:latin typeface="Calibri"/>
                <a:ea typeface="Calibri"/>
                <a:cs typeface="Calibri"/>
                <a:sym typeface="Calibri"/>
              </a:rPr>
              <a:t>next to the </a:t>
            </a:r>
            <a:r>
              <a:rPr lang="en" sz="1200" b="1" dirty="0">
                <a:latin typeface="Calibri"/>
                <a:ea typeface="Calibri"/>
                <a:cs typeface="Calibri"/>
                <a:sym typeface="Calibri"/>
              </a:rPr>
              <a:t>Characteristics of Press Releases anchor chart </a:t>
            </a:r>
            <a:r>
              <a:rPr lang="en" sz="1200" dirty="0">
                <a:latin typeface="Calibri"/>
                <a:ea typeface="Calibri"/>
                <a:cs typeface="Calibri"/>
                <a:sym typeface="Calibri"/>
              </a:rPr>
              <a:t>to help students make connections between the characteristics listed on the anchor chart and concrete examples on the model press release. </a:t>
            </a:r>
            <a:endParaRPr sz="1200" dirty="0">
              <a:latin typeface="Calibri"/>
              <a:ea typeface="Calibri"/>
              <a:cs typeface="Calibri"/>
              <a:sym typeface="Calibri"/>
            </a:endParaRPr>
          </a:p>
        </p:txBody>
      </p:sp>
    </p:spTree>
    <p:extLst>
      <p:ext uri="{BB962C8B-B14F-4D97-AF65-F5344CB8AC3E}">
        <p14:creationId xmlns:p14="http://schemas.microsoft.com/office/powerpoint/2010/main" val="763389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3a57ded7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5" name="Google Shape;375;g33a57ded7f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10-11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first paragraph of the </a:t>
            </a:r>
            <a:r>
              <a:rPr lang="en" sz="1200" b="1" dirty="0">
                <a:latin typeface="Calibri"/>
                <a:ea typeface="Calibri"/>
                <a:cs typeface="Calibri"/>
                <a:sym typeface="Calibri"/>
              </a:rPr>
              <a:t>Model Press Release</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students on the introduction.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purpose of this part of the press release? What specific information is given?” </a:t>
            </a:r>
            <a:r>
              <a:rPr lang="en" sz="1200" b="1" dirty="0">
                <a:latin typeface="Calibri"/>
                <a:ea typeface="Calibri"/>
                <a:cs typeface="Calibri"/>
                <a:sym typeface="Calibri"/>
              </a:rPr>
              <a:t>(It summarizes the event—who did the project and what it was, where and when it took place, and why it happened.)</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help you record the parts of an introductory paragraph on the </a:t>
            </a:r>
            <a:r>
              <a:rPr lang="en" sz="1200" b="1" dirty="0">
                <a:latin typeface="Calibri"/>
                <a:ea typeface="Calibri"/>
                <a:cs typeface="Calibri"/>
                <a:sym typeface="Calibri"/>
              </a:rPr>
              <a:t>Characteristics of Press Releases anchor chart</a:t>
            </a:r>
            <a:r>
              <a:rPr lang="en" sz="1200" dirty="0">
                <a:latin typeface="Calibri"/>
                <a:ea typeface="Calibri"/>
                <a:cs typeface="Calibri"/>
                <a:sym typeface="Calibri"/>
              </a:rPr>
              <a:t>. Continue to refer to </a:t>
            </a:r>
            <a:r>
              <a:rPr lang="en" sz="1200" b="1" dirty="0">
                <a:latin typeface="Calibri"/>
                <a:ea typeface="Calibri"/>
                <a:cs typeface="Calibri"/>
                <a:sym typeface="Calibri"/>
              </a:rPr>
              <a:t>Characteristics of Press Releases anchor chart</a:t>
            </a:r>
            <a:r>
              <a:rPr lang="en" sz="1200" dirty="0">
                <a:latin typeface="Calibri"/>
                <a:ea typeface="Calibri"/>
                <a:cs typeface="Calibri"/>
                <a:sym typeface="Calibri"/>
              </a:rPr>
              <a:t> </a:t>
            </a:r>
            <a:r>
              <a:rPr lang="en" sz="1200" b="1" dirty="0">
                <a:latin typeface="Calibri"/>
                <a:ea typeface="Calibri"/>
                <a:cs typeface="Calibri"/>
                <a:sym typeface="Calibri"/>
              </a:rPr>
              <a:t>(example,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all of the most important information about the event is in this paragraph—readers don’t have to keep reading to understand what the students did. It also hooks readers to make them want to read more.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with Paragraphs 2–4, and then with the last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a press release does not follow the structure of </a:t>
            </a:r>
            <a:r>
              <a:rPr lang="en" sz="1200" b="0" dirty="0">
                <a:latin typeface="Calibri"/>
                <a:ea typeface="Calibri"/>
                <a:cs typeface="Calibri"/>
                <a:sym typeface="Calibri"/>
              </a:rPr>
              <a:t>a Painted Essay® because </a:t>
            </a:r>
            <a:r>
              <a:rPr lang="en" sz="1200" dirty="0">
                <a:latin typeface="Calibri"/>
                <a:ea typeface="Calibri"/>
                <a:cs typeface="Calibri"/>
                <a:sym typeface="Calibri"/>
              </a:rPr>
              <a:t>of the audience and purpose of the piece: It is meant to be short and to the point, and to briefly describe the event.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(e.g. Thumb-O-Meter) for students to self-assess against the first learning target.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1" dirty="0">
              <a:latin typeface="Calibri"/>
              <a:ea typeface="Calibri"/>
              <a:cs typeface="Calibri"/>
              <a:sym typeface="Calibri"/>
            </a:endParaRPr>
          </a:p>
        </p:txBody>
      </p:sp>
    </p:spTree>
    <p:extLst>
      <p:ext uri="{BB962C8B-B14F-4D97-AF65-F5344CB8AC3E}">
        <p14:creationId xmlns:p14="http://schemas.microsoft.com/office/powerpoint/2010/main" val="3375064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3a57ded7f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3" name="Google Shape;383;g33a57ded7f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20-22 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 Partners, Independent </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now plan a press release sharing about the class project. Tell students they will plan today on their own, then work with a partner to write a draft press release in the next lesson. In the final lesson of the unit, they will work as a whole class to write one class press release to be submitted to the local media.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students on the </a:t>
            </a:r>
            <a:r>
              <a:rPr lang="en" sz="1200" b="1" dirty="0">
                <a:latin typeface="Calibri"/>
                <a:ea typeface="Calibri"/>
                <a:cs typeface="Calibri"/>
                <a:sym typeface="Calibri"/>
              </a:rPr>
              <a:t>Performance Task anchor chart </a:t>
            </a:r>
            <a:r>
              <a:rPr lang="en" sz="1200" dirty="0">
                <a:latin typeface="Calibri"/>
                <a:ea typeface="Calibri"/>
                <a:cs typeface="Calibri"/>
                <a:sym typeface="Calibri"/>
              </a:rPr>
              <a:t>and invite them to chorally read it aloud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did we take action to make a difference in our community?”</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paper</a:t>
            </a:r>
            <a:r>
              <a:rPr lang="en" sz="1200" dirty="0">
                <a:latin typeface="Calibri"/>
                <a:ea typeface="Calibri"/>
                <a:cs typeface="Calibri"/>
                <a:sym typeface="Calibri"/>
              </a:rPr>
              <a:t>. Tell students that they are going to create their own note-catcher to organize their thinking to help them become more independent at planning and writing. Emphasize that they should not take too long to do this—it should take no more than 2–3 minutes.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of the six-square graphic organizers they have used throughout the year to organize their thinking before writing. Draw a simple T-chart on the board with key points on one side and elaboration on the other as another option.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Post and review the following directions: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Draw a note-catcher.</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Identify a key point you want to make in the press release.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Think about how this point shows how the class made a difference in the community and record this elaboration on your note-catcher.</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Repeat, ensuring you have planned key points that summarize and give specific details about the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working. Circulate to support them as they work, reminding them to refer to the </a:t>
            </a:r>
            <a:r>
              <a:rPr lang="en" sz="1200" b="1" dirty="0">
                <a:latin typeface="Calibri"/>
                <a:ea typeface="Calibri"/>
                <a:cs typeface="Calibri"/>
                <a:sym typeface="Calibri"/>
              </a:rPr>
              <a:t>How Can We Make a Difference?: Action Plan anchor chart</a:t>
            </a:r>
            <a:r>
              <a:rPr lang="en" sz="1200" dirty="0">
                <a:latin typeface="Calibri"/>
                <a:ea typeface="Calibri"/>
                <a:cs typeface="Calibri"/>
                <a:sym typeface="Calibri"/>
              </a:rPr>
              <a:t> and the </a:t>
            </a:r>
            <a:r>
              <a:rPr lang="en" sz="1200" b="1" dirty="0">
                <a:latin typeface="Calibri"/>
                <a:ea typeface="Calibri"/>
                <a:cs typeface="Calibri"/>
                <a:sym typeface="Calibri"/>
              </a:rPr>
              <a:t>Characteristics of Press Releases anchor chart </a:t>
            </a:r>
            <a:r>
              <a:rPr lang="en" sz="1200" dirty="0">
                <a:latin typeface="Calibri"/>
                <a:ea typeface="Calibri"/>
                <a:cs typeface="Calibri"/>
                <a:sym typeface="Calibri"/>
              </a:rPr>
              <a:t>as they work. To guide students, refer to </a:t>
            </a:r>
            <a:r>
              <a:rPr lang="en" sz="1200" b="1" dirty="0">
                <a:latin typeface="Calibri"/>
                <a:ea typeface="Calibri"/>
                <a:cs typeface="Calibri"/>
                <a:sym typeface="Calibri"/>
              </a:rPr>
              <a:t>Example Press Release Planning note-catcher (for teacher reference)</a:t>
            </a:r>
            <a:r>
              <a:rPr lang="en" sz="1200" dirty="0">
                <a:latin typeface="Calibri"/>
                <a:ea typeface="Calibri"/>
                <a:cs typeface="Calibri"/>
                <a:sym typeface="Calibri"/>
              </a:rPr>
              <a:t> and ask guiding questions: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that evidence show how the class made a difference in the community?”</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(e.g. Thumb-O-Meter) for students to self-assess against the second learning target and how well they worked to become effective learners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for homework, they will write a thank you note to someone who helped the class complete the project. Briefly discuss who students might write their letter to, writing names of community partners or other volunteers on the board. Tell students to choose a recipient for their letter.</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Look-for student responses as they reflect on their understanding, provide additional assistance as needed.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recall the steps for planning a PSA from Lesson 7. Explain that although the structure of a press release is different from that of a PSA, the planning process is the same.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planning: (Modeling and Thinking Aloud: Planning a Press Release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modeling and thinking aloud identifying key points and elaboration to include in a press release, using information from the enlarged </a:t>
            </a:r>
            <a:r>
              <a:rPr lang="en" sz="1200" b="1" dirty="0">
                <a:latin typeface="Calibri"/>
                <a:ea typeface="Calibri"/>
                <a:cs typeface="Calibri"/>
                <a:sym typeface="Calibri"/>
              </a:rPr>
              <a:t>model press release </a:t>
            </a:r>
            <a:r>
              <a:rPr lang="en" sz="1200" dirty="0">
                <a:latin typeface="Calibri"/>
                <a:ea typeface="Calibri"/>
                <a:cs typeface="Calibri"/>
                <a:sym typeface="Calibri"/>
              </a:rPr>
              <a:t>to do so. (Example: “The first key point in the model press release is what the students did. Under the column ‘Key Point’ I will write, ‘We raised money for UNICEF at our bake sale.’ Then I will add elaboration. Can anyone tell me more about the money raised at the bake sale from the model press release? I will write this under the ‘Elaboration’ column. What is the next key point you see in the </a:t>
            </a:r>
            <a:r>
              <a:rPr lang="en" sz="1200" b="1" dirty="0">
                <a:latin typeface="Calibri"/>
                <a:ea typeface="Calibri"/>
                <a:cs typeface="Calibri"/>
                <a:sym typeface="Calibri"/>
              </a:rPr>
              <a:t>model press release</a:t>
            </a:r>
            <a:r>
              <a:rPr lang="en" sz="1200" dirty="0">
                <a:latin typeface="Calibri"/>
                <a:ea typeface="Calibri"/>
                <a:cs typeface="Calibri"/>
                <a:sym typeface="Calibri"/>
              </a:rPr>
              <a:t>?”) Invite students to share one or two key points and elaboration about their own project before beginning to plan.</a:t>
            </a:r>
            <a:endParaRPr sz="1200" dirty="0">
              <a:latin typeface="Calibri"/>
              <a:ea typeface="Calibri"/>
              <a:cs typeface="Calibri"/>
              <a:sym typeface="Calibri"/>
            </a:endParaRPr>
          </a:p>
        </p:txBody>
      </p:sp>
    </p:spTree>
    <p:extLst>
      <p:ext uri="{BB962C8B-B14F-4D97-AF65-F5344CB8AC3E}">
        <p14:creationId xmlns:p14="http://schemas.microsoft.com/office/powerpoint/2010/main" val="844027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391" name="Google Shape;39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9624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4988c2ced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4988c2ced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270381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a:t>
            </a:r>
            <a:r>
              <a:rPr lang="en" sz="1200" b="1" dirty="0" smtClean="0">
                <a:solidFill>
                  <a:schemeClr val="dk1"/>
                </a:solidFill>
                <a:latin typeface="Calibri"/>
                <a:ea typeface="Calibri"/>
                <a:cs typeface="Calibri"/>
                <a:sym typeface="Calibri"/>
              </a:rPr>
              <a:t>document</a:t>
            </a:r>
            <a:r>
              <a:rPr lang="en-US" sz="1200" b="1" dirty="0" smtClean="0">
                <a:solidFill>
                  <a:schemeClr val="dk1"/>
                </a:solidFill>
                <a:latin typeface="Calibri"/>
                <a:ea typeface="Calibri"/>
                <a:cs typeface="Calibri"/>
                <a:sym typeface="Calibri"/>
              </a:rPr>
              <a:t>.</a:t>
            </a:r>
            <a:endParaRPr sz="1200" dirty="0">
              <a:solidFill>
                <a:schemeClr val="dk1"/>
              </a:solidFill>
              <a:highlight>
                <a:srgbClr val="FFFF00"/>
              </a:highlight>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406" name="Google Shape;406;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3830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Teacher </a:t>
            </a:r>
            <a:r>
              <a:rPr lang="en" sz="1200" dirty="0">
                <a:solidFill>
                  <a:schemeClr val="dk1"/>
                </a:solidFill>
                <a:latin typeface="Calibri"/>
                <a:ea typeface="Calibri"/>
                <a:cs typeface="Calibri"/>
                <a:sym typeface="Calibri"/>
              </a:rPr>
              <a:t>Supporting Materials Document 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://curriculum.eleducation.org/curriculum/ela/grade-4/module-4/unit-3/lesson-13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Students </a:t>
            </a:r>
            <a:r>
              <a:rPr lang="en" sz="1200" dirty="0">
                <a:latin typeface="Calibri"/>
                <a:ea typeface="Calibri"/>
                <a:cs typeface="Calibri"/>
                <a:sym typeface="Calibri"/>
              </a:rPr>
              <a:t>focus on working to become effective learners on a characteristic of their choice as they analyze example press releases</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a:solidFill>
                  <a:schemeClr val="dk1"/>
                </a:solidFill>
                <a:latin typeface="Calibri"/>
                <a:ea typeface="Calibri"/>
                <a:cs typeface="Calibri"/>
                <a:sym typeface="Calibri"/>
              </a:rPr>
              <a:t>Throughout 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424722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Project reflection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Press Releases anchor chart </a:t>
            </a:r>
            <a:r>
              <a:rPr lang="en" sz="1200" dirty="0">
                <a:solidFill>
                  <a:schemeClr val="dk1"/>
                </a:solidFill>
                <a:latin typeface="Calibri"/>
                <a:ea typeface="Calibri"/>
                <a:cs typeface="Calibri"/>
                <a:sym typeface="Calibri"/>
              </a:rPr>
              <a:t>(new; co-created with students during Work Times A and B;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Press Releases anchor chart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Markers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 different color for each group;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Poster Walk posters</a:t>
            </a:r>
            <a:r>
              <a:rPr lang="en" sz="1200" dirty="0">
                <a:solidFill>
                  <a:schemeClr val="dk1"/>
                </a:solidFill>
                <a:latin typeface="Calibri"/>
                <a:ea typeface="Calibri"/>
                <a:cs typeface="Calibri"/>
                <a:sym typeface="Calibri"/>
              </a:rPr>
              <a:t> (new; teacher-created;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Poster Walk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press release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press release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(lined; one piece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Example Press Release Planning note-catcher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How Can We Make a Difference?: Project Checklist </a:t>
            </a:r>
            <a:r>
              <a:rPr lang="en" sz="1200" dirty="0">
                <a:latin typeface="Calibri"/>
                <a:ea typeface="Calibri"/>
                <a:cs typeface="Calibri"/>
                <a:sym typeface="Calibri"/>
              </a:rPr>
              <a:t>(from Lesson 6;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Performance Task anchor chart </a:t>
            </a:r>
            <a:r>
              <a:rPr lang="en" sz="1200" dirty="0">
                <a:latin typeface="Calibri"/>
                <a:ea typeface="Calibri"/>
                <a:cs typeface="Calibri"/>
                <a:sym typeface="Calibri"/>
              </a:rPr>
              <a:t>(begun in Unit 1, Lesson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How Can We Make a Difference?: Action Plan anchor chart </a:t>
            </a:r>
            <a:r>
              <a:rPr lang="en" sz="1200" dirty="0">
                <a:latin typeface="Calibri"/>
                <a:ea typeface="Calibri"/>
                <a:cs typeface="Calibri"/>
                <a:sym typeface="Calibri"/>
              </a:rPr>
              <a:t>(begun in Lesson 5)</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Pre-determine Poster Walk groups with three or four students in each group.</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Prepare the </a:t>
            </a:r>
            <a:r>
              <a:rPr lang="en" sz="1200" b="1" dirty="0">
                <a:latin typeface="Calibri"/>
                <a:ea typeface="Calibri"/>
                <a:cs typeface="Calibri"/>
                <a:sym typeface="Calibri"/>
              </a:rPr>
              <a:t>Poster Walk posters </a:t>
            </a:r>
            <a:r>
              <a:rPr lang="en" sz="1200" b="0" dirty="0">
                <a:latin typeface="Calibri"/>
                <a:ea typeface="Calibri"/>
                <a:cs typeface="Calibri"/>
                <a:sym typeface="Calibri"/>
              </a:rPr>
              <a:t>and the technology necessary for the posters (</a:t>
            </a:r>
            <a:r>
              <a:rPr lang="en" sz="1200" dirty="0">
                <a:latin typeface="Calibri"/>
                <a:ea typeface="Calibri"/>
                <a:cs typeface="Calibri"/>
                <a:sym typeface="Calibri"/>
              </a:rPr>
              <a:t>see below</a:t>
            </a:r>
            <a:r>
              <a:rPr lang="en" sz="1200" b="0" dirty="0">
                <a:latin typeface="Calibri"/>
                <a:ea typeface="Calibri"/>
                <a:cs typeface="Calibri"/>
                <a:sym typeface="Calibri"/>
              </a:rPr>
              <a:t>). </a:t>
            </a:r>
            <a:r>
              <a:rPr lang="en" sz="1200" b="0" dirty="0">
                <a:highlight>
                  <a:srgbClr val="FFFF00"/>
                </a:highlight>
                <a:latin typeface="Calibri"/>
                <a:ea typeface="Calibri"/>
                <a:cs typeface="Calibri"/>
                <a:sym typeface="Calibri"/>
              </a:rPr>
              <a:t>*Note: This preparation will take additional time.</a:t>
            </a:r>
            <a:endParaRPr sz="1200" b="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Work Time A: Prepare technology to display the press releases for the Poster Walk: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smtClean="0">
                <a:latin typeface="Calibri"/>
                <a:ea typeface="Calibri"/>
                <a:cs typeface="Calibri"/>
                <a:sym typeface="Calibri"/>
              </a:rPr>
              <a:t>“</a:t>
            </a:r>
            <a:r>
              <a:rPr lang="en" sz="1200" dirty="0" smtClean="0">
                <a:latin typeface="Calibri"/>
                <a:ea typeface="Calibri"/>
                <a:cs typeface="Calibri"/>
                <a:sym typeface="Calibri"/>
              </a:rPr>
              <a:t>’Summer of Service’ Grants Available for Young Changemakers.” (</a:t>
            </a:r>
            <a:r>
              <a:rPr lang="en-US" sz="1200" dirty="0" smtClean="0">
                <a:latin typeface="Calibri"/>
                <a:ea typeface="Calibri"/>
                <a:cs typeface="Calibri"/>
                <a:sym typeface="Calibri"/>
              </a:rPr>
              <a:t>https://ysa.org/summer-of-service-grants-press-release/) </a:t>
            </a:r>
            <a:r>
              <a:rPr lang="en" sz="1200" dirty="0" smtClean="0">
                <a:latin typeface="Calibri"/>
                <a:ea typeface="Calibri"/>
                <a:cs typeface="Calibri"/>
                <a:sym typeface="Calibri"/>
              </a:rPr>
              <a:t>Youth </a:t>
            </a:r>
            <a:r>
              <a:rPr lang="en" sz="1200" dirty="0">
                <a:latin typeface="Calibri"/>
                <a:ea typeface="Calibri"/>
                <a:cs typeface="Calibri"/>
                <a:sym typeface="Calibri"/>
              </a:rPr>
              <a:t>Service America. Web. Accessed on 10 Jan 2017.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smtClean="0">
                <a:latin typeface="Calibri"/>
                <a:ea typeface="Calibri"/>
                <a:cs typeface="Calibri"/>
                <a:sym typeface="Calibri"/>
              </a:rPr>
              <a:t>“Sheriff Dart Announces Winners of 2013 Youth Service</a:t>
            </a:r>
            <a:r>
              <a:rPr lang="en" sz="1200" baseline="0" dirty="0" smtClean="0">
                <a:latin typeface="Calibri"/>
                <a:ea typeface="Calibri"/>
                <a:cs typeface="Calibri"/>
                <a:sym typeface="Calibri"/>
              </a:rPr>
              <a:t> Medal of Honor.” </a:t>
            </a:r>
            <a:r>
              <a:rPr lang="en" sz="1200" dirty="0" smtClean="0">
                <a:latin typeface="Calibri"/>
                <a:ea typeface="Calibri"/>
                <a:cs typeface="Calibri"/>
                <a:sym typeface="Calibri"/>
              </a:rPr>
              <a:t>(</a:t>
            </a:r>
            <a:r>
              <a:rPr lang="en-US" sz="1200" dirty="0" smtClean="0">
                <a:latin typeface="Calibri"/>
                <a:ea typeface="Calibri"/>
                <a:cs typeface="Calibri"/>
                <a:sym typeface="Calibri"/>
              </a:rPr>
              <a:t>https://www.dailyherald.com/article/20140107/submitted/701079640/)</a:t>
            </a:r>
            <a:r>
              <a:rPr lang="en-US" sz="1200" baseline="0" dirty="0" smtClean="0">
                <a:latin typeface="Calibri"/>
                <a:ea typeface="Calibri"/>
                <a:cs typeface="Calibri"/>
                <a:sym typeface="Calibri"/>
              </a:rPr>
              <a:t> </a:t>
            </a:r>
            <a:r>
              <a:rPr lang="en" sz="1200" dirty="0" smtClean="0">
                <a:latin typeface="Calibri"/>
                <a:ea typeface="Calibri"/>
                <a:cs typeface="Calibri"/>
                <a:sym typeface="Calibri"/>
              </a:rPr>
              <a:t>Cook </a:t>
            </a:r>
            <a:r>
              <a:rPr lang="en" sz="1200" dirty="0">
                <a:latin typeface="Calibri"/>
                <a:ea typeface="Calibri"/>
                <a:cs typeface="Calibri"/>
                <a:sym typeface="Calibri"/>
              </a:rPr>
              <a:t>County Sheriff. Web. Accessed on 10 Jan 2017.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smtClean="0">
                <a:latin typeface="Calibri"/>
                <a:ea typeface="Calibri"/>
                <a:cs typeface="Calibri"/>
                <a:sym typeface="Calibri"/>
              </a:rPr>
              <a:t>“San Diego 5</a:t>
            </a:r>
            <a:r>
              <a:rPr lang="en" sz="1200" baseline="30000" dirty="0" smtClean="0">
                <a:latin typeface="Calibri"/>
                <a:ea typeface="Calibri"/>
                <a:cs typeface="Calibri"/>
                <a:sym typeface="Calibri"/>
              </a:rPr>
              <a:t>th</a:t>
            </a:r>
            <a:r>
              <a:rPr lang="en" sz="1200" dirty="0" smtClean="0">
                <a:latin typeface="Calibri"/>
                <a:ea typeface="Calibri"/>
                <a:cs typeface="Calibri"/>
                <a:sym typeface="Calibri"/>
              </a:rPr>
              <a:t> Grader, Jessica Carscadden, Recognized with National Service Award.” (</a:t>
            </a:r>
            <a:r>
              <a:rPr lang="en-US" sz="1200" dirty="0" smtClean="0">
                <a:latin typeface="Calibri"/>
                <a:ea typeface="Calibri"/>
                <a:cs typeface="Calibri"/>
                <a:sym typeface="Calibri"/>
              </a:rPr>
              <a:t>http://www.heartofamericapartners.org/heartofamerica/2013/12/18/san-diego-5th-grader-jessica-carscadden-recognized-with-national-service-award/)</a:t>
            </a:r>
            <a:r>
              <a:rPr lang="en-US" sz="1200" baseline="0" dirty="0" smtClean="0">
                <a:latin typeface="Calibri"/>
                <a:ea typeface="Calibri"/>
                <a:cs typeface="Calibri"/>
                <a:sym typeface="Calibri"/>
              </a:rPr>
              <a:t> </a:t>
            </a:r>
            <a:r>
              <a:rPr lang="en" sz="1200" dirty="0" smtClean="0">
                <a:latin typeface="Calibri"/>
                <a:ea typeface="Calibri"/>
                <a:cs typeface="Calibri"/>
                <a:sym typeface="Calibri"/>
              </a:rPr>
              <a:t>The </a:t>
            </a:r>
            <a:r>
              <a:rPr lang="en" sz="1200" dirty="0">
                <a:latin typeface="Calibri"/>
                <a:ea typeface="Calibri"/>
                <a:cs typeface="Calibri"/>
                <a:sym typeface="Calibri"/>
              </a:rPr>
              <a:t>Heart of America Foundation. Web. Accessed on 10 Jan 2017.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smtClean="0">
                <a:latin typeface="Calibri"/>
                <a:ea typeface="Calibri"/>
                <a:cs typeface="Calibri"/>
                <a:sym typeface="Calibri"/>
              </a:rPr>
              <a:t>“Joshua’s Heart Junior Advisory</a:t>
            </a:r>
            <a:r>
              <a:rPr lang="en" sz="1200" baseline="0" dirty="0" smtClean="0">
                <a:latin typeface="Calibri"/>
                <a:ea typeface="Calibri"/>
                <a:cs typeface="Calibri"/>
                <a:sym typeface="Calibri"/>
              </a:rPr>
              <a:t> Board Grooms Tomorrow’s Leaders in Their Annual Training &amp; Workshop Sessions.” </a:t>
            </a:r>
            <a:r>
              <a:rPr lang="en" sz="1200" dirty="0" smtClean="0">
                <a:latin typeface="Calibri"/>
                <a:ea typeface="Calibri"/>
                <a:cs typeface="Calibri"/>
                <a:sym typeface="Calibri"/>
              </a:rPr>
              <a:t>(</a:t>
            </a:r>
            <a:r>
              <a:rPr lang="en-US" sz="1200" dirty="0" smtClean="0">
                <a:latin typeface="Calibri"/>
                <a:ea typeface="Calibri"/>
                <a:cs typeface="Calibri"/>
                <a:sym typeface="Calibri"/>
              </a:rPr>
              <a:t>https://joshuasheart.org/joshuas-heart-junior-advisory-board-grooms-tomorrows-leaders-in-their-annual-training-workshop-sessions/) </a:t>
            </a:r>
            <a:r>
              <a:rPr lang="en" sz="1200" dirty="0" smtClean="0">
                <a:latin typeface="Calibri"/>
                <a:ea typeface="Calibri"/>
                <a:cs typeface="Calibri"/>
                <a:sym typeface="Calibri"/>
              </a:rPr>
              <a:t>Joshua’s </a:t>
            </a:r>
            <a:r>
              <a:rPr lang="en" sz="1200" dirty="0">
                <a:latin typeface="Calibri"/>
                <a:ea typeface="Calibri"/>
                <a:cs typeface="Calibri"/>
                <a:sym typeface="Calibri"/>
              </a:rPr>
              <a:t>Heart. Web. Accessed on 10 Jan 2017. </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Post: Learning targets and applicable anchor charts (see materials list).</a:t>
            </a:r>
            <a:endParaRPr sz="1200" b="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222201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Poster Walk </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307" name="Google Shape;30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80461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7" name="Google Shape;31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Additional Support Considerations:</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lvl="0" indent="0" algn="l" rtl="0">
              <a:lnSpc>
                <a:spcPct val="100000"/>
              </a:lnSpc>
              <a:spcBef>
                <a:spcPts val="0"/>
              </a:spcBef>
              <a:spcAft>
                <a:spcPts val="0"/>
              </a:spcAft>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create sentence frames to support the noticing and wondering during the Poster Walk. Invite students who need heavier support to use the frames. (Examples: “Something I notice about the text in this poster is _____________.” “I notice that press releases __________.” “I wonder why press releases ________________.” “I think that the purpose of this press release is ____________.”)</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A, invite students to use the frames created by more proficient students to discuss the posters (see </a:t>
            </a:r>
            <a:r>
              <a:rPr lang="en" sz="1200" i="1" dirty="0">
                <a:latin typeface="Calibri"/>
                <a:ea typeface="Calibri"/>
                <a:cs typeface="Calibri"/>
                <a:sym typeface="Calibri"/>
              </a:rPr>
              <a:t>For lighter support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enlarging the </a:t>
            </a:r>
            <a:r>
              <a:rPr lang="en" sz="1200" b="1" dirty="0">
                <a:latin typeface="Calibri"/>
                <a:ea typeface="Calibri"/>
                <a:cs typeface="Calibri"/>
                <a:sym typeface="Calibri"/>
              </a:rPr>
              <a:t>model press release </a:t>
            </a:r>
            <a:r>
              <a:rPr lang="en" sz="1200" dirty="0">
                <a:latin typeface="Calibri"/>
                <a:ea typeface="Calibri"/>
                <a:cs typeface="Calibri"/>
                <a:sym typeface="Calibri"/>
              </a:rPr>
              <a:t>and annotating it as students share the gist of each paragraph in Work Time B. Display the enlarged </a:t>
            </a:r>
            <a:r>
              <a:rPr lang="en" sz="1200" b="1" dirty="0">
                <a:latin typeface="Calibri"/>
                <a:ea typeface="Calibri"/>
                <a:cs typeface="Calibri"/>
                <a:sym typeface="Calibri"/>
              </a:rPr>
              <a:t>model press release </a:t>
            </a:r>
            <a:r>
              <a:rPr lang="en" sz="1200" dirty="0">
                <a:latin typeface="Calibri"/>
                <a:ea typeface="Calibri"/>
                <a:cs typeface="Calibri"/>
                <a:sym typeface="Calibri"/>
              </a:rPr>
              <a:t>over the next few lessons for students to reference as they plan and write their class press release.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128619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9" name="Google Shape;32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6329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8" name="Google Shape;33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8332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4" name="Google Shape;344;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 sz="1200" b="1" dirty="0" smtClean="0">
                <a:latin typeface="Calibri"/>
                <a:ea typeface="Calibri"/>
                <a:cs typeface="Calibri"/>
                <a:sym typeface="Calibri"/>
              </a:rPr>
              <a:t>5</a:t>
            </a:r>
            <a:r>
              <a:rPr lang="en-US" sz="1200" b="1" dirty="0" smtClean="0">
                <a:latin typeface="Calibri"/>
                <a:ea typeface="Calibri"/>
                <a:cs typeface="Calibri"/>
                <a:sym typeface="Calibri"/>
              </a:rPr>
              <a:t>-7</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 and Independent</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a:t>
            </a:r>
            <a:r>
              <a:rPr lang="en" sz="1200" b="0" dirty="0">
                <a:latin typeface="Calibri"/>
                <a:ea typeface="Calibri"/>
                <a:cs typeface="Calibri"/>
                <a:sym typeface="Calibri"/>
              </a:rPr>
              <a:t>the project reflection handout.  </a:t>
            </a:r>
            <a:endParaRPr sz="1200" b="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0" dirty="0">
                <a:latin typeface="Calibri"/>
                <a:ea typeface="Calibri"/>
                <a:cs typeface="Calibri"/>
                <a:sym typeface="Calibri"/>
              </a:rPr>
              <a:t>Teacher Actions: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Give students specific, positive feedback on the completion of their project—they saw an issue they wanted to address in their community, took action, and made an impact!</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Distribute and display the project reflection and read the questions </a:t>
            </a:r>
            <a:r>
              <a:rPr lang="en" sz="1200" dirty="0">
                <a:latin typeface="Calibri"/>
                <a:ea typeface="Calibri"/>
                <a:cs typeface="Calibri"/>
                <a:sym typeface="Calibri"/>
              </a:rPr>
              <a:t>aloud, inviting students to follow along on their copy.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complete their reflection sheet.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Lead a brief whole group discussion reflecting on the class project: Select volunteers to share out.</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lang="en" sz="1200" dirty="0" smtClean="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smtClean="0">
                <a:latin typeface="Calibri"/>
                <a:ea typeface="Calibri"/>
                <a:cs typeface="Calibri"/>
                <a:sym typeface="Calibri"/>
              </a:rPr>
              <a:t>Student </a:t>
            </a:r>
            <a:r>
              <a:rPr lang="en" sz="1200" dirty="0">
                <a:latin typeface="Calibri"/>
                <a:ea typeface="Calibri"/>
                <a:cs typeface="Calibri"/>
                <a:sym typeface="Calibri"/>
              </a:rPr>
              <a:t>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Look-for students who are completing the reflection sheet and highlight meaningful reflections.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motivation: (Sharing Specific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specific examples of how people benefited from their project. Encourage them to use linking words and phrases as they share (e.g., </a:t>
            </a:r>
            <a:r>
              <a:rPr lang="en" sz="1200" i="1" dirty="0">
                <a:latin typeface="Calibri"/>
                <a:ea typeface="Calibri"/>
                <a:cs typeface="Calibri"/>
                <a:sym typeface="Calibri"/>
              </a:rPr>
              <a:t>for example</a:t>
            </a:r>
            <a:r>
              <a:rPr lang="en" sz="1200" dirty="0">
                <a:latin typeface="Calibri"/>
                <a:ea typeface="Calibri"/>
                <a:cs typeface="Calibri"/>
                <a:sym typeface="Calibri"/>
              </a:rPr>
              <a:t>,</a:t>
            </a:r>
            <a:r>
              <a:rPr lang="en" sz="1200" i="1" dirty="0">
                <a:latin typeface="Calibri"/>
                <a:ea typeface="Calibri"/>
                <a:cs typeface="Calibri"/>
                <a:sym typeface="Calibri"/>
              </a:rPr>
              <a:t> for instance</a:t>
            </a:r>
            <a:r>
              <a:rPr lang="en" sz="1200" dirty="0">
                <a:latin typeface="Calibri"/>
                <a:ea typeface="Calibri"/>
                <a:cs typeface="Calibri"/>
                <a:sym typeface="Calibri"/>
              </a:rPr>
              <a:t>, etc.)</a:t>
            </a:r>
            <a:r>
              <a:rPr lang="en" sz="1200" i="1" dirty="0">
                <a:latin typeface="Calibri"/>
                <a:ea typeface="Calibri"/>
                <a:cs typeface="Calibri"/>
                <a:sym typeface="Calibri"/>
              </a:rPr>
              <a:t>. </a:t>
            </a:r>
            <a:endParaRPr sz="1200" b="1" dirty="0">
              <a:latin typeface="Calibri"/>
              <a:ea typeface="Calibri"/>
              <a:cs typeface="Calibri"/>
              <a:sym typeface="Calibri"/>
            </a:endParaRPr>
          </a:p>
        </p:txBody>
      </p:sp>
    </p:spTree>
    <p:extLst>
      <p:ext uri="{BB962C8B-B14F-4D97-AF65-F5344CB8AC3E}">
        <p14:creationId xmlns:p14="http://schemas.microsoft.com/office/powerpoint/2010/main" val="519599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a:t>
            </a:r>
            <a:r>
              <a:rPr lang="en" sz="1200" b="1" dirty="0" smtClean="0">
                <a:latin typeface="Calibri"/>
                <a:ea typeface="Calibri"/>
                <a:cs typeface="Calibri"/>
                <a:sym typeface="Calibri"/>
              </a:rPr>
              <a:t>5</a:t>
            </a:r>
            <a:r>
              <a:rPr lang="en-US" sz="1200" b="1" dirty="0" smtClean="0">
                <a:latin typeface="Calibri"/>
                <a:ea typeface="Calibri"/>
                <a:cs typeface="Calibri"/>
                <a:sym typeface="Calibri"/>
              </a:rPr>
              <a:t>-7</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How Can We Make a Difference?: Project Checklist</a:t>
            </a:r>
            <a:r>
              <a:rPr lang="en" sz="1200" dirty="0">
                <a:latin typeface="Calibri"/>
                <a:ea typeface="Calibri"/>
                <a:cs typeface="Calibri"/>
                <a:sym typeface="Calibri"/>
              </a:rPr>
              <a:t> and remind students that this is a list of tasks to be done as the class plans its project, during the project, and after the class finishes the project. Read the steps under the “Before” and “During” headings aloud. Discuss with students which steps have been completed and check them off.</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steps under the “After” heading aloud, clarifying the steps as needed. Tell students that for homework over the next several lessons they will be writing thank you notes to those who were involved.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final step: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“Share the impact of your project in a </a:t>
            </a:r>
            <a:r>
              <a:rPr lang="en" sz="1200" i="1" dirty="0">
                <a:latin typeface="Calibri"/>
                <a:ea typeface="Calibri"/>
                <a:cs typeface="Calibri"/>
                <a:sym typeface="Calibri"/>
              </a:rPr>
              <a:t>press release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Performance Task anchor chart</a:t>
            </a:r>
            <a:r>
              <a:rPr lang="en" sz="1200" dirty="0">
                <a:latin typeface="Calibri"/>
                <a:ea typeface="Calibri"/>
                <a:cs typeface="Calibri"/>
                <a:sym typeface="Calibri"/>
              </a:rPr>
              <a:t> and remind them that the press release is the performance task they have been working toward over the entire module.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Characteristics of Press Releases anchor chart</a:t>
            </a:r>
            <a:r>
              <a:rPr lang="en" sz="1200" dirty="0">
                <a:latin typeface="Calibri"/>
                <a:ea typeface="Calibri"/>
                <a:cs typeface="Calibri"/>
                <a:sym typeface="Calibri"/>
              </a:rPr>
              <a:t> and read the definition of a press release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 press release is a written communication that reports on an event, circumstance, or occurrence and is provided to a news reader, or the media, for the purpose of promotion.”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analyze a model in order to generate criteria for an effective press release.”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plan a press release about the results of our class project.”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today they will look at several examples of press releases to understand the structure of one, and they will use what they learn about press releases to plan one that shares the results of their class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invite them to read the habits of character on the chart to themselves. Tell students to choose a habit to focus on as they work today.</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latin typeface="Calibri"/>
                <a:ea typeface="Calibri"/>
                <a:cs typeface="Calibri"/>
                <a:sym typeface="Calibri"/>
              </a:rPr>
              <a:t>Student </a:t>
            </a:r>
            <a:r>
              <a:rPr lang="en" sz="1200" dirty="0">
                <a:latin typeface="Calibri"/>
                <a:ea typeface="Calibri"/>
                <a:cs typeface="Calibri"/>
                <a:sym typeface="Calibri"/>
              </a:rPr>
              <a:t>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Look-for student participation during the read alouds.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(Noticing Homonyms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After reading the definition of </a:t>
            </a:r>
            <a:r>
              <a:rPr lang="en" sz="1200" i="1" dirty="0">
                <a:latin typeface="Calibri"/>
                <a:ea typeface="Calibri"/>
                <a:cs typeface="Calibri"/>
                <a:sym typeface="Calibri"/>
              </a:rPr>
              <a:t>press release</a:t>
            </a:r>
            <a:r>
              <a:rPr lang="en" sz="1200" dirty="0">
                <a:latin typeface="Calibri"/>
                <a:ea typeface="Calibri"/>
                <a:cs typeface="Calibri"/>
                <a:sym typeface="Calibri"/>
              </a:rPr>
              <a:t>, invite students to notice the individual words </a:t>
            </a:r>
            <a:r>
              <a:rPr lang="en" sz="1200" i="1" dirty="0">
                <a:latin typeface="Calibri"/>
                <a:ea typeface="Calibri"/>
                <a:cs typeface="Calibri"/>
                <a:sym typeface="Calibri"/>
              </a:rPr>
              <a:t>press </a:t>
            </a:r>
            <a:r>
              <a:rPr lang="en" sz="1200" dirty="0">
                <a:latin typeface="Calibri"/>
                <a:ea typeface="Calibri"/>
                <a:cs typeface="Calibri"/>
                <a:sym typeface="Calibri"/>
              </a:rPr>
              <a:t>and </a:t>
            </a:r>
            <a:r>
              <a:rPr lang="en" sz="1200" i="1" dirty="0">
                <a:latin typeface="Calibri"/>
                <a:ea typeface="Calibri"/>
                <a:cs typeface="Calibri"/>
                <a:sym typeface="Calibri"/>
              </a:rPr>
              <a:t>release.</a:t>
            </a:r>
            <a:r>
              <a:rPr lang="en" sz="1200" dirty="0">
                <a:latin typeface="Calibri"/>
                <a:ea typeface="Calibri"/>
                <a:cs typeface="Calibri"/>
                <a:sym typeface="Calibri"/>
              </a:rPr>
              <a:t> Explain that these words have multiple meanings and that students may have used them to mean something different from what they mean here. For example, </a:t>
            </a:r>
            <a:r>
              <a:rPr lang="en" sz="1200" i="1" dirty="0">
                <a:latin typeface="Calibri"/>
                <a:ea typeface="Calibri"/>
                <a:cs typeface="Calibri"/>
                <a:sym typeface="Calibri"/>
              </a:rPr>
              <a:t>press </a:t>
            </a:r>
            <a:r>
              <a:rPr lang="en" sz="1200" dirty="0">
                <a:latin typeface="Calibri"/>
                <a:ea typeface="Calibri"/>
                <a:cs typeface="Calibri"/>
                <a:sym typeface="Calibri"/>
              </a:rPr>
              <a:t>can also mean to exert physical force on something, and </a:t>
            </a:r>
            <a:r>
              <a:rPr lang="en" sz="1200" i="1" dirty="0">
                <a:latin typeface="Calibri"/>
                <a:ea typeface="Calibri"/>
                <a:cs typeface="Calibri"/>
                <a:sym typeface="Calibri"/>
              </a:rPr>
              <a:t>release </a:t>
            </a:r>
            <a:r>
              <a:rPr lang="en" sz="1200" dirty="0">
                <a:latin typeface="Calibri"/>
                <a:ea typeface="Calibri"/>
                <a:cs typeface="Calibri"/>
                <a:sym typeface="Calibri"/>
              </a:rPr>
              <a:t>can also mean to let go. </a:t>
            </a:r>
            <a:endParaRPr sz="1200" b="1" dirty="0">
              <a:latin typeface="Calibri"/>
              <a:ea typeface="Calibri"/>
              <a:cs typeface="Calibri"/>
              <a:sym typeface="Calibri"/>
            </a:endParaRPr>
          </a:p>
        </p:txBody>
      </p:sp>
      <p:sp>
        <p:nvSpPr>
          <p:cNvPr id="351" name="Google Shape;35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41409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3"/>
        <p:cNvGrpSpPr/>
        <p:nvPr/>
      </p:nvGrpSpPr>
      <p:grpSpPr>
        <a:xfrm>
          <a:off x="0" y="0"/>
          <a:ext cx="0" cy="0"/>
          <a:chOff x="0" y="0"/>
          <a:chExt cx="0" cy="0"/>
        </a:xfrm>
      </p:grpSpPr>
      <p:sp>
        <p:nvSpPr>
          <p:cNvPr id="174" name="Google Shape;174;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5" name="Google Shape;175;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7" name="Google Shape;177;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9"/>
        <p:cNvGrpSpPr/>
        <p:nvPr/>
      </p:nvGrpSpPr>
      <p:grpSpPr>
        <a:xfrm>
          <a:off x="0" y="0"/>
          <a:ext cx="0" cy="0"/>
          <a:chOff x="0" y="0"/>
          <a:chExt cx="0" cy="0"/>
        </a:xfrm>
      </p:grpSpPr>
      <p:sp>
        <p:nvSpPr>
          <p:cNvPr id="180" name="Google Shape;180;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1" name="Google Shape;181;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2" name="Google Shape;18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3" name="Google Shape;18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5"/>
        <p:cNvGrpSpPr/>
        <p:nvPr/>
      </p:nvGrpSpPr>
      <p:grpSpPr>
        <a:xfrm>
          <a:off x="0" y="0"/>
          <a:ext cx="0" cy="0"/>
          <a:chOff x="0" y="0"/>
          <a:chExt cx="0" cy="0"/>
        </a:xfrm>
      </p:grpSpPr>
      <p:sp>
        <p:nvSpPr>
          <p:cNvPr id="186" name="Google Shape;18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7" name="Google Shape;18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88" name="Google Shape;18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1"/>
        <p:cNvGrpSpPr/>
        <p:nvPr/>
      </p:nvGrpSpPr>
      <p:grpSpPr>
        <a:xfrm>
          <a:off x="0" y="0"/>
          <a:ext cx="0" cy="0"/>
          <a:chOff x="0" y="0"/>
          <a:chExt cx="0" cy="0"/>
        </a:xfrm>
      </p:grpSpPr>
      <p:sp>
        <p:nvSpPr>
          <p:cNvPr id="192" name="Google Shape;19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3" name="Google Shape;19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5" name="Google Shape;19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7" name="Google Shape;19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0" name="Google Shape;20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2" name="Google Shape;20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3" name="Google Shape;20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4" name="Google Shape;20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6" name="Google Shape;20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7"/>
        <p:cNvGrpSpPr/>
        <p:nvPr/>
      </p:nvGrpSpPr>
      <p:grpSpPr>
        <a:xfrm>
          <a:off x="0" y="0"/>
          <a:ext cx="0" cy="0"/>
          <a:chOff x="0" y="0"/>
          <a:chExt cx="0" cy="0"/>
        </a:xfrm>
      </p:grpSpPr>
      <p:sp>
        <p:nvSpPr>
          <p:cNvPr id="208" name="Google Shape;20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9" name="Google Shape;20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2"/>
        <p:cNvGrpSpPr/>
        <p:nvPr/>
      </p:nvGrpSpPr>
      <p:grpSpPr>
        <a:xfrm>
          <a:off x="0" y="0"/>
          <a:ext cx="0" cy="0"/>
          <a:chOff x="0" y="0"/>
          <a:chExt cx="0" cy="0"/>
        </a:xfrm>
      </p:grpSpPr>
      <p:sp>
        <p:nvSpPr>
          <p:cNvPr id="213" name="Google Shape;21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8" name="Google Shape;21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2" name="Google Shape;22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5" name="Google Shape;22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7" name="Google Shape;22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2" name="Google Shape;23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36"/>
        <p:cNvGrpSpPr/>
        <p:nvPr/>
      </p:nvGrpSpPr>
      <p:grpSpPr>
        <a:xfrm>
          <a:off x="0" y="0"/>
          <a:ext cx="0" cy="0"/>
          <a:chOff x="0" y="0"/>
          <a:chExt cx="0" cy="0"/>
        </a:xfrm>
      </p:grpSpPr>
      <p:sp>
        <p:nvSpPr>
          <p:cNvPr id="237" name="Google Shape;23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8" name="Google Shape;23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6"/>
        <p:cNvGrpSpPr/>
        <p:nvPr/>
      </p:nvGrpSpPr>
      <p:grpSpPr>
        <a:xfrm>
          <a:off x="0" y="0"/>
          <a:ext cx="0" cy="0"/>
          <a:chOff x="0" y="0"/>
          <a:chExt cx="0" cy="0"/>
        </a:xfrm>
      </p:grpSpPr>
      <p:sp>
        <p:nvSpPr>
          <p:cNvPr id="247" name="Google Shape;247;p3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48" name="Google Shape;248;p3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49" name="Google Shape;24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0"/>
        <p:cNvGrpSpPr/>
        <p:nvPr/>
      </p:nvGrpSpPr>
      <p:grpSpPr>
        <a:xfrm>
          <a:off x="0" y="0"/>
          <a:ext cx="0" cy="0"/>
          <a:chOff x="0" y="0"/>
          <a:chExt cx="0" cy="0"/>
        </a:xfrm>
      </p:grpSpPr>
      <p:sp>
        <p:nvSpPr>
          <p:cNvPr id="251" name="Google Shape;251;p3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52" name="Google Shape;252;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3"/>
        <p:cNvGrpSpPr/>
        <p:nvPr/>
      </p:nvGrpSpPr>
      <p:grpSpPr>
        <a:xfrm>
          <a:off x="0" y="0"/>
          <a:ext cx="0" cy="0"/>
          <a:chOff x="0" y="0"/>
          <a:chExt cx="0" cy="0"/>
        </a:xfrm>
      </p:grpSpPr>
      <p:sp>
        <p:nvSpPr>
          <p:cNvPr id="254" name="Google Shape;254;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5" name="Google Shape;255;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56" name="Google Shape;256;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7"/>
        <p:cNvGrpSpPr/>
        <p:nvPr/>
      </p:nvGrpSpPr>
      <p:grpSpPr>
        <a:xfrm>
          <a:off x="0" y="0"/>
          <a:ext cx="0" cy="0"/>
          <a:chOff x="0" y="0"/>
          <a:chExt cx="0" cy="0"/>
        </a:xfrm>
      </p:grpSpPr>
      <p:sp>
        <p:nvSpPr>
          <p:cNvPr id="258" name="Google Shape;25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9" name="Google Shape;259;p4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0" name="Google Shape;260;p4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1" name="Google Shape;261;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2"/>
        <p:cNvGrpSpPr/>
        <p:nvPr/>
      </p:nvGrpSpPr>
      <p:grpSpPr>
        <a:xfrm>
          <a:off x="0" y="0"/>
          <a:ext cx="0" cy="0"/>
          <a:chOff x="0" y="0"/>
          <a:chExt cx="0" cy="0"/>
        </a:xfrm>
      </p:grpSpPr>
      <p:sp>
        <p:nvSpPr>
          <p:cNvPr id="263" name="Google Shape;263;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64" name="Google Shape;264;p4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5"/>
        <p:cNvGrpSpPr/>
        <p:nvPr/>
      </p:nvGrpSpPr>
      <p:grpSpPr>
        <a:xfrm>
          <a:off x="0" y="0"/>
          <a:ext cx="0" cy="0"/>
          <a:chOff x="0" y="0"/>
          <a:chExt cx="0" cy="0"/>
        </a:xfrm>
      </p:grpSpPr>
      <p:sp>
        <p:nvSpPr>
          <p:cNvPr id="266" name="Google Shape;266;p4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67" name="Google Shape;267;p4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8" name="Google Shape;268;p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69"/>
        <p:cNvGrpSpPr/>
        <p:nvPr/>
      </p:nvGrpSpPr>
      <p:grpSpPr>
        <a:xfrm>
          <a:off x="0" y="0"/>
          <a:ext cx="0" cy="0"/>
          <a:chOff x="0" y="0"/>
          <a:chExt cx="0" cy="0"/>
        </a:xfrm>
      </p:grpSpPr>
      <p:sp>
        <p:nvSpPr>
          <p:cNvPr id="270" name="Google Shape;270;p4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71" name="Google Shape;271;p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2"/>
        <p:cNvGrpSpPr/>
        <p:nvPr/>
      </p:nvGrpSpPr>
      <p:grpSpPr>
        <a:xfrm>
          <a:off x="0" y="0"/>
          <a:ext cx="0" cy="0"/>
          <a:chOff x="0" y="0"/>
          <a:chExt cx="0" cy="0"/>
        </a:xfrm>
      </p:grpSpPr>
      <p:sp>
        <p:nvSpPr>
          <p:cNvPr id="273" name="Google Shape;273;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4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75" name="Google Shape;275;p4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76" name="Google Shape;276;p4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77" name="Google Shape;277;p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78"/>
        <p:cNvGrpSpPr/>
        <p:nvPr/>
      </p:nvGrpSpPr>
      <p:grpSpPr>
        <a:xfrm>
          <a:off x="0" y="0"/>
          <a:ext cx="0" cy="0"/>
          <a:chOff x="0" y="0"/>
          <a:chExt cx="0" cy="0"/>
        </a:xfrm>
      </p:grpSpPr>
      <p:sp>
        <p:nvSpPr>
          <p:cNvPr id="279" name="Google Shape;279;p4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80" name="Google Shape;280;p4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1"/>
        <p:cNvGrpSpPr/>
        <p:nvPr/>
      </p:nvGrpSpPr>
      <p:grpSpPr>
        <a:xfrm>
          <a:off x="0" y="0"/>
          <a:ext cx="0" cy="0"/>
          <a:chOff x="0" y="0"/>
          <a:chExt cx="0" cy="0"/>
        </a:xfrm>
      </p:grpSpPr>
      <p:sp>
        <p:nvSpPr>
          <p:cNvPr id="282" name="Google Shape;282;p4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83" name="Google Shape;283;p4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84" name="Google Shape;284;p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5"/>
        <p:cNvGrpSpPr/>
        <p:nvPr/>
      </p:nvGrpSpPr>
      <p:grpSpPr>
        <a:xfrm>
          <a:off x="0" y="0"/>
          <a:ext cx="0" cy="0"/>
          <a:chOff x="0" y="0"/>
          <a:chExt cx="0" cy="0"/>
        </a:xfrm>
      </p:grpSpPr>
      <p:sp>
        <p:nvSpPr>
          <p:cNvPr id="286" name="Google Shape;286;p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244" name="Google Shape;244;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245" name="Google Shape;245;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13"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92" name="Google Shape;292;p49"/>
          <p:cNvSpPr txBox="1">
            <a:spLocks noGrp="1"/>
          </p:cNvSpPr>
          <p:nvPr>
            <p:ph type="body" idx="1"/>
          </p:nvPr>
        </p:nvSpPr>
        <p:spPr>
          <a:xfrm>
            <a:off x="628650" y="1077050"/>
            <a:ext cx="7886700" cy="35463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a:t>
            </a:r>
            <a:r>
              <a:rPr lang="en" sz="1600" dirty="0" smtClean="0">
                <a:latin typeface="Century Gothic"/>
                <a:ea typeface="Century Gothic"/>
                <a:cs typeface="Century Gothic"/>
                <a:sym typeface="Century Gothic"/>
              </a:rPr>
              <a:t>60-75 minutes </a:t>
            </a:r>
            <a:r>
              <a:rPr lang="en" sz="1600" dirty="0">
                <a:latin typeface="Century Gothic"/>
                <a:ea typeface="Century Gothic"/>
                <a:cs typeface="Century Gothic"/>
                <a:sym typeface="Century Gothic"/>
              </a:rPr>
              <a:t>to complete. </a:t>
            </a:r>
            <a:endParaRPr sz="16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6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600" dirty="0">
                <a:solidFill>
                  <a:srgbClr val="000000"/>
                </a:solidFill>
                <a:latin typeface="Century Gothic"/>
                <a:ea typeface="Century Gothic"/>
                <a:cs typeface="Century Gothic"/>
                <a:sym typeface="Century Gothic"/>
              </a:rPr>
              <a:t>In this lesson, students are introduced to press releases through a Poster Walk to help them understand the structure of press releases and how they are used. Students co-create a </a:t>
            </a:r>
            <a:r>
              <a:rPr lang="en" sz="1600" b="1" dirty="0">
                <a:solidFill>
                  <a:srgbClr val="000000"/>
                </a:solidFill>
                <a:latin typeface="Century Gothic"/>
                <a:ea typeface="Century Gothic"/>
                <a:cs typeface="Century Gothic"/>
                <a:sym typeface="Century Gothic"/>
              </a:rPr>
              <a:t>Characteristics of Press Releases anchor chart </a:t>
            </a:r>
            <a:r>
              <a:rPr lang="en" sz="1600" dirty="0">
                <a:solidFill>
                  <a:srgbClr val="000000"/>
                </a:solidFill>
                <a:latin typeface="Century Gothic"/>
                <a:ea typeface="Century Gothic"/>
                <a:cs typeface="Century Gothic"/>
                <a:sym typeface="Century Gothic"/>
              </a:rPr>
              <a:t>after examining real press releases from organizations they have learned about throughout the unit. They will add to and refer to this anchor chart throughout the remainder of this unit as they write their class press release.</a:t>
            </a:r>
            <a:endParaRPr sz="16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endParaRPr sz="16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solidFill>
                  <a:srgbClr val="000000"/>
                </a:solidFill>
                <a:latin typeface="Century Gothic"/>
                <a:ea typeface="Century Gothic"/>
                <a:cs typeface="Century Gothic"/>
                <a:sym typeface="Century Gothic"/>
              </a:rPr>
              <a:t>The Learning Targets for students today are:</a:t>
            </a:r>
            <a:endParaRPr sz="1600" dirty="0">
              <a:solidFill>
                <a:srgbClr val="000000"/>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rgbClr val="000000"/>
              </a:buClr>
              <a:buSzPts val="1600"/>
              <a:buFont typeface="Century Gothic"/>
              <a:buAutoNum type="arabicPeriod"/>
            </a:pPr>
            <a:r>
              <a:rPr lang="en" sz="1600" dirty="0">
                <a:solidFill>
                  <a:srgbClr val="000000"/>
                </a:solidFill>
                <a:latin typeface="Century Gothic"/>
                <a:ea typeface="Century Gothic"/>
                <a:cs typeface="Century Gothic"/>
                <a:sym typeface="Century Gothic"/>
              </a:rPr>
              <a:t>I can analyze a model in order to generate criteria for an effective press release. </a:t>
            </a:r>
            <a:endParaRPr sz="1600" b="1" dirty="0">
              <a:solidFill>
                <a:srgbClr val="000000"/>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rgbClr val="000000"/>
              </a:buClr>
              <a:buSzPts val="1600"/>
              <a:buFont typeface="Century Gothic"/>
              <a:buAutoNum type="arabicPeriod"/>
            </a:pPr>
            <a:r>
              <a:rPr lang="en" sz="1600" dirty="0">
                <a:solidFill>
                  <a:srgbClr val="000000"/>
                </a:solidFill>
                <a:latin typeface="Century Gothic"/>
                <a:ea typeface="Century Gothic"/>
                <a:cs typeface="Century Gothic"/>
                <a:sym typeface="Century Gothic"/>
              </a:rPr>
              <a:t>I can plan a press release about the results of our class project. </a:t>
            </a:r>
            <a:endParaRPr sz="1600"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8"/>
          <p:cNvSpPr txBox="1">
            <a:spLocks noGrp="1"/>
          </p:cNvSpPr>
          <p:nvPr>
            <p:ph type="title"/>
          </p:nvPr>
        </p:nvSpPr>
        <p:spPr>
          <a:xfrm>
            <a:off x="628650" y="273849"/>
            <a:ext cx="7886700" cy="889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Poster Walk: Exploring Press Releases</a:t>
            </a:r>
            <a:endParaRPr/>
          </a:p>
        </p:txBody>
      </p:sp>
      <p:pic>
        <p:nvPicPr>
          <p:cNvPr id="362" name="Google Shape;362;p58"/>
          <p:cNvPicPr preferRelativeResize="0"/>
          <p:nvPr/>
        </p:nvPicPr>
        <p:blipFill>
          <a:blip r:embed="rId3">
            <a:alphaModFix/>
          </a:blip>
          <a:stretch>
            <a:fillRect/>
          </a:stretch>
        </p:blipFill>
        <p:spPr>
          <a:xfrm>
            <a:off x="8515325" y="4356713"/>
            <a:ext cx="556975" cy="556975"/>
          </a:xfrm>
          <a:prstGeom prst="rect">
            <a:avLst/>
          </a:prstGeom>
          <a:noFill/>
          <a:ln>
            <a:noFill/>
          </a:ln>
        </p:spPr>
      </p:pic>
      <p:pic>
        <p:nvPicPr>
          <p:cNvPr id="363" name="Google Shape;363;p58"/>
          <p:cNvPicPr preferRelativeResize="0"/>
          <p:nvPr/>
        </p:nvPicPr>
        <p:blipFill>
          <a:blip r:embed="rId4">
            <a:alphaModFix/>
          </a:blip>
          <a:stretch>
            <a:fillRect/>
          </a:stretch>
        </p:blipFill>
        <p:spPr>
          <a:xfrm>
            <a:off x="2014525" y="1163349"/>
            <a:ext cx="5114925" cy="3438525"/>
          </a:xfrm>
          <a:prstGeom prst="rect">
            <a:avLst/>
          </a:prstGeom>
          <a:noFill/>
          <a:ln>
            <a:noFill/>
          </a:ln>
        </p:spPr>
      </p:pic>
      <p:pic>
        <p:nvPicPr>
          <p:cNvPr id="364" name="Google Shape;364;p58"/>
          <p:cNvPicPr preferRelativeResize="0"/>
          <p:nvPr/>
        </p:nvPicPr>
        <p:blipFill>
          <a:blip r:embed="rId5">
            <a:alphaModFix/>
          </a:blip>
          <a:stretch>
            <a:fillRect/>
          </a:stretch>
        </p:blipFill>
        <p:spPr>
          <a:xfrm>
            <a:off x="7962875" y="4325649"/>
            <a:ext cx="552450" cy="552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9"/>
          <p:cNvSpPr txBox="1">
            <a:spLocks noGrp="1"/>
          </p:cNvSpPr>
          <p:nvPr>
            <p:ph type="title"/>
          </p:nvPr>
        </p:nvSpPr>
        <p:spPr>
          <a:xfrm>
            <a:off x="628650" y="273850"/>
            <a:ext cx="3828900" cy="1429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Analyzing a Model Press Release</a:t>
            </a:r>
            <a:endParaRPr/>
          </a:p>
        </p:txBody>
      </p:sp>
      <p:sp>
        <p:nvSpPr>
          <p:cNvPr id="370" name="Google Shape;370;p59"/>
          <p:cNvSpPr txBox="1">
            <a:spLocks noGrp="1"/>
          </p:cNvSpPr>
          <p:nvPr>
            <p:ph type="body" idx="1"/>
          </p:nvPr>
        </p:nvSpPr>
        <p:spPr>
          <a:xfrm>
            <a:off x="628650" y="1852700"/>
            <a:ext cx="3629700" cy="27798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0"/>
              </a:spcBef>
              <a:spcAft>
                <a:spcPts val="0"/>
              </a:spcAft>
              <a:buSzPts val="2400"/>
              <a:buChar char="•"/>
            </a:pPr>
            <a:r>
              <a:rPr lang="en" sz="2400" dirty="0"/>
              <a:t>What is this text about? </a:t>
            </a:r>
            <a:endParaRPr sz="2400" dirty="0"/>
          </a:p>
          <a:p>
            <a:pPr marL="457200" lvl="0" indent="-381000" algn="l" rtl="0">
              <a:lnSpc>
                <a:spcPct val="150000"/>
              </a:lnSpc>
              <a:spcBef>
                <a:spcPts val="0"/>
              </a:spcBef>
              <a:spcAft>
                <a:spcPts val="0"/>
              </a:spcAft>
              <a:buSzPts val="2400"/>
              <a:buChar char="•"/>
            </a:pPr>
            <a:r>
              <a:rPr lang="en" sz="2400" dirty="0"/>
              <a:t>What is the </a:t>
            </a:r>
            <a:r>
              <a:rPr lang="en-US" sz="2400" dirty="0" smtClean="0"/>
              <a:t>g</a:t>
            </a:r>
            <a:r>
              <a:rPr lang="en" sz="2400" dirty="0" smtClean="0"/>
              <a:t>ist </a:t>
            </a:r>
            <a:r>
              <a:rPr lang="en" sz="2400" dirty="0"/>
              <a:t>of this paragraph? </a:t>
            </a:r>
            <a:endParaRPr sz="2400" dirty="0"/>
          </a:p>
          <a:p>
            <a:pPr marL="0" lvl="0" indent="0" algn="l" rtl="0">
              <a:lnSpc>
                <a:spcPct val="90000"/>
              </a:lnSpc>
              <a:spcBef>
                <a:spcPts val="800"/>
              </a:spcBef>
              <a:spcAft>
                <a:spcPts val="0"/>
              </a:spcAft>
              <a:buSzPts val="2100"/>
              <a:buNone/>
            </a:pPr>
            <a:endParaRPr dirty="0"/>
          </a:p>
        </p:txBody>
      </p:sp>
      <p:pic>
        <p:nvPicPr>
          <p:cNvPr id="371" name="Google Shape;371;p59"/>
          <p:cNvPicPr preferRelativeResize="0"/>
          <p:nvPr/>
        </p:nvPicPr>
        <p:blipFill rotWithShape="1">
          <a:blip r:embed="rId3">
            <a:alphaModFix/>
          </a:blip>
          <a:srcRect/>
          <a:stretch/>
        </p:blipFill>
        <p:spPr>
          <a:xfrm>
            <a:off x="8501742" y="4408712"/>
            <a:ext cx="509321" cy="531954"/>
          </a:xfrm>
          <a:prstGeom prst="rect">
            <a:avLst/>
          </a:prstGeom>
          <a:noFill/>
          <a:ln>
            <a:noFill/>
          </a:ln>
        </p:spPr>
      </p:pic>
      <p:pic>
        <p:nvPicPr>
          <p:cNvPr id="372" name="Google Shape;372;p59"/>
          <p:cNvPicPr preferRelativeResize="0"/>
          <p:nvPr/>
        </p:nvPicPr>
        <p:blipFill>
          <a:blip r:embed="rId4">
            <a:alphaModFix/>
          </a:blip>
          <a:stretch>
            <a:fillRect/>
          </a:stretch>
        </p:blipFill>
        <p:spPr>
          <a:xfrm>
            <a:off x="4867475" y="582113"/>
            <a:ext cx="3379950" cy="39792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0">
                                            <p:txEl>
                                              <p:pRg st="0" end="0"/>
                                            </p:txEl>
                                          </p:spTgt>
                                        </p:tgtEl>
                                        <p:attrNameLst>
                                          <p:attrName>style.visibility</p:attrName>
                                        </p:attrNameLst>
                                      </p:cBhvr>
                                      <p:to>
                                        <p:strVal val="visible"/>
                                      </p:to>
                                    </p:set>
                                    <p:animEffect transition="in" filter="fade">
                                      <p:cBhvr>
                                        <p:cTn id="7" dur="1000"/>
                                        <p:tgtEl>
                                          <p:spTgt spid="3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0">
                                            <p:txEl>
                                              <p:pRg st="1" end="1"/>
                                            </p:txEl>
                                          </p:spTgt>
                                        </p:tgtEl>
                                        <p:attrNameLst>
                                          <p:attrName>style.visibility</p:attrName>
                                        </p:attrNameLst>
                                      </p:cBhvr>
                                      <p:to>
                                        <p:strVal val="visible"/>
                                      </p:to>
                                    </p:set>
                                    <p:animEffect transition="in" filter="fade">
                                      <p:cBhvr>
                                        <p:cTn id="12" dur="1000"/>
                                        <p:tgtEl>
                                          <p:spTgt spid="3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6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Generating Criteria for a Press Release </a:t>
            </a:r>
            <a:endParaRPr/>
          </a:p>
        </p:txBody>
      </p:sp>
      <p:sp>
        <p:nvSpPr>
          <p:cNvPr id="378" name="Google Shape;378;p60"/>
          <p:cNvSpPr txBox="1">
            <a:spLocks noGrp="1"/>
          </p:cNvSpPr>
          <p:nvPr>
            <p:ph type="body" idx="1"/>
          </p:nvPr>
        </p:nvSpPr>
        <p:spPr>
          <a:xfrm>
            <a:off x="628650" y="1613650"/>
            <a:ext cx="3829200" cy="3018900"/>
          </a:xfrm>
          <a:prstGeom prst="rect">
            <a:avLst/>
          </a:prstGeom>
          <a:noFill/>
          <a:ln>
            <a:noFill/>
          </a:ln>
        </p:spPr>
        <p:txBody>
          <a:bodyPr spcFirstLastPara="1" wrap="square" lIns="68575" tIns="34275" rIns="68575" bIns="34275" anchor="t" anchorCtr="0">
            <a:noAutofit/>
          </a:bodyPr>
          <a:lstStyle/>
          <a:p>
            <a:pPr marL="0" lvl="0" indent="0" algn="l" rtl="0">
              <a:lnSpc>
                <a:spcPct val="150000"/>
              </a:lnSpc>
              <a:spcBef>
                <a:spcPts val="0"/>
              </a:spcBef>
              <a:spcAft>
                <a:spcPts val="0"/>
              </a:spcAft>
              <a:buNone/>
            </a:pPr>
            <a:r>
              <a:rPr lang="en" sz="1800" u="sng"/>
              <a:t>Paragraph 1: </a:t>
            </a:r>
            <a:endParaRPr sz="1800" u="sng"/>
          </a:p>
          <a:p>
            <a:pPr marL="0" lvl="0" indent="0" algn="l" rtl="0">
              <a:lnSpc>
                <a:spcPct val="150000"/>
              </a:lnSpc>
              <a:spcBef>
                <a:spcPts val="0"/>
              </a:spcBef>
              <a:spcAft>
                <a:spcPts val="0"/>
              </a:spcAft>
              <a:buNone/>
            </a:pPr>
            <a:r>
              <a:rPr lang="en" sz="1800"/>
              <a:t>What is the purpose of this part of the press release? What specific information is given? </a:t>
            </a:r>
            <a:endParaRPr sz="1800"/>
          </a:p>
          <a:p>
            <a:pPr marL="0" lvl="0" indent="0" algn="l" rtl="0">
              <a:lnSpc>
                <a:spcPct val="100000"/>
              </a:lnSpc>
              <a:spcBef>
                <a:spcPts val="0"/>
              </a:spcBef>
              <a:spcAft>
                <a:spcPts val="0"/>
              </a:spcAft>
              <a:buNone/>
            </a:pPr>
            <a:endParaRPr sz="1800"/>
          </a:p>
          <a:p>
            <a:pPr marL="0" lvl="0" indent="0" algn="l" rtl="0">
              <a:lnSpc>
                <a:spcPct val="90000"/>
              </a:lnSpc>
              <a:spcBef>
                <a:spcPts val="800"/>
              </a:spcBef>
              <a:spcAft>
                <a:spcPts val="0"/>
              </a:spcAft>
              <a:buSzPts val="2100"/>
              <a:buNone/>
            </a:pPr>
            <a:endParaRPr/>
          </a:p>
        </p:txBody>
      </p:sp>
      <p:pic>
        <p:nvPicPr>
          <p:cNvPr id="379" name="Google Shape;379;p60"/>
          <p:cNvPicPr preferRelativeResize="0"/>
          <p:nvPr/>
        </p:nvPicPr>
        <p:blipFill rotWithShape="1">
          <a:blip r:embed="rId3">
            <a:alphaModFix/>
          </a:blip>
          <a:srcRect/>
          <a:stretch/>
        </p:blipFill>
        <p:spPr>
          <a:xfrm>
            <a:off x="8453463" y="4346200"/>
            <a:ext cx="572700" cy="572700"/>
          </a:xfrm>
          <a:prstGeom prst="rect">
            <a:avLst/>
          </a:prstGeom>
          <a:noFill/>
          <a:ln>
            <a:noFill/>
          </a:ln>
        </p:spPr>
      </p:pic>
      <p:pic>
        <p:nvPicPr>
          <p:cNvPr id="380" name="Google Shape;380;p60"/>
          <p:cNvPicPr preferRelativeResize="0"/>
          <p:nvPr/>
        </p:nvPicPr>
        <p:blipFill>
          <a:blip r:embed="rId4">
            <a:alphaModFix/>
          </a:blip>
          <a:stretch>
            <a:fillRect/>
          </a:stretch>
        </p:blipFill>
        <p:spPr>
          <a:xfrm>
            <a:off x="4457700" y="1590998"/>
            <a:ext cx="4481375" cy="146112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61"/>
          <p:cNvSpPr txBox="1">
            <a:spLocks noGrp="1"/>
          </p:cNvSpPr>
          <p:nvPr>
            <p:ph type="title"/>
          </p:nvPr>
        </p:nvSpPr>
        <p:spPr>
          <a:xfrm>
            <a:off x="628650" y="273849"/>
            <a:ext cx="7886700" cy="848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Planning a Press Release</a:t>
            </a:r>
            <a:endParaRPr/>
          </a:p>
        </p:txBody>
      </p:sp>
      <p:sp>
        <p:nvSpPr>
          <p:cNvPr id="386" name="Google Shape;386;p61"/>
          <p:cNvSpPr txBox="1">
            <a:spLocks noGrp="1"/>
          </p:cNvSpPr>
          <p:nvPr>
            <p:ph type="body" idx="1"/>
          </p:nvPr>
        </p:nvSpPr>
        <p:spPr>
          <a:xfrm>
            <a:off x="628650" y="1122544"/>
            <a:ext cx="7886700" cy="3263400"/>
          </a:xfrm>
          <a:prstGeom prst="rect">
            <a:avLst/>
          </a:prstGeom>
          <a:noFill/>
          <a:ln>
            <a:noFill/>
          </a:ln>
        </p:spPr>
        <p:txBody>
          <a:bodyPr spcFirstLastPara="1" wrap="square" lIns="68575" tIns="34275" rIns="68575" bIns="34275" anchor="t" anchorCtr="0">
            <a:noAutofit/>
          </a:bodyPr>
          <a:lstStyle/>
          <a:p>
            <a:pPr marL="457200" lvl="1" indent="-400050" algn="l" rtl="0">
              <a:lnSpc>
                <a:spcPct val="150000"/>
              </a:lnSpc>
              <a:spcBef>
                <a:spcPts val="0"/>
              </a:spcBef>
              <a:spcAft>
                <a:spcPts val="0"/>
              </a:spcAft>
              <a:buClr>
                <a:srgbClr val="000000"/>
              </a:buClr>
              <a:buSzPts val="1800"/>
              <a:buFont typeface="Century Gothic"/>
              <a:buAutoNum type="arabicPeriod"/>
            </a:pPr>
            <a:r>
              <a:rPr lang="en">
                <a:solidFill>
                  <a:srgbClr val="000000"/>
                </a:solidFill>
              </a:rPr>
              <a:t>Draw a note-catcher.</a:t>
            </a:r>
            <a:endParaRPr>
              <a:solidFill>
                <a:srgbClr val="000000"/>
              </a:solidFill>
            </a:endParaRPr>
          </a:p>
          <a:p>
            <a:pPr marL="457200" lvl="1" indent="-400050" algn="l" rtl="0">
              <a:lnSpc>
                <a:spcPct val="150000"/>
              </a:lnSpc>
              <a:spcBef>
                <a:spcPts val="0"/>
              </a:spcBef>
              <a:spcAft>
                <a:spcPts val="0"/>
              </a:spcAft>
              <a:buClr>
                <a:srgbClr val="000000"/>
              </a:buClr>
              <a:buSzPts val="1800"/>
              <a:buFont typeface="Century Gothic"/>
              <a:buAutoNum type="arabicPeriod"/>
            </a:pPr>
            <a:r>
              <a:rPr lang="en">
                <a:solidFill>
                  <a:srgbClr val="000000"/>
                </a:solidFill>
              </a:rPr>
              <a:t>Identify a key point you want to make in the press release.</a:t>
            </a:r>
            <a:endParaRPr>
              <a:solidFill>
                <a:srgbClr val="000000"/>
              </a:solidFill>
            </a:endParaRPr>
          </a:p>
          <a:p>
            <a:pPr marL="457200" lvl="1" indent="-400050" algn="l" rtl="0">
              <a:lnSpc>
                <a:spcPct val="150000"/>
              </a:lnSpc>
              <a:spcBef>
                <a:spcPts val="0"/>
              </a:spcBef>
              <a:spcAft>
                <a:spcPts val="0"/>
              </a:spcAft>
              <a:buClr>
                <a:srgbClr val="000000"/>
              </a:buClr>
              <a:buSzPts val="1800"/>
              <a:buFont typeface="Century Gothic"/>
              <a:buAutoNum type="arabicPeriod"/>
            </a:pPr>
            <a:r>
              <a:rPr lang="en">
                <a:solidFill>
                  <a:srgbClr val="000000"/>
                </a:solidFill>
              </a:rPr>
              <a:t>Think about how this point shows how the class made a difference in the community and record this elaboration on your note-catcher.</a:t>
            </a:r>
            <a:endParaRPr>
              <a:solidFill>
                <a:srgbClr val="000000"/>
              </a:solidFill>
            </a:endParaRPr>
          </a:p>
          <a:p>
            <a:pPr marL="457200" lvl="1" indent="-400050" algn="l" rtl="0">
              <a:lnSpc>
                <a:spcPct val="150000"/>
              </a:lnSpc>
              <a:spcBef>
                <a:spcPts val="0"/>
              </a:spcBef>
              <a:spcAft>
                <a:spcPts val="0"/>
              </a:spcAft>
              <a:buClr>
                <a:srgbClr val="000000"/>
              </a:buClr>
              <a:buSzPts val="1800"/>
              <a:buFont typeface="Century Gothic"/>
              <a:buAutoNum type="arabicPeriod"/>
            </a:pPr>
            <a:r>
              <a:rPr lang="en">
                <a:solidFill>
                  <a:srgbClr val="000000"/>
                </a:solidFill>
              </a:rPr>
              <a:t>Repeat, ensuring you have planned key points that summarize and give specific details about the project.</a:t>
            </a:r>
            <a:endParaRPr>
              <a:solidFill>
                <a:srgbClr val="000000"/>
              </a:solidFill>
            </a:endParaRPr>
          </a:p>
        </p:txBody>
      </p:sp>
      <p:pic>
        <p:nvPicPr>
          <p:cNvPr id="388" name="Google Shape;388;p61"/>
          <p:cNvPicPr preferRelativeResize="0"/>
          <p:nvPr/>
        </p:nvPicPr>
        <p:blipFill>
          <a:blip r:embed="rId3">
            <a:alphaModFix/>
          </a:blip>
          <a:stretch>
            <a:fillRect/>
          </a:stretch>
        </p:blipFill>
        <p:spPr>
          <a:xfrm>
            <a:off x="7935294" y="4373935"/>
            <a:ext cx="556975" cy="556975"/>
          </a:xfrm>
          <a:prstGeom prst="rect">
            <a:avLst/>
          </a:prstGeom>
          <a:noFill/>
          <a:ln>
            <a:noFill/>
          </a:ln>
        </p:spPr>
      </p:pic>
      <p:pic>
        <p:nvPicPr>
          <p:cNvPr id="6" name="Google Shape;379;p60"/>
          <p:cNvPicPr preferRelativeResize="0"/>
          <p:nvPr/>
        </p:nvPicPr>
        <p:blipFill rotWithShape="1">
          <a:blip r:embed="rId4">
            <a:alphaModFix/>
          </a:blip>
          <a:srcRect/>
          <a:stretch/>
        </p:blipFill>
        <p:spPr>
          <a:xfrm>
            <a:off x="8453463" y="4346200"/>
            <a:ext cx="572700"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62"/>
          <p:cNvSpPr txBox="1">
            <a:spLocks noGrp="1"/>
          </p:cNvSpPr>
          <p:nvPr>
            <p:ph type="title"/>
          </p:nvPr>
        </p:nvSpPr>
        <p:spPr>
          <a:xfrm>
            <a:off x="501175" y="171794"/>
            <a:ext cx="3198300" cy="9942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394" name="Google Shape;394;p62"/>
          <p:cNvSpPr txBox="1"/>
          <p:nvPr/>
        </p:nvSpPr>
        <p:spPr>
          <a:xfrm>
            <a:off x="194988" y="1166000"/>
            <a:ext cx="4065600" cy="2535143"/>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Font typeface="Century Gothic"/>
              <a:buAutoNum type="alphaUcPeriod"/>
            </a:pPr>
            <a:r>
              <a:rPr lang="en" sz="1800" dirty="0">
                <a:latin typeface="Century Gothic"/>
                <a:ea typeface="Century Gothic"/>
                <a:cs typeface="Century Gothic"/>
                <a:sym typeface="Century Gothic"/>
              </a:rPr>
              <a:t>Complete the Writin</a:t>
            </a:r>
            <a:r>
              <a:rPr lang="en" sz="1800" b="1" dirty="0">
                <a:latin typeface="Century Gothic"/>
                <a:ea typeface="Century Gothic"/>
                <a:cs typeface="Century Gothic"/>
                <a:sym typeface="Century Gothic"/>
              </a:rPr>
              <a:t>g Thank You Notes I</a:t>
            </a:r>
            <a:r>
              <a:rPr lang="en" sz="1800" dirty="0">
                <a:latin typeface="Century Gothic"/>
                <a:ea typeface="Century Gothic"/>
                <a:cs typeface="Century Gothic"/>
                <a:sym typeface="Century Gothic"/>
              </a:rPr>
              <a:t> in your Unit 3 Homework.</a:t>
            </a:r>
            <a:endParaRPr sz="1800" dirty="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lphaUcPeriod"/>
            </a:pPr>
            <a:r>
              <a:rPr lang="en" sz="1800" i="0" u="none" strike="noStrike" cap="none" dirty="0">
                <a:latin typeface="Century Gothic"/>
                <a:ea typeface="Century Gothic"/>
                <a:cs typeface="Century Gothic"/>
                <a:sym typeface="Century Gothic"/>
              </a:rPr>
              <a:t>Accountable Research </a:t>
            </a:r>
            <a:r>
              <a:rPr lang="en" sz="1800" i="0" u="none" strike="noStrike" cap="none" dirty="0" smtClean="0">
                <a:latin typeface="Century Gothic"/>
                <a:ea typeface="Century Gothic"/>
                <a:cs typeface="Century Gothic"/>
                <a:sym typeface="Century Gothic"/>
              </a:rPr>
              <a:t>Reading</a:t>
            </a:r>
            <a:r>
              <a:rPr lang="en-US" sz="1800" i="0" u="none" strike="noStrike" cap="none" dirty="0" smtClean="0">
                <a:latin typeface="Century Gothic"/>
                <a:ea typeface="Century Gothic"/>
                <a:cs typeface="Century Gothic"/>
                <a:sym typeface="Century Gothic"/>
              </a:rPr>
              <a:t>:</a:t>
            </a:r>
            <a:r>
              <a:rPr lang="en" sz="1800" i="0" u="none" strike="noStrike" cap="none" dirty="0" smtClean="0">
                <a:latin typeface="Century Gothic"/>
                <a:ea typeface="Century Gothic"/>
                <a:cs typeface="Century Gothic"/>
                <a:sym typeface="Century Gothic"/>
              </a:rPr>
              <a:t> </a:t>
            </a:r>
            <a:r>
              <a:rPr lang="en" sz="1800" i="0" u="none" strike="noStrike" cap="none" dirty="0">
                <a:latin typeface="Century Gothic"/>
                <a:ea typeface="Century Gothic"/>
                <a:cs typeface="Century Gothic"/>
                <a:sym typeface="Century Gothic"/>
              </a:rPr>
              <a:t>Select a prompt to respond to in the front of your independent reading journal.</a:t>
            </a:r>
            <a:endParaRPr sz="1800" i="0" u="none" strike="noStrike" cap="none"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395" name="Google Shape;395;p62"/>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a:t>
            </a:r>
            <a:r>
              <a:rPr lang="en" sz="2400" dirty="0">
                <a:latin typeface="Century Gothic"/>
                <a:ea typeface="Century Gothic"/>
                <a:cs typeface="Century Gothic"/>
                <a:sym typeface="Century Gothic"/>
              </a:rPr>
              <a:t>4</a:t>
            </a:r>
            <a:r>
              <a:rPr lang="en" sz="2400" b="0" i="0" u="none" strike="noStrike" cap="none" dirty="0">
                <a:solidFill>
                  <a:srgbClr val="000000"/>
                </a:solidFill>
                <a:latin typeface="Century Gothic"/>
                <a:ea typeface="Century Gothic"/>
                <a:cs typeface="Century Gothic"/>
                <a:sym typeface="Century Gothic"/>
              </a:rPr>
              <a:t>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chemeClr val="dk1"/>
                </a:solidFill>
                <a:latin typeface="Century Gothic"/>
                <a:ea typeface="Century Gothic"/>
                <a:cs typeface="Century Gothic"/>
                <a:sym typeface="Century Gothic"/>
              </a:rPr>
              <a:t>H</a:t>
            </a:r>
            <a:r>
              <a:rPr lang="en" sz="2000" b="0" i="0" u="none" strike="noStrike" cap="none" dirty="0" smtClean="0">
                <a:solidFill>
                  <a:schemeClr val="dk1"/>
                </a:solidFill>
                <a:latin typeface="Century Gothic"/>
                <a:ea typeface="Century Gothic"/>
                <a:cs typeface="Century Gothic"/>
                <a:sym typeface="Century Gothic"/>
              </a:rPr>
              <a:t>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6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Homework: Accountable Research Reading</a:t>
            </a:r>
            <a:endParaRPr sz="3000"/>
          </a:p>
        </p:txBody>
      </p:sp>
      <p:sp>
        <p:nvSpPr>
          <p:cNvPr id="401" name="Google Shape;401;p63"/>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None/>
            </a:pPr>
            <a:endParaRPr sz="1100"/>
          </a:p>
          <a:p>
            <a:pPr marL="0" lvl="0" indent="0" algn="l" rtl="0">
              <a:lnSpc>
                <a:spcPct val="100000"/>
              </a:lnSpc>
              <a:spcBef>
                <a:spcPts val="0"/>
              </a:spcBef>
              <a:spcAft>
                <a:spcPts val="0"/>
              </a:spcAft>
              <a:buNone/>
            </a:pPr>
            <a:endParaRPr sz="1100">
              <a:solidFill>
                <a:srgbClr val="444444"/>
              </a:solidFill>
            </a:endParaRPr>
          </a:p>
        </p:txBody>
      </p:sp>
      <p:sp>
        <p:nvSpPr>
          <p:cNvPr id="402" name="Google Shape;402;p63"/>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4: Journal Prompts</a:t>
            </a:r>
            <a:endParaRPr sz="1300" b="1" dirty="0"/>
          </a:p>
          <a:p>
            <a:pPr marL="457200" lvl="0" indent="-311150" algn="l" rtl="0">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spcBef>
                <a:spcPts val="0"/>
              </a:spcBef>
              <a:spcAft>
                <a:spcPts val="0"/>
              </a:spcAft>
              <a:buSzPts val="1300"/>
              <a:buChar char="●"/>
            </a:pPr>
            <a:r>
              <a:rPr lang="en" sz="1300" dirty="0"/>
              <a:t>What are the most important facts you learned from reading?</a:t>
            </a:r>
            <a:endParaRPr sz="1300" dirty="0"/>
          </a:p>
          <a:p>
            <a:pPr marL="457200" lvl="0" indent="-311150" algn="l" rtl="0">
              <a:spcBef>
                <a:spcPts val="0"/>
              </a:spcBef>
              <a:spcAft>
                <a:spcPts val="0"/>
              </a:spcAft>
              <a:buSzPts val="1300"/>
              <a:buChar char="●"/>
            </a:pPr>
            <a:r>
              <a:rPr lang="en" sz="1300" dirty="0"/>
              <a:t>What is the most interesting fact you learned today? Why?</a:t>
            </a:r>
            <a:endParaRPr sz="1300" dirty="0"/>
          </a:p>
          <a:p>
            <a:pPr marL="457200" lvl="0" indent="-311150" algn="l" rtl="0">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spcBef>
                <a:spcPts val="0"/>
              </a:spcBef>
              <a:spcAft>
                <a:spcPts val="0"/>
              </a:spcAft>
              <a:buSzPts val="1300"/>
              <a:buChar char="●"/>
            </a:pPr>
            <a:r>
              <a:rPr lang="en" sz="1300" dirty="0"/>
              <a:t>Describe in depth a character in the text using details from the text.</a:t>
            </a:r>
            <a:endParaRPr sz="1300" dirty="0"/>
          </a:p>
          <a:p>
            <a:pPr marL="457200" lvl="0" indent="-311150" algn="l" rtl="0">
              <a:spcBef>
                <a:spcPts val="0"/>
              </a:spcBef>
              <a:spcAft>
                <a:spcPts val="0"/>
              </a:spcAft>
              <a:buSzPts val="1300"/>
              <a:buChar char="●"/>
            </a:pPr>
            <a:r>
              <a:rPr lang="en" sz="1300" dirty="0"/>
              <a:t>Describe in depth a setting in the text using details from the text.</a:t>
            </a:r>
            <a:endParaRPr sz="1300" dirty="0"/>
          </a:p>
          <a:p>
            <a:pPr marL="457200" lvl="0" indent="-311150" algn="l" rtl="0">
              <a:spcBef>
                <a:spcPts val="0"/>
              </a:spcBef>
              <a:spcAft>
                <a:spcPts val="0"/>
              </a:spcAft>
              <a:buSzPts val="1300"/>
              <a:buChar char="●"/>
            </a:pPr>
            <a:r>
              <a:rPr lang="en" sz="1300" dirty="0"/>
              <a:t>Describe in depth an event in the text using details from the text.</a:t>
            </a:r>
            <a:endParaRPr sz="1300" dirty="0"/>
          </a:p>
          <a:p>
            <a:pPr marL="457200" lvl="0" indent="-311150" algn="l" rtl="0">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a:t>.</a:t>
            </a:r>
            <a:endParaRPr sz="13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409" name="Google Shape;409;p64"/>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410" name="Google Shape;410;p64"/>
          <p:cNvGraphicFramePr/>
          <p:nvPr/>
        </p:nvGraphicFramePr>
        <p:xfrm>
          <a:off x="952500" y="3122350"/>
          <a:ext cx="7239000" cy="1859219"/>
        </p:xfrm>
        <a:graphic>
          <a:graphicData uri="http://schemas.openxmlformats.org/drawingml/2006/table">
            <a:tbl>
              <a:tblPr>
                <a:noFill/>
                <a:tableStyleId>{FC0C9156-4BE4-48A6-9284-7C6D0AB19F70}</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98" name="Google Shape;298;p50"/>
          <p:cNvSpPr txBox="1">
            <a:spLocks noGrp="1"/>
          </p:cNvSpPr>
          <p:nvPr>
            <p:ph type="body" idx="1"/>
          </p:nvPr>
        </p:nvSpPr>
        <p:spPr>
          <a:xfrm>
            <a:off x="628650" y="12005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13: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 through Lesson 13 </a:t>
            </a:r>
            <a:r>
              <a:rPr lang="en" sz="1700" u="sng" dirty="0">
                <a:solidFill>
                  <a:schemeClr val="hlink"/>
                </a:solidFill>
                <a:latin typeface="Century Gothic"/>
                <a:ea typeface="Century Gothic"/>
                <a:cs typeface="Century Gothic"/>
                <a:sym typeface="Century Gothic"/>
                <a:hlinkClick r:id="rId3"/>
              </a:rPr>
              <a:t>Here</a:t>
            </a:r>
            <a:r>
              <a:rPr lang="en" sz="1700" dirty="0" smtClean="0">
                <a:latin typeface="Century Gothic"/>
                <a:ea typeface="Century Gothic"/>
                <a:cs typeface="Century Gothic"/>
                <a:sym typeface="Century Gothic"/>
              </a:rPr>
              <a:t>.</a:t>
            </a:r>
            <a:endParaRPr lang="en-US" sz="1700" dirty="0" smtClean="0">
              <a:latin typeface="Century Gothic"/>
              <a:ea typeface="Century Gothic"/>
              <a:cs typeface="Century Gothic"/>
              <a:sym typeface="Century Gothic"/>
            </a:endParaRPr>
          </a:p>
          <a:p>
            <a:pPr marL="120650" lvl="0" indent="0" algn="l" rtl="0">
              <a:lnSpc>
                <a:spcPct val="200000"/>
              </a:lnSpc>
              <a:spcBef>
                <a:spcPts val="0"/>
              </a:spcBef>
              <a:spcAft>
                <a:spcPts val="0"/>
              </a:spcAft>
              <a:buSzPts val="1700"/>
              <a:buNone/>
            </a:pPr>
            <a:r>
              <a:rPr lang="en" sz="1700" dirty="0" smtClean="0">
                <a:latin typeface="Century Gothic"/>
                <a:ea typeface="Century Gothic"/>
                <a:cs typeface="Century Gothic"/>
                <a:sym typeface="Century Gothic"/>
              </a:rPr>
              <a:t> </a:t>
            </a:r>
            <a:endParaRPr dirty="0"/>
          </a:p>
          <a:p>
            <a:pPr marL="120650" lvl="0" indent="0" algn="l" rtl="0">
              <a:lnSpc>
                <a:spcPct val="115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dirty="0"/>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Reflecting on their Project</a:t>
            </a:r>
            <a:endParaRPr sz="1700" dirty="0">
              <a:latin typeface="Century Gothic"/>
              <a:ea typeface="Century Gothic"/>
              <a:cs typeface="Century Gothic"/>
              <a:sym typeface="Century Gothic"/>
            </a:endParaRPr>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Poster Walk, Exploring Press Releases </a:t>
            </a:r>
            <a:endParaRPr sz="1700" dirty="0">
              <a:latin typeface="Century Gothic"/>
              <a:ea typeface="Century Gothic"/>
              <a:cs typeface="Century Gothic"/>
              <a:sym typeface="Century Gothic"/>
            </a:endParaRPr>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a Press Release Model </a:t>
            </a:r>
            <a:endParaRPr sz="1700" dirty="0">
              <a:latin typeface="Century Gothic"/>
              <a:ea typeface="Century Gothic"/>
              <a:cs typeface="Century Gothic"/>
              <a:sym typeface="Century Gothic"/>
            </a:endParaRPr>
          </a:p>
          <a:p>
            <a:pPr marL="406400" lvl="0" indent="-285750" algn="l" rtl="0">
              <a:lnSpc>
                <a:spcPct val="115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Independent Practice, Planning a Press Release </a:t>
            </a:r>
            <a:endParaRPr sz="17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04" name="Google Shape;304;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13: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10" name="Google Shape;310;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13: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4 protocols: Poster Walk, Think-Pair-Share, Turn and Talk,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11" name="Google Shape;311;p52"/>
          <p:cNvPicPr preferRelativeResize="0"/>
          <p:nvPr/>
        </p:nvPicPr>
        <p:blipFill rotWithShape="1">
          <a:blip r:embed="rId3">
            <a:alphaModFix/>
          </a:blip>
          <a:srcRect/>
          <a:stretch/>
        </p:blipFill>
        <p:spPr>
          <a:xfrm>
            <a:off x="8203100" y="4104975"/>
            <a:ext cx="572700" cy="572700"/>
          </a:xfrm>
          <a:prstGeom prst="rect">
            <a:avLst/>
          </a:prstGeom>
          <a:noFill/>
          <a:ln>
            <a:noFill/>
          </a:ln>
        </p:spPr>
      </p:pic>
      <p:pic>
        <p:nvPicPr>
          <p:cNvPr id="312" name="Google Shape;312;p52"/>
          <p:cNvPicPr preferRelativeResize="0"/>
          <p:nvPr/>
        </p:nvPicPr>
        <p:blipFill rotWithShape="1">
          <a:blip r:embed="rId4">
            <a:alphaModFix/>
          </a:blip>
          <a:srcRect/>
          <a:stretch/>
        </p:blipFill>
        <p:spPr>
          <a:xfrm>
            <a:off x="6743475" y="4105575"/>
            <a:ext cx="672975" cy="672975"/>
          </a:xfrm>
          <a:prstGeom prst="rect">
            <a:avLst/>
          </a:prstGeom>
          <a:noFill/>
          <a:ln>
            <a:noFill/>
          </a:ln>
        </p:spPr>
      </p:pic>
      <p:pic>
        <p:nvPicPr>
          <p:cNvPr id="313" name="Google Shape;313;p52"/>
          <p:cNvPicPr preferRelativeResize="0"/>
          <p:nvPr/>
        </p:nvPicPr>
        <p:blipFill>
          <a:blip r:embed="rId5">
            <a:alphaModFix/>
          </a:blip>
          <a:stretch>
            <a:fillRect/>
          </a:stretch>
        </p:blipFill>
        <p:spPr>
          <a:xfrm>
            <a:off x="7524013" y="4105573"/>
            <a:ext cx="571500" cy="571500"/>
          </a:xfrm>
          <a:prstGeom prst="rect">
            <a:avLst/>
          </a:prstGeom>
          <a:noFill/>
          <a:ln>
            <a:noFill/>
          </a:ln>
        </p:spPr>
      </p:pic>
      <p:pic>
        <p:nvPicPr>
          <p:cNvPr id="314" name="Google Shape;314;p52"/>
          <p:cNvPicPr preferRelativeResize="0"/>
          <p:nvPr/>
        </p:nvPicPr>
        <p:blipFill>
          <a:blip r:embed="rId6">
            <a:alphaModFix/>
          </a:blip>
          <a:stretch>
            <a:fillRect/>
          </a:stretch>
        </p:blipFill>
        <p:spPr>
          <a:xfrm>
            <a:off x="6159650" y="4203938"/>
            <a:ext cx="476250" cy="476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1</a:t>
            </a:r>
            <a:r>
              <a:rPr lang="en" sz="3600">
                <a:latin typeface="Century Gothic"/>
                <a:ea typeface="Century Gothic"/>
                <a:cs typeface="Century Gothic"/>
                <a:sym typeface="Century Gothic"/>
              </a:rPr>
              <a:t>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320" name="Google Shape;320;p53"/>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SzPts val="2100"/>
              <a:buNone/>
            </a:pPr>
            <a:r>
              <a:rPr lang="en" sz="1800" b="1">
                <a:latin typeface="Century Gothic"/>
                <a:ea typeface="Century Gothic"/>
                <a:cs typeface="Century Gothic"/>
                <a:sym typeface="Century Gothic"/>
              </a:rPr>
              <a:t>Preparing for Lesson 13: </a:t>
            </a:r>
            <a:r>
              <a:rPr lang="en" sz="1800">
                <a:latin typeface="Century Gothic"/>
                <a:ea typeface="Century Gothic"/>
                <a:cs typeface="Century Gothic"/>
                <a:sym typeface="Century Gothic"/>
              </a:rPr>
              <a:t>Supports for Students Who Need It</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800">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a:solidFill>
                  <a:srgbClr val="000000"/>
                </a:solidFill>
                <a:latin typeface="Century Gothic"/>
                <a:ea typeface="Century Gothic"/>
                <a:cs typeface="Century Gothic"/>
                <a:sym typeface="Century Gothic"/>
              </a:rPr>
              <a:t>The basic design of this lesson supports ELLs by providing the opportunity for students to view several examples of authentic press releases in order to gain exposure to what press releases are, to analyze a model of the work they will complete over the next several lessons, and to work with a partner to plan a press release on their class project.</a:t>
            </a:r>
            <a:endParaRPr sz="140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a:solidFill>
                  <a:srgbClr val="000000"/>
                </a:solidFill>
                <a:latin typeface="Century Gothic"/>
                <a:ea typeface="Century Gothic"/>
                <a:cs typeface="Century Gothic"/>
                <a:sym typeface="Century Gothic"/>
              </a:rPr>
              <a:t>ELLs may find it challenging to read and comprehend the press releases during the Poster Walk because of the large volume of text. Support students by allowing them to review just one or two press releases and/or encouraging them to review the press releases with a smaller volume of text. Additionally, students may find it challenging to keep pace with the class in planning their press releases and determining the most relevant key points and elaboration to include. Consider working with a small group after working with the class, and help them determine key points together (see Meeting Students’ Needs).</a:t>
            </a:r>
            <a:endParaRPr sz="1400">
              <a:solidFill>
                <a:srgbClr val="000000"/>
              </a:solidFill>
              <a:latin typeface="Century Gothic"/>
              <a:ea typeface="Century Gothic"/>
              <a:cs typeface="Century Gothic"/>
              <a:sym typeface="Century Gothic"/>
            </a:endParaRPr>
          </a:p>
          <a:p>
            <a:pPr marL="0" lvl="0" indent="0" algn="l" rtl="0">
              <a:lnSpc>
                <a:spcPct val="90000"/>
              </a:lnSpc>
              <a:spcBef>
                <a:spcPts val="1800"/>
              </a:spcBef>
              <a:spcAft>
                <a:spcPts val="0"/>
              </a:spcAft>
              <a:buSzPts val="2100"/>
              <a:buNone/>
            </a:pPr>
            <a:endParaRPr sz="1800">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321" name="Google Shape;321;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2" name="Google Shape;322;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3" name="Google Shape;323;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4" name="Google Shape;324;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5" name="Google Shape;325;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6" name="Google Shape;326;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30"/>
        <p:cNvGrpSpPr/>
        <p:nvPr/>
      </p:nvGrpSpPr>
      <p:grpSpPr>
        <a:xfrm>
          <a:off x="0" y="0"/>
          <a:ext cx="0" cy="0"/>
          <a:chOff x="0" y="0"/>
          <a:chExt cx="0" cy="0"/>
        </a:xfrm>
      </p:grpSpPr>
      <p:pic>
        <p:nvPicPr>
          <p:cNvPr id="331" name="Google Shape;331;p54"/>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32" name="Google Shape;332;p54"/>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33" name="Google Shape;333;p54"/>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1</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334" name="Google Shape;334;p54"/>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35" name="Google Shape;335;p54"/>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341" name="Google Shape;341;p55"/>
          <p:cNvSpPr txBox="1">
            <a:spLocks noGrp="1"/>
          </p:cNvSpPr>
          <p:nvPr>
            <p:ph type="body" idx="1"/>
          </p:nvPr>
        </p:nvSpPr>
        <p:spPr>
          <a:xfrm>
            <a:off x="628650" y="1182200"/>
            <a:ext cx="7886700" cy="3464700"/>
          </a:xfrm>
          <a:prstGeom prst="rect">
            <a:avLst/>
          </a:prstGeom>
          <a:noFill/>
          <a:ln>
            <a:noFill/>
          </a:ln>
        </p:spPr>
        <p:txBody>
          <a:bodyPr spcFirstLastPara="1" wrap="square" lIns="68575" tIns="34275" rIns="68575" bIns="34275" anchor="t" anchorCtr="0">
            <a:noAutofit/>
          </a:bodyPr>
          <a:lstStyle/>
          <a:p>
            <a:pPr marL="0" lvl="0" indent="0" algn="l" rtl="0">
              <a:lnSpc>
                <a:spcPct val="150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What are we learning and doing today?</a:t>
            </a:r>
            <a:endParaRPr sz="2400">
              <a:latin typeface="Century Gothic"/>
              <a:ea typeface="Century Gothic"/>
              <a:cs typeface="Century Gothic"/>
              <a:sym typeface="Century Gothic"/>
            </a:endParaRPr>
          </a:p>
          <a:p>
            <a:pPr marL="457200" lvl="0" indent="-336550" algn="l" rtl="0">
              <a:lnSpc>
                <a:spcPct val="150000"/>
              </a:lnSpc>
              <a:spcBef>
                <a:spcPts val="0"/>
              </a:spcBef>
              <a:spcAft>
                <a:spcPts val="0"/>
              </a:spcAft>
              <a:buSzPts val="1700"/>
              <a:buFont typeface="Century Gothic"/>
              <a:buChar char="●"/>
            </a:pPr>
            <a:r>
              <a:rPr lang="en" sz="1700">
                <a:latin typeface="Century Gothic"/>
                <a:ea typeface="Century Gothic"/>
                <a:cs typeface="Century Gothic"/>
                <a:sym typeface="Century Gothic"/>
              </a:rPr>
              <a:t>Reflecting on our Project</a:t>
            </a:r>
            <a:endParaRPr sz="1700">
              <a:latin typeface="Century Gothic"/>
              <a:ea typeface="Century Gothic"/>
              <a:cs typeface="Century Gothic"/>
              <a:sym typeface="Century Gothic"/>
            </a:endParaRPr>
          </a:p>
          <a:p>
            <a:pPr marL="457200" lvl="0" indent="-336550" algn="l" rtl="0">
              <a:lnSpc>
                <a:spcPct val="150000"/>
              </a:lnSpc>
              <a:spcBef>
                <a:spcPts val="0"/>
              </a:spcBef>
              <a:spcAft>
                <a:spcPts val="0"/>
              </a:spcAft>
              <a:buSzPts val="1700"/>
              <a:buFont typeface="Century Gothic"/>
              <a:buChar char="●"/>
            </a:pPr>
            <a:r>
              <a:rPr lang="en" sz="1700">
                <a:latin typeface="Century Gothic"/>
                <a:ea typeface="Century Gothic"/>
                <a:cs typeface="Century Gothic"/>
                <a:sym typeface="Century Gothic"/>
              </a:rPr>
              <a:t>Reviewing Learning Targets</a:t>
            </a:r>
            <a:endParaRPr sz="1700">
              <a:latin typeface="Century Gothic"/>
              <a:ea typeface="Century Gothic"/>
              <a:cs typeface="Century Gothic"/>
              <a:sym typeface="Century Gothic"/>
            </a:endParaRPr>
          </a:p>
          <a:p>
            <a:pPr marL="457200" lvl="0" indent="-336550" algn="l" rtl="0">
              <a:lnSpc>
                <a:spcPct val="150000"/>
              </a:lnSpc>
              <a:spcBef>
                <a:spcPts val="0"/>
              </a:spcBef>
              <a:spcAft>
                <a:spcPts val="0"/>
              </a:spcAft>
              <a:buSzPts val="1700"/>
              <a:buFont typeface="Century Gothic"/>
              <a:buChar char="●"/>
            </a:pPr>
            <a:r>
              <a:rPr lang="en" sz="1700">
                <a:latin typeface="Century Gothic"/>
                <a:ea typeface="Century Gothic"/>
                <a:cs typeface="Century Gothic"/>
                <a:sym typeface="Century Gothic"/>
              </a:rPr>
              <a:t>Poster Walk, Exploring Press Releases </a:t>
            </a:r>
            <a:endParaRPr sz="1700">
              <a:latin typeface="Century Gothic"/>
              <a:ea typeface="Century Gothic"/>
              <a:cs typeface="Century Gothic"/>
              <a:sym typeface="Century Gothic"/>
            </a:endParaRPr>
          </a:p>
          <a:p>
            <a:pPr marL="457200" lvl="0" indent="-336550" algn="l" rtl="0">
              <a:lnSpc>
                <a:spcPct val="150000"/>
              </a:lnSpc>
              <a:spcBef>
                <a:spcPts val="0"/>
              </a:spcBef>
              <a:spcAft>
                <a:spcPts val="0"/>
              </a:spcAft>
              <a:buSzPts val="1700"/>
              <a:buFont typeface="Century Gothic"/>
              <a:buChar char="●"/>
            </a:pPr>
            <a:r>
              <a:rPr lang="en" sz="1700">
                <a:latin typeface="Century Gothic"/>
                <a:ea typeface="Century Gothic"/>
                <a:cs typeface="Century Gothic"/>
                <a:sym typeface="Century Gothic"/>
              </a:rPr>
              <a:t>Analyzing a Press Release Model </a:t>
            </a:r>
            <a:endParaRPr sz="1700">
              <a:latin typeface="Century Gothic"/>
              <a:ea typeface="Century Gothic"/>
              <a:cs typeface="Century Gothic"/>
              <a:sym typeface="Century Gothic"/>
            </a:endParaRPr>
          </a:p>
          <a:p>
            <a:pPr marL="457200" lvl="0" indent="-336550" algn="l" rtl="0">
              <a:lnSpc>
                <a:spcPct val="150000"/>
              </a:lnSpc>
              <a:spcBef>
                <a:spcPts val="0"/>
              </a:spcBef>
              <a:spcAft>
                <a:spcPts val="0"/>
              </a:spcAft>
              <a:buSzPts val="1700"/>
              <a:buFont typeface="Century Gothic"/>
              <a:buChar char="●"/>
            </a:pPr>
            <a:r>
              <a:rPr lang="en" sz="1700">
                <a:latin typeface="Century Gothic"/>
                <a:ea typeface="Century Gothic"/>
                <a:cs typeface="Century Gothic"/>
                <a:sym typeface="Century Gothic"/>
              </a:rPr>
              <a:t>Independent Practice, Planning a Press Release </a:t>
            </a:r>
            <a:endParaRPr sz="24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6"/>
          <p:cNvSpPr txBox="1">
            <a:spLocks noGrp="1"/>
          </p:cNvSpPr>
          <p:nvPr>
            <p:ph type="title"/>
          </p:nvPr>
        </p:nvSpPr>
        <p:spPr>
          <a:xfrm>
            <a:off x="628650" y="273850"/>
            <a:ext cx="39432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Reflecting on our Project </a:t>
            </a:r>
            <a:endParaRPr/>
          </a:p>
        </p:txBody>
      </p:sp>
      <p:pic>
        <p:nvPicPr>
          <p:cNvPr id="347" name="Google Shape;347;p56"/>
          <p:cNvPicPr preferRelativeResize="0"/>
          <p:nvPr/>
        </p:nvPicPr>
        <p:blipFill>
          <a:blip r:embed="rId3">
            <a:alphaModFix/>
          </a:blip>
          <a:stretch>
            <a:fillRect/>
          </a:stretch>
        </p:blipFill>
        <p:spPr>
          <a:xfrm>
            <a:off x="5228136" y="568801"/>
            <a:ext cx="3199739" cy="3898599"/>
          </a:xfrm>
          <a:prstGeom prst="rect">
            <a:avLst/>
          </a:prstGeom>
          <a:noFill/>
          <a:ln>
            <a:noFill/>
          </a:ln>
        </p:spPr>
      </p:pic>
      <p:sp>
        <p:nvSpPr>
          <p:cNvPr id="348" name="Google Shape;348;p56"/>
          <p:cNvSpPr txBox="1">
            <a:spLocks noGrp="1"/>
          </p:cNvSpPr>
          <p:nvPr>
            <p:ph type="body" idx="1"/>
          </p:nvPr>
        </p:nvSpPr>
        <p:spPr>
          <a:xfrm>
            <a:off x="628650" y="1688350"/>
            <a:ext cx="3828900" cy="2779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t>Great job!</a:t>
            </a:r>
            <a:endParaRPr sz="2400"/>
          </a:p>
          <a:p>
            <a:pPr marL="0" lvl="0" indent="0" algn="l" rtl="0">
              <a:lnSpc>
                <a:spcPct val="100000"/>
              </a:lnSpc>
              <a:spcBef>
                <a:spcPts val="0"/>
              </a:spcBef>
              <a:spcAft>
                <a:spcPts val="0"/>
              </a:spcAft>
              <a:buNone/>
            </a:pPr>
            <a:endParaRPr sz="2400"/>
          </a:p>
          <a:p>
            <a:pPr marL="0" lvl="0" indent="0" algn="l" rtl="0">
              <a:lnSpc>
                <a:spcPct val="100000"/>
              </a:lnSpc>
              <a:spcBef>
                <a:spcPts val="0"/>
              </a:spcBef>
              <a:spcAft>
                <a:spcPts val="0"/>
              </a:spcAft>
              <a:buNone/>
            </a:pPr>
            <a:r>
              <a:rPr lang="en" sz="2400"/>
              <a:t>You have completed your project, now it is time to reflect on your hard work.</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i="0" u="none" strike="noStrike" cap="none">
              <a:solidFill>
                <a:schemeClr val="dk1"/>
              </a:solidFill>
              <a:latin typeface="Century Gothic"/>
              <a:ea typeface="Century Gothic"/>
              <a:cs typeface="Century Gothic"/>
              <a:sym typeface="Century Gothic"/>
            </a:endParaRPr>
          </a:p>
        </p:txBody>
      </p:sp>
      <p:sp>
        <p:nvSpPr>
          <p:cNvPr id="354" name="Google Shape;354;p57"/>
          <p:cNvSpPr txBox="1">
            <a:spLocks noGrp="1"/>
          </p:cNvSpPr>
          <p:nvPr>
            <p:ph type="body" idx="1"/>
          </p:nvPr>
        </p:nvSpPr>
        <p:spPr>
          <a:xfrm>
            <a:off x="628650" y="1367000"/>
            <a:ext cx="3943200" cy="3023700"/>
          </a:xfrm>
          <a:prstGeom prst="rect">
            <a:avLst/>
          </a:prstGeom>
          <a:noFill/>
          <a:ln>
            <a:noFill/>
          </a:ln>
        </p:spPr>
        <p:txBody>
          <a:bodyPr spcFirstLastPara="1" wrap="square" lIns="68575" tIns="34275" rIns="68575" bIns="34275" anchor="t" anchorCtr="0">
            <a:noAutofit/>
          </a:bodyPr>
          <a:lstStyle/>
          <a:p>
            <a:pPr marL="457200" lvl="0" indent="-342900" algn="l" rtl="0">
              <a:lnSpc>
                <a:spcPct val="15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analyze a model in order to generate criteria for an effective press release. </a:t>
            </a:r>
            <a:endParaRPr sz="1800" b="1">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plan a press release about the results of our class project. </a:t>
            </a:r>
            <a:endParaRPr sz="180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1800">
              <a:latin typeface="Century Gothic"/>
              <a:ea typeface="Century Gothic"/>
              <a:cs typeface="Century Gothic"/>
              <a:sym typeface="Century Gothic"/>
            </a:endParaRPr>
          </a:p>
        </p:txBody>
      </p:sp>
      <p:pic>
        <p:nvPicPr>
          <p:cNvPr id="355" name="Google Shape;355;p57"/>
          <p:cNvPicPr preferRelativeResize="0"/>
          <p:nvPr/>
        </p:nvPicPr>
        <p:blipFill rotWithShape="1">
          <a:blip r:embed="rId3">
            <a:alphaModFix/>
          </a:blip>
          <a:srcRect/>
          <a:stretch/>
        </p:blipFill>
        <p:spPr>
          <a:xfrm>
            <a:off x="8452757" y="4390700"/>
            <a:ext cx="576917" cy="543253"/>
          </a:xfrm>
          <a:prstGeom prst="rect">
            <a:avLst/>
          </a:prstGeom>
          <a:noFill/>
          <a:ln>
            <a:noFill/>
          </a:ln>
        </p:spPr>
      </p:pic>
      <p:pic>
        <p:nvPicPr>
          <p:cNvPr id="356" name="Google Shape;356;p57"/>
          <p:cNvPicPr preferRelativeResize="0"/>
          <p:nvPr/>
        </p:nvPicPr>
        <p:blipFill>
          <a:blip r:embed="rId4">
            <a:alphaModFix/>
          </a:blip>
          <a:stretch>
            <a:fillRect/>
          </a:stretch>
        </p:blipFill>
        <p:spPr>
          <a:xfrm>
            <a:off x="4724250" y="1420444"/>
            <a:ext cx="3400425" cy="32861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2BD6D1-217E-4302-A4FE-51D52730A080}"/>
</file>

<file path=customXml/itemProps2.xml><?xml version="1.0" encoding="utf-8"?>
<ds:datastoreItem xmlns:ds="http://schemas.openxmlformats.org/officeDocument/2006/customXml" ds:itemID="{5528BC0A-3C1B-485F-89B1-0E5719A6D54A}"/>
</file>

<file path=customXml/itemProps3.xml><?xml version="1.0" encoding="utf-8"?>
<ds:datastoreItem xmlns:ds="http://schemas.openxmlformats.org/officeDocument/2006/customXml" ds:itemID="{F4D46660-DEE2-4E69-BDDE-1A2EC2043122}"/>
</file>

<file path=docProps/app.xml><?xml version="1.0" encoding="utf-8"?>
<Properties xmlns="http://schemas.openxmlformats.org/officeDocument/2006/extended-properties" xmlns:vt="http://schemas.openxmlformats.org/officeDocument/2006/docPropsVTypes">
  <TotalTime>1513</TotalTime>
  <Words>4972</Words>
  <Application>Microsoft Office PowerPoint</Application>
  <PresentationFormat>On-screen Show (16:9)</PresentationFormat>
  <Paragraphs>361</Paragraphs>
  <Slides>16</Slides>
  <Notes>16</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16</vt:i4>
      </vt:variant>
    </vt:vector>
  </HeadingPairs>
  <TitlesOfParts>
    <vt:vector size="25" baseType="lpstr">
      <vt:lpstr>Arial</vt:lpstr>
      <vt:lpstr>Overlock</vt:lpstr>
      <vt:lpstr>Calibri</vt:lpstr>
      <vt:lpstr>Century Gothic</vt:lpstr>
      <vt:lpstr>Georgia</vt:lpstr>
      <vt:lpstr>Office Theme</vt:lpstr>
      <vt:lpstr>Office Theme</vt:lpstr>
      <vt:lpstr>Office Theme</vt:lpstr>
      <vt:lpstr>Simple Light</vt:lpstr>
      <vt:lpstr>Grade 4: Module 4: Unit 3: Lesson 13 Teacher slide, before teaching.</vt:lpstr>
      <vt:lpstr>Grade 4: Module 4: Unit 3: Lesson 13 Teacher slide, before teaching.</vt:lpstr>
      <vt:lpstr>Grade 4: Module 4: Unit 3: Lesson 13 Teacher slide, before teaching.</vt:lpstr>
      <vt:lpstr>Grade 4: Module 4: Unit 3: Lesson 13 Teacher slide, before teaching.</vt:lpstr>
      <vt:lpstr>Grade 4: Module 4: Unit 3: Lesson 13 Teacher slide, before teaching. </vt:lpstr>
      <vt:lpstr>Grade 4: Module 4:  Unit 3: Lesson 13</vt:lpstr>
      <vt:lpstr>Hello, Students!</vt:lpstr>
      <vt:lpstr>Reflecting on our Project </vt:lpstr>
      <vt:lpstr>Reviewing Learning Targets</vt:lpstr>
      <vt:lpstr>Poster Walk: Exploring Press Releases</vt:lpstr>
      <vt:lpstr>Analyzing a Model Press Release</vt:lpstr>
      <vt:lpstr>Generating Criteria for a Press Release </vt:lpstr>
      <vt:lpstr>Planning a Press Release</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13 Teacher slide, before teaching.</dc:title>
  <dc:creator>nbravo</dc:creator>
  <cp:lastModifiedBy>Nicole Bravo</cp:lastModifiedBy>
  <cp:revision>6</cp:revision>
  <dcterms:modified xsi:type="dcterms:W3CDTF">2019-01-05T22:34:14Z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