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9243" autoAdjust="0"/>
  </p:normalViewPr>
  <p:slideViewPr>
    <p:cSldViewPr snapToGrid="0">
      <p:cViewPr varScale="1">
        <p:scale>
          <a:sx n="42" d="100"/>
          <a:sy n="42" d="100"/>
        </p:scale>
        <p:origin x="-225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8669026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09119a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409119a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Agenda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50-65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1. </a:t>
            </a:r>
            <a:r>
              <a:rPr lang="en-US" sz="120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Opening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Engaging the Writer and Reviewing Learning Targets: Focus Question from Homework (7 minutes)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2.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Work </a:t>
            </a:r>
            <a:r>
              <a:rPr lang="en" sz="1200" dirty="0">
                <a:solidFill>
                  <a:schemeClr val="dk1"/>
                </a:solidFill>
                <a:latin typeface="Calibri"/>
                <a:ea typeface="Calibri"/>
                <a:cs typeface="Calibri"/>
                <a:sym typeface="Calibri"/>
              </a:rPr>
              <a:t>Time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A.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Coding </a:t>
            </a:r>
            <a:r>
              <a:rPr lang="en" sz="1200" dirty="0">
                <a:solidFill>
                  <a:schemeClr val="dk1"/>
                </a:solidFill>
                <a:latin typeface="Calibri"/>
                <a:ea typeface="Calibri"/>
                <a:cs typeface="Calibri"/>
                <a:sym typeface="Calibri"/>
              </a:rPr>
              <a:t>the Atticus Note-catcher (17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B.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Building </a:t>
            </a:r>
            <a:r>
              <a:rPr lang="en" sz="1200" dirty="0">
                <a:solidFill>
                  <a:schemeClr val="dk1"/>
                </a:solidFill>
                <a:latin typeface="Calibri"/>
                <a:ea typeface="Calibri"/>
                <a:cs typeface="Calibri"/>
                <a:sym typeface="Calibri"/>
              </a:rPr>
              <a:t>an Evidence-Based Argument (35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3.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Closing </a:t>
            </a:r>
            <a:r>
              <a:rPr lang="en" sz="1200" dirty="0">
                <a:solidFill>
                  <a:schemeClr val="dk1"/>
                </a:solidFill>
                <a:latin typeface="Calibri"/>
                <a:ea typeface="Calibri"/>
                <a:cs typeface="Calibri"/>
                <a:sym typeface="Calibri"/>
              </a:rPr>
              <a:t>and Assessment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Exit </a:t>
            </a:r>
            <a:r>
              <a:rPr lang="en" sz="1200" dirty="0">
                <a:solidFill>
                  <a:schemeClr val="dk1"/>
                </a:solidFill>
                <a:latin typeface="Calibri"/>
                <a:ea typeface="Calibri"/>
                <a:cs typeface="Calibri"/>
                <a:sym typeface="Calibri"/>
              </a:rPr>
              <a:t>Ticket (5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4.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Homework </a:t>
            </a:r>
            <a:r>
              <a:rPr lang="en" sz="1200" dirty="0">
                <a:solidFill>
                  <a:schemeClr val="dk1"/>
                </a:solidFill>
                <a:latin typeface="Calibri"/>
                <a:ea typeface="Calibri"/>
                <a:cs typeface="Calibri"/>
                <a:sym typeface="Calibri"/>
              </a:rPr>
              <a:t>(2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A. </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Complete </a:t>
            </a:r>
            <a:r>
              <a:rPr lang="en" sz="1200" dirty="0">
                <a:solidFill>
                  <a:schemeClr val="dk1"/>
                </a:solidFill>
                <a:latin typeface="Calibri"/>
                <a:ea typeface="Calibri"/>
                <a:cs typeface="Calibri"/>
                <a:sym typeface="Calibri"/>
              </a:rPr>
              <a:t>a first read of Chapters 29, 30, and 31 with structured notes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409119aed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409119aed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B. Building an Evidence-Based Argument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provide the necessary scaffolding especially critical for learners with lower levels of language proficiency and/or learning, and they engage students more actively.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that you have a means of modeling answers on the graphic organizer either through a document camera, chart paper, or on the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there is not a designated area on the Note-Catcher for students to write the claim, they will need to write this in the empty space above the “Body Paragraph 1” section. You might consider having them write the label “Claim:” in this area.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in Work Time B.</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Supporting Evidence-Based Claims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“You used this graphic organizer in the previous lesson to analyze the argument in the model essay. Today,  you’ll use it to help construct your own argument about Atticus.”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did this with the model essay: the reasons to support the claim “It makes sense for Mrs. Dubose to take a stand” are that she has high expectations of herself and she is very courageous. Those are two character traits of 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 reason using the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first piece of evidence, </a:t>
            </a:r>
            <a:r>
              <a:rPr lang="en" sz="1200" i="1" dirty="0">
                <a:solidFill>
                  <a:schemeClr val="dk1"/>
                </a:solidFill>
                <a:latin typeface="Calibri"/>
                <a:ea typeface="Calibri"/>
                <a:cs typeface="Calibri"/>
                <a:sym typeface="Calibri"/>
              </a:rPr>
              <a:t> “Atticus, the town lawyer, tries to do what is best for his clients, even if they don’t listen to him” </a:t>
            </a:r>
            <a:r>
              <a:rPr lang="en" sz="1200" dirty="0">
                <a:solidFill>
                  <a:schemeClr val="dk1"/>
                </a:solidFill>
                <a:latin typeface="Calibri"/>
                <a:ea typeface="Calibri"/>
                <a:cs typeface="Calibri"/>
                <a:sym typeface="Calibri"/>
              </a:rPr>
              <a:t> and read what it reveals about Atticus’s character:</a:t>
            </a:r>
            <a:r>
              <a:rPr lang="en" sz="1200" i="1" dirty="0">
                <a:solidFill>
                  <a:schemeClr val="dk1"/>
                </a:solidFill>
                <a:latin typeface="Calibri"/>
                <a:ea typeface="Calibri"/>
                <a:cs typeface="Calibri"/>
                <a:sym typeface="Calibri"/>
              </a:rPr>
              <a:t> “Atticus has the best interests of others at heart. He tries to do the right thing no matter what.”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that this is a character trait of </a:t>
            </a:r>
            <a:r>
              <a:rPr lang="en" sz="1200" dirty="0" smtClean="0">
                <a:solidFill>
                  <a:schemeClr val="dk1"/>
                </a:solidFill>
                <a:latin typeface="Calibri"/>
                <a:ea typeface="Calibri"/>
                <a:cs typeface="Calibri"/>
                <a:sym typeface="Calibri"/>
              </a:rPr>
              <a:t>Atticus</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that as Reason 1 on the displayed </a:t>
            </a:r>
            <a:r>
              <a:rPr lang="en" sz="1200" b="1" dirty="0">
                <a:solidFill>
                  <a:schemeClr val="dk1"/>
                </a:solidFill>
                <a:latin typeface="Calibri"/>
                <a:ea typeface="Calibri"/>
                <a:cs typeface="Calibri"/>
                <a:sym typeface="Calibri"/>
              </a:rPr>
              <a:t>Support Evidence-Based Claims organizer </a:t>
            </a:r>
            <a:r>
              <a:rPr lang="en" sz="1200" dirty="0">
                <a:solidFill>
                  <a:schemeClr val="dk1"/>
                </a:solidFill>
                <a:latin typeface="Calibri"/>
                <a:ea typeface="Calibri"/>
                <a:cs typeface="Calibri"/>
                <a:sym typeface="Calibri"/>
              </a:rPr>
              <a:t>and write the evidence in the first evidence box under that reason.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a think-aloud to answer: “</a:t>
            </a:r>
            <a:r>
              <a:rPr lang="en" sz="1200" i="1" dirty="0">
                <a:solidFill>
                  <a:schemeClr val="dk1"/>
                </a:solidFill>
                <a:latin typeface="Calibri"/>
                <a:ea typeface="Calibri"/>
                <a:cs typeface="Calibri"/>
                <a:sym typeface="Calibri"/>
              </a:rPr>
              <a:t>How does this evidence support my reason?”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“This shows that Atticus will continue to do what is right, even if the people he is doing it for disagree with him.”</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needing additional supports, you may want to provide a partially filled-in graphic organizer.</a:t>
            </a:r>
            <a:br>
              <a:rPr lang="en" sz="1200" dirty="0">
                <a:latin typeface="Calibri"/>
                <a:ea typeface="Calibri"/>
                <a:cs typeface="Calibri"/>
                <a:sym typeface="Calibri"/>
              </a:rPr>
            </a:b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14a36d60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14a36d60e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Building an Evidence-Based Argument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four coloring pencils or highlighters in different colors for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four different colored pencils 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work with their partner to select one colored pencil and use that pencil to circle two other pieces of evidence that most strongly supports the reason “Atticus has the best interests of others at heart, no matter what.”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pairs to share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 strongest evidence to the displayed graphic organizer.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identify evidence such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 simply want to tell you that there are some men in this world who were born to do our unpleasant jobs for us. Your father’s one of them.” (Miss Maudie) or “Simply because we’re licked a hundred years before we started is no reason for us not to try to win.”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needing additional supports, you may want to provide a partially filled-in graphic organizer.</a:t>
            </a:r>
            <a:br>
              <a:rPr lang="en" sz="1200" dirty="0">
                <a:latin typeface="Calibri"/>
                <a:ea typeface="Calibri"/>
                <a:cs typeface="Calibri"/>
                <a:sym typeface="Calibri"/>
              </a:rPr>
            </a:b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09119aed9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09119aed9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18-20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Building an Evidence-Based Argument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work with their partner to identify pieces of evidence that have something in common—they focus on particular aspects of Atticus’s character.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reasons such as: </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Atticus doesn’t believe people should be treated differently because of their race or Atticus believes you need to try to understand other people by seeing things from their point of view.</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indicate relevant evidence to support their reasons.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indicate the counterclaim as, “Some may say, ‘No, it doesn’t make sense for Atticus to defend Tom Robinson.’”</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Some students may need additional guidance in completing the graphic organizer. Consider pulling aside a small group while students are working with partners to assist them in reviewing their Note-Catcher for reasons and evidence</a:t>
            </a:r>
            <a:r>
              <a:rPr lang="en" dirty="0"/>
              <a:t>.</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1484b75bc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41484b75b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and Assessment A. Exit Ticket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exit tickets to ensure that students’ claims, reasons, and counterclaims are strong and logical. Address any misconceptions in the next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time for students to complete the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exit tickets for review.</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indicate logical answers based on their </a:t>
            </a:r>
            <a:r>
              <a:rPr lang="en" sz="1200" b="1" dirty="0">
                <a:solidFill>
                  <a:schemeClr val="dk1"/>
                </a:solidFill>
                <a:latin typeface="Calibri"/>
                <a:ea typeface="Calibri"/>
                <a:cs typeface="Calibri"/>
                <a:sym typeface="Calibri"/>
              </a:rPr>
              <a:t>Supporting Evidence-Based Claims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students’ claims  should indicate, </a:t>
            </a:r>
            <a:r>
              <a:rPr lang="en" sz="1200" b="0" dirty="0">
                <a:solidFill>
                  <a:schemeClr val="dk1"/>
                </a:solidFill>
                <a:latin typeface="Calibri"/>
                <a:ea typeface="Calibri"/>
                <a:cs typeface="Calibri"/>
                <a:sym typeface="Calibri"/>
              </a:rPr>
              <a:t>“Yes, it makes sense for Atticus to defend Tom Robinson.”</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Refer students back to the </a:t>
            </a:r>
            <a:r>
              <a:rPr lang="en" sz="1200" b="1" dirty="0">
                <a:latin typeface="Calibri"/>
                <a:ea typeface="Calibri"/>
                <a:cs typeface="Calibri"/>
                <a:sym typeface="Calibri"/>
              </a:rPr>
              <a:t>Supporting Evidence-Based Claims graphic organizer </a:t>
            </a:r>
            <a:r>
              <a:rPr lang="en" sz="1200" dirty="0">
                <a:latin typeface="Calibri"/>
                <a:ea typeface="Calibri"/>
                <a:cs typeface="Calibri"/>
                <a:sym typeface="Calibri"/>
              </a:rPr>
              <a:t>that they just completed to help them answer these questions.</a:t>
            </a: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09119aed9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409119aed9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a:t>
            </a:r>
            <a:r>
              <a:rPr lang="en" sz="1200" b="1" dirty="0" smtClean="0">
                <a:solidFill>
                  <a:schemeClr val="dk1"/>
                </a:solidFill>
                <a:latin typeface="Calibri"/>
                <a:ea typeface="Calibri"/>
                <a:cs typeface="Calibri"/>
                <a:sym typeface="Calibri"/>
              </a:rPr>
              <a:t>Homework</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Structured Notes graphic organizer, Chapter 29, 30, and 31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homework directions.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Provide struggling learners with the supported structured notes for additional scaffolding as they read the novel.</a:t>
            </a:r>
            <a:endParaRPr sz="1200"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278fcc0cf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4278fcc0cf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82" name="Google Shape;282;g4278fcc0cf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09119aed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09119aed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Prompt: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Argument Essay</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(for Teacher Reference</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Supporting Evidence-Based Claims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29, 30, and 31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Chapters 29, 30, and 31</a:t>
            </a:r>
            <a:r>
              <a:rPr lang="en" sz="1200" dirty="0">
                <a:solidFill>
                  <a:schemeClr val="dk1"/>
                </a:solidFill>
                <a:latin typeface="Calibri"/>
                <a:ea typeface="Calibri"/>
                <a:cs typeface="Calibri"/>
                <a:sym typeface="Calibri"/>
              </a:rPr>
              <a:t> (optional; for students needing additional support)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 novel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(began in Unit 1 Lesson 9)</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Colored pencils or highlighters (enough for four different colors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creating a poster titled “What Makes a Strong Argument Essay” to record the criteria for an argument essay for use during Work Time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9119aed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9119aed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Finish reviewing the exit tickets that students completed in Lesson 9.</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Note: Be prepared to work with students who do not yet understand what it means to write an argument essay</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b="1" dirty="0">
                <a:solidFill>
                  <a:schemeClr val="dk1"/>
                </a:solidFill>
                <a:latin typeface="Calibri"/>
                <a:ea typeface="Calibri"/>
                <a:cs typeface="Calibri"/>
                <a:sym typeface="Calibri"/>
              </a:rPr>
              <a:t>End of Unit 2 Assessment Prompt: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Essay</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Review Atticus Note-catcher (for Teacher Reference)</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Chapter 28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2a76148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2a76148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09119aed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409119aed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 </a:t>
            </a:r>
            <a:endParaRPr dirty="0">
              <a:solidFill>
                <a:schemeClr val="dk1"/>
              </a:solidFill>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09119aed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09119aed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Writer and Reviewing Learning Targets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opens with a short discussion of Chapter 28. Although this isn’t a reading lesson, this entry task will encourage students to continue with the reading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Discussion Appointment that students will be working with determined prior to the lesson and communicate this with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from homework for this part of the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discuss, circulate and listen for students to use evidence from the novel to support their ideas.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students to say that Harper Lee builds suspense by: </a:t>
            </a:r>
            <a:r>
              <a:rPr lang="en" sz="1200" b="0" dirty="0">
                <a:solidFill>
                  <a:schemeClr val="dk1"/>
                </a:solidFill>
                <a:latin typeface="Calibri"/>
                <a:ea typeface="Calibri"/>
                <a:cs typeface="Calibri"/>
                <a:sym typeface="Calibri"/>
              </a:rPr>
              <a:t>setting events in the chapter at night, having Jem and Scout walk home alone from the pageant, the sound of someone following them, Scout being  unable to see what is happening, hearing Jem scream.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Based on the exit ticket from Lesson 9, if any students did not understand how to write an argument essay, consider pulling a small group during this time.</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09119aed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09119aed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read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None</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Provide students with the definitions of academic language within the learning targets if needed (i.e. </a:t>
            </a:r>
            <a:r>
              <a:rPr lang="en" sz="1200" i="1" dirty="0">
                <a:latin typeface="Calibri"/>
                <a:ea typeface="Calibri"/>
                <a:cs typeface="Calibri"/>
                <a:sym typeface="Calibri"/>
              </a:rPr>
              <a:t>claim, relevant, compelling</a:t>
            </a:r>
            <a:r>
              <a:rPr lang="en" sz="1200" dirty="0">
                <a:latin typeface="Calibri"/>
                <a:ea typeface="Calibri"/>
                <a:cs typeface="Calibri"/>
                <a:sym typeface="Calibri"/>
              </a:rPr>
              <a:t>).</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09119aed9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409119aed9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Coding the Atticus Note-catcher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in Work Time A.</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End of Unit 2 Assessment Prompt: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Essay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prompt aloud while students read along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the question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prompt asks them to make an argument based on what makes sense for Atticus’s character.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need to make a claim about Atticus taking a stand for Tom Robinson.” </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need to use reasons to support my claim.” </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need to acknowledge and respond to a counterclaim.”</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 need to use evidence from the text and explain how it supports my reason.”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order to support visual learners, consider creating a poster titled “What Makes a Strong Argument Essay” and record criteria for argument writing on it.</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09119aed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09119aed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Coding the Atticus Note-catcher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a decision point for the students. By the end of the lesson, each student will write the claim in her essay and the underlying reasons. To help students decide which claim to argue, they will text code the </a:t>
            </a:r>
            <a:r>
              <a:rPr lang="en" sz="1200" b="1" dirty="0">
                <a:solidFill>
                  <a:schemeClr val="dk1"/>
                </a:solidFill>
                <a:latin typeface="Calibri"/>
                <a:ea typeface="Calibri"/>
                <a:cs typeface="Calibri"/>
                <a:sym typeface="Calibri"/>
              </a:rPr>
              <a:t>Atticus Note-catchers</a:t>
            </a:r>
            <a:r>
              <a:rPr lang="en" sz="1200" dirty="0">
                <a:solidFill>
                  <a:schemeClr val="dk1"/>
                </a:solidFill>
                <a:latin typeface="Calibri"/>
                <a:ea typeface="Calibri"/>
                <a:cs typeface="Calibri"/>
                <a:sym typeface="Calibri"/>
              </a:rPr>
              <a:t> and weigh the evidence that they have gathered as they read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prompt for the argument essay is set up to guide students toward the same position: It does make sense for Atticus to defend Tom Robinson. An answer to the contrary may show a lack of comprehension of Atticus as a character or of how best to use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a means of displaying the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during this Work Time to model the coding of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a:t>
            </a:r>
            <a:r>
              <a:rPr lang="en" sz="1200" b="1" dirty="0">
                <a:solidFill>
                  <a:schemeClr val="dk1"/>
                </a:solidFill>
                <a:latin typeface="Calibri"/>
                <a:ea typeface="Calibri"/>
                <a:cs typeface="Calibri"/>
                <a:sym typeface="Calibri"/>
              </a:rPr>
              <a:t>Atticus Note-catchers </a:t>
            </a:r>
            <a:r>
              <a:rPr lang="en" sz="1200" dirty="0">
                <a:solidFill>
                  <a:schemeClr val="dk1"/>
                </a:solidFill>
                <a:latin typeface="Calibri"/>
                <a:ea typeface="Calibri"/>
                <a:cs typeface="Calibri"/>
                <a:sym typeface="Calibri"/>
              </a:rPr>
              <a:t>and display </a:t>
            </a:r>
            <a:r>
              <a:rPr lang="en" sz="1200" b="1" dirty="0">
                <a:solidFill>
                  <a:schemeClr val="dk1"/>
                </a:solidFill>
                <a:latin typeface="Calibri"/>
                <a:ea typeface="Calibri"/>
                <a:cs typeface="Calibri"/>
                <a:sym typeface="Calibri"/>
              </a:rPr>
              <a:t>Atticus Note-catcher (for Teacher Reference) </a:t>
            </a:r>
            <a:r>
              <a:rPr lang="en" sz="1200" dirty="0">
                <a:solidFill>
                  <a:schemeClr val="dk1"/>
                </a:solidFill>
                <a:latin typeface="Calibri"/>
                <a:ea typeface="Calibri"/>
                <a:cs typeface="Calibri"/>
                <a:sym typeface="Calibri"/>
              </a:rPr>
              <a:t>using the document camera or other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“As you’ve read the novel, you’ve been gathering evidence which will help you to write your argument essay. Now, you get to sift through the evidence to see which argument you should make: ‘Yes, it makes sense for Atticus to defend Tom Robinson’ or ‘No, it does not make sense for Atticus to defend Tom Robinson.’”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using the first few pieces of evidence on the displayed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code their Note-catchers.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have finished, ask students to talk with their partner about which position the evidence more strongly supports.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a minute, cold call on pairs to share their responses.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a:t>
            </a:r>
            <a:r>
              <a:rPr lang="en" sz="1200" b="0" dirty="0">
                <a:solidFill>
                  <a:schemeClr val="dk1"/>
                </a:solidFill>
                <a:latin typeface="Calibri"/>
                <a:ea typeface="Calibri"/>
                <a:cs typeface="Calibri"/>
                <a:sym typeface="Calibri"/>
              </a:rPr>
              <a:t>: “Most of the evidence and the strongest evidence supports the position ‘Yes, it makes sense for Atticus to defend Tom Robinson.’”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modeling additional examples from the </a:t>
            </a:r>
            <a:r>
              <a:rPr lang="en" sz="1200" b="1" dirty="0">
                <a:latin typeface="Calibri"/>
                <a:ea typeface="Calibri"/>
                <a:cs typeface="Calibri"/>
                <a:sym typeface="Calibri"/>
              </a:rPr>
              <a:t>Atticus Note-catcher (for teacher reference) </a:t>
            </a:r>
            <a:r>
              <a:rPr lang="en" sz="1200" dirty="0">
                <a:latin typeface="Calibri"/>
                <a:ea typeface="Calibri"/>
                <a:cs typeface="Calibri"/>
                <a:sym typeface="Calibri"/>
              </a:rPr>
              <a:t>for students.</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10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201812"/>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approximately 50-65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continue to prepare students to write </a:t>
            </a:r>
            <a:r>
              <a:rPr lang="en" sz="1600" b="1" dirty="0">
                <a:solidFill>
                  <a:schemeClr val="dk1"/>
                </a:solidFill>
              </a:rPr>
              <a:t>End of Unit 2 Assessment</a:t>
            </a:r>
            <a:endParaRPr sz="1600" b="1"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craft the claim for the argument essay using an understanding of character to select the strongest evidence</a:t>
            </a:r>
            <a:br>
              <a:rPr lang="en" sz="1600" dirty="0">
                <a:solidFill>
                  <a:schemeClr val="dk1"/>
                </a:solidFill>
              </a:rPr>
            </a:b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craft the claim of my argument essay based on the strongest evidence. </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choose relevant and compelling reasons to support the claim I am making in my argument essay.</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Let’s Select Evidence to Support Our Claim</a:t>
            </a:r>
            <a:endParaRPr sz="3000"/>
          </a:p>
          <a:p>
            <a:pPr marL="0" lvl="0" indent="0" algn="l" rtl="0">
              <a:spcBef>
                <a:spcPts val="0"/>
              </a:spcBef>
              <a:spcAft>
                <a:spcPts val="0"/>
              </a:spcAft>
              <a:buNone/>
            </a:pPr>
            <a:endParaRPr/>
          </a:p>
        </p:txBody>
      </p:sp>
      <p:sp>
        <p:nvSpPr>
          <p:cNvPr id="248" name="Google Shape;248;p37"/>
          <p:cNvSpPr txBox="1">
            <a:spLocks noGrp="1"/>
          </p:cNvSpPr>
          <p:nvPr>
            <p:ph type="body" idx="1"/>
          </p:nvPr>
        </p:nvSpPr>
        <p:spPr>
          <a:xfrm>
            <a:off x="311700" y="1152475"/>
            <a:ext cx="3081949"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1800" dirty="0"/>
              <a:t>Write the claim that</a:t>
            </a:r>
            <a:endParaRPr sz="1800" dirty="0"/>
          </a:p>
          <a:p>
            <a:pPr marL="457200" lvl="0" indent="0" algn="l" rtl="0">
              <a:spcBef>
                <a:spcPts val="800"/>
              </a:spcBef>
              <a:spcAft>
                <a:spcPts val="0"/>
              </a:spcAft>
              <a:buNone/>
            </a:pPr>
            <a:r>
              <a:rPr lang="en" sz="1800" dirty="0"/>
              <a:t>you’ve formed on the </a:t>
            </a:r>
            <a:br>
              <a:rPr lang="en" sz="1800" dirty="0"/>
            </a:br>
            <a:r>
              <a:rPr lang="en" sz="1800" dirty="0"/>
              <a:t>graphic organizer.</a:t>
            </a:r>
            <a:br>
              <a:rPr lang="en" sz="1800" dirty="0"/>
            </a:br>
            <a:endParaRPr sz="1800" dirty="0"/>
          </a:p>
          <a:p>
            <a:pPr marL="0" lvl="0" indent="0" algn="l" rtl="0">
              <a:spcBef>
                <a:spcPts val="800"/>
              </a:spcBef>
              <a:spcAft>
                <a:spcPts val="0"/>
              </a:spcAft>
              <a:buNone/>
            </a:pPr>
            <a:r>
              <a:rPr lang="en" sz="1800" dirty="0"/>
              <a:t>2.    Now, let’s chunk the </a:t>
            </a:r>
            <a:endParaRPr sz="1800" dirty="0"/>
          </a:p>
          <a:p>
            <a:pPr marL="0" lvl="0" indent="0" algn="l" rtl="0">
              <a:spcBef>
                <a:spcPts val="800"/>
              </a:spcBef>
              <a:spcAft>
                <a:spcPts val="0"/>
              </a:spcAft>
              <a:buNone/>
            </a:pPr>
            <a:r>
              <a:rPr lang="en" sz="1800" dirty="0"/>
              <a:t>       evidence into reasons</a:t>
            </a:r>
            <a:br>
              <a:rPr lang="en" sz="1800" dirty="0"/>
            </a:br>
            <a:r>
              <a:rPr lang="en" sz="1800" dirty="0"/>
              <a:t>       based on Atticus’s </a:t>
            </a:r>
            <a:br>
              <a:rPr lang="en" sz="1800" dirty="0"/>
            </a:br>
            <a:r>
              <a:rPr lang="en" sz="1800" dirty="0"/>
              <a:t>       traits and beliefs.</a:t>
            </a:r>
            <a:endParaRPr sz="1800" dirty="0"/>
          </a:p>
        </p:txBody>
      </p:sp>
      <p:pic>
        <p:nvPicPr>
          <p:cNvPr id="249" name="Google Shape;249;p37"/>
          <p:cNvPicPr preferRelativeResize="0"/>
          <p:nvPr/>
        </p:nvPicPr>
        <p:blipFill>
          <a:blip r:embed="rId3">
            <a:alphaModFix/>
          </a:blip>
          <a:stretch>
            <a:fillRect/>
          </a:stretch>
        </p:blipFill>
        <p:spPr>
          <a:xfrm>
            <a:off x="3393649" y="1152475"/>
            <a:ext cx="5741000" cy="3147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Select Evidence to Support Our Claim</a:t>
            </a:r>
            <a:endParaRPr sz="3000"/>
          </a:p>
          <a:p>
            <a:pPr marL="0" lvl="0" indent="0" algn="l" rtl="0">
              <a:spcBef>
                <a:spcPts val="0"/>
              </a:spcBef>
              <a:spcAft>
                <a:spcPts val="0"/>
              </a:spcAft>
              <a:buNone/>
            </a:pPr>
            <a:endParaRPr/>
          </a:p>
        </p:txBody>
      </p:sp>
      <p:sp>
        <p:nvSpPr>
          <p:cNvPr id="255" name="Google Shape;255;p38"/>
          <p:cNvSpPr txBox="1">
            <a:spLocks noGrp="1"/>
          </p:cNvSpPr>
          <p:nvPr>
            <p:ph type="body" idx="1"/>
          </p:nvPr>
        </p:nvSpPr>
        <p:spPr>
          <a:xfrm>
            <a:off x="311700" y="1152475"/>
            <a:ext cx="3600424" cy="3416400"/>
          </a:xfrm>
          <a:prstGeom prst="rect">
            <a:avLst/>
          </a:prstGeom>
        </p:spPr>
        <p:txBody>
          <a:bodyPr spcFirstLastPara="1" wrap="square" lIns="68575" tIns="34275" rIns="68575" bIns="34275" anchor="t" anchorCtr="0">
            <a:noAutofit/>
          </a:bodyPr>
          <a:lstStyle/>
          <a:p>
            <a:pPr marL="0" marR="0" lvl="0" indent="0" algn="l" rtl="0">
              <a:lnSpc>
                <a:spcPct val="100000"/>
              </a:lnSpc>
              <a:spcBef>
                <a:spcPts val="0"/>
              </a:spcBef>
              <a:spcAft>
                <a:spcPts val="0"/>
              </a:spcAft>
              <a:buNone/>
            </a:pPr>
            <a:r>
              <a:rPr lang="en" sz="1800" dirty="0"/>
              <a:t>Working with your partner:</a:t>
            </a:r>
            <a:br>
              <a:rPr lang="en" sz="1800" dirty="0"/>
            </a:br>
            <a:endParaRPr sz="1800" dirty="0"/>
          </a:p>
          <a:p>
            <a:pPr marL="457200" marR="0" lvl="0" indent="-361950" algn="l" rtl="0">
              <a:lnSpc>
                <a:spcPct val="100000"/>
              </a:lnSpc>
              <a:spcBef>
                <a:spcPts val="0"/>
              </a:spcBef>
              <a:spcAft>
                <a:spcPts val="0"/>
              </a:spcAft>
              <a:buSzPts val="2100"/>
              <a:buChar char="•"/>
            </a:pPr>
            <a:r>
              <a:rPr lang="en" sz="1800" dirty="0"/>
              <a:t>Choose a colored pencil </a:t>
            </a:r>
            <a:br>
              <a:rPr lang="en" sz="1800" dirty="0"/>
            </a:br>
            <a:r>
              <a:rPr lang="en" sz="1800" dirty="0"/>
              <a:t>to mark evidence for </a:t>
            </a:r>
            <a:br>
              <a:rPr lang="en" sz="1800" dirty="0"/>
            </a:br>
            <a:r>
              <a:rPr lang="en" sz="1800" dirty="0"/>
              <a:t>Reason 1</a:t>
            </a:r>
            <a:br>
              <a:rPr lang="en" sz="1800" dirty="0"/>
            </a:br>
            <a:endParaRPr sz="1800" dirty="0"/>
          </a:p>
          <a:p>
            <a:pPr marL="457200" marR="0" lvl="0" indent="-361950" algn="l" rtl="0">
              <a:lnSpc>
                <a:spcPct val="100000"/>
              </a:lnSpc>
              <a:spcBef>
                <a:spcPts val="0"/>
              </a:spcBef>
              <a:spcAft>
                <a:spcPts val="0"/>
              </a:spcAft>
              <a:buSzPts val="2100"/>
              <a:buChar char="•"/>
            </a:pPr>
            <a:r>
              <a:rPr lang="en" sz="1800" dirty="0"/>
              <a:t>Circle two other pieces of</a:t>
            </a:r>
            <a:br>
              <a:rPr lang="en" sz="1800" dirty="0"/>
            </a:br>
            <a:r>
              <a:rPr lang="en" sz="1800" dirty="0"/>
              <a:t>evidence that most </a:t>
            </a:r>
            <a:br>
              <a:rPr lang="en" sz="1800" dirty="0"/>
            </a:br>
            <a:r>
              <a:rPr lang="en" sz="1800" dirty="0"/>
              <a:t>strongly supports Reason 1</a:t>
            </a:r>
            <a:br>
              <a:rPr lang="en" sz="1800" dirty="0"/>
            </a:br>
            <a:endParaRPr sz="1800" dirty="0"/>
          </a:p>
          <a:p>
            <a:pPr marL="0" lvl="0" indent="0" algn="l" rtl="0">
              <a:spcBef>
                <a:spcPts val="800"/>
              </a:spcBef>
              <a:spcAft>
                <a:spcPts val="0"/>
              </a:spcAft>
              <a:buNone/>
            </a:pPr>
            <a:endParaRPr sz="1800" dirty="0"/>
          </a:p>
        </p:txBody>
      </p:sp>
      <p:pic>
        <p:nvPicPr>
          <p:cNvPr id="256" name="Google Shape;256;p38"/>
          <p:cNvPicPr preferRelativeResize="0"/>
          <p:nvPr/>
        </p:nvPicPr>
        <p:blipFill>
          <a:blip r:embed="rId3">
            <a:alphaModFix/>
          </a:blip>
          <a:stretch>
            <a:fillRect/>
          </a:stretch>
        </p:blipFill>
        <p:spPr>
          <a:xfrm>
            <a:off x="4070995" y="1152475"/>
            <a:ext cx="4865615" cy="2953934"/>
          </a:xfrm>
          <a:prstGeom prst="rect">
            <a:avLst/>
          </a:prstGeom>
          <a:noFill/>
          <a:ln>
            <a:noFill/>
          </a:ln>
        </p:spPr>
      </p:pic>
      <p:pic>
        <p:nvPicPr>
          <p:cNvPr id="257" name="Google Shape;257;p38"/>
          <p:cNvPicPr preferRelativeResize="0"/>
          <p:nvPr/>
        </p:nvPicPr>
        <p:blipFill>
          <a:blip r:embed="rId4">
            <a:alphaModFix/>
          </a:blip>
          <a:stretch>
            <a:fillRect/>
          </a:stretch>
        </p:blipFill>
        <p:spPr>
          <a:xfrm>
            <a:off x="8442834" y="4455616"/>
            <a:ext cx="493776" cy="4222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Select Evidence to Support Our Claim</a:t>
            </a:r>
            <a:endParaRPr sz="3000"/>
          </a:p>
        </p:txBody>
      </p:sp>
      <p:sp>
        <p:nvSpPr>
          <p:cNvPr id="263" name="Google Shape;263;p39"/>
          <p:cNvSpPr txBox="1">
            <a:spLocks noGrp="1"/>
          </p:cNvSpPr>
          <p:nvPr>
            <p:ph type="body" idx="1"/>
          </p:nvPr>
        </p:nvSpPr>
        <p:spPr>
          <a:xfrm>
            <a:off x="311700" y="1152475"/>
            <a:ext cx="4835335"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Continue working with your partner, </a:t>
            </a:r>
            <a:br>
              <a:rPr lang="en" sz="1800" dirty="0"/>
            </a:br>
            <a:r>
              <a:rPr lang="en" sz="1800" dirty="0"/>
              <a:t>choosing a new colored pencil to identify</a:t>
            </a:r>
            <a:br>
              <a:rPr lang="en" sz="1800" dirty="0"/>
            </a:br>
            <a:r>
              <a:rPr lang="en" sz="1800" dirty="0"/>
              <a:t>each of the following on your </a:t>
            </a:r>
            <a:r>
              <a:rPr lang="en" sz="1800" b="1" dirty="0"/>
              <a:t>Atticus</a:t>
            </a:r>
            <a:br>
              <a:rPr lang="en" sz="1800" b="1" dirty="0"/>
            </a:br>
            <a:r>
              <a:rPr lang="en" sz="1800" b="1" dirty="0"/>
              <a:t>Note-Catcher</a:t>
            </a:r>
            <a:r>
              <a:rPr lang="en" sz="1800" dirty="0"/>
              <a:t>:</a:t>
            </a:r>
            <a:br>
              <a:rPr lang="en" sz="1800" dirty="0"/>
            </a:br>
            <a:endParaRPr sz="1800" dirty="0"/>
          </a:p>
          <a:p>
            <a:pPr marL="457200" lvl="0" indent="-361950" algn="l" rtl="0">
              <a:spcBef>
                <a:spcPts val="800"/>
              </a:spcBef>
              <a:spcAft>
                <a:spcPts val="0"/>
              </a:spcAft>
              <a:buSzPts val="2100"/>
              <a:buChar char="•"/>
            </a:pPr>
            <a:r>
              <a:rPr lang="en" sz="1800" dirty="0"/>
              <a:t>Reason 2 and supporting evidence</a:t>
            </a:r>
            <a:endParaRPr sz="1800" dirty="0"/>
          </a:p>
          <a:p>
            <a:pPr marL="457200" lvl="0" indent="-361950" algn="l" rtl="0">
              <a:spcBef>
                <a:spcPts val="0"/>
              </a:spcBef>
              <a:spcAft>
                <a:spcPts val="0"/>
              </a:spcAft>
              <a:buSzPts val="2100"/>
              <a:buChar char="•"/>
            </a:pPr>
            <a:r>
              <a:rPr lang="en" sz="1800" dirty="0"/>
              <a:t>Reason 3 and supporting evidence</a:t>
            </a:r>
            <a:endParaRPr sz="1800" dirty="0"/>
          </a:p>
          <a:p>
            <a:pPr marL="457200" lvl="0" indent="-361950" algn="l" rtl="0">
              <a:spcBef>
                <a:spcPts val="0"/>
              </a:spcBef>
              <a:spcAft>
                <a:spcPts val="0"/>
              </a:spcAft>
              <a:buSzPts val="2100"/>
              <a:buChar char="•"/>
            </a:pPr>
            <a:r>
              <a:rPr lang="en" sz="1800" dirty="0"/>
              <a:t>A Counterclaim</a:t>
            </a:r>
            <a:endParaRPr sz="1800" dirty="0"/>
          </a:p>
          <a:p>
            <a:pPr marL="457200" lvl="0" indent="0" algn="l" rtl="0">
              <a:spcBef>
                <a:spcPts val="800"/>
              </a:spcBef>
              <a:spcAft>
                <a:spcPts val="0"/>
              </a:spcAft>
              <a:buNone/>
            </a:pPr>
            <a:endParaRPr sz="1800" dirty="0"/>
          </a:p>
          <a:p>
            <a:pPr marL="0" lvl="0" indent="0" algn="l" rtl="0">
              <a:spcBef>
                <a:spcPts val="800"/>
              </a:spcBef>
              <a:spcAft>
                <a:spcPts val="0"/>
              </a:spcAft>
              <a:buNone/>
            </a:pPr>
            <a:r>
              <a:rPr lang="en" sz="1800" dirty="0"/>
              <a:t>Then, record your reasons and evidence</a:t>
            </a:r>
            <a:endParaRPr sz="1800" dirty="0"/>
          </a:p>
          <a:p>
            <a:pPr marL="0" lvl="0" indent="0" algn="l" rtl="0">
              <a:spcBef>
                <a:spcPts val="800"/>
              </a:spcBef>
              <a:spcAft>
                <a:spcPts val="0"/>
              </a:spcAft>
              <a:buNone/>
            </a:pPr>
            <a:r>
              <a:rPr lang="en" sz="1800" dirty="0"/>
              <a:t>on the graphic organizer.</a:t>
            </a:r>
            <a:endParaRPr sz="1800" dirty="0"/>
          </a:p>
        </p:txBody>
      </p:sp>
      <p:pic>
        <p:nvPicPr>
          <p:cNvPr id="264" name="Google Shape;264;p39"/>
          <p:cNvPicPr preferRelativeResize="0"/>
          <p:nvPr/>
        </p:nvPicPr>
        <p:blipFill>
          <a:blip r:embed="rId3">
            <a:alphaModFix/>
          </a:blip>
          <a:stretch>
            <a:fillRect/>
          </a:stretch>
        </p:blipFill>
        <p:spPr>
          <a:xfrm>
            <a:off x="5231651" y="1152475"/>
            <a:ext cx="2875402" cy="3416400"/>
          </a:xfrm>
          <a:prstGeom prst="rect">
            <a:avLst/>
          </a:prstGeom>
          <a:noFill/>
          <a:ln>
            <a:noFill/>
          </a:ln>
        </p:spPr>
      </p:pic>
      <p:pic>
        <p:nvPicPr>
          <p:cNvPr id="265" name="Google Shape;265;p39"/>
          <p:cNvPicPr preferRelativeResize="0"/>
          <p:nvPr/>
        </p:nvPicPr>
        <p:blipFill>
          <a:blip r:embed="rId4">
            <a:alphaModFix/>
          </a:blip>
          <a:stretch>
            <a:fillRect/>
          </a:stretch>
        </p:blipFill>
        <p:spPr>
          <a:xfrm>
            <a:off x="8506267" y="4446062"/>
            <a:ext cx="493776" cy="4222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Explain Our Argument</a:t>
            </a:r>
            <a:endParaRPr/>
          </a:p>
        </p:txBody>
      </p:sp>
      <p:pic>
        <p:nvPicPr>
          <p:cNvPr id="271" name="Google Shape;271;p40"/>
          <p:cNvPicPr preferRelativeResize="0"/>
          <p:nvPr/>
        </p:nvPicPr>
        <p:blipFill>
          <a:blip r:embed="rId3">
            <a:alphaModFix/>
          </a:blip>
          <a:stretch>
            <a:fillRect/>
          </a:stretch>
        </p:blipFill>
        <p:spPr>
          <a:xfrm>
            <a:off x="1181975" y="1197475"/>
            <a:ext cx="6646275" cy="3326401"/>
          </a:xfrm>
          <a:prstGeom prst="rect">
            <a:avLst/>
          </a:prstGeom>
          <a:noFill/>
          <a:ln>
            <a:noFill/>
          </a:ln>
        </p:spPr>
      </p:pic>
      <p:sp>
        <p:nvSpPr>
          <p:cNvPr id="272" name="Google Shape;272;p40"/>
          <p:cNvSpPr txBox="1"/>
          <p:nvPr/>
        </p:nvSpPr>
        <p:spPr>
          <a:xfrm>
            <a:off x="1324850" y="1272875"/>
            <a:ext cx="6741000" cy="32511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78" name="Google Shape;278;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55600" algn="l" rtl="0">
              <a:spcBef>
                <a:spcPts val="800"/>
              </a:spcBef>
              <a:spcAft>
                <a:spcPts val="0"/>
              </a:spcAft>
              <a:buSzPts val="2000"/>
              <a:buChar char="•"/>
            </a:pPr>
            <a:r>
              <a:rPr lang="en" sz="2000" dirty="0"/>
              <a:t>Complete a first read with</a:t>
            </a:r>
            <a:r>
              <a:rPr lang="en" sz="2000" i="1" dirty="0"/>
              <a:t> T</a:t>
            </a:r>
            <a:r>
              <a:rPr lang="en" sz="2000" b="1" i="1" dirty="0"/>
              <a:t>o Kill a Mockingbird </a:t>
            </a:r>
            <a:r>
              <a:rPr lang="en" sz="2000" b="1" dirty="0"/>
              <a:t>Structured Notes Graphic Organizer, Chapters 29, 30 and </a:t>
            </a:r>
            <a:r>
              <a:rPr lang="en" sz="2000" b="1" dirty="0" smtClean="0"/>
              <a:t>31</a:t>
            </a:r>
            <a:r>
              <a:rPr lang="en-US" sz="2000" b="1" dirty="0" smtClean="0"/>
              <a:t>.</a:t>
            </a:r>
            <a:endParaRPr sz="2000" b="1" dirty="0"/>
          </a:p>
          <a:p>
            <a:pPr marL="914400" lvl="0" indent="0" algn="l" rtl="0">
              <a:spcBef>
                <a:spcPts val="800"/>
              </a:spcBef>
              <a:spcAft>
                <a:spcPts val="0"/>
              </a:spcAft>
              <a:buNone/>
            </a:pPr>
            <a:r>
              <a:rPr lang="en" sz="2000" dirty="0"/>
              <a:t> </a:t>
            </a:r>
            <a:endParaRPr sz="2000" dirty="0"/>
          </a:p>
          <a:p>
            <a:pPr marL="457200" lvl="0" indent="-355600" algn="l" rtl="0">
              <a:spcBef>
                <a:spcPts val="800"/>
              </a:spcBef>
              <a:spcAft>
                <a:spcPts val="0"/>
              </a:spcAft>
              <a:buSzPts val="2000"/>
              <a:buChar char="•"/>
            </a:pPr>
            <a:r>
              <a:rPr lang="en" sz="2000" dirty="0"/>
              <a:t>Answer the focus question: </a:t>
            </a:r>
            <a:br>
              <a:rPr lang="en" sz="2000" dirty="0"/>
            </a:br>
            <a:r>
              <a:rPr lang="en" sz="2000" dirty="0"/>
              <a:t>What does Scout mean when she says, </a:t>
            </a:r>
            <a:r>
              <a:rPr lang="en" sz="2000" i="1" dirty="0"/>
              <a:t>“Atticus was right. One time he said you never really know a man until you stand in his shoes and walk around in them. Just standing on the Radley porch was </a:t>
            </a:r>
            <a:r>
              <a:rPr lang="en" sz="2000" i="1" dirty="0" smtClean="0"/>
              <a:t>enough</a:t>
            </a:r>
            <a:r>
              <a:rPr lang="en" sz="2000" dirty="0" smtClean="0"/>
              <a:t>?</a:t>
            </a:r>
            <a:r>
              <a:rPr lang="en-US" sz="2000" dirty="0" smtClean="0"/>
              <a:t>”</a:t>
            </a:r>
            <a:r>
              <a:rPr lang="en" sz="2000" dirty="0" smtClean="0"/>
              <a:t> </a:t>
            </a:r>
            <a:r>
              <a:rPr lang="en" sz="2000" dirty="0"/>
              <a:t>Use the strongest details from the novel to support your answer.</a:t>
            </a:r>
            <a:endParaRPr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85" name="Google Shape;285;p42"/>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10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21355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800" b="1" dirty="0">
                <a:solidFill>
                  <a:schemeClr val="dk1"/>
                </a:solidFill>
              </a:rPr>
              <a:t>Preparing for Lesson 10: </a:t>
            </a:r>
            <a:endParaRPr sz="1800" i="1" dirty="0">
              <a:solidFill>
                <a:schemeClr val="dk1"/>
              </a:solidFill>
            </a:endParaRPr>
          </a:p>
          <a:p>
            <a:pPr marL="0" lvl="0" indent="0" algn="l" rtl="0">
              <a:spcBef>
                <a:spcPts val="1000"/>
              </a:spcBef>
              <a:spcAft>
                <a:spcPts val="0"/>
              </a:spcAft>
              <a:buNone/>
            </a:pPr>
            <a:r>
              <a:rPr lang="en" sz="1800" dirty="0">
                <a:solidFill>
                  <a:schemeClr val="dk1"/>
                </a:solidFill>
              </a:rPr>
              <a:t>Materials and classroom preparation</a:t>
            </a:r>
            <a:endParaRPr sz="1800" dirty="0">
              <a:solidFill>
                <a:schemeClr val="dk1"/>
              </a:solidFill>
            </a:endParaRPr>
          </a:p>
          <a:p>
            <a:pPr marL="457200" lvl="0" indent="-361950" algn="l" rtl="0">
              <a:spcBef>
                <a:spcPts val="1000"/>
              </a:spcBef>
              <a:spcAft>
                <a:spcPts val="0"/>
              </a:spcAft>
              <a:buClr>
                <a:schemeClr val="dk1"/>
              </a:buClr>
              <a:buSzPts val="2100"/>
              <a:buChar char="•"/>
            </a:pPr>
            <a:r>
              <a:rPr lang="en" sz="1800" b="1" dirty="0">
                <a:solidFill>
                  <a:schemeClr val="dk1"/>
                </a:solidFill>
              </a:rPr>
              <a:t>End of Unit 2 Assessment Prompt: </a:t>
            </a:r>
            <a:r>
              <a:rPr lang="en" sz="1800" b="1" i="1" dirty="0">
                <a:solidFill>
                  <a:schemeClr val="dk1"/>
                </a:solidFill>
              </a:rPr>
              <a:t>To Kill a Mockingbird</a:t>
            </a:r>
            <a:r>
              <a:rPr lang="en" sz="1800" b="1" dirty="0">
                <a:solidFill>
                  <a:schemeClr val="dk1"/>
                </a:solidFill>
              </a:rPr>
              <a:t> Argument Essay </a:t>
            </a:r>
            <a:r>
              <a:rPr lang="en" sz="1800" dirty="0">
                <a:solidFill>
                  <a:schemeClr val="dk1"/>
                </a:solidFill>
              </a:rPr>
              <a:t>(one per student and one to display)</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b="1" dirty="0">
                <a:solidFill>
                  <a:schemeClr val="dk1"/>
                </a:solidFill>
              </a:rPr>
              <a:t>Supporting Evidence-Based Claims graphic organizer </a:t>
            </a:r>
            <a:r>
              <a:rPr lang="en" sz="1800" dirty="0">
                <a:solidFill>
                  <a:schemeClr val="dk1"/>
                </a:solidFill>
              </a:rPr>
              <a:t>(one per student)</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dirty="0">
                <a:solidFill>
                  <a:schemeClr val="dk1"/>
                </a:solidFill>
              </a:rPr>
              <a:t>Exit ticket (one per student)</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b="1" i="1" dirty="0">
                <a:solidFill>
                  <a:schemeClr val="dk1"/>
                </a:solidFill>
              </a:rPr>
              <a:t>To Kill a Mockingbird</a:t>
            </a:r>
            <a:r>
              <a:rPr lang="en" sz="1800" b="1" dirty="0">
                <a:solidFill>
                  <a:schemeClr val="dk1"/>
                </a:solidFill>
              </a:rPr>
              <a:t> Structured Notes Graphic Organizer, Chapters 29, 30, and 31 </a:t>
            </a:r>
            <a:r>
              <a:rPr lang="en" sz="1800" dirty="0">
                <a:solidFill>
                  <a:schemeClr val="dk1"/>
                </a:solidFill>
              </a:rPr>
              <a:t>(one per student)</a:t>
            </a:r>
            <a:endParaRPr sz="1800" dirty="0">
              <a:solidFill>
                <a:schemeClr val="dk1"/>
              </a:solidFill>
            </a:endParaRPr>
          </a:p>
          <a:p>
            <a:pPr marL="457200" lvl="0" indent="-361950" algn="l" rtl="0">
              <a:spcBef>
                <a:spcPts val="0"/>
              </a:spcBef>
              <a:spcAft>
                <a:spcPts val="0"/>
              </a:spcAft>
              <a:buClr>
                <a:schemeClr val="dk1"/>
              </a:buClr>
              <a:buSzPts val="2100"/>
              <a:buChar char="•"/>
            </a:pPr>
            <a:r>
              <a:rPr lang="en" sz="1800" dirty="0">
                <a:solidFill>
                  <a:schemeClr val="dk1"/>
                </a:solidFill>
              </a:rPr>
              <a:t>Colored pencils or highlighters (enough for four different colors per student)</a:t>
            </a:r>
            <a:endParaRPr sz="18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a:t>Grade 8: Module 2: Unit 2: Lesson 10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10: </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lnSpc>
                <a:spcPct val="90000"/>
              </a:lnSpc>
              <a:spcBef>
                <a:spcPts val="1000"/>
              </a:spcBef>
              <a:spcAft>
                <a:spcPts val="0"/>
              </a:spcAft>
              <a:buClr>
                <a:schemeClr val="dk1"/>
              </a:buClr>
              <a:buSzPts val="2100"/>
              <a:buChar char="•"/>
            </a:pPr>
            <a:r>
              <a:rPr lang="en" dirty="0">
                <a:solidFill>
                  <a:schemeClr val="dk1"/>
                </a:solidFill>
              </a:rPr>
              <a:t>Finish reviewing the exit tickets that students completed in Lesson 9.</a:t>
            </a:r>
            <a:endParaRPr dirty="0">
              <a:solidFill>
                <a:schemeClr val="dk1"/>
              </a:solidFill>
            </a:endParaRPr>
          </a:p>
          <a:p>
            <a:pPr marL="457200" lvl="0" indent="-361950" algn="l" rtl="0">
              <a:lnSpc>
                <a:spcPct val="90000"/>
              </a:lnSpc>
              <a:spcBef>
                <a:spcPts val="0"/>
              </a:spcBef>
              <a:spcAft>
                <a:spcPts val="0"/>
              </a:spcAft>
              <a:buClr>
                <a:schemeClr val="dk1"/>
              </a:buClr>
              <a:buSzPts val="2100"/>
              <a:buChar char="•"/>
            </a:pPr>
            <a:r>
              <a:rPr lang="en" dirty="0">
                <a:solidFill>
                  <a:schemeClr val="dk1"/>
                </a:solidFill>
              </a:rPr>
              <a:t>Read </a:t>
            </a:r>
            <a:r>
              <a:rPr lang="en" b="1" dirty="0">
                <a:solidFill>
                  <a:schemeClr val="dk1"/>
                </a:solidFill>
              </a:rPr>
              <a:t>End of Unit 2 Assessment Prompt: </a:t>
            </a:r>
            <a:r>
              <a:rPr lang="en" b="1" i="1" dirty="0">
                <a:solidFill>
                  <a:schemeClr val="dk1"/>
                </a:solidFill>
              </a:rPr>
              <a:t>To Kill a Mockingbird</a:t>
            </a:r>
            <a:r>
              <a:rPr lang="en" b="1" dirty="0">
                <a:solidFill>
                  <a:schemeClr val="dk1"/>
                </a:solidFill>
              </a:rPr>
              <a:t> Argument </a:t>
            </a:r>
            <a:r>
              <a:rPr lang="en" b="1" dirty="0" smtClean="0">
                <a:solidFill>
                  <a:schemeClr val="dk1"/>
                </a:solidFill>
              </a:rPr>
              <a:t>Essay</a:t>
            </a:r>
            <a:r>
              <a:rPr lang="en-US" b="1" dirty="0" smtClean="0">
                <a:solidFill>
                  <a:schemeClr val="dk1"/>
                </a:solidFill>
              </a:rPr>
              <a:t>.</a:t>
            </a:r>
            <a:endParaRPr b="1" dirty="0">
              <a:solidFill>
                <a:schemeClr val="dk1"/>
              </a:solidFill>
            </a:endParaRPr>
          </a:p>
          <a:p>
            <a:pPr marL="457200" lvl="0" indent="-361950" algn="l" rtl="0">
              <a:lnSpc>
                <a:spcPct val="90000"/>
              </a:lnSpc>
              <a:spcBef>
                <a:spcPts val="0"/>
              </a:spcBef>
              <a:spcAft>
                <a:spcPts val="0"/>
              </a:spcAft>
              <a:buClr>
                <a:schemeClr val="dk1"/>
              </a:buClr>
              <a:buSzPts val="2100"/>
              <a:buChar char="•"/>
            </a:pPr>
            <a:r>
              <a:rPr lang="en" b="1" dirty="0">
                <a:solidFill>
                  <a:schemeClr val="dk1"/>
                </a:solidFill>
              </a:rPr>
              <a:t>Review Atticus Note-catcher (for Teacher Reference</a:t>
            </a:r>
            <a:r>
              <a:rPr lang="en" b="1" dirty="0" smtClean="0">
                <a:solidFill>
                  <a:schemeClr val="dk1"/>
                </a:solidFill>
              </a:rPr>
              <a:t>)</a:t>
            </a:r>
            <a:r>
              <a:rPr lang="en-US" b="1" dirty="0" smtClean="0">
                <a:solidFill>
                  <a:schemeClr val="dk1"/>
                </a:solidFill>
              </a:rPr>
              <a:t>.</a:t>
            </a:r>
            <a:endParaRPr b="1" dirty="0">
              <a:solidFill>
                <a:schemeClr val="dk1"/>
              </a:solidFill>
            </a:endParaRPr>
          </a:p>
          <a:p>
            <a:pPr marL="457200" lvl="0" indent="-361950" algn="l" rtl="0">
              <a:lnSpc>
                <a:spcPct val="90000"/>
              </a:lnSpc>
              <a:spcBef>
                <a:spcPts val="0"/>
              </a:spcBef>
              <a:spcAft>
                <a:spcPts val="0"/>
              </a:spcAft>
              <a:buClr>
                <a:schemeClr val="dk1"/>
              </a:buClr>
              <a:buSzPts val="2100"/>
              <a:buChar char="•"/>
            </a:pPr>
            <a:r>
              <a:rPr lang="en" dirty="0">
                <a:solidFill>
                  <a:schemeClr val="dk1"/>
                </a:solidFill>
              </a:rPr>
              <a:t>Reread Chapter 28 of </a:t>
            </a:r>
            <a:r>
              <a:rPr lang="en" i="1" dirty="0">
                <a:solidFill>
                  <a:schemeClr val="dk1"/>
                </a:solidFill>
              </a:rPr>
              <a:t>To Kill a Mockingbird</a:t>
            </a:r>
            <a:endParaRPr i="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10</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In today’s lesson, we will continue to prepare for the argument essay that you’ll be writing for the </a:t>
            </a:r>
            <a:r>
              <a:rPr lang="en" sz="1800" b="1" dirty="0"/>
              <a:t>End of Unit 2 Assessment</a:t>
            </a:r>
            <a:r>
              <a:rPr lang="en" sz="1800" dirty="0"/>
              <a:t>. Now that we’ve viewed a model essay and understand the criteria for a good argument, we will begin to craft our own.</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do today:</a:t>
            </a:r>
            <a:endParaRPr sz="1800" dirty="0"/>
          </a:p>
          <a:p>
            <a:pPr marL="457200" lvl="0" indent="-361950" algn="l" rtl="0">
              <a:lnSpc>
                <a:spcPct val="100000"/>
              </a:lnSpc>
              <a:spcBef>
                <a:spcPts val="800"/>
              </a:spcBef>
              <a:spcAft>
                <a:spcPts val="0"/>
              </a:spcAft>
              <a:buSzPts val="2100"/>
              <a:buChar char="•"/>
            </a:pPr>
            <a:r>
              <a:rPr lang="en" sz="1800" dirty="0"/>
              <a:t>Develop a claim to address the prompt of the </a:t>
            </a:r>
            <a:r>
              <a:rPr lang="en" sz="1800" b="1" dirty="0"/>
              <a:t>End of Unit 2 Assessment</a:t>
            </a:r>
            <a:endParaRPr sz="1800" b="1" dirty="0"/>
          </a:p>
          <a:p>
            <a:pPr marL="457200" lvl="0" indent="-361950" algn="l" rtl="0">
              <a:lnSpc>
                <a:spcPct val="100000"/>
              </a:lnSpc>
              <a:spcBef>
                <a:spcPts val="0"/>
              </a:spcBef>
              <a:spcAft>
                <a:spcPts val="0"/>
              </a:spcAft>
              <a:buSzPts val="2100"/>
              <a:buChar char="•"/>
            </a:pPr>
            <a:r>
              <a:rPr lang="en" sz="1800" dirty="0"/>
              <a:t>Determine reasons and the strongest evidence to support a claim</a:t>
            </a:r>
            <a:endParaRPr sz="1800" dirty="0"/>
          </a:p>
          <a:p>
            <a:pPr marL="457200" lvl="0" indent="-361950" algn="l" rtl="0">
              <a:lnSpc>
                <a:spcPct val="100000"/>
              </a:lnSpc>
              <a:spcBef>
                <a:spcPts val="0"/>
              </a:spcBef>
              <a:spcAft>
                <a:spcPts val="0"/>
              </a:spcAft>
              <a:buSzPts val="2100"/>
              <a:buChar char="•"/>
            </a:pPr>
            <a:r>
              <a:rPr lang="en" sz="1800" dirty="0"/>
              <a:t>Identify a counterclaim for your argument</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Our Thinking</a:t>
            </a:r>
            <a:endParaRPr/>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Clr>
                <a:schemeClr val="dk1"/>
              </a:buClr>
              <a:buSzPts val="2400"/>
              <a:buChar char="•"/>
            </a:pPr>
            <a:r>
              <a:rPr lang="en" sz="2400">
                <a:solidFill>
                  <a:schemeClr val="dk1"/>
                </a:solidFill>
              </a:rPr>
              <a:t>Pair up with your Discussion Appointment for today.</a:t>
            </a:r>
            <a:br>
              <a:rPr lang="en" sz="2400">
                <a:solidFill>
                  <a:schemeClr val="dk1"/>
                </a:solidFill>
              </a:rPr>
            </a:br>
            <a:endParaRPr sz="2400">
              <a:solidFill>
                <a:schemeClr val="dk1"/>
              </a:solidFill>
            </a:endParaRPr>
          </a:p>
          <a:p>
            <a:pPr marL="457200" lvl="0" indent="-381000" algn="l" rtl="0">
              <a:spcBef>
                <a:spcPts val="0"/>
              </a:spcBef>
              <a:spcAft>
                <a:spcPts val="0"/>
              </a:spcAft>
              <a:buClr>
                <a:schemeClr val="dk1"/>
              </a:buClr>
              <a:buSzPts val="2400"/>
              <a:buChar char="•"/>
            </a:pPr>
            <a:r>
              <a:rPr lang="en" sz="2400">
                <a:solidFill>
                  <a:schemeClr val="dk1"/>
                </a:solidFill>
              </a:rPr>
              <a:t>Share your responses to the focus question from last night’s homework.</a:t>
            </a:r>
            <a:br>
              <a:rPr lang="en" sz="2400">
                <a:solidFill>
                  <a:schemeClr val="dk1"/>
                </a:solidFill>
              </a:rPr>
            </a:br>
            <a:endParaRPr sz="2400">
              <a:solidFill>
                <a:schemeClr val="dk1"/>
              </a:solidFill>
            </a:endParaRPr>
          </a:p>
          <a:p>
            <a:pPr marL="0" lvl="0" indent="0" algn="ctr" rtl="0">
              <a:spcBef>
                <a:spcPts val="800"/>
              </a:spcBef>
              <a:spcAft>
                <a:spcPts val="0"/>
              </a:spcAft>
              <a:buNone/>
            </a:pPr>
            <a:r>
              <a:rPr lang="en" sz="2400">
                <a:solidFill>
                  <a:schemeClr val="dk1"/>
                </a:solidFill>
              </a:rPr>
              <a:t>How does Harper Lee build suspense in this chapter?</a:t>
            </a:r>
            <a:br>
              <a:rPr lang="en" sz="2400">
                <a:solidFill>
                  <a:schemeClr val="dk1"/>
                </a:solidFill>
              </a:rPr>
            </a:br>
            <a:endParaRPr sz="2400">
              <a:solidFill>
                <a:schemeClr val="dk1"/>
              </a:solidFill>
            </a:endParaRPr>
          </a:p>
          <a:p>
            <a:pPr marL="457200" lvl="0" indent="0" algn="l" rtl="0">
              <a:spcBef>
                <a:spcPts val="800"/>
              </a:spcBef>
              <a:spcAft>
                <a:spcPts val="0"/>
              </a:spcAft>
              <a:buNone/>
            </a:pPr>
            <a:endParaRPr sz="2400"/>
          </a:p>
        </p:txBody>
      </p:sp>
      <p:pic>
        <p:nvPicPr>
          <p:cNvPr id="219" name="Google Shape;219;p33"/>
          <p:cNvPicPr preferRelativeResize="0"/>
          <p:nvPr/>
        </p:nvPicPr>
        <p:blipFill>
          <a:blip r:embed="rId3">
            <a:alphaModFix/>
          </a:blip>
          <a:stretch>
            <a:fillRect/>
          </a:stretch>
        </p:blipFill>
        <p:spPr>
          <a:xfrm>
            <a:off x="8042687" y="4392250"/>
            <a:ext cx="422225" cy="422225"/>
          </a:xfrm>
          <a:prstGeom prst="rect">
            <a:avLst/>
          </a:prstGeom>
          <a:noFill/>
          <a:ln>
            <a:noFill/>
          </a:ln>
        </p:spPr>
      </p:pic>
      <p:pic>
        <p:nvPicPr>
          <p:cNvPr id="220" name="Google Shape;220;p33"/>
          <p:cNvPicPr preferRelativeResize="0"/>
          <p:nvPr/>
        </p:nvPicPr>
        <p:blipFill>
          <a:blip r:embed="rId4">
            <a:alphaModFix/>
          </a:blip>
          <a:stretch>
            <a:fillRect/>
          </a:stretch>
        </p:blipFill>
        <p:spPr>
          <a:xfrm>
            <a:off x="8585412" y="4392250"/>
            <a:ext cx="493776" cy="422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Our Learning Targets</a:t>
            </a:r>
            <a:endParaRPr/>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AutoNum type="arabicPeriod"/>
            </a:pPr>
            <a:r>
              <a:rPr lang="en" sz="2400"/>
              <a:t>I can </a:t>
            </a:r>
            <a:r>
              <a:rPr lang="en" sz="2400" i="1"/>
              <a:t>craft the claim </a:t>
            </a:r>
            <a:r>
              <a:rPr lang="en" sz="2400"/>
              <a:t>of my argument essay based on the strongest evidence. </a:t>
            </a:r>
            <a:br>
              <a:rPr lang="en" sz="2400"/>
            </a:br>
            <a:endParaRPr sz="2400"/>
          </a:p>
          <a:p>
            <a:pPr marL="457200" lvl="0" indent="-381000" algn="l" rtl="0">
              <a:spcBef>
                <a:spcPts val="0"/>
              </a:spcBef>
              <a:spcAft>
                <a:spcPts val="0"/>
              </a:spcAft>
              <a:buSzPts val="2400"/>
              <a:buAutoNum type="arabicPeriod"/>
            </a:pPr>
            <a:r>
              <a:rPr lang="en" sz="2400"/>
              <a:t>I can ch</a:t>
            </a:r>
            <a:r>
              <a:rPr lang="en" sz="2400" i="1"/>
              <a:t>oose relevant and compelling reasons to support the claim </a:t>
            </a:r>
            <a:r>
              <a:rPr lang="en" sz="2400"/>
              <a:t>I am making in my argument essay.</a:t>
            </a:r>
            <a:br>
              <a:rPr lang="en" sz="2400"/>
            </a:br>
            <a:r>
              <a:rPr lang="en" sz="2400"/>
              <a:t/>
            </a:r>
            <a:br>
              <a:rPr lang="en" sz="2400"/>
            </a:br>
            <a:r>
              <a:rPr lang="en" sz="2400"/>
              <a:t/>
            </a:r>
            <a:br>
              <a:rPr lang="en" sz="2400"/>
            </a:br>
            <a:endParaRPr sz="2400"/>
          </a:p>
        </p:txBody>
      </p:sp>
      <p:pic>
        <p:nvPicPr>
          <p:cNvPr id="227" name="Google Shape;227;p34"/>
          <p:cNvPicPr preferRelativeResize="0"/>
          <p:nvPr/>
        </p:nvPicPr>
        <p:blipFill>
          <a:blip r:embed="rId3">
            <a:alphaModFix/>
          </a:blip>
          <a:stretch>
            <a:fillRect/>
          </a:stretch>
        </p:blipFill>
        <p:spPr>
          <a:xfrm>
            <a:off x="8317448" y="4389355"/>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Criteria for an Argument Essay</a:t>
            </a:r>
            <a:endParaRPr sz="3000"/>
          </a:p>
        </p:txBody>
      </p:sp>
      <p:sp>
        <p:nvSpPr>
          <p:cNvPr id="233" name="Google Shape;233;p35"/>
          <p:cNvSpPr txBox="1">
            <a:spLocks noGrp="1"/>
          </p:cNvSpPr>
          <p:nvPr>
            <p:ph type="body" idx="1"/>
          </p:nvPr>
        </p:nvSpPr>
        <p:spPr>
          <a:xfrm>
            <a:off x="311700" y="1353875"/>
            <a:ext cx="8520600" cy="3416400"/>
          </a:xfrm>
          <a:prstGeom prst="rect">
            <a:avLst/>
          </a:prstGeom>
        </p:spPr>
        <p:txBody>
          <a:bodyPr spcFirstLastPara="1" wrap="square" lIns="68575" tIns="34275" rIns="68575" bIns="34275" anchor="t" anchorCtr="0">
            <a:noAutofit/>
          </a:bodyPr>
          <a:lstStyle/>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457200" lvl="0" indent="0" algn="l" rtl="0">
              <a:spcBef>
                <a:spcPts val="800"/>
              </a:spcBef>
              <a:spcAft>
                <a:spcPts val="0"/>
              </a:spcAft>
              <a:buNone/>
            </a:pPr>
            <a:endParaRPr sz="2400"/>
          </a:p>
          <a:p>
            <a:pPr marL="0" lvl="0" indent="0" algn="l" rtl="0">
              <a:spcBef>
                <a:spcPts val="800"/>
              </a:spcBef>
              <a:spcAft>
                <a:spcPts val="0"/>
              </a:spcAft>
              <a:buNone/>
            </a:pPr>
            <a:r>
              <a:rPr lang="en" sz="2400"/>
              <a:t>What do you need to do in order to write an argument essay? </a:t>
            </a:r>
            <a:endParaRPr sz="2400"/>
          </a:p>
        </p:txBody>
      </p:sp>
      <p:pic>
        <p:nvPicPr>
          <p:cNvPr id="234" name="Google Shape;234;p35"/>
          <p:cNvPicPr preferRelativeResize="0"/>
          <p:nvPr/>
        </p:nvPicPr>
        <p:blipFill>
          <a:blip r:embed="rId3">
            <a:alphaModFix/>
          </a:blip>
          <a:stretch>
            <a:fillRect/>
          </a:stretch>
        </p:blipFill>
        <p:spPr>
          <a:xfrm>
            <a:off x="311700" y="1722050"/>
            <a:ext cx="8460975" cy="1352300"/>
          </a:xfrm>
          <a:prstGeom prst="rect">
            <a:avLst/>
          </a:prstGeom>
          <a:noFill/>
          <a:ln>
            <a:noFill/>
          </a:ln>
        </p:spPr>
      </p:pic>
      <p:sp>
        <p:nvSpPr>
          <p:cNvPr id="235" name="Google Shape;235;p35"/>
          <p:cNvSpPr txBox="1"/>
          <p:nvPr/>
        </p:nvSpPr>
        <p:spPr>
          <a:xfrm>
            <a:off x="177025" y="1663200"/>
            <a:ext cx="8727900" cy="14700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Code Our Evidence</a:t>
            </a:r>
            <a:endParaRPr/>
          </a:p>
        </p:txBody>
      </p:sp>
      <p:sp>
        <p:nvSpPr>
          <p:cNvPr id="241" name="Google Shape;241;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To help you choose which argument you should make, you’ll code your </a:t>
            </a:r>
            <a:r>
              <a:rPr lang="en" sz="2400" b="1" dirty="0"/>
              <a:t>Atticus Note-catcher </a:t>
            </a:r>
            <a:r>
              <a:rPr lang="en" sz="2400" dirty="0"/>
              <a:t>using the following letters:</a:t>
            </a:r>
            <a:endParaRPr sz="2400" dirty="0"/>
          </a:p>
          <a:p>
            <a:pPr marL="0" lvl="0" indent="0" algn="l" rtl="0">
              <a:spcBef>
                <a:spcPts val="800"/>
              </a:spcBef>
              <a:spcAft>
                <a:spcPts val="0"/>
              </a:spcAft>
              <a:buNone/>
            </a:pPr>
            <a:endParaRPr sz="2400" dirty="0"/>
          </a:p>
          <a:p>
            <a:pPr marL="457200" lvl="0" indent="-381000" algn="l" rtl="0">
              <a:spcBef>
                <a:spcPts val="800"/>
              </a:spcBef>
              <a:spcAft>
                <a:spcPts val="0"/>
              </a:spcAft>
              <a:buSzPts val="2400"/>
              <a:buChar char="•"/>
            </a:pPr>
            <a:r>
              <a:rPr lang="en" sz="2400" i="1" dirty="0"/>
              <a:t>Y</a:t>
            </a:r>
            <a:r>
              <a:rPr lang="en" sz="2400" dirty="0"/>
              <a:t>- Yes, it makes sense for Atticus to defend Tom </a:t>
            </a:r>
            <a:br>
              <a:rPr lang="en" sz="2400" dirty="0"/>
            </a:br>
            <a:endParaRPr sz="2400" dirty="0"/>
          </a:p>
          <a:p>
            <a:pPr marL="457200" lvl="0" indent="-381000" algn="l" rtl="0">
              <a:spcBef>
                <a:spcPts val="0"/>
              </a:spcBef>
              <a:spcAft>
                <a:spcPts val="0"/>
              </a:spcAft>
              <a:buSzPts val="2400"/>
              <a:buChar char="•"/>
            </a:pPr>
            <a:r>
              <a:rPr lang="en" sz="2400" i="1" dirty="0"/>
              <a:t>N</a:t>
            </a:r>
            <a:r>
              <a:rPr lang="en" sz="2400" dirty="0"/>
              <a:t>- No, it doesn’t make sense for Atticus to defend Tom </a:t>
            </a:r>
            <a:endParaRPr sz="2400" dirty="0"/>
          </a:p>
          <a:p>
            <a:pPr marL="0" lvl="0" indent="0" algn="l" rtl="0">
              <a:spcBef>
                <a:spcPts val="800"/>
              </a:spcBef>
              <a:spcAft>
                <a:spcPts val="0"/>
              </a:spcAft>
              <a:buNone/>
            </a:pPr>
            <a:endParaRPr sz="2400" dirty="0"/>
          </a:p>
        </p:txBody>
      </p:sp>
      <p:pic>
        <p:nvPicPr>
          <p:cNvPr id="242" name="Google Shape;242;p36"/>
          <p:cNvPicPr preferRelativeResize="0"/>
          <p:nvPr/>
        </p:nvPicPr>
        <p:blipFill>
          <a:blip r:embed="rId3">
            <a:alphaModFix/>
          </a:blip>
          <a:stretch>
            <a:fillRect/>
          </a:stretch>
        </p:blipFill>
        <p:spPr>
          <a:xfrm>
            <a:off x="8585412" y="4474342"/>
            <a:ext cx="493776" cy="4222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543F4-32CF-4600-9AEC-ADDE92CBE323}"/>
</file>

<file path=customXml/itemProps2.xml><?xml version="1.0" encoding="utf-8"?>
<ds:datastoreItem xmlns:ds="http://schemas.openxmlformats.org/officeDocument/2006/customXml" ds:itemID="{EB9BDD69-6477-4D32-9555-DFB57C89C95D}"/>
</file>

<file path=customXml/itemProps3.xml><?xml version="1.0" encoding="utf-8"?>
<ds:datastoreItem xmlns:ds="http://schemas.openxmlformats.org/officeDocument/2006/customXml" ds:itemID="{D70AB4BC-CC6D-4A68-8A7A-36427DC1A3FE}"/>
</file>

<file path=docProps/app.xml><?xml version="1.0" encoding="utf-8"?>
<Properties xmlns="http://schemas.openxmlformats.org/officeDocument/2006/extended-properties" xmlns:vt="http://schemas.openxmlformats.org/officeDocument/2006/docPropsVTypes">
  <TotalTime>14</TotalTime>
  <Words>862</Words>
  <Application>Microsoft Macintosh PowerPoint</Application>
  <PresentationFormat>On-screen Show (16:9)</PresentationFormat>
  <Paragraphs>281</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Office Theme</vt:lpstr>
      <vt:lpstr>Grade 8: Module 2: Unit 2: Lesson 10   Teacher slide, before teaching.</vt:lpstr>
      <vt:lpstr>Grade 8: Module 2: Unit 2: Lesson 10  Teacher slide, before teaching.</vt:lpstr>
      <vt:lpstr>Grade 8: Module 2: Unit 2: Lesson 10  Teacher slide, before teaching.</vt:lpstr>
      <vt:lpstr>Grade 8: Module 2:  Unit 2: Lesson 10</vt:lpstr>
      <vt:lpstr>Hello, Students!</vt:lpstr>
      <vt:lpstr>Let’s Share Our Thinking</vt:lpstr>
      <vt:lpstr>Let’s Review Our Learning Targets</vt:lpstr>
      <vt:lpstr>Let’s Review the Criteria for an Argument Essay</vt:lpstr>
      <vt:lpstr>Let’s Code Our Evidence</vt:lpstr>
      <vt:lpstr>Let’s Select Evidence to Support Our Claim </vt:lpstr>
      <vt:lpstr>Let’s Select Evidence to Support Our Claim </vt:lpstr>
      <vt:lpstr>Let’s Select Evidence to Support Our Claim</vt:lpstr>
      <vt:lpstr>Let’s Explain Our Argument</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10   Teacher slide, before teaching.</dc:title>
  <cp:lastModifiedBy>Alexander Specht</cp:lastModifiedBy>
  <cp:revision>8</cp:revision>
  <dcterms:modified xsi:type="dcterms:W3CDTF">2018-09-25T03:22:28Z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