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slideMasters/slideMaster2.xml" ContentType="application/vnd.openxmlformats-officedocument.presentationml.slideMaster+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501384C-DA89-4B30-9F1D-3C934D286A83}">
  <a:tblStyle styleId="{A501384C-DA89-4B30-9F1D-3C934D286A8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713" autoAdjust="0"/>
  </p:normalViewPr>
  <p:slideViewPr>
    <p:cSldViewPr snapToGrid="0">
      <p:cViewPr varScale="1">
        <p:scale>
          <a:sx n="118" d="100"/>
          <a:sy n="118" d="100"/>
        </p:scale>
        <p:origin x="-824" y="-104"/>
      </p:cViewPr>
      <p:guideLst>
        <p:guide orient="horz" pos="1620"/>
        <p:guide pos="2880"/>
      </p:guideLst>
    </p:cSldViewPr>
  </p:slideViewPr>
  <p:notesTextViewPr>
    <p:cViewPr>
      <p:scale>
        <a:sx n="1" d="1"/>
        <a:sy n="1" d="1"/>
      </p:scale>
      <p:origin x="0" y="179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2.xml"/><Relationship Id="rId12" Type="http://schemas.openxmlformats.org/officeDocument/2006/relationships/slide" Target="slides/slide10.xml"/><Relationship Id="rId17" Type="http://schemas.openxmlformats.org/officeDocument/2006/relationships/viewProps" Target="viewProps.xml"/><Relationship Id="rId7" Type="http://schemas.openxmlformats.org/officeDocument/2006/relationships/slide" Target="slides/slide5.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interSettings" Target="printerSettings/printerSettings1.bin"/><Relationship Id="rId5" Type="http://schemas.openxmlformats.org/officeDocument/2006/relationships/slide" Target="slides/slide3.xml"/><Relationship Id="rId19" Type="http://schemas.openxmlformats.org/officeDocument/2006/relationships/tableStyles" Target="tableStyles.xml"/><Relationship Id="rId10" Type="http://schemas.openxmlformats.org/officeDocument/2006/relationships/slide" Target="slides/slide8.xml"/><Relationship Id="rId1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979990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complete Part II of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which assesses RI.7.9, W.7.7, W.7.8, and L.7.4. In this assessment, students compare two texts. One of the texts </a:t>
            </a:r>
            <a:r>
              <a:rPr lang="en" sz="1200" b="0" dirty="0">
                <a:solidFill>
                  <a:schemeClr val="dk1"/>
                </a:solidFill>
                <a:latin typeface="Calibri"/>
                <a:ea typeface="Calibri"/>
                <a:cs typeface="Calibri"/>
                <a:sym typeface="Calibri"/>
              </a:rPr>
              <a:t>is “Can You Unplug for 24 Hours?” </a:t>
            </a:r>
            <a:r>
              <a:rPr lang="en" sz="1200" dirty="0">
                <a:solidFill>
                  <a:schemeClr val="dk1"/>
                </a:solidFill>
                <a:latin typeface="Calibri"/>
                <a:ea typeface="Calibri"/>
                <a:cs typeface="Calibri"/>
                <a:sym typeface="Calibri"/>
              </a:rPr>
              <a:t>from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Part I. Be sure you have it prepared to distribute again today.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struggling students more time to complete the assessment.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New York State 2-point rubric </a:t>
            </a:r>
            <a:r>
              <a:rPr lang="en" sz="1200" dirty="0">
                <a:solidFill>
                  <a:schemeClr val="dk1"/>
                </a:solidFill>
                <a:latin typeface="Calibri"/>
                <a:ea typeface="Calibri"/>
                <a:cs typeface="Calibri"/>
                <a:sym typeface="Calibri"/>
              </a:rPr>
              <a:t>has been included for reference as you grade.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overall grading system and the date of return of this assessment have been left to your discretion. The more quickly an assessment is returned, the more useful the feedback is to the students.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6844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0" name="Google Shape;200;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5945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08" name="Google Shape;20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2612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2: Simulated Research Task: Screen Time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2: Simulated Research Task: Screen Time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New York State 2-point rubric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“Can You Unplug for 24 Hours?” </a:t>
            </a:r>
            <a:r>
              <a:rPr lang="en" sz="1200" dirty="0">
                <a:solidFill>
                  <a:schemeClr val="dk1"/>
                </a:solidFill>
                <a:latin typeface="Calibri"/>
                <a:ea typeface="Calibri"/>
                <a:cs typeface="Calibri"/>
                <a:sym typeface="Calibri"/>
              </a:rPr>
              <a:t>(assessment text from Lesson 11;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this is an assessment, consider how you want to seat students for maximum productivity.</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3842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New York State 2-point rubric</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021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0973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7208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(12-15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allows students to notice aspects of a text they might not have before, and to look at the text with a fresh perspective.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distribute the first text to read for the assessment</a:t>
            </a:r>
            <a:r>
              <a:rPr lang="en" sz="1200" b="0" dirty="0">
                <a:solidFill>
                  <a:schemeClr val="dk1"/>
                </a:solidFill>
                <a:latin typeface="Calibri"/>
                <a:ea typeface="Calibri"/>
                <a:cs typeface="Calibri"/>
                <a:sym typeface="Calibri"/>
              </a:rPr>
              <a:t>: “Can You Unplug for 24 Hours?” Direct </a:t>
            </a:r>
            <a:r>
              <a:rPr lang="en" sz="1200" dirty="0">
                <a:solidFill>
                  <a:schemeClr val="dk1"/>
                </a:solidFill>
                <a:latin typeface="Calibri"/>
                <a:ea typeface="Calibri"/>
                <a:cs typeface="Calibri"/>
                <a:sym typeface="Calibri"/>
              </a:rPr>
              <a:t>the students to reread the text.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quietly read the text.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portions of the text aloud if you think some students will benefit from the audio support.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6998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supports struggling students the most.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involving students in reading the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hands are up, cold call several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name any of the learning targets. </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0680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30-35 minutes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Work Time A. Mid-Unit 2 Assessment, Part 2 </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a:t>
            </a:r>
            <a:r>
              <a:rPr lang="en" sz="1200" b="1">
                <a:solidFill>
                  <a:schemeClr val="dk1"/>
                </a:solidFill>
                <a:latin typeface="Calibri"/>
                <a:ea typeface="Calibri"/>
                <a:cs typeface="Calibri"/>
                <a:sym typeface="Calibri"/>
              </a:rPr>
              <a:t>Mid-Unit 2 Assessment </a:t>
            </a:r>
            <a:r>
              <a:rPr lang="en" sz="1200">
                <a:solidFill>
                  <a:schemeClr val="dk1"/>
                </a:solidFill>
                <a:latin typeface="Calibri"/>
                <a:ea typeface="Calibri"/>
                <a:cs typeface="Calibri"/>
                <a:sym typeface="Calibri"/>
              </a:rPr>
              <a:t>asks students to apply skills they’ve learned to one text they’re familiar with, and one text that is new.</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Assure students that there are no tricks to this assessment; it follows what they have been doing in Lessons 1–10.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As needed, remind students of additional options if they finish early.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Mid-Unit 2 Assessment, Part 2: Simulated Research Task: Screen Time </a:t>
            </a:r>
            <a:r>
              <a:rPr lang="en" sz="1200">
                <a:solidFill>
                  <a:schemeClr val="dk1"/>
                </a:solidFill>
                <a:latin typeface="Calibri"/>
                <a:ea typeface="Calibri"/>
                <a:cs typeface="Calibri"/>
                <a:sym typeface="Calibri"/>
              </a:rPr>
              <a:t>to each student.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Emphasize the reminder that students can and should refer to their texts as they complete the assessment. Tell them you will be concerned if you do not see them rereading as they complete the assessment.</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work quietly and individually on their </a:t>
            </a:r>
            <a:r>
              <a:rPr lang="en" sz="1200" b="1">
                <a:solidFill>
                  <a:schemeClr val="dk1"/>
                </a:solidFill>
                <a:latin typeface="Calibri"/>
                <a:ea typeface="Calibri"/>
                <a:cs typeface="Calibri"/>
                <a:sym typeface="Calibri"/>
              </a:rPr>
              <a:t>Mid-Unit 2 Assessment.</a:t>
            </a:r>
            <a:endParaRPr sz="1200" b="1">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allowing more time to complete the assessment for students who need it.</a:t>
            </a: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0954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Collect Assessments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permits, consider allowing students to share their ideas with a partner or the whole class.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assessments. Congratulate them on having completed it. Point out students who showed positive test-taking strategies such as rereading the text, reading the questions several times, or crossing out answers they know are incorrect.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each student to turn in their assessments.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4145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www.syracusecityschools.com/tfiles/folder717/Unit01Reading%20Assessment%20Q2%20Rubric-Exemplar.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5206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50-55 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this lesson is for students to complete the </a:t>
            </a:r>
            <a:r>
              <a:rPr lang="en" sz="1600" b="1" dirty="0"/>
              <a:t>Mid-Unit 2 Assessment</a:t>
            </a:r>
            <a:r>
              <a:rPr lang="en" sz="1600" dirty="0"/>
              <a:t>.</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17500" algn="l" rtl="0">
              <a:lnSpc>
                <a:spcPct val="100000"/>
              </a:lnSpc>
              <a:spcBef>
                <a:spcPts val="1000"/>
              </a:spcBef>
              <a:spcAft>
                <a:spcPts val="0"/>
              </a:spcAft>
              <a:buSzPts val="1400"/>
              <a:buChar char="•"/>
            </a:pPr>
            <a:r>
              <a:rPr lang="en" sz="1400" dirty="0"/>
              <a:t>I can contrast how two authors emphasize different evidence on the topic of screen time.</a:t>
            </a:r>
            <a:endParaRPr sz="1400" dirty="0"/>
          </a:p>
          <a:p>
            <a:pPr marL="457200" lvl="0" indent="-317500" algn="l" rtl="0">
              <a:lnSpc>
                <a:spcPct val="100000"/>
              </a:lnSpc>
              <a:spcBef>
                <a:spcPts val="0"/>
              </a:spcBef>
              <a:spcAft>
                <a:spcPts val="0"/>
              </a:spcAft>
              <a:buSzPts val="1400"/>
              <a:buChar char="•"/>
            </a:pPr>
            <a:r>
              <a:rPr lang="en" sz="1400" dirty="0"/>
              <a:t>I can gather relevant information from sources.</a:t>
            </a:r>
            <a:endParaRPr sz="1400" dirty="0"/>
          </a:p>
          <a:p>
            <a:pPr marL="457200" lvl="0" indent="-317500" algn="l" rtl="0">
              <a:lnSpc>
                <a:spcPct val="100000"/>
              </a:lnSpc>
              <a:spcBef>
                <a:spcPts val="0"/>
              </a:spcBef>
              <a:spcAft>
                <a:spcPts val="0"/>
              </a:spcAft>
              <a:buSzPts val="1400"/>
              <a:buChar char="•"/>
            </a:pPr>
            <a:r>
              <a:rPr lang="en" sz="1400" dirty="0"/>
              <a:t>I can correctly paraphrase information I gather from “Guest Opinion: Step Away from the Screen.”</a:t>
            </a:r>
            <a:endParaRPr sz="1400" dirty="0"/>
          </a:p>
          <a:p>
            <a:pPr marL="457200" lvl="0" indent="-317500" algn="l" rtl="0">
              <a:lnSpc>
                <a:spcPct val="100000"/>
              </a:lnSpc>
              <a:spcBef>
                <a:spcPts val="0"/>
              </a:spcBef>
              <a:spcAft>
                <a:spcPts val="0"/>
              </a:spcAft>
              <a:buSzPts val="1400"/>
              <a:buChar char="•"/>
            </a:pPr>
            <a:r>
              <a:rPr lang="en" sz="1400" dirty="0"/>
              <a:t>I can generate strong supporting research questions.</a:t>
            </a:r>
            <a:endParaRPr sz="1400" dirty="0"/>
          </a:p>
          <a:p>
            <a:pPr marL="457200" lvl="0" indent="-317500" algn="l" rtl="0">
              <a:lnSpc>
                <a:spcPct val="100000"/>
              </a:lnSpc>
              <a:spcBef>
                <a:spcPts val="0"/>
              </a:spcBef>
              <a:spcAft>
                <a:spcPts val="0"/>
              </a:spcAft>
              <a:buSzPts val="1400"/>
              <a:buChar char="•"/>
            </a:pPr>
            <a:r>
              <a:rPr lang="en" sz="1400" dirty="0"/>
              <a:t>I can use search terms effectively to gather relevant information about screen time. </a:t>
            </a:r>
            <a:endParaRPr sz="1400" dirty="0"/>
          </a:p>
          <a:p>
            <a:pPr marL="457200" lvl="0" indent="-317500" algn="l" rtl="0">
              <a:lnSpc>
                <a:spcPct val="100000"/>
              </a:lnSpc>
              <a:spcBef>
                <a:spcPts val="0"/>
              </a:spcBef>
              <a:spcAft>
                <a:spcPts val="0"/>
              </a:spcAft>
              <a:buSzPts val="1400"/>
              <a:buChar char="•"/>
            </a:pPr>
            <a:r>
              <a:rPr lang="en" sz="1400" dirty="0"/>
              <a:t>I can evaluate a source’s accuracy and credibility. </a:t>
            </a:r>
            <a:endParaRPr sz="1400" dirty="0"/>
          </a:p>
          <a:p>
            <a:pPr marL="457200" lvl="0" indent="-317500" algn="l" rtl="0">
              <a:lnSpc>
                <a:spcPct val="100000"/>
              </a:lnSpc>
              <a:spcBef>
                <a:spcPts val="0"/>
              </a:spcBef>
              <a:spcAft>
                <a:spcPts val="0"/>
              </a:spcAft>
              <a:buSzPts val="1400"/>
              <a:buChar char="•"/>
            </a:pPr>
            <a:r>
              <a:rPr lang="en" sz="1400" dirty="0"/>
              <a:t>I can consult a dictionary to determine or clarify the meaning of a word.</a:t>
            </a:r>
            <a:endParaRPr sz="1400" dirty="0"/>
          </a:p>
          <a:p>
            <a:pPr marL="457200" lvl="0" indent="-317500" algn="l" rtl="0">
              <a:lnSpc>
                <a:spcPct val="100000"/>
              </a:lnSpc>
              <a:spcBef>
                <a:spcPts val="0"/>
              </a:spcBef>
              <a:spcAft>
                <a:spcPts val="0"/>
              </a:spcAft>
              <a:buSzPts val="1400"/>
              <a:buChar char="•"/>
            </a:pPr>
            <a:r>
              <a:rPr lang="en" sz="1400" dirty="0"/>
              <a:t>I can use a dictionary to verify the preliminary determination of the meaning of a word or phrase. </a:t>
            </a:r>
            <a:endParaRPr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3" name="Google Shape;20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04" name="Google Shape;204;p34"/>
          <p:cNvSpPr txBox="1">
            <a:spLocks noGrp="1"/>
          </p:cNvSpPr>
          <p:nvPr>
            <p:ph type="body" idx="1"/>
          </p:nvPr>
        </p:nvSpPr>
        <p:spPr>
          <a:xfrm>
            <a:off x="311700" y="1381075"/>
            <a:ext cx="8520600" cy="3263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r>
              <a:rPr lang="en" sz="1800"/>
              <a:t>Read your independent reading book for at least 20 minutes.</a:t>
            </a:r>
            <a:endParaRPr sz="1800"/>
          </a:p>
        </p:txBody>
      </p:sp>
      <p:pic>
        <p:nvPicPr>
          <p:cNvPr id="6" name="Google Shape;167;p29"/>
          <p:cNvPicPr preferRelativeResize="0"/>
          <p:nvPr/>
        </p:nvPicPr>
        <p:blipFill>
          <a:blip r:embed="rId3">
            <a:alphaModFix/>
          </a:blip>
          <a:stretch>
            <a:fillRect/>
          </a:stretch>
        </p:blipFill>
        <p:spPr>
          <a:xfrm>
            <a:off x="8240488" y="108932"/>
            <a:ext cx="896614" cy="82195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1" name="Google Shape;21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12" name="Google Shape;212;p35"/>
          <p:cNvGraphicFramePr/>
          <p:nvPr/>
        </p:nvGraphicFramePr>
        <p:xfrm>
          <a:off x="577191" y="1248212"/>
          <a:ext cx="7989600" cy="3230175"/>
        </p:xfrm>
        <a:graphic>
          <a:graphicData uri="http://schemas.openxmlformats.org/drawingml/2006/table">
            <a:tbl>
              <a:tblPr firstRow="1" bandRow="1">
                <a:noFill/>
                <a:tableStyleId>{A501384C-DA89-4B30-9F1D-3C934D286A83}</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12:</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“Can You Unplug for 24 Hours?” (assessment text from Lesson 11;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2: Simulated Research Task: Screen Time </a:t>
            </a:r>
            <a:r>
              <a:rPr lang="en" sz="1600" dirty="0">
                <a:solidFill>
                  <a:schemeClr val="dk1"/>
                </a:solidFill>
                <a:latin typeface="Century Gothic"/>
                <a:ea typeface="Century Gothic"/>
                <a:cs typeface="Century Gothic"/>
                <a:sym typeface="Century Gothic"/>
              </a:rPr>
              <a:t>(one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2: Simulated Research Task: Screen Time (answers, 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New York State 2-point rubric (for teacher reference)</a:t>
            </a: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12</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the </a:t>
            </a:r>
            <a:r>
              <a:rPr lang="en" sz="1800" b="1" u="sng" dirty="0">
                <a:solidFill>
                  <a:schemeClr val="hlink"/>
                </a:solidFill>
                <a:latin typeface="Century Gothic"/>
                <a:ea typeface="Century Gothic"/>
                <a:cs typeface="Century Gothic"/>
                <a:sym typeface="Century Gothic"/>
                <a:hlinkClick r:id="rId3"/>
              </a:rPr>
              <a:t>New York State 2-point rubric</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Part 2 of the </a:t>
            </a:r>
            <a:r>
              <a:rPr lang="en" sz="1800" b="1" dirty="0">
                <a:solidFill>
                  <a:schemeClr val="dk1"/>
                </a:solidFill>
                <a:latin typeface="Century Gothic"/>
                <a:ea typeface="Century Gothic"/>
                <a:cs typeface="Century Gothic"/>
                <a:sym typeface="Century Gothic"/>
              </a:rPr>
              <a:t>Mid-Unit 2 Assessment</a:t>
            </a:r>
            <a:endParaRPr sz="1800" b="1"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dirty="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12</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Completing our </a:t>
            </a:r>
            <a:r>
              <a:rPr lang="en" sz="1800" b="1">
                <a:latin typeface="Century Gothic"/>
                <a:ea typeface="Century Gothic"/>
                <a:cs typeface="Century Gothic"/>
                <a:sym typeface="Century Gothic"/>
              </a:rPr>
              <a:t>Mid-Unit 2 Assessment: </a:t>
            </a:r>
            <a:r>
              <a:rPr lang="en" sz="1800" b="1">
                <a:solidFill>
                  <a:schemeClr val="dk1"/>
                </a:solidFill>
                <a:latin typeface="Century Gothic"/>
                <a:ea typeface="Century Gothic"/>
                <a:cs typeface="Century Gothic"/>
                <a:sym typeface="Century Gothic"/>
              </a:rPr>
              <a:t>Research Tasks: Comparing and Contrasting Texts</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Our assessment is split into two parts. We worked on Part I yesterday, and we will work on Part II today. Remember, there are no “tricks” in this assessment. You’ll be asked to demonstrate skills you’ve been developing throughout the unit.</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40488" y="108932"/>
            <a:ext cx="896614" cy="8219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83900" y="108932"/>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rgbClr val="000000"/>
              </a:buClr>
              <a:buSzPts val="1100"/>
              <a:buFont typeface="Arial"/>
              <a:buNone/>
            </a:pPr>
            <a:r>
              <a:rPr lang="en" sz="3000" dirty="0"/>
              <a:t>Let’s reread the text from </a:t>
            </a:r>
            <a:r>
              <a:rPr lang="en" sz="3000" dirty="0" smtClean="0"/>
              <a:t>yesterday</a:t>
            </a:r>
            <a:endParaRPr sz="3000" b="1" i="1" dirty="0"/>
          </a:p>
        </p:txBody>
      </p:sp>
      <p:sp>
        <p:nvSpPr>
          <p:cNvPr id="174" name="Google Shape;174;p30"/>
          <p:cNvSpPr txBox="1"/>
          <p:nvPr/>
        </p:nvSpPr>
        <p:spPr>
          <a:xfrm>
            <a:off x="683900" y="1306475"/>
            <a:ext cx="4393800" cy="248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Please take the time to reread “Can You Unplug for 24 Hours?” Even though you read the text yesterday during Part I of our </a:t>
            </a:r>
            <a:r>
              <a:rPr lang="en" sz="1600" b="1" dirty="0">
                <a:latin typeface="Century Gothic"/>
                <a:ea typeface="Century Gothic"/>
                <a:cs typeface="Century Gothic"/>
                <a:sym typeface="Century Gothic"/>
              </a:rPr>
              <a:t>Mid-Unit 2 Assessment</a:t>
            </a:r>
            <a:r>
              <a:rPr lang="en" sz="1600" dirty="0">
                <a:latin typeface="Century Gothic"/>
                <a:ea typeface="Century Gothic"/>
                <a:cs typeface="Century Gothic"/>
                <a:sym typeface="Century Gothic"/>
              </a:rPr>
              <a:t>,</a:t>
            </a:r>
            <a:r>
              <a:rPr lang="en" sz="1600" b="1" dirty="0">
                <a:latin typeface="Century Gothic"/>
                <a:ea typeface="Century Gothic"/>
                <a:cs typeface="Century Gothic"/>
                <a:sym typeface="Century Gothic"/>
              </a:rPr>
              <a:t> </a:t>
            </a:r>
            <a:r>
              <a:rPr lang="en" sz="1600" dirty="0">
                <a:latin typeface="Century Gothic"/>
                <a:ea typeface="Century Gothic"/>
                <a:cs typeface="Century Gothic"/>
                <a:sym typeface="Century Gothic"/>
              </a:rPr>
              <a:t>it’s important to refresh your memory and look at the text again. </a:t>
            </a:r>
            <a:endParaRPr sz="1600" dirty="0">
              <a:latin typeface="Century Gothic"/>
              <a:ea typeface="Century Gothic"/>
              <a:cs typeface="Century Gothic"/>
              <a:sym typeface="Century Gothic"/>
            </a:endParaRPr>
          </a:p>
        </p:txBody>
      </p:sp>
      <p:pic>
        <p:nvPicPr>
          <p:cNvPr id="175" name="Google Shape;175;p30"/>
          <p:cNvPicPr preferRelativeResize="0"/>
          <p:nvPr/>
        </p:nvPicPr>
        <p:blipFill rotWithShape="1">
          <a:blip r:embed="rId3">
            <a:alphaModFix/>
          </a:blip>
          <a:srcRect b="34708"/>
          <a:stretch/>
        </p:blipFill>
        <p:spPr>
          <a:xfrm>
            <a:off x="4928100" y="1411150"/>
            <a:ext cx="3388450" cy="2381125"/>
          </a:xfrm>
          <a:prstGeom prst="rect">
            <a:avLst/>
          </a:prstGeom>
          <a:noFill/>
          <a:ln>
            <a:noFill/>
          </a:ln>
        </p:spPr>
      </p:pic>
      <p:pic>
        <p:nvPicPr>
          <p:cNvPr id="6" name="Google Shape;167;p29"/>
          <p:cNvPicPr preferRelativeResize="0"/>
          <p:nvPr/>
        </p:nvPicPr>
        <p:blipFill>
          <a:blip r:embed="rId4">
            <a:alphaModFix/>
          </a:blip>
          <a:stretch>
            <a:fillRect/>
          </a:stretch>
        </p:blipFill>
        <p:spPr>
          <a:xfrm>
            <a:off x="8240488" y="108932"/>
            <a:ext cx="896614" cy="82195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108932"/>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181" name="Google Shape;181;p31"/>
          <p:cNvSpPr txBox="1"/>
          <p:nvPr/>
        </p:nvSpPr>
        <p:spPr>
          <a:xfrm>
            <a:off x="628650" y="998050"/>
            <a:ext cx="8017800" cy="309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Our Learning Targets for today are:</a:t>
            </a:r>
            <a:endParaRPr dirty="0">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contrast how two authors emphasize different evidence on the topic of screen time.</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gather relevant information from sources.</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correctly paraphrase information I gather from “Guest Opinion: Step Away from the Screen.”</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generate strong supporting research questions.</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use search terms effectively to gather relevant information about screen time. </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evaluate a source’s accuracy and credibility. </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consult a dictionary to determine or clarify the meaning of a word.</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 can use a dictionary to verify the preliminary determination of the meaning of a word or phrase. </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Remember, you have been practicing all these skills in the previous lessons! Please locate a learning target that you also practiced while using your </a:t>
            </a:r>
            <a:r>
              <a:rPr lang="en" b="1" dirty="0">
                <a:solidFill>
                  <a:schemeClr val="dk1"/>
                </a:solidFill>
                <a:latin typeface="Century Gothic"/>
                <a:ea typeface="Century Gothic"/>
                <a:cs typeface="Century Gothic"/>
                <a:sym typeface="Century Gothic"/>
              </a:rPr>
              <a:t>Researcher’s Notebook </a:t>
            </a:r>
            <a:r>
              <a:rPr lang="en" dirty="0">
                <a:solidFill>
                  <a:schemeClr val="dk1"/>
                </a:solidFill>
                <a:latin typeface="Century Gothic"/>
                <a:ea typeface="Century Gothic"/>
                <a:cs typeface="Century Gothic"/>
                <a:sym typeface="Century Gothic"/>
              </a:rPr>
              <a:t>and raise your hand when you have found one. </a:t>
            </a:r>
            <a:endParaRPr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40488" y="108932"/>
            <a:ext cx="896614" cy="82195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640850" y="108932"/>
            <a:ext cx="7481207"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continue our </a:t>
            </a:r>
            <a:r>
              <a:rPr lang="en" sz="2800" b="1" dirty="0"/>
              <a:t>Mid-Unit 2 Assessment</a:t>
            </a:r>
            <a:endParaRPr sz="2800" b="1" i="1" dirty="0"/>
          </a:p>
        </p:txBody>
      </p:sp>
      <p:sp>
        <p:nvSpPr>
          <p:cNvPr id="189" name="Google Shape;189;p32"/>
          <p:cNvSpPr txBox="1"/>
          <p:nvPr/>
        </p:nvSpPr>
        <p:spPr>
          <a:xfrm>
            <a:off x="640850" y="1115650"/>
            <a:ext cx="4662000" cy="30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There is another text, “Guest Opinion: Step Away from the Screen” on the assessment. You will read it and respond to it, and then you’ll compare the two authors’ use of evidence. Remember, you can and should refer to your texts as you complete the assessment!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Please remain silent until the entire class is finished working. This is how you show respect for one another; it is non-negotiable.</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If you finish early, please engage in one of the activities we discussed yesterday.</a:t>
            </a:r>
            <a:endParaRPr sz="1600" dirty="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5302850" y="1115650"/>
            <a:ext cx="3402551" cy="3570650"/>
          </a:xfrm>
          <a:prstGeom prst="rect">
            <a:avLst/>
          </a:prstGeom>
          <a:noFill/>
          <a:ln>
            <a:noFill/>
          </a:ln>
        </p:spPr>
      </p:pic>
      <p:pic>
        <p:nvPicPr>
          <p:cNvPr id="6" name="Google Shape;167;p29"/>
          <p:cNvPicPr preferRelativeResize="0"/>
          <p:nvPr/>
        </p:nvPicPr>
        <p:blipFill>
          <a:blip r:embed="rId4">
            <a:alphaModFix/>
          </a:blip>
          <a:stretch>
            <a:fillRect/>
          </a:stretch>
        </p:blipFill>
        <p:spPr>
          <a:xfrm>
            <a:off x="8240488" y="108932"/>
            <a:ext cx="896614" cy="82195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turn in our </a:t>
            </a:r>
            <a:r>
              <a:rPr lang="en" sz="2800" b="1" dirty="0"/>
              <a:t>Mid-Unit 2 Assessments</a:t>
            </a:r>
            <a:endParaRPr sz="2800" b="1" dirty="0"/>
          </a:p>
        </p:txBody>
      </p:sp>
      <p:sp>
        <p:nvSpPr>
          <p:cNvPr id="196" name="Google Shape;196;p33"/>
          <p:cNvSpPr txBox="1"/>
          <p:nvPr/>
        </p:nvSpPr>
        <p:spPr>
          <a:xfrm>
            <a:off x="628650" y="1134200"/>
            <a:ext cx="7375500" cy="3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Congratulations on completing your </a:t>
            </a:r>
            <a:r>
              <a:rPr lang="en" sz="1800" b="1">
                <a:solidFill>
                  <a:schemeClr val="dk1"/>
                </a:solidFill>
                <a:latin typeface="Century Gothic"/>
                <a:ea typeface="Century Gothic"/>
                <a:cs typeface="Century Gothic"/>
                <a:sym typeface="Century Gothic"/>
              </a:rPr>
              <a:t>Mid-Unit 2 Assessment! </a:t>
            </a:r>
            <a:r>
              <a:rPr lang="en" sz="1800">
                <a:solidFill>
                  <a:schemeClr val="dk1"/>
                </a:solidFill>
                <a:latin typeface="Century Gothic"/>
                <a:ea typeface="Century Gothic"/>
                <a:cs typeface="Century Gothic"/>
                <a:sym typeface="Century Gothic"/>
              </a:rPr>
              <a:t>Your hard work paid off.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Please turn your assessment in at this time.</a:t>
            </a:r>
            <a:endParaRPr sz="150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40488" y="108932"/>
            <a:ext cx="896614" cy="82195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213F4C5-B3FF-4E47-A64F-471A453C7EDB}"/>
</file>

<file path=customXml/itemProps2.xml><?xml version="1.0" encoding="utf-8"?>
<ds:datastoreItem xmlns:ds="http://schemas.openxmlformats.org/officeDocument/2006/customXml" ds:itemID="{F0B83311-4E51-4013-B016-742DCAB8BD0C}"/>
</file>

<file path=customXml/itemProps3.xml><?xml version="1.0" encoding="utf-8"?>
<ds:datastoreItem xmlns:ds="http://schemas.openxmlformats.org/officeDocument/2006/customXml" ds:itemID="{AD7F93D4-C630-40FA-A75E-AF6AF349D7C2}"/>
</file>

<file path=docProps/app.xml><?xml version="1.0" encoding="utf-8"?>
<Properties xmlns="http://schemas.openxmlformats.org/officeDocument/2006/extended-properties" xmlns:vt="http://schemas.openxmlformats.org/officeDocument/2006/docPropsVTypes">
  <TotalTime>57</TotalTime>
  <Words>1925</Words>
  <Application>Microsoft Macintosh PowerPoint</Application>
  <PresentationFormat>On-screen Show (16:9)</PresentationFormat>
  <Paragraphs>207</Paragraphs>
  <Slides>11</Slides>
  <Notes>11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11</vt:i4>
      </vt:variant>
    </vt:vector>
  </HeadingPairs>
  <TitlesOfParts>
    <vt:vector size="15" baseType="lpstr">
      <vt:lpstr>Calibri</vt:lpstr>
      <vt:lpstr>Century Gothic</vt:lpstr>
      <vt:lpstr>Simple Light</vt:lpstr>
      <vt:lpstr>Office Theme</vt:lpstr>
      <vt:lpstr>PowerPoint Presentation</vt:lpstr>
      <vt:lpstr>PowerPoint Presentation</vt:lpstr>
      <vt:lpstr>PowerPoint Presentation</vt:lpstr>
      <vt:lpstr>Grade 7: Module 4:  Unit 2: Lesson 12</vt:lpstr>
      <vt:lpstr>PowerPoint Presentation</vt:lpstr>
      <vt:lpstr>Let’s reread the text from yesterday</vt:lpstr>
      <vt:lpstr>Let’s review our learning targets</vt:lpstr>
      <vt:lpstr>Let’s continue our Mid-Unit 2 Assessment</vt:lpstr>
      <vt:lpstr>Let’s turn in our Mid-Unit 2 Assessments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2018-12-11T00:29:33Z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