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1861358-3FBF-4EEE-B99A-EAFB1807F86A}">
  <a:tblStyle styleId="{B1861358-3FBF-4EEE-B99A-EAFB1807F86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709" autoAdjust="0"/>
  </p:normalViewPr>
  <p:slideViewPr>
    <p:cSldViewPr snapToGrid="0">
      <p:cViewPr varScale="1">
        <p:scale>
          <a:sx n="78" d="100"/>
          <a:sy n="78" d="100"/>
        </p:scale>
        <p:origin x="-197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648322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9741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32-</a:t>
            </a:r>
            <a:r>
              <a:rPr lang="en" sz="1200" b="1" i="0" u="none" strike="noStrike" cap="none" dirty="0" smtClean="0">
                <a:solidFill>
                  <a:schemeClr val="dk1"/>
                </a:solidFill>
                <a:latin typeface="Calibri"/>
                <a:ea typeface="Calibri"/>
                <a:cs typeface="Calibri"/>
                <a:sym typeface="Calibri"/>
              </a:rPr>
              <a:t>35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begin assessment.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following resources: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Strategies to Answer Selected Response Questions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Loyalist paragraph</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refer to these resources as they read the assessment text and answer the assessment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since this is an assessment, they should complete it independently in silence. Focus students on perseverance and integrity and what these look and sound like. Remind students that as they will be reading and answering questions independently for the assessment, they may need to practice perseverance and integrity as they work hard and avoid looking at anyone else’s work.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Help students locate the appropriate pages in </a:t>
            </a:r>
            <a:r>
              <a:rPr lang="en" sz="1200" b="0" i="1" u="none" strike="noStrike" cap="none" dirty="0">
                <a:solidFill>
                  <a:srgbClr val="000000"/>
                </a:solidFill>
                <a:latin typeface="Calibri"/>
                <a:ea typeface="Calibri"/>
                <a:cs typeface="Calibri"/>
                <a:sym typeface="Calibri"/>
              </a:rPr>
              <a:t>Divided Loyalties </a:t>
            </a:r>
            <a:r>
              <a:rPr lang="en" sz="1200" b="0" i="0" u="none" strike="noStrike" cap="none" dirty="0">
                <a:solidFill>
                  <a:srgbClr val="000000"/>
                </a:solidFill>
                <a:latin typeface="Calibri"/>
                <a:ea typeface="Calibri"/>
                <a:cs typeface="Calibri"/>
                <a:sym typeface="Calibri"/>
              </a:rPr>
              <a:t>and invite them to begin the assessment.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While they are taking the assessment, circulate to monitor and document their test-taking skills.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referring to resources while taking the assessment.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completing</a:t>
            </a:r>
            <a:r>
              <a:rPr lang="en" sz="1200" b="1" i="0" u="none" strike="noStrike" cap="none" dirty="0">
                <a:solidFill>
                  <a:schemeClr val="dk1"/>
                </a:solidFill>
                <a:latin typeface="Calibri"/>
                <a:ea typeface="Calibri"/>
                <a:cs typeface="Calibri"/>
                <a:sym typeface="Calibri"/>
              </a:rPr>
              <a:t> Mid-Unit Assessment</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comprehension: Offer options for perception by displaying the assessment directions visually to ensure that students clearly understand.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ELLs and students who may need additional support with planning and strategy development: (Assessment Map</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As you explain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display a “map” of the steps of the assessment from start to completion.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ELLs and students who may need additional support with comprehension: (Rephrasing Selected Response</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Invite students to rephrase selected response questions—and answer them—before they read each answer choice.</a:t>
            </a:r>
            <a:endParaRPr sz="1200" b="0" i="0" u="none" strike="noStrike" cap="none" dirty="0">
              <a:solidFill>
                <a:schemeClr val="dk1"/>
              </a:solidFill>
              <a:latin typeface="Calibri"/>
              <a:ea typeface="Calibri"/>
              <a:cs typeface="Calibri"/>
              <a:sym typeface="Calibri"/>
            </a:endParaRPr>
          </a:p>
        </p:txBody>
      </p:sp>
      <p:sp>
        <p:nvSpPr>
          <p:cNvPr id="157" name="Google Shape;15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0949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checking for understanding technique Thumb-O-Meter for students to self-assess against the learning targets and also on how they persevered and showed integrity during the assessment.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demonstrating comfort level of learning targets.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 None. </a:t>
            </a:r>
            <a:endParaRPr sz="1200" b="0" i="0" u="none" strike="noStrike" cap="none" dirty="0">
              <a:solidFill>
                <a:srgbClr val="000000"/>
              </a:solidFill>
              <a:latin typeface="Calibri"/>
              <a:ea typeface="Calibri"/>
              <a:cs typeface="Calibri"/>
              <a:sym typeface="Calibri"/>
            </a:endParaRPr>
          </a:p>
        </p:txBody>
      </p:sp>
      <p:sp>
        <p:nvSpPr>
          <p:cNvPr id="165" name="Google Shape;1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2510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15</a:t>
            </a:r>
            <a:r>
              <a:rPr lang="en-US" sz="1200" b="1" i="0" u="none" strike="noStrike" cap="none" dirty="0" smtClean="0">
                <a:solidFill>
                  <a:schemeClr val="dk1"/>
                </a:solidFill>
                <a:latin typeface="Calibri"/>
                <a:ea typeface="Calibri"/>
                <a:cs typeface="Calibri"/>
                <a:sym typeface="Calibri"/>
              </a:rPr>
              <a:t>-17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students specific, positive feedback on their completion of the </a:t>
            </a:r>
            <a:r>
              <a:rPr lang="en" sz="1200" b="1" i="0" u="none" strike="noStrike" cap="none" dirty="0">
                <a:solidFill>
                  <a:srgbClr val="000000"/>
                </a:solidFill>
                <a:latin typeface="Calibri"/>
                <a:ea typeface="Calibri"/>
                <a:cs typeface="Calibri"/>
                <a:sym typeface="Calibri"/>
              </a:rPr>
              <a:t>Mid-Unit 1 Assessment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a:t>
            </a:r>
            <a:r>
              <a:rPr lang="en" sz="1200" b="1" i="0" u="none" strike="noStrike" cap="none" dirty="0">
                <a:solidFill>
                  <a:srgbClr val="000000"/>
                </a:solidFill>
                <a:latin typeface="Calibri"/>
                <a:ea typeface="Calibri"/>
                <a:cs typeface="Calibri"/>
                <a:sym typeface="Calibri"/>
              </a:rPr>
              <a:t> Tracking Progress folders, Tracking Progress: Reading, Understanding, and Explaining New Text</a:t>
            </a:r>
            <a:r>
              <a:rPr lang="en" sz="1200" b="0" i="0" u="none" strike="noStrike" cap="none" dirty="0">
                <a:solidFill>
                  <a:srgbClr val="000000"/>
                </a:solidFill>
                <a:latin typeface="Calibri"/>
                <a:ea typeface="Calibri"/>
                <a:cs typeface="Calibri"/>
                <a:sym typeface="Calibri"/>
              </a:rPr>
              <a:t> and sticky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through completing the recording form.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the </a:t>
            </a:r>
            <a:r>
              <a:rPr lang="en" sz="1200" b="1" i="0" u="none" strike="noStrike" cap="none" dirty="0">
                <a:solidFill>
                  <a:srgbClr val="000000"/>
                </a:solidFill>
                <a:latin typeface="Calibri"/>
                <a:ea typeface="Calibri"/>
                <a:cs typeface="Calibri"/>
                <a:sym typeface="Calibri"/>
              </a:rPr>
              <a:t>Marking Quotes Practice homework</a:t>
            </a:r>
            <a:r>
              <a:rPr lang="en" sz="1200" b="0" i="0" u="none" strike="noStrike" cap="none" dirty="0">
                <a:solidFill>
                  <a:srgbClr val="000000"/>
                </a:solidFill>
                <a:latin typeface="Calibri"/>
                <a:ea typeface="Calibri"/>
                <a:cs typeface="Calibri"/>
                <a:sym typeface="Calibri"/>
              </a:rPr>
              <a:t> from Lesson 4. Refer to the </a:t>
            </a:r>
            <a:r>
              <a:rPr lang="en" sz="1200" b="1" i="0" u="none" strike="noStrike" cap="none" dirty="0">
                <a:solidFill>
                  <a:srgbClr val="000000"/>
                </a:solidFill>
                <a:latin typeface="Calibri"/>
                <a:ea typeface="Calibri"/>
                <a:cs typeface="Calibri"/>
                <a:sym typeface="Calibri"/>
              </a:rPr>
              <a:t>Marking Quotes Practice (example, for teacher reference)</a:t>
            </a:r>
            <a:r>
              <a:rPr lang="en" sz="1200" b="0" i="0" u="none" strike="noStrike" cap="none" dirty="0">
                <a:solidFill>
                  <a:srgbClr val="000000"/>
                </a:solidFill>
                <a:latin typeface="Calibri"/>
                <a:ea typeface="Calibri"/>
                <a:cs typeface="Calibri"/>
                <a:sym typeface="Calibri"/>
              </a:rPr>
              <a:t> as necessary.</a:t>
            </a:r>
            <a:endParaRPr sz="1200" b="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tracking progress.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monitoring their own learning: (Self-Assessment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Self-assessment may be an unfamiliar concept for some. Tell students that thinking about how well they did will help them do even better next time.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motivation and sustained effort: Build an accepting and supportive environment by reminding students that everyone is working toward individual goals and that learning is about continued growth and development. </a:t>
            </a:r>
            <a:endParaRPr sz="1200" b="0" i="0" u="none" strike="noStrike" cap="none" dirty="0">
              <a:solidFill>
                <a:srgbClr val="000000"/>
              </a:solidFill>
              <a:latin typeface="Calibri"/>
              <a:ea typeface="Calibri"/>
              <a:cs typeface="Calibri"/>
              <a:sym typeface="Calibri"/>
            </a:endParaRPr>
          </a:p>
        </p:txBody>
      </p:sp>
      <p:sp>
        <p:nvSpPr>
          <p:cNvPr id="173" name="Google Shape;17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22846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94139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12620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194" name="Google Shape;194;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901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840028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Mid-Unit 1 Assessment: Researching Perspectives of the American Revolution: Patriots </a:t>
            </a:r>
            <a:r>
              <a:rPr lang="en" sz="1200" b="0" i="0" u="none" strike="noStrike" cap="none" dirty="0">
                <a:solidFill>
                  <a:srgbClr val="000000"/>
                </a:solidFill>
                <a:latin typeface="Calibri"/>
                <a:ea typeface="Calibri"/>
                <a:cs typeface="Calibri"/>
                <a:sym typeface="Calibri"/>
              </a:rPr>
              <a:t>(one per student; see Assessment Overview and Resources)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Divided Loyalties</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Tracking Progress: Reading, Understanding, and Explaining New Text </a:t>
            </a:r>
            <a:r>
              <a:rPr lang="en" sz="1200" b="0" i="0" u="none" strike="noStrike" cap="none" dirty="0">
                <a:solidFill>
                  <a:srgbClr val="000000"/>
                </a:solidFill>
                <a:latin typeface="Calibri"/>
                <a:ea typeface="Calibri"/>
                <a:cs typeface="Calibri"/>
                <a:sym typeface="Calibri"/>
              </a:rPr>
              <a:t>(one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Sticky notes (four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Marking Quotes Practice (answers, for teacher reference)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Research Note-catcher: Patriots</a:t>
            </a:r>
            <a:r>
              <a:rPr lang="en" sz="1200" b="0" i="0" u="none" strike="noStrike" cap="none" dirty="0">
                <a:solidFill>
                  <a:srgbClr val="000000"/>
                </a:solidFill>
                <a:latin typeface="Calibri"/>
                <a:ea typeface="Calibri"/>
                <a:cs typeface="Calibri"/>
                <a:sym typeface="Calibri"/>
              </a:rPr>
              <a:t> (from Lesson 5;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 (begun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Strategies to Answer Selected Response Questions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Loyalist paragraph</a:t>
            </a:r>
            <a:r>
              <a:rPr lang="en" sz="1200" b="0" i="0" u="none" strike="noStrike" cap="none" dirty="0">
                <a:solidFill>
                  <a:srgbClr val="000000"/>
                </a:solidFill>
                <a:latin typeface="Calibri"/>
                <a:ea typeface="Calibri"/>
                <a:cs typeface="Calibri"/>
                <a:sym typeface="Calibri"/>
              </a:rPr>
              <a:t> (completed in Lesson 4; one per class)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Tracking Progress folders</a:t>
            </a:r>
            <a:r>
              <a:rPr lang="en" sz="1200" b="0" i="0" u="none" strike="noStrike" cap="none" dirty="0">
                <a:solidFill>
                  <a:srgbClr val="000000"/>
                </a:solidFill>
                <a:latin typeface="Calibri"/>
                <a:ea typeface="Calibri"/>
                <a:cs typeface="Calibri"/>
                <a:sym typeface="Calibri"/>
              </a:rPr>
              <a:t> (from Module 1; one per student)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480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On-Going Assessment and Thumb-O-Meter.</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Review Protocols here: </a:t>
            </a: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1830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After the assessment, ask students to discuss which assessment task was easiest and which was most difficult, and why. In future lessons and for homework, focus on the language skills that will help students address these assessment challenges.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Make sure that students understand the assessment directions. Answer their questions, refraining from supplying answers to the assessment questions themselves. See additional support in the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Allow students to review language they’ve written on the </a:t>
            </a:r>
            <a:r>
              <a:rPr lang="en" sz="1200" b="1" i="0" u="none" strike="noStrike" cap="none" dirty="0">
                <a:solidFill>
                  <a:srgbClr val="000000"/>
                </a:solidFill>
                <a:latin typeface="Calibri"/>
                <a:ea typeface="Calibri"/>
                <a:cs typeface="Calibri"/>
                <a:sym typeface="Calibri"/>
              </a:rPr>
              <a:t>Word Wall</a:t>
            </a:r>
            <a:r>
              <a:rPr lang="en" sz="1200" b="0" i="0" u="none" strike="noStrike" cap="none" dirty="0">
                <a:solidFill>
                  <a:srgbClr val="000000"/>
                </a:solidFill>
                <a:latin typeface="Calibri"/>
                <a:ea typeface="Calibri"/>
                <a:cs typeface="Calibri"/>
                <a:sym typeface="Calibri"/>
              </a:rPr>
              <a:t> or in their </a:t>
            </a:r>
            <a:r>
              <a:rPr lang="en" sz="1200" b="1" i="0" u="none" strike="noStrike" cap="none" dirty="0">
                <a:solidFill>
                  <a:srgbClr val="000000"/>
                </a:solidFill>
                <a:latin typeface="Calibri"/>
                <a:ea typeface="Calibri"/>
                <a:cs typeface="Calibri"/>
                <a:sym typeface="Calibri"/>
              </a:rPr>
              <a:t>Vocabulary log</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06025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5751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5473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4</a:t>
            </a:r>
            <a:r>
              <a:rPr lang="en-US" sz="1200" b="1" i="0" u="none" strike="noStrike" cap="none"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have seen these learning targets in previous lessons and modules. Review the word </a:t>
            </a:r>
            <a:r>
              <a:rPr lang="en" sz="1200" b="0" i="1" u="none" strike="noStrike" cap="none" dirty="0">
                <a:solidFill>
                  <a:srgbClr val="000000"/>
                </a:solidFill>
                <a:latin typeface="Calibri"/>
                <a:ea typeface="Calibri"/>
                <a:cs typeface="Calibri"/>
                <a:sym typeface="Calibri"/>
              </a:rPr>
              <a:t>Patriots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and engagement: (Working toward Same Learning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Ask students to share one way that they worked toward each learning target in previous lessons. </a:t>
            </a:r>
            <a:endParaRPr sz="1200" b="0" i="0" u="none" strike="noStrike" cap="none" dirty="0">
              <a:solidFill>
                <a:srgbClr val="000000"/>
              </a:solidFill>
              <a:latin typeface="Calibri"/>
              <a:ea typeface="Calibri"/>
              <a:cs typeface="Calibri"/>
              <a:sym typeface="Calibri"/>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6933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Students are introduced to the assessment.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Mid-Unit 1 Assessment: Researching Perspectives of the American Revolution: Patriots and </a:t>
            </a:r>
            <a:r>
              <a:rPr lang="en" sz="1200" b="1" i="1" u="none" strike="noStrike" cap="none" dirty="0">
                <a:solidFill>
                  <a:srgbClr val="000000"/>
                </a:solidFill>
                <a:latin typeface="Calibri"/>
                <a:ea typeface="Calibri"/>
                <a:cs typeface="Calibri"/>
                <a:sym typeface="Calibri"/>
              </a:rPr>
              <a:t>Divided Loyalties.</a:t>
            </a:r>
            <a:endParaRPr sz="1200" b="1"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for this assessment, they will read some informational pages in the text. They will then answer selected response questions and use the text to continue their research of the Patriot perspective in order to write an informational paragraph to answer the question: Who were the Patriots, and what did they believe?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them to retrieve their</a:t>
            </a:r>
            <a:r>
              <a:rPr lang="en" sz="1200" b="1" i="0" u="none" strike="noStrike" cap="none" dirty="0">
                <a:solidFill>
                  <a:srgbClr val="000000"/>
                </a:solidFill>
                <a:latin typeface="Calibri"/>
                <a:ea typeface="Calibri"/>
                <a:cs typeface="Calibri"/>
                <a:sym typeface="Calibri"/>
              </a:rPr>
              <a:t> Research Note-catcher: Patriots </a:t>
            </a:r>
            <a:r>
              <a:rPr lang="en" sz="1200" b="0" i="0" u="none" strike="noStrike" cap="none" dirty="0">
                <a:solidFill>
                  <a:srgbClr val="000000"/>
                </a:solidFill>
                <a:latin typeface="Calibri"/>
                <a:ea typeface="Calibri"/>
                <a:cs typeface="Calibri"/>
                <a:sym typeface="Calibri"/>
              </a:rPr>
              <a:t>from the previous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follow along, reading silently in their heads, while you read the directions for each part of the assessment aloud. Answer clarifying questions.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following along while teacher reads directions.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comprehension: Offer options for perception by displaying the assessment directions visually to ensure that students clearly understand.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planning and strategy development: (Assessment Map</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As you explain the </a:t>
            </a:r>
            <a:r>
              <a:rPr lang="en" sz="1200" b="1" i="0" u="none" strike="noStrike" cap="none" dirty="0">
                <a:solidFill>
                  <a:srgbClr val="000000"/>
                </a:solidFill>
                <a:latin typeface="Calibri"/>
                <a:ea typeface="Calibri"/>
                <a:cs typeface="Calibri"/>
                <a:sym typeface="Calibri"/>
              </a:rPr>
              <a:t>mid-unit assessment</a:t>
            </a:r>
            <a:r>
              <a:rPr lang="en" sz="1200" b="0" i="0" u="none" strike="noStrike" cap="none" dirty="0">
                <a:solidFill>
                  <a:srgbClr val="000000"/>
                </a:solidFill>
                <a:latin typeface="Calibri"/>
                <a:ea typeface="Calibri"/>
                <a:cs typeface="Calibri"/>
                <a:sym typeface="Calibri"/>
              </a:rPr>
              <a:t>, display a “map” of the steps of the assessment from start to completion.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(Rephrasing Selected Response</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rephrase selected response questions—and answer them—before they read each answer choice.</a:t>
            </a:r>
            <a:endParaRPr sz="1200" b="0" i="0" u="none" strike="noStrike" cap="none" dirty="0">
              <a:solidFill>
                <a:srgbClr val="000000"/>
              </a:solidFill>
              <a:latin typeface="Calibri"/>
              <a:ea typeface="Calibri"/>
              <a:cs typeface="Calibri"/>
              <a:sym typeface="Calibri"/>
            </a:endParaRPr>
          </a:p>
        </p:txBody>
      </p:sp>
      <p:sp>
        <p:nvSpPr>
          <p:cNvPr id="149" name="Google Shape;14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1391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2" name="Google Shape;32;p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3" name="Google Shape;33;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7" name="Google Shape;67;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1481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60-70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for: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Students to read pages of the informational text </a:t>
            </a:r>
            <a:r>
              <a:rPr lang="en" sz="1800" b="0" i="1" u="none" strike="noStrike" cap="none" dirty="0">
                <a:solidFill>
                  <a:srgbClr val="000000"/>
                </a:solidFill>
                <a:latin typeface="Century Gothic"/>
                <a:ea typeface="Century Gothic"/>
                <a:cs typeface="Century Gothic"/>
                <a:sym typeface="Century Gothic"/>
              </a:rPr>
              <a:t>Divided Loyalties</a:t>
            </a:r>
            <a:r>
              <a:rPr lang="en" sz="1800" b="0" i="0" u="none" strike="noStrike" cap="none" dirty="0">
                <a:solidFill>
                  <a:srgbClr val="000000"/>
                </a:solidFill>
                <a:latin typeface="Century Gothic"/>
                <a:ea typeface="Century Gothic"/>
                <a:cs typeface="Century Gothic"/>
                <a:sym typeface="Century Gothic"/>
              </a:rPr>
              <a:t> and answer selected response questions for the </a:t>
            </a:r>
            <a:r>
              <a:rPr lang="en-US" sz="1800" b="1" dirty="0">
                <a:solidFill>
                  <a:srgbClr val="000000"/>
                </a:solidFill>
              </a:rPr>
              <a:t>M</a:t>
            </a:r>
            <a:r>
              <a:rPr lang="en" sz="1800" b="1" i="0" u="none" strike="noStrike" cap="none" dirty="0" smtClean="0">
                <a:solidFill>
                  <a:srgbClr val="000000"/>
                </a:solidFill>
                <a:latin typeface="Century Gothic"/>
                <a:ea typeface="Century Gothic"/>
                <a:cs typeface="Century Gothic"/>
                <a:sym typeface="Century Gothic"/>
              </a:rPr>
              <a:t>id-unit </a:t>
            </a:r>
            <a:r>
              <a:rPr lang="en" sz="1800" b="1" i="0" u="none" strike="noStrike" cap="none" dirty="0">
                <a:solidFill>
                  <a:srgbClr val="000000"/>
                </a:solidFill>
                <a:latin typeface="Century Gothic"/>
                <a:ea typeface="Century Gothic"/>
                <a:cs typeface="Century Gothic"/>
                <a:sym typeface="Century Gothic"/>
              </a:rPr>
              <a:t>assessment</a:t>
            </a:r>
            <a:r>
              <a:rPr lang="en" sz="1800" b="0" i="0" u="none" strike="noStrike" cap="none" dirty="0">
                <a:solidFill>
                  <a:srgbClr val="000000"/>
                </a:solidFill>
                <a:latin typeface="Century Gothic"/>
                <a:ea typeface="Century Gothic"/>
                <a:cs typeface="Century Gothic"/>
                <a:sym typeface="Century Gothic"/>
              </a:rPr>
              <a:t>. They also use the text to research in order to write an informational paragraph to answer a question.</a:t>
            </a:r>
            <a:endParaRPr sz="1800" b="0" i="0" u="none" strike="noStrike" cap="none" dirty="0">
              <a:solidFill>
                <a:srgbClr val="000000"/>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use details in the text to answer questions about a new informational text.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explain who the Patriots were and what they believed.</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chemeClr val="dk1"/>
                </a:solidFill>
                <a:latin typeface="Century Gothic"/>
                <a:ea typeface="Century Gothic"/>
                <a:cs typeface="Century Gothic"/>
                <a:sym typeface="Century Gothic"/>
              </a:rPr>
              <a:t>Mid-Unit 1 Assessment: Researching Perspectives of the American Revolution: Patriots </a:t>
            </a:r>
            <a:endParaRPr sz="3300" b="0" i="0" u="none" strike="noStrike" cap="none">
              <a:solidFill>
                <a:schemeClr val="dk1"/>
              </a:solidFill>
              <a:latin typeface="Century Gothic"/>
              <a:ea typeface="Century Gothic"/>
              <a:cs typeface="Century Gothic"/>
              <a:sym typeface="Century Gothic"/>
            </a:endParaRPr>
          </a:p>
        </p:txBody>
      </p:sp>
      <p:pic>
        <p:nvPicPr>
          <p:cNvPr id="160" name="Google Shape;160;p23"/>
          <p:cNvPicPr preferRelativeResize="0"/>
          <p:nvPr/>
        </p:nvPicPr>
        <p:blipFill rotWithShape="1">
          <a:blip r:embed="rId3">
            <a:alphaModFix/>
          </a:blip>
          <a:srcRect/>
          <a:stretch/>
        </p:blipFill>
        <p:spPr>
          <a:xfrm>
            <a:off x="346525" y="1590300"/>
            <a:ext cx="3515975" cy="2310650"/>
          </a:xfrm>
          <a:prstGeom prst="rect">
            <a:avLst/>
          </a:prstGeom>
          <a:noFill/>
          <a:ln w="9525" cap="flat" cmpd="sng">
            <a:solidFill>
              <a:srgbClr val="000000"/>
            </a:solidFill>
            <a:prstDash val="solid"/>
            <a:round/>
            <a:headEnd type="none" w="sm" len="sm"/>
            <a:tailEnd type="none" w="sm" len="sm"/>
          </a:ln>
        </p:spPr>
      </p:pic>
      <p:pic>
        <p:nvPicPr>
          <p:cNvPr id="161" name="Google Shape;161;p23"/>
          <p:cNvPicPr preferRelativeResize="0"/>
          <p:nvPr/>
        </p:nvPicPr>
        <p:blipFill rotWithShape="1">
          <a:blip r:embed="rId4">
            <a:alphaModFix/>
          </a:blip>
          <a:srcRect/>
          <a:stretch/>
        </p:blipFill>
        <p:spPr>
          <a:xfrm>
            <a:off x="4112975" y="2057075"/>
            <a:ext cx="4547950" cy="1722575"/>
          </a:xfrm>
          <a:prstGeom prst="rect">
            <a:avLst/>
          </a:prstGeom>
          <a:noFill/>
          <a:ln w="9525" cap="flat" cmpd="sng">
            <a:solidFill>
              <a:srgbClr val="000000"/>
            </a:solidFill>
            <a:prstDash val="solid"/>
            <a:round/>
            <a:headEnd type="none" w="sm" len="sm"/>
            <a:tailEnd type="none" w="sm" len="sm"/>
          </a:ln>
        </p:spPr>
      </p:pic>
      <p:pic>
        <p:nvPicPr>
          <p:cNvPr id="6" name="Google Shape;153;p22"/>
          <p:cNvPicPr preferRelativeResize="0"/>
          <p:nvPr/>
        </p:nvPicPr>
        <p:blipFill rotWithShape="1">
          <a:blip r:embed="rId5">
            <a:alphaModFix/>
          </a:blip>
          <a:srcRect/>
          <a:stretch/>
        </p:blipFill>
        <p:spPr>
          <a:xfrm>
            <a:off x="8414656" y="4441371"/>
            <a:ext cx="579665" cy="4712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168" name="Google Shape;168;p2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use details in the text to answer questions about a new informational text.</a:t>
            </a:r>
            <a:endParaRPr sz="2200" b="0" i="0" u="none" strike="noStrike" cap="none">
              <a:solidFill>
                <a:srgbClr val="000000"/>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explain who the Patriots were and what they believed.</a:t>
            </a:r>
            <a:endParaRPr sz="2200" b="0" i="0" u="none" strike="noStrike" cap="none">
              <a:solidFill>
                <a:srgbClr val="000000"/>
              </a:solidFill>
              <a:latin typeface="Century Gothic"/>
              <a:ea typeface="Century Gothic"/>
              <a:cs typeface="Century Gothic"/>
              <a:sym typeface="Century Gothic"/>
            </a:endParaRPr>
          </a:p>
        </p:txBody>
      </p:sp>
      <p:pic>
        <p:nvPicPr>
          <p:cNvPr id="169" name="Google Shape;169;p24"/>
          <p:cNvPicPr preferRelativeResize="0"/>
          <p:nvPr/>
        </p:nvPicPr>
        <p:blipFill rotWithShape="1">
          <a:blip r:embed="rId3">
            <a:alphaModFix/>
          </a:blip>
          <a:srcRect/>
          <a:stretch/>
        </p:blipFill>
        <p:spPr>
          <a:xfrm>
            <a:off x="8515350" y="4412127"/>
            <a:ext cx="514275" cy="514275"/>
          </a:xfrm>
          <a:prstGeom prst="rect">
            <a:avLst/>
          </a:prstGeom>
          <a:noFill/>
          <a:ln>
            <a:noFill/>
          </a:ln>
        </p:spPr>
      </p:pic>
      <p:pic>
        <p:nvPicPr>
          <p:cNvPr id="170" name="Google Shape;170;p24"/>
          <p:cNvPicPr preferRelativeResize="0"/>
          <p:nvPr/>
        </p:nvPicPr>
        <p:blipFill rotWithShape="1">
          <a:blip r:embed="rId4">
            <a:alphaModFix/>
          </a:blip>
          <a:srcRect/>
          <a:stretch/>
        </p:blipFill>
        <p:spPr>
          <a:xfrm>
            <a:off x="7995903" y="4412127"/>
            <a:ext cx="497675" cy="4976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5"/>
          <p:cNvSpPr txBox="1">
            <a:spLocks noGrp="1"/>
          </p:cNvSpPr>
          <p:nvPr>
            <p:ph type="title"/>
          </p:nvPr>
        </p:nvSpPr>
        <p:spPr>
          <a:xfrm>
            <a:off x="628650" y="1607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Tracking Progress</a:t>
            </a:r>
            <a:endParaRPr sz="3300" b="0" i="0" u="none" strike="noStrike" cap="none">
              <a:solidFill>
                <a:schemeClr val="dk1"/>
              </a:solidFill>
              <a:latin typeface="Century Gothic"/>
              <a:ea typeface="Century Gothic"/>
              <a:cs typeface="Century Gothic"/>
              <a:sym typeface="Century Gothic"/>
            </a:endParaRPr>
          </a:p>
        </p:txBody>
      </p:sp>
      <p:pic>
        <p:nvPicPr>
          <p:cNvPr id="176" name="Google Shape;176;p25"/>
          <p:cNvPicPr preferRelativeResize="0"/>
          <p:nvPr/>
        </p:nvPicPr>
        <p:blipFill rotWithShape="1">
          <a:blip r:embed="rId3">
            <a:alphaModFix/>
          </a:blip>
          <a:srcRect/>
          <a:stretch/>
        </p:blipFill>
        <p:spPr>
          <a:xfrm>
            <a:off x="2339500" y="1036069"/>
            <a:ext cx="4465002" cy="357065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82" name="Google Shape;182;p26"/>
          <p:cNvSpPr txBox="1">
            <a:spLocks noGrp="1"/>
          </p:cNvSpPr>
          <p:nvPr>
            <p:ph type="body" idx="1"/>
          </p:nvPr>
        </p:nvSpPr>
        <p:spPr>
          <a:xfrm>
            <a:off x="311700" y="1457250"/>
            <a:ext cx="4065600" cy="2773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mj-lt"/>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83" name="Google Shape;183;p26"/>
          <p:cNvSpPr txBox="1">
            <a:spLocks noGrp="1"/>
          </p:cNvSpPr>
          <p:nvPr>
            <p:ph type="body" idx="2"/>
          </p:nvPr>
        </p:nvSpPr>
        <p:spPr>
          <a:xfrm>
            <a:off x="4572000" y="906875"/>
            <a:ext cx="4260300" cy="360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311700" y="14745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89" name="Google Shape;189;p27"/>
          <p:cNvSpPr txBox="1">
            <a:spLocks noGrp="1"/>
          </p:cNvSpPr>
          <p:nvPr>
            <p:ph type="body" idx="1"/>
          </p:nvPr>
        </p:nvSpPr>
        <p:spPr>
          <a:xfrm>
            <a:off x="466675" y="72013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190" name="Google Shape;190;p27"/>
          <p:cNvSpPr txBox="1">
            <a:spLocks noGrp="1"/>
          </p:cNvSpPr>
          <p:nvPr>
            <p:ph type="body" idx="2"/>
          </p:nvPr>
        </p:nvSpPr>
        <p:spPr>
          <a:xfrm>
            <a:off x="466675" y="1510575"/>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dirty="0">
                <a:solidFill>
                  <a:srgbClr val="000000"/>
                </a:solidFill>
                <a:latin typeface="Century Gothic"/>
                <a:ea typeface="Century Gothic"/>
                <a:cs typeface="Century Gothic"/>
                <a:sym typeface="Century Gothic"/>
              </a:rPr>
            </a:br>
            <a:r>
              <a:rPr lang="en-US" sz="1300" b="0" i="0" u="none" strike="noStrike" cap="none" dirty="0" smtClean="0">
                <a:solidFill>
                  <a:srgbClr val="000000"/>
                </a:solidFill>
                <a:latin typeface="Century Gothic"/>
                <a:ea typeface="Century Gothic"/>
                <a:cs typeface="Century Gothic"/>
                <a:sym typeface="Century Gothic"/>
              </a:rPr>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8"/>
          <p:cNvSpPr txBox="1">
            <a:spLocks noGrp="1"/>
          </p:cNvSpPr>
          <p:nvPr>
            <p:ph type="title"/>
          </p:nvPr>
        </p:nvSpPr>
        <p:spPr>
          <a:xfrm>
            <a:off x="628650" y="138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7" name="Google Shape;197;p28"/>
          <p:cNvSpPr txBox="1">
            <a:spLocks noGrp="1"/>
          </p:cNvSpPr>
          <p:nvPr>
            <p:ph type="body" idx="1"/>
          </p:nvPr>
        </p:nvSpPr>
        <p:spPr>
          <a:xfrm>
            <a:off x="628650" y="532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8" name="Google Shape;198;p28"/>
          <p:cNvGraphicFramePr/>
          <p:nvPr/>
        </p:nvGraphicFramePr>
        <p:xfrm>
          <a:off x="952500" y="2748875"/>
          <a:ext cx="7239000" cy="1859219"/>
        </p:xfrm>
        <a:graphic>
          <a:graphicData uri="http://schemas.openxmlformats.org/drawingml/2006/table">
            <a:tbl>
              <a:tblPr>
                <a:noFill/>
                <a:tableStyleId>{B1861358-3FBF-4EEE-B99A-EAFB1807F86A}</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6: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6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Completing the </a:t>
            </a:r>
            <a:r>
              <a:rPr lang="en" sz="1700" b="1" i="0" u="none" strike="noStrike" cap="none" dirty="0">
                <a:solidFill>
                  <a:schemeClr val="dk1"/>
                </a:solidFill>
                <a:latin typeface="Century Gothic"/>
                <a:ea typeface="Century Gothic"/>
                <a:cs typeface="Century Gothic"/>
                <a:sym typeface="Century Gothic"/>
              </a:rPr>
              <a:t>Mid-Unit 1 Assessment:  Researching Perspectives of the American Revolution:  Patriots</a:t>
            </a:r>
            <a:endParaRPr sz="1700" b="1"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Tracking Progress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6: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6: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2 protocols, On-Going Assessment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0" name="Google Shape;120;p18"/>
          <p:cNvSpPr txBox="1">
            <a:spLocks noGrp="1"/>
          </p:cNvSpPr>
          <p:nvPr>
            <p:ph type="body" idx="1"/>
          </p:nvPr>
        </p:nvSpPr>
        <p:spPr>
          <a:xfrm>
            <a:off x="628650" y="1066801"/>
            <a:ext cx="7886700" cy="3565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6: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50000"/>
              </a:lnSpc>
              <a:spcBef>
                <a:spcPts val="1800"/>
              </a:spcBef>
              <a:spcAft>
                <a:spcPts val="0"/>
              </a:spcAft>
              <a:buClr>
                <a:srgbClr val="444444"/>
              </a:buClr>
              <a:buSzPts val="1400"/>
              <a:buFont typeface="Century Gothic"/>
              <a:buChar char="●"/>
            </a:pPr>
            <a:r>
              <a:rPr lang="en" sz="1400" b="0" i="0" u="none" strike="noStrike" cap="none" dirty="0">
                <a:solidFill>
                  <a:srgbClr val="444444"/>
                </a:solidFill>
                <a:latin typeface="Century Gothic"/>
                <a:ea typeface="Century Gothic"/>
                <a:cs typeface="Century Gothic"/>
                <a:sym typeface="Century Gothic"/>
              </a:rPr>
              <a:t>The basic design of this lesson supports ELLs by inviting them to complete assessment tasks similar to the classroom tasks completed in Lessons 1–5.</a:t>
            </a:r>
            <a:endParaRPr sz="1400" b="0" i="0" u="none" strike="noStrike" cap="none" dirty="0">
              <a:solidFill>
                <a:srgbClr val="444444"/>
              </a:solidFill>
              <a:latin typeface="Century Gothic"/>
              <a:ea typeface="Century Gothic"/>
              <a:cs typeface="Century Gothic"/>
              <a:sym typeface="Century Gothic"/>
            </a:endParaRPr>
          </a:p>
          <a:p>
            <a:pPr marL="457200" marR="0" lvl="0" indent="-317500" algn="l" rtl="0">
              <a:lnSpc>
                <a:spcPct val="150000"/>
              </a:lnSpc>
              <a:spcBef>
                <a:spcPts val="0"/>
              </a:spcBef>
              <a:spcAft>
                <a:spcPts val="0"/>
              </a:spcAft>
              <a:buClr>
                <a:srgbClr val="444444"/>
              </a:buClr>
              <a:buSzPts val="1400"/>
              <a:buFont typeface="Century Gothic"/>
              <a:buChar char="●"/>
            </a:pPr>
            <a:r>
              <a:rPr lang="en" sz="1400" b="0" i="0" u="none" strike="noStrike" cap="none" dirty="0">
                <a:solidFill>
                  <a:srgbClr val="444444"/>
                </a:solidFill>
                <a:latin typeface="Century Gothic"/>
                <a:ea typeface="Century Gothic"/>
                <a:cs typeface="Century Gothic"/>
                <a:sym typeface="Century Gothic"/>
              </a:rPr>
              <a:t>The </a:t>
            </a:r>
            <a:r>
              <a:rPr lang="en" sz="1400" b="1" i="0" u="none" strike="noStrike" cap="none" dirty="0">
                <a:solidFill>
                  <a:srgbClr val="444444"/>
                </a:solidFill>
                <a:latin typeface="Century Gothic"/>
                <a:ea typeface="Century Gothic"/>
                <a:cs typeface="Century Gothic"/>
                <a:sym typeface="Century Gothic"/>
              </a:rPr>
              <a:t>Mid-Unit 1 Assessment </a:t>
            </a:r>
            <a:r>
              <a:rPr lang="en" sz="1400" b="0" i="0" u="none" strike="noStrike" cap="none" dirty="0">
                <a:solidFill>
                  <a:srgbClr val="444444"/>
                </a:solidFill>
                <a:latin typeface="Century Gothic"/>
                <a:ea typeface="Century Gothic"/>
                <a:cs typeface="Century Gothic"/>
                <a:sym typeface="Century Gothic"/>
              </a:rPr>
              <a:t>may be challenging for some students, as it is a bit further removed from the heavily scaffolded classroom interaction. Students will be asked not only to independently apply cognitive skills developed in Lessons 1–5, but also to independently apply new linguistic knowledge introduced in those lessons. They may encounter additional new language as they read </a:t>
            </a:r>
            <a:r>
              <a:rPr lang="en" sz="1400" b="0" i="1" u="none" strike="noStrike" cap="none" dirty="0">
                <a:solidFill>
                  <a:srgbClr val="444444"/>
                </a:solidFill>
                <a:latin typeface="Century Gothic"/>
                <a:ea typeface="Century Gothic"/>
                <a:cs typeface="Century Gothic"/>
                <a:sym typeface="Century Gothic"/>
              </a:rPr>
              <a:t>Divided Loyalties.</a:t>
            </a:r>
            <a:r>
              <a:rPr lang="en" sz="1400" b="0" i="0" u="none" strike="noStrike" cap="none" dirty="0">
                <a:solidFill>
                  <a:srgbClr val="444444"/>
                </a:solidFill>
                <a:latin typeface="Century Gothic"/>
                <a:ea typeface="Century Gothic"/>
                <a:cs typeface="Century Gothic"/>
                <a:sym typeface="Century Gothic"/>
              </a:rPr>
              <a:t> Encourage students to do their best and assure them that you will continue learning together after the assessment.</a:t>
            </a:r>
            <a:endParaRPr sz="1400" b="0" i="0" u="none" strike="noStrike" cap="none" dirty="0">
              <a:solidFill>
                <a:srgbClr val="444444"/>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1" name="Google Shape;121;p18"/>
          <p:cNvSpPr txBox="1"/>
          <p:nvPr/>
        </p:nvSpPr>
        <p:spPr>
          <a:xfrm>
            <a:off x="339000" y="13692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6</a:t>
            </a:r>
            <a:endParaRPr sz="3000" b="0" i="0" u="none" strike="noStrike" cap="none">
              <a:solidFill>
                <a:srgbClr val="404040"/>
              </a:solidFill>
              <a:latin typeface="Calibri"/>
              <a:ea typeface="Calibri"/>
              <a:cs typeface="Calibri"/>
              <a:sym typeface="Calibri"/>
            </a:endParaRPr>
          </a:p>
        </p:txBody>
      </p:sp>
      <p:pic>
        <p:nvPicPr>
          <p:cNvPr id="132" name="Google Shape;132;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Today you will take the </a:t>
            </a:r>
            <a:r>
              <a:rPr lang="en" sz="1800" b="1" i="0" u="none" strike="noStrike" cap="none" dirty="0">
                <a:solidFill>
                  <a:schemeClr val="dk1"/>
                </a:solidFill>
                <a:latin typeface="Century Gothic"/>
                <a:ea typeface="Century Gothic"/>
                <a:cs typeface="Century Gothic"/>
                <a:sym typeface="Century Gothic"/>
              </a:rPr>
              <a:t>mid-unit assessment</a:t>
            </a:r>
            <a:r>
              <a:rPr lang="en" sz="1800" b="0" i="0" u="none" strike="noStrike" cap="none" dirty="0">
                <a:solidFill>
                  <a:schemeClr val="dk1"/>
                </a:solidFill>
                <a:latin typeface="Century Gothic"/>
                <a:ea typeface="Century Gothic"/>
                <a:cs typeface="Century Gothic"/>
                <a:sym typeface="Century Gothic"/>
              </a:rPr>
              <a:t>! In the assessment you will read pages of the informational text </a:t>
            </a:r>
            <a:r>
              <a:rPr lang="en" sz="1800" b="0" i="1" u="none" strike="noStrike" cap="none" dirty="0">
                <a:solidFill>
                  <a:schemeClr val="dk1"/>
                </a:solidFill>
                <a:latin typeface="Century Gothic"/>
                <a:ea typeface="Century Gothic"/>
                <a:cs typeface="Century Gothic"/>
                <a:sym typeface="Century Gothic"/>
              </a:rPr>
              <a:t>Divided Loyalties</a:t>
            </a:r>
            <a:r>
              <a:rPr lang="en" sz="1800" b="0" i="0" u="none" strike="noStrike" cap="none" dirty="0">
                <a:solidFill>
                  <a:schemeClr val="dk1"/>
                </a:solidFill>
                <a:latin typeface="Century Gothic"/>
                <a:ea typeface="Century Gothic"/>
                <a:cs typeface="Century Gothic"/>
                <a:sym typeface="Century Gothic"/>
              </a:rPr>
              <a:t> and answer selected response questions. You will also use the text to research in order to write an informational paragraph to answer a question.</a:t>
            </a: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pic>
        <p:nvPicPr>
          <p:cNvPr id="145" name="Google Shape;145;p21"/>
          <p:cNvPicPr preferRelativeResize="0"/>
          <p:nvPr/>
        </p:nvPicPr>
        <p:blipFill rotWithShape="1">
          <a:blip r:embed="rId3">
            <a:alphaModFix/>
          </a:blip>
          <a:srcRect/>
          <a:stretch/>
        </p:blipFill>
        <p:spPr>
          <a:xfrm>
            <a:off x="8493578" y="4409543"/>
            <a:ext cx="514275" cy="514275"/>
          </a:xfrm>
          <a:prstGeom prst="rect">
            <a:avLst/>
          </a:prstGeom>
          <a:noFill/>
          <a:ln>
            <a:noFill/>
          </a:ln>
        </p:spPr>
      </p:pic>
      <p:sp>
        <p:nvSpPr>
          <p:cNvPr id="146" name="Google Shape;146;p21"/>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use details in the text to answer questions about a new informational text.</a:t>
            </a:r>
            <a:endParaRPr sz="2200" b="0" i="0" u="none" strike="noStrike" cap="none">
              <a:solidFill>
                <a:srgbClr val="000000"/>
              </a:solidFill>
              <a:latin typeface="Century Gothic"/>
              <a:ea typeface="Century Gothic"/>
              <a:cs typeface="Century Gothic"/>
              <a:sym typeface="Century Gothic"/>
            </a:endParaRPr>
          </a:p>
          <a:p>
            <a:pPr marL="457200" marR="0" lvl="0" indent="-368300" algn="l" rtl="0">
              <a:lnSpc>
                <a:spcPct val="150000"/>
              </a:lnSpc>
              <a:spcBef>
                <a:spcPts val="0"/>
              </a:spcBef>
              <a:spcAft>
                <a:spcPts val="0"/>
              </a:spcAft>
              <a:buClr>
                <a:srgbClr val="000000"/>
              </a:buClr>
              <a:buSzPts val="2200"/>
              <a:buFont typeface="Century Gothic"/>
              <a:buAutoNum type="arabicPeriod"/>
            </a:pPr>
            <a:r>
              <a:rPr lang="en" sz="2200" b="0" i="0" u="none" strike="noStrike" cap="none">
                <a:solidFill>
                  <a:srgbClr val="000000"/>
                </a:solidFill>
                <a:latin typeface="Century Gothic"/>
                <a:ea typeface="Century Gothic"/>
                <a:cs typeface="Century Gothic"/>
                <a:sym typeface="Century Gothic"/>
              </a:rPr>
              <a:t>I can explain who the Patriots were and what they believed.</a:t>
            </a:r>
            <a:endParaRPr sz="22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628650" y="2010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Mid-Unit 1 Assessment: Researching Perspectives of the American Revolution: Patriots </a:t>
            </a:r>
            <a:endParaRPr sz="2400" b="0" i="0" u="none" strike="noStrike" cap="none">
              <a:solidFill>
                <a:srgbClr val="000000"/>
              </a:solidFill>
              <a:latin typeface="Century Gothic"/>
              <a:ea typeface="Century Gothic"/>
              <a:cs typeface="Century Gothic"/>
              <a:sym typeface="Century Gothic"/>
            </a:endParaRPr>
          </a:p>
        </p:txBody>
      </p:sp>
      <p:pic>
        <p:nvPicPr>
          <p:cNvPr id="152" name="Google Shape;152;p22"/>
          <p:cNvPicPr preferRelativeResize="0"/>
          <p:nvPr/>
        </p:nvPicPr>
        <p:blipFill rotWithShape="1">
          <a:blip r:embed="rId3">
            <a:alphaModFix/>
          </a:blip>
          <a:srcRect/>
          <a:stretch/>
        </p:blipFill>
        <p:spPr>
          <a:xfrm>
            <a:off x="895463" y="1195269"/>
            <a:ext cx="3421879" cy="3570656"/>
          </a:xfrm>
          <a:prstGeom prst="rect">
            <a:avLst/>
          </a:prstGeom>
          <a:noFill/>
          <a:ln w="9525" cap="flat" cmpd="sng">
            <a:solidFill>
              <a:srgbClr val="000000"/>
            </a:solidFill>
            <a:prstDash val="solid"/>
            <a:round/>
            <a:headEnd type="none" w="sm" len="sm"/>
            <a:tailEnd type="none" w="sm" len="sm"/>
          </a:ln>
        </p:spPr>
      </p:pic>
      <p:pic>
        <p:nvPicPr>
          <p:cNvPr id="153" name="Google Shape;153;p22"/>
          <p:cNvPicPr preferRelativeResize="0"/>
          <p:nvPr/>
        </p:nvPicPr>
        <p:blipFill rotWithShape="1">
          <a:blip r:embed="rId4">
            <a:alphaModFix/>
          </a:blip>
          <a:srcRect/>
          <a:stretch/>
        </p:blipFill>
        <p:spPr>
          <a:xfrm>
            <a:off x="8414656" y="4441371"/>
            <a:ext cx="579665" cy="471248"/>
          </a:xfrm>
          <a:prstGeom prst="rect">
            <a:avLst/>
          </a:prstGeom>
          <a:noFill/>
          <a:ln>
            <a:noFill/>
          </a:ln>
        </p:spPr>
      </p:pic>
      <p:sp>
        <p:nvSpPr>
          <p:cNvPr id="154" name="Google Shape;154;p22"/>
          <p:cNvSpPr txBox="1"/>
          <p:nvPr/>
        </p:nvSpPr>
        <p:spPr>
          <a:xfrm>
            <a:off x="5330375" y="1711875"/>
            <a:ext cx="2682000" cy="186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 sz="2200" b="0" i="0" u="none" strike="noStrike" cap="none">
                <a:solidFill>
                  <a:srgbClr val="000000"/>
                </a:solidFill>
                <a:latin typeface="Century Gothic"/>
                <a:ea typeface="Century Gothic"/>
                <a:cs typeface="Century Gothic"/>
                <a:sym typeface="Century Gothic"/>
              </a:rPr>
              <a:t>Who were the Patriots and what did they believe?</a:t>
            </a:r>
            <a:endParaRPr sz="22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E81A76-A3BB-4829-8D1A-73E9B488E32E}"/>
</file>

<file path=customXml/itemProps2.xml><?xml version="1.0" encoding="utf-8"?>
<ds:datastoreItem xmlns:ds="http://schemas.openxmlformats.org/officeDocument/2006/customXml" ds:itemID="{A5BDFF94-EB24-4EC7-92BB-B06AA817DEDE}"/>
</file>

<file path=customXml/itemProps3.xml><?xml version="1.0" encoding="utf-8"?>
<ds:datastoreItem xmlns:ds="http://schemas.openxmlformats.org/officeDocument/2006/customXml" ds:itemID="{0267E92E-BD21-4180-93D8-7AFC786E23D8}"/>
</file>

<file path=docProps/app.xml><?xml version="1.0" encoding="utf-8"?>
<Properties xmlns="http://schemas.openxmlformats.org/officeDocument/2006/extended-properties" xmlns:vt="http://schemas.openxmlformats.org/officeDocument/2006/docPropsVTypes">
  <TotalTime>11</TotalTime>
  <Words>2805</Words>
  <Application>Microsoft Macintosh PowerPoint</Application>
  <PresentationFormat>On-screen Show (16:9)</PresentationFormat>
  <Paragraphs>271</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4: Module 3: Unit 1: Lesson 6 Teacher slide, before teaching.</vt:lpstr>
      <vt:lpstr>Grade 4: Module 3 Unit 1: Lesson 6 Teacher slide, before teaching.</vt:lpstr>
      <vt:lpstr>Grade 4: Module 3: Unit 1: Lesson 6 Teacher slide, before teaching.</vt:lpstr>
      <vt:lpstr>Grade 4: Module 3: Unit 1: Lesson 6 Teacher slide, before teaching.</vt:lpstr>
      <vt:lpstr>Grade 4: Module 3: Unit 1: Lesson 6 Teacher slide, before teaching. </vt:lpstr>
      <vt:lpstr>Grade 4: Module 3:  Unit 1: Lesson 6</vt:lpstr>
      <vt:lpstr>Hello, Students!</vt:lpstr>
      <vt:lpstr>Learning Targets </vt:lpstr>
      <vt:lpstr>Mid-Unit 1 Assessment: Researching Perspectives of the American Revolution: Patriots </vt:lpstr>
      <vt:lpstr>Mid-Unit 1 Assessment: Researching Perspectives of the American Revolution: Patriots </vt:lpstr>
      <vt:lpstr>Learning Targets </vt:lpstr>
      <vt:lpstr>Tracking Progress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6 Teacher slide, before teaching.</dc:title>
  <dc:creator>nbravo</dc:creator>
  <cp:lastModifiedBy>Alexander Specht</cp:lastModifiedBy>
  <cp:revision>4</cp:revision>
  <dcterms:modified xsi:type="dcterms:W3CDTF">2018-10-12T22:55:29Z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