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slides/slide20.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Masters/slideMaster5.xml" ContentType="application/vnd.openxmlformats-officedocument.presentationml.slideMaster+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slideMasters/slideMaster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31.xml" ContentType="application/vnd.openxmlformats-officedocument.presentationml.slideLayout+xml"/>
  <Override PartName="/ppt/notesSlides/notesSlide17.xml" ContentType="application/vnd.openxmlformats-officedocument.presentationml.notesSlide+xml"/>
  <Override PartName="/ppt/slideLayouts/slideLayout33.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42.xml" ContentType="application/vnd.openxmlformats-officedocument.presentationml.slideLayout+xml"/>
  <Override PartName="/ppt/slideLayouts/slideLayout32.xml" ContentType="application/vnd.openxmlformats-officedocument.presentationml.slideLayout+xml"/>
  <Override PartName="/ppt/slideLayouts/slideLayout44.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xml" ContentType="application/vnd.openxmlformats-officedocument.presentationml.notesSlide+xml"/>
  <Override PartName="/ppt/slideLayouts/slideLayout43.xml" ContentType="application/vnd.openxmlformats-officedocument.presentationml.slideLayout+xml"/>
  <Override PartName="/ppt/slideLayouts/slideLayout50.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47.xml" ContentType="application/vnd.openxmlformats-officedocument.presentationml.slideLayout+xml"/>
  <Override PartName="/ppt/slideLayouts/slideLayout45.xml" ContentType="application/vnd.openxmlformats-officedocument.presentationml.slideLayout+xml"/>
  <Override PartName="/ppt/slideLayouts/slideLayout55.xml" ContentType="application/vnd.openxmlformats-officedocument.presentationml.slideLayout+xml"/>
  <Override PartName="/ppt/slideLayouts/slideLayout46.xml" ContentType="application/vnd.openxmlformats-officedocument.presentationml.slideLayout+xml"/>
  <Override PartName="/ppt/slideLayouts/slideLayout54.xml" ContentType="application/vnd.openxmlformats-officedocument.presentationml.slideLayout+xml"/>
  <Override PartName="/ppt/commentAuthors.xml" ContentType="application/vnd.openxmlformats-officedocument.presentationml.commentAuthors+xml"/>
  <Override PartName="/ppt/theme/theme5.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heme/theme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 id="2147483704" r:id="rId2"/>
    <p:sldMasterId id="2147483705" r:id="rId3"/>
    <p:sldMasterId id="2147483706" r:id="rId4"/>
    <p:sldMasterId id="2147483707" r:id="rId5"/>
  </p:sldMasterIdLst>
  <p:notesMasterIdLst>
    <p:notesMasterId r:id="rId2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
      <p:font typeface="Georgia" panose="02040502050405020303" pitchFamily="18"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C61A8CB-B9DD-4D8C-81DE-4BF24F3C8552}">
  <a:tblStyle styleId="{1C61A8CB-B9DD-4D8C-81DE-4BF24F3C8552}"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4" Type="http://schemas.openxmlformats.org/officeDocument/2006/relationships/customXml" Target="../customXml/item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customXml" Target="../customXml/item3.xml"/><Relationship Id="rId20" Type="http://schemas.openxmlformats.org/officeDocument/2006/relationships/slide" Target="slides/slide15.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38750026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1"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curriculum.eleducation.org/curriculum/grade/browse/ela/grade-4/module-4/unit-2"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tgF1Enrgo2g&amp;feature=youtu.be&amp;list=PLzvRx_johoA-YabI6FWcU-jL6nKA1Um-t"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www.safeshare.tv"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3, students connect their learning about the process of ratifying the 19th Amendment to their own lives. Recognizing that Violet and the other characters in </a:t>
            </a:r>
            <a:r>
              <a:rPr lang="en" sz="1200" b="0" i="1" u="none" strike="noStrike" cap="none" dirty="0">
                <a:solidFill>
                  <a:srgbClr val="000000"/>
                </a:solidFill>
                <a:latin typeface="Calibri"/>
                <a:ea typeface="Calibri"/>
                <a:cs typeface="Calibri"/>
                <a:sym typeface="Calibri"/>
              </a:rPr>
              <a:t>The Hope Chest </a:t>
            </a:r>
            <a:r>
              <a:rPr lang="en" sz="1200" i="0" u="none" strike="noStrike" cap="none" dirty="0">
                <a:solidFill>
                  <a:srgbClr val="000000"/>
                </a:solidFill>
                <a:latin typeface="Calibri"/>
                <a:ea typeface="Calibri"/>
                <a:cs typeface="Calibri"/>
                <a:sym typeface="Calibri"/>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text and watch a new video to add to their research.</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47789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0" name="Google Shape;4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students specific, positive feedback on completing Unit 2 and the hard work that went into completing </a:t>
            </a:r>
            <a:r>
              <a:rPr lang="en" sz="1200" b="0"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t>
            </a:r>
            <a:r>
              <a:rPr lang="en" sz="1200" b="0" i="1" dirty="0">
                <a:latin typeface="Calibri"/>
                <a:ea typeface="Calibri"/>
                <a:cs typeface="Calibri"/>
                <a:sym typeface="Calibri"/>
              </a:rPr>
              <a:t>The Hope Chest</a:t>
            </a:r>
            <a:r>
              <a:rPr lang="en" sz="1200" b="0" dirty="0">
                <a:latin typeface="Calibri"/>
                <a:ea typeface="Calibri"/>
                <a:cs typeface="Calibri"/>
                <a:sym typeface="Calibri"/>
              </a:rPr>
              <a:t> quote </a:t>
            </a:r>
            <a:r>
              <a:rPr lang="en" sz="1200" dirty="0">
                <a:latin typeface="Calibri"/>
                <a:ea typeface="Calibri"/>
                <a:cs typeface="Calibri"/>
                <a:sym typeface="Calibri"/>
              </a:rPr>
              <a:t>and select a volunteer to read it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the Back-to-Back and Face-to-Face protocol, 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“Based on this quote, how does Violet feel? Have you ever felt like Violet? When? Why?”</a:t>
            </a:r>
            <a:r>
              <a:rPr lang="en" sz="1200" b="1" dirty="0">
                <a:latin typeface="Calibri"/>
                <a:ea typeface="Calibri"/>
                <a:cs typeface="Calibri"/>
                <a:sym typeface="Calibri"/>
              </a:rPr>
              <a:t> (Responses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“The last sentence of this quote says, ‘… that what she was doing was going to make a difference to somebody.’ What does it mean to make a difference?” </a:t>
            </a:r>
            <a:r>
              <a:rPr lang="en" sz="1200" b="1" dirty="0">
                <a:latin typeface="Calibri"/>
                <a:ea typeface="Calibri"/>
                <a:cs typeface="Calibri"/>
                <a:sym typeface="Calibri"/>
              </a:rPr>
              <a:t>(doing something meaningful to help someone else)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“Violet is 11 years old—just a kid—but she wants to make a difference. Do you think kids can make a difference?”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Conversation Cue</a:t>
            </a:r>
            <a:r>
              <a:rPr lang="en" sz="1200" i="1" dirty="0">
                <a:latin typeface="Calibri"/>
                <a:ea typeface="Calibri"/>
                <a:cs typeface="Calibri"/>
                <a:sym typeface="Calibri"/>
              </a:rPr>
              <a:t>: “Why do you think that?”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content of the quote.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organizing ideas for verbal expression: (Sentence Frames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To provide lighter support, invite more proficient students to create sentence frames to bolster participation during the discussion. Invite students who need heavier support to use the frames. (Example</a:t>
            </a:r>
            <a:r>
              <a:rPr lang="en" sz="1200" i="0" dirty="0">
                <a:latin typeface="Calibri"/>
                <a:ea typeface="Calibri"/>
                <a:cs typeface="Calibri"/>
                <a:sym typeface="Calibri"/>
              </a:rPr>
              <a:t>: “The quote shows that Violet feels ________.” “To make a difference means to ____________.” “I think that kids [can/can’t] make a difference because_______.”) </a:t>
            </a:r>
            <a:endParaRPr sz="1200" i="0" dirty="0">
              <a:latin typeface="Calibri"/>
              <a:ea typeface="Calibri"/>
              <a:cs typeface="Calibri"/>
              <a:sym typeface="Calibri"/>
            </a:endParaRPr>
          </a:p>
        </p:txBody>
      </p:sp>
    </p:spTree>
    <p:extLst>
      <p:ext uri="{BB962C8B-B14F-4D97-AF65-F5344CB8AC3E}">
        <p14:creationId xmlns:p14="http://schemas.microsoft.com/office/powerpoint/2010/main" val="2670033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identify the reasons and evidence Kid President gives to support the point that kids can be heroes.”</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research how kids can take action to make a difference in their community.”</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Circle the words </a:t>
            </a:r>
            <a:r>
              <a:rPr lang="en" sz="1200" i="1" dirty="0">
                <a:latin typeface="Calibri"/>
                <a:ea typeface="Calibri"/>
                <a:cs typeface="Calibri"/>
                <a:sym typeface="Calibri"/>
              </a:rPr>
              <a:t>reasons</a:t>
            </a:r>
            <a:r>
              <a:rPr lang="en" sz="1200" dirty="0">
                <a:latin typeface="Calibri"/>
                <a:ea typeface="Calibri"/>
                <a:cs typeface="Calibri"/>
                <a:sym typeface="Calibri"/>
              </a:rPr>
              <a:t> and </a:t>
            </a:r>
            <a:r>
              <a:rPr lang="en" sz="1200" i="1" dirty="0">
                <a:latin typeface="Calibri"/>
                <a:ea typeface="Calibri"/>
                <a:cs typeface="Calibri"/>
                <a:sym typeface="Calibri"/>
              </a:rPr>
              <a:t>evidence </a:t>
            </a:r>
            <a:r>
              <a:rPr lang="en" sz="1200" dirty="0">
                <a:latin typeface="Calibri"/>
                <a:ea typeface="Calibri"/>
                <a:cs typeface="Calibri"/>
                <a:sym typeface="Calibri"/>
              </a:rPr>
              <a:t>in the first target.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are reasons and evidence?” </a:t>
            </a:r>
            <a:r>
              <a:rPr lang="en" sz="1200" b="1" dirty="0">
                <a:latin typeface="Calibri"/>
                <a:ea typeface="Calibri"/>
                <a:cs typeface="Calibri"/>
                <a:sym typeface="Calibri"/>
              </a:rPr>
              <a:t>(A reason is an explanation for why an author thinks something is true; evidence is facts or details based on research or observation that support a reason.)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 </a:t>
            </a:r>
            <a:r>
              <a:rPr lang="en" sz="1200" i="1" dirty="0">
                <a:latin typeface="Calibri"/>
                <a:ea typeface="Calibri"/>
                <a:cs typeface="Calibri"/>
                <a:sym typeface="Calibri"/>
              </a:rPr>
              <a:t>point</a:t>
            </a:r>
            <a:r>
              <a:rPr lang="en" sz="1200" dirty="0">
                <a:latin typeface="Calibri"/>
                <a:ea typeface="Calibri"/>
                <a:cs typeface="Calibri"/>
                <a:sym typeface="Calibri"/>
              </a:rPr>
              <a:t> and tell students that a point an author or speaker makes is a big idea that supports the focus of the text, and is explained in the text. Tell students that, as in their own writing, speakers </a:t>
            </a:r>
            <a:r>
              <a:rPr lang="en" sz="1200" i="1" dirty="0">
                <a:latin typeface="Calibri"/>
                <a:ea typeface="Calibri"/>
                <a:cs typeface="Calibri"/>
                <a:sym typeface="Calibri"/>
              </a:rPr>
              <a:t>support</a:t>
            </a:r>
            <a:r>
              <a:rPr lang="en" sz="1200" dirty="0">
                <a:latin typeface="Calibri"/>
                <a:ea typeface="Calibri"/>
                <a:cs typeface="Calibri"/>
                <a:sym typeface="Calibri"/>
              </a:rPr>
              <a:t>, or prove, their points with reasons and evidence.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second learning target and underline </a:t>
            </a:r>
            <a:r>
              <a:rPr lang="en" sz="1200" i="1" dirty="0">
                <a:latin typeface="Calibri"/>
                <a:ea typeface="Calibri"/>
                <a:cs typeface="Calibri"/>
                <a:sym typeface="Calibri"/>
              </a:rPr>
              <a:t>take action</a:t>
            </a:r>
            <a:r>
              <a:rPr lang="en" sz="1200" dirty="0">
                <a:latin typeface="Calibri"/>
                <a:ea typeface="Calibri"/>
                <a:cs typeface="Calibri"/>
                <a:sym typeface="Calibri"/>
              </a:rPr>
              <a:t>. Remind students that they have been discussing this phrase throughout the module, and that it means to do something to cause a change.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Circle the word </a:t>
            </a:r>
            <a:r>
              <a:rPr lang="en" sz="1200" i="1" dirty="0">
                <a:latin typeface="Calibri"/>
                <a:ea typeface="Calibri"/>
                <a:cs typeface="Calibri"/>
                <a:sym typeface="Calibri"/>
              </a:rPr>
              <a:t>research</a:t>
            </a:r>
            <a:r>
              <a:rPr lang="en" sz="1200" dirty="0">
                <a:latin typeface="Calibri"/>
                <a:ea typeface="Calibri"/>
                <a:cs typeface="Calibri"/>
                <a:sym typeface="Calibri"/>
              </a:rPr>
              <a:t>. 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it mean to research?” </a:t>
            </a:r>
            <a:r>
              <a:rPr lang="en" sz="1200" b="1" dirty="0">
                <a:latin typeface="Calibri"/>
                <a:ea typeface="Calibri"/>
                <a:cs typeface="Calibri"/>
                <a:sym typeface="Calibri"/>
              </a:rPr>
              <a:t>(to study and collect information about a topic)</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“Based on the second learning target, what do you think you will be researching in this unit?” </a:t>
            </a:r>
            <a:r>
              <a:rPr lang="en" sz="1200" b="1" dirty="0">
                <a:latin typeface="Calibri"/>
                <a:ea typeface="Calibri"/>
                <a:cs typeface="Calibri"/>
                <a:sym typeface="Calibri"/>
              </a:rPr>
              <a:t>(how kids can make a difference)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any new words on the </a:t>
            </a:r>
            <a:r>
              <a:rPr lang="en" sz="1200" b="1" dirty="0">
                <a:latin typeface="Calibri"/>
                <a:ea typeface="Calibri"/>
                <a:cs typeface="Calibri"/>
                <a:sym typeface="Calibri"/>
              </a:rPr>
              <a:t>Academic Word Wall</a:t>
            </a:r>
            <a:r>
              <a:rPr lang="en" sz="1200" dirty="0">
                <a:latin typeface="Calibri"/>
                <a:ea typeface="Calibri"/>
                <a:cs typeface="Calibri"/>
                <a:sym typeface="Calibri"/>
              </a:rPr>
              <a:t> and </a:t>
            </a:r>
            <a:r>
              <a:rPr lang="en" sz="1200" b="1" dirty="0">
                <a:latin typeface="Calibri"/>
                <a:ea typeface="Calibri"/>
                <a:cs typeface="Calibri"/>
                <a:sym typeface="Calibri"/>
              </a:rPr>
              <a:t>Domain-Specific Word Wall</a:t>
            </a:r>
            <a:r>
              <a:rPr lang="en" sz="1200" dirty="0">
                <a:latin typeface="Calibri"/>
                <a:ea typeface="Calibri"/>
                <a:cs typeface="Calibri"/>
                <a:sym typeface="Calibri"/>
              </a:rPr>
              <a:t>, and invite students to add translations in home languages.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throughout the first half of this unit, they will research how kids have made a difference in their communities, and that they will begin their research today by watching a video and thinking of reasons and evidence the speaker gives to show that kids can make a difference in their communities. </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(Adding Definitions to Learning Targets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the class discusses the definition of words in the learning targets (</a:t>
            </a:r>
            <a:r>
              <a:rPr lang="en" sz="1200" i="1" dirty="0">
                <a:latin typeface="Calibri"/>
                <a:ea typeface="Calibri"/>
                <a:cs typeface="Calibri"/>
                <a:sym typeface="Calibri"/>
              </a:rPr>
              <a:t>reasons</a:t>
            </a:r>
            <a:r>
              <a:rPr lang="en" sz="1200" dirty="0">
                <a:latin typeface="Calibri"/>
                <a:ea typeface="Calibri"/>
                <a:cs typeface="Calibri"/>
                <a:sym typeface="Calibri"/>
              </a:rPr>
              <a:t>,</a:t>
            </a:r>
            <a:r>
              <a:rPr lang="en" sz="1200" i="1" dirty="0">
                <a:latin typeface="Calibri"/>
                <a:ea typeface="Calibri"/>
                <a:cs typeface="Calibri"/>
                <a:sym typeface="Calibri"/>
              </a:rPr>
              <a:t> evidence</a:t>
            </a:r>
            <a:r>
              <a:rPr lang="en" sz="1200" dirty="0">
                <a:latin typeface="Calibri"/>
                <a:ea typeface="Calibri"/>
                <a:cs typeface="Calibri"/>
                <a:sym typeface="Calibri"/>
              </a:rPr>
              <a:t>,</a:t>
            </a:r>
            <a:r>
              <a:rPr lang="en" sz="1200" i="1" dirty="0">
                <a:latin typeface="Calibri"/>
                <a:ea typeface="Calibri"/>
                <a:cs typeface="Calibri"/>
                <a:sym typeface="Calibri"/>
              </a:rPr>
              <a:t> point</a:t>
            </a:r>
            <a:r>
              <a:rPr lang="en" sz="1200" dirty="0">
                <a:latin typeface="Calibri"/>
                <a:ea typeface="Calibri"/>
                <a:cs typeface="Calibri"/>
                <a:sym typeface="Calibri"/>
              </a:rPr>
              <a:t>, </a:t>
            </a:r>
            <a:r>
              <a:rPr lang="en" sz="1200" i="1" dirty="0">
                <a:latin typeface="Calibri"/>
                <a:ea typeface="Calibri"/>
                <a:cs typeface="Calibri"/>
                <a:sym typeface="Calibri"/>
              </a:rPr>
              <a:t>research</a:t>
            </a:r>
            <a:r>
              <a:rPr lang="en" sz="1200" dirty="0">
                <a:latin typeface="Calibri"/>
                <a:ea typeface="Calibri"/>
                <a:cs typeface="Calibri"/>
                <a:sym typeface="Calibri"/>
              </a:rPr>
              <a:t>), consider writing the definition above each word on the posted target, then invite students to state the learning targets in their own words.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(Making Connections to </a:t>
            </a:r>
            <a:r>
              <a:rPr lang="en" sz="1200" b="0" i="1" dirty="0">
                <a:latin typeface="Calibri"/>
                <a:ea typeface="Calibri"/>
                <a:cs typeface="Calibri"/>
                <a:sym typeface="Calibri"/>
              </a:rPr>
              <a:t>The Hope Chest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When discussing the definition of </a:t>
            </a:r>
            <a:r>
              <a:rPr lang="en" sz="1200" i="1" dirty="0">
                <a:latin typeface="Calibri"/>
                <a:ea typeface="Calibri"/>
                <a:cs typeface="Calibri"/>
                <a:sym typeface="Calibri"/>
              </a:rPr>
              <a:t>take action</a:t>
            </a:r>
            <a:r>
              <a:rPr lang="en" sz="1200" dirty="0">
                <a:latin typeface="Calibri"/>
                <a:ea typeface="Calibri"/>
                <a:cs typeface="Calibri"/>
                <a:sym typeface="Calibri"/>
              </a:rPr>
              <a:t>, 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“Can you identify a character in </a:t>
            </a:r>
            <a:r>
              <a:rPr lang="en" sz="1200" b="0" i="1" dirty="0">
                <a:latin typeface="Calibri"/>
                <a:ea typeface="Calibri"/>
                <a:cs typeface="Calibri"/>
                <a:sym typeface="Calibri"/>
              </a:rPr>
              <a:t>The Hope Chest </a:t>
            </a:r>
            <a:r>
              <a:rPr lang="en" sz="1200" i="1" dirty="0">
                <a:latin typeface="Calibri"/>
                <a:ea typeface="Calibri"/>
                <a:cs typeface="Calibri"/>
                <a:sym typeface="Calibri"/>
              </a:rPr>
              <a:t>who took action to make a difference? Describe how the character’s actions made a difference.” </a:t>
            </a:r>
            <a:r>
              <a:rPr lang="en" sz="1200" b="1" dirty="0">
                <a:latin typeface="Calibri"/>
                <a:ea typeface="Calibri"/>
                <a:cs typeface="Calibri"/>
                <a:sym typeface="Calibri"/>
              </a:rPr>
              <a:t>(Responses will vary, but may include: Chloe took action when she left home and went to New York City to fight for the women’s suffrage movement, which eventually led to the ratification of the 19th Amendment.)</a:t>
            </a:r>
            <a:endParaRPr sz="1200" b="1" dirty="0">
              <a:latin typeface="Calibri"/>
              <a:ea typeface="Calibri"/>
              <a:cs typeface="Calibri"/>
              <a:sym typeface="Calibri"/>
            </a:endParaRPr>
          </a:p>
        </p:txBody>
      </p:sp>
      <p:sp>
        <p:nvSpPr>
          <p:cNvPr id="448" name="Google Shape;44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02214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they are going to watch a video featuring the character Kid President to learn more about how kids can make a difference.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watch the </a:t>
            </a:r>
            <a:r>
              <a:rPr lang="en" sz="1200" dirty="0" smtClean="0">
                <a:latin typeface="Calibri"/>
                <a:ea typeface="Calibri"/>
                <a:cs typeface="Calibri"/>
                <a:sym typeface="Calibri"/>
              </a:rPr>
              <a:t>video,</a:t>
            </a:r>
            <a:r>
              <a:rPr lang="en" sz="1200" baseline="0" dirty="0" smtClean="0">
                <a:latin typeface="Calibri"/>
                <a:ea typeface="Calibri"/>
                <a:cs typeface="Calibri"/>
                <a:sym typeface="Calibri"/>
              </a:rPr>
              <a:t> </a:t>
            </a:r>
            <a:r>
              <a:rPr lang="en" sz="1200" u="none" dirty="0" smtClean="0">
                <a:solidFill>
                  <a:schemeClr val="hlink"/>
                </a:solidFill>
                <a:latin typeface="Calibri"/>
                <a:ea typeface="Calibri"/>
                <a:cs typeface="Calibri"/>
                <a:sym typeface="Calibri"/>
              </a:rPr>
              <a:t>“For the Heroes: A Pep Talk from Kid President” </a:t>
            </a:r>
            <a:r>
              <a:rPr lang="en" sz="1200" u="sng" dirty="0" smtClean="0">
                <a:solidFill>
                  <a:schemeClr val="hlink"/>
                </a:solidFill>
                <a:latin typeface="Calibri"/>
                <a:ea typeface="Calibri"/>
                <a:cs typeface="Calibri"/>
                <a:sym typeface="Calibri"/>
              </a:rPr>
              <a:t>(</a:t>
            </a:r>
            <a:r>
              <a:rPr lang="en-US" sz="1200" u="sng" smtClean="0">
                <a:solidFill>
                  <a:schemeClr val="hlink"/>
                </a:solidFill>
                <a:latin typeface="Calibri"/>
                <a:ea typeface="Calibri"/>
                <a:cs typeface="Calibri"/>
                <a:sym typeface="Calibri"/>
              </a:rPr>
              <a:t>https://www.youtube.com/watch?v=tgF1Enrgo2g&amp;feature=youtu.be&amp;list=PLzvRx_johoA-YabI6FWcU-jL6nKA1Um-t)</a:t>
            </a:r>
            <a:r>
              <a:rPr lang="en-US" sz="1200" u="none" smtClean="0">
                <a:solidFill>
                  <a:schemeClr val="hlink"/>
                </a:solidFill>
                <a:latin typeface="Calibri"/>
                <a:ea typeface="Calibri"/>
                <a:cs typeface="Calibri"/>
                <a:sym typeface="Calibri"/>
              </a:rPr>
              <a:t> </a:t>
            </a:r>
            <a:r>
              <a:rPr lang="en" sz="1200" smtClean="0">
                <a:latin typeface="Calibri"/>
                <a:ea typeface="Calibri"/>
                <a:cs typeface="Calibri"/>
                <a:sym typeface="Calibri"/>
              </a:rPr>
              <a:t>on </a:t>
            </a:r>
            <a:r>
              <a:rPr lang="en" sz="1200" b="0" dirty="0">
                <a:latin typeface="Calibri"/>
                <a:ea typeface="Calibri"/>
                <a:cs typeface="Calibri"/>
                <a:sym typeface="Calibri"/>
              </a:rPr>
              <a:t>devices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gist of this video?” </a:t>
            </a:r>
            <a:r>
              <a:rPr lang="en" sz="1200" b="1" dirty="0">
                <a:latin typeface="Calibri"/>
                <a:ea typeface="Calibri"/>
                <a:cs typeface="Calibri"/>
                <a:sym typeface="Calibri"/>
              </a:rPr>
              <a:t>(Kid President tells kids how they can be heroes.)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use this video to practice how a listener can take </a:t>
            </a:r>
            <a:r>
              <a:rPr lang="en" sz="1200" i="1" dirty="0">
                <a:latin typeface="Calibri"/>
                <a:ea typeface="Calibri"/>
                <a:cs typeface="Calibri"/>
                <a:sym typeface="Calibri"/>
              </a:rPr>
              <a:t>notes </a:t>
            </a:r>
            <a:r>
              <a:rPr lang="en" sz="1200" dirty="0">
                <a:latin typeface="Calibri"/>
                <a:ea typeface="Calibri"/>
                <a:cs typeface="Calibri"/>
                <a:sym typeface="Calibri"/>
              </a:rPr>
              <a:t>and explain how reasons and evidence support a point the speaker makes. In this video, Kid President makes the point that kids can be heroes.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“According to Kid President, what is a hero?” </a:t>
            </a:r>
            <a:r>
              <a:rPr lang="en" sz="1200" b="1" dirty="0">
                <a:latin typeface="Calibri"/>
                <a:ea typeface="Calibri"/>
                <a:cs typeface="Calibri"/>
                <a:sym typeface="Calibri"/>
              </a:rPr>
              <a:t>(“Heroes are just ordinary people who’ve done extraordinary things. They inspire other people to be extraordinary.”)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of the listening and note-taking they did in Module 2 when they learned about animal defense mechanisms. They listened to a text read to them several times, first just listening and then taking notes. Then they used their notes to paraphrase what they heard.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what they will be doing in this unit is slightly different: They will still listen and take notes, but instead of paraphrasing, they will think about the point the speaker is making, and identify reasons, or explanations, for why he or she thinks something is true, and evidence, or facts or details, that support their reason.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Listening Closely: “For the Heroes: A Pep Talk from Kid President” note-catcher</a:t>
            </a:r>
            <a:r>
              <a:rPr lang="en" sz="1200" dirty="0">
                <a:latin typeface="Calibri"/>
                <a:ea typeface="Calibri"/>
                <a:cs typeface="Calibri"/>
                <a:sym typeface="Calibri"/>
              </a:rPr>
              <a:t>. Tell students they will use this </a:t>
            </a:r>
            <a:r>
              <a:rPr lang="en" sz="1200" b="0" dirty="0">
                <a:latin typeface="Calibri"/>
                <a:ea typeface="Calibri"/>
                <a:cs typeface="Calibri"/>
                <a:sym typeface="Calibri"/>
              </a:rPr>
              <a:t>note-catcher</a:t>
            </a:r>
            <a:r>
              <a:rPr lang="en" sz="1200" dirty="0">
                <a:latin typeface="Calibri"/>
                <a:ea typeface="Calibri"/>
                <a:cs typeface="Calibri"/>
                <a:sym typeface="Calibri"/>
              </a:rPr>
              <a:t> to record their notes. Focus students on the first page of the </a:t>
            </a:r>
            <a:r>
              <a:rPr lang="en" sz="1200" b="0" dirty="0">
                <a:latin typeface="Calibri"/>
                <a:ea typeface="Calibri"/>
                <a:cs typeface="Calibri"/>
                <a:sym typeface="Calibri"/>
              </a:rPr>
              <a:t>note-catcher</a:t>
            </a:r>
            <a:r>
              <a:rPr lang="en" sz="1200" dirty="0">
                <a:latin typeface="Calibri"/>
                <a:ea typeface="Calibri"/>
                <a:cs typeface="Calibri"/>
                <a:sym typeface="Calibri"/>
              </a:rPr>
              <a:t> and select a volunteer to read the headings. Answer any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 we take notes when listening to a text read aloud or to a speaker?” </a:t>
            </a:r>
            <a:r>
              <a:rPr lang="en" sz="1200" b="1" dirty="0">
                <a:latin typeface="Calibri"/>
                <a:ea typeface="Calibri"/>
                <a:cs typeface="Calibri"/>
                <a:sym typeface="Calibri"/>
              </a:rPr>
              <a:t>(Responses will vary, but may include: Jot down what the text or speaker says as he says it; write notes, not complete sentences; and try to write explicit details: write what you hear or observe, not inferences you are making as you listen.)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a review on taking notes while listening is necessary, replay the first 30 seconds or so of the video and briefly model.</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watch the video again and to record notes and questions they have in the appropriate spots on the </a:t>
            </a:r>
            <a:r>
              <a:rPr lang="en" sz="1200" b="0" dirty="0">
                <a:latin typeface="Calibri"/>
                <a:ea typeface="Calibri"/>
                <a:cs typeface="Calibri"/>
                <a:sym typeface="Calibri"/>
              </a:rPr>
              <a:t>note-catcher</a:t>
            </a:r>
            <a:r>
              <a:rPr lang="en" sz="1200" dirty="0">
                <a:latin typeface="Calibri"/>
                <a:ea typeface="Calibri"/>
                <a:cs typeface="Calibri"/>
                <a:sym typeface="Calibri"/>
              </a:rPr>
              <a:t> as they watch.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share any new or unfamiliar vocabulary from the video, adding any new words to the </a:t>
            </a:r>
            <a:r>
              <a:rPr lang="en" sz="1200" b="1" dirty="0">
                <a:latin typeface="Calibri"/>
                <a:ea typeface="Calibri"/>
                <a:cs typeface="Calibri"/>
                <a:sym typeface="Calibri"/>
              </a:rPr>
              <a:t>Academic Word Wall</a:t>
            </a:r>
            <a:r>
              <a:rPr lang="en" sz="1200" dirty="0">
                <a:latin typeface="Calibri"/>
                <a:ea typeface="Calibri"/>
                <a:cs typeface="Calibri"/>
                <a:sym typeface="Calibri"/>
              </a:rPr>
              <a:t> and </a:t>
            </a:r>
            <a:r>
              <a:rPr lang="en" sz="1200" b="1" dirty="0">
                <a:latin typeface="Calibri"/>
                <a:ea typeface="Calibri"/>
                <a:cs typeface="Calibri"/>
                <a:sym typeface="Calibri"/>
              </a:rPr>
              <a:t>Domain-Specific Word Wall</a:t>
            </a:r>
            <a:r>
              <a:rPr lang="en" sz="1200" dirty="0">
                <a:latin typeface="Calibri"/>
                <a:ea typeface="Calibri"/>
                <a:cs typeface="Calibri"/>
                <a:sym typeface="Calibri"/>
              </a:rPr>
              <a:t>, and inviting students to add translations in home languages.</a:t>
            </a:r>
            <a:endParaRPr sz="120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viewing of the video, discussion, and taking notes about the video.</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organizing ideas for written expression: (Stopping to Take Notes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the second viewing, consider stopping the video several times to give students time to take notes about the section they just watched. This will allow students to focus on one task at a time and listen carefully to each section. Remind students that it is not necessary to write in complete sentences when taking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strategy development: (Modeling and Thinking Aloud: Taking Notes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Briefly model taking notes while listening to a short section of the video and thinking aloud the process for students. Remind them that it is not necessary to write in complete sentences when taking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Offer choice with the </a:t>
            </a:r>
            <a:r>
              <a:rPr lang="en" sz="1200" b="0" dirty="0">
                <a:latin typeface="Calibri"/>
                <a:ea typeface="Calibri"/>
                <a:cs typeface="Calibri"/>
                <a:sym typeface="Calibri"/>
              </a:rPr>
              <a:t>note-catcher by </a:t>
            </a:r>
            <a:r>
              <a:rPr lang="en" sz="1200" dirty="0">
                <a:latin typeface="Calibri"/>
                <a:ea typeface="Calibri"/>
                <a:cs typeface="Calibri"/>
                <a:sym typeface="Calibri"/>
              </a:rPr>
              <a:t>providing a template that includes lines within each box. </a:t>
            </a:r>
            <a:endParaRPr sz="1200" dirty="0">
              <a:latin typeface="Calibri"/>
              <a:ea typeface="Calibri"/>
              <a:cs typeface="Calibri"/>
              <a:sym typeface="Calibri"/>
            </a:endParaRPr>
          </a:p>
        </p:txBody>
      </p:sp>
      <p:sp>
        <p:nvSpPr>
          <p:cNvPr id="459" name="Google Shape;45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6252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now that they have watched the video again and taken notes, they can think about the reasons and evidence Kid President gives to support the point that kids can be heroes.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a reason is an explanation for why an author thinks something is true. So for this video, they need to think about the explanations Kid President gives for why he thinks kids can be heroes.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usually when they are identifying a reason, the reason should start with the word </a:t>
            </a:r>
            <a:r>
              <a:rPr lang="en" sz="1200" i="1" dirty="0">
                <a:latin typeface="Calibri"/>
                <a:ea typeface="Calibri"/>
                <a:cs typeface="Calibri"/>
                <a:sym typeface="Calibri"/>
              </a:rPr>
              <a:t>because</a:t>
            </a:r>
            <a:r>
              <a:rPr lang="en" sz="1200" dirty="0">
                <a:latin typeface="Calibri"/>
                <a:ea typeface="Calibri"/>
                <a:cs typeface="Calibri"/>
                <a:sym typeface="Calibri"/>
              </a:rPr>
              <a:t>, as in </a:t>
            </a:r>
            <a:r>
              <a:rPr lang="en" sz="1200" i="0" dirty="0">
                <a:latin typeface="Calibri"/>
                <a:ea typeface="Calibri"/>
                <a:cs typeface="Calibri"/>
                <a:sym typeface="Calibri"/>
              </a:rPr>
              <a:t>“Kid President thinks kids can be heroes because….”</a:t>
            </a:r>
            <a:r>
              <a:rPr lang="en" sz="1200" b="1" i="0" dirty="0">
                <a:latin typeface="Calibri"/>
                <a:ea typeface="Calibri"/>
                <a:cs typeface="Calibri"/>
                <a:sym typeface="Calibri"/>
              </a:rPr>
              <a:t> </a:t>
            </a:r>
            <a:r>
              <a:rPr lang="en" sz="1200" b="0" dirty="0">
                <a:latin typeface="Calibri"/>
                <a:ea typeface="Calibri"/>
                <a:cs typeface="Calibri"/>
                <a:sym typeface="Calibri"/>
              </a:rPr>
              <a:t>The point—that he thinks kids can be heroes—comes first, followed by </a:t>
            </a:r>
            <a:r>
              <a:rPr lang="en" sz="1200" b="0" i="1" dirty="0">
                <a:latin typeface="Calibri"/>
                <a:ea typeface="Calibri"/>
                <a:cs typeface="Calibri"/>
                <a:sym typeface="Calibri"/>
              </a:rPr>
              <a:t>because</a:t>
            </a:r>
            <a:r>
              <a:rPr lang="en" sz="1200" b="0" dirty="0">
                <a:latin typeface="Calibri"/>
                <a:ea typeface="Calibri"/>
                <a:cs typeface="Calibri"/>
                <a:sym typeface="Calibri"/>
              </a:rPr>
              <a:t> and the reason.</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Model identifying a reason Kid President gives to support the point that kids can be heroes. While modeling, be sure to:</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Use the sentence starter: </a:t>
            </a:r>
            <a:r>
              <a:rPr lang="en" sz="1200" i="0" dirty="0">
                <a:latin typeface="Calibri"/>
                <a:ea typeface="Calibri"/>
                <a:cs typeface="Calibri"/>
                <a:sym typeface="Calibri"/>
              </a:rPr>
              <a:t>“Kid President thinks kids can be heroes because …”</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Think aloud about what Kid President thinks a hero is and why that means a kid can be one.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Refer to the first reason given on the </a:t>
            </a:r>
            <a:r>
              <a:rPr lang="en" sz="1200" b="1" dirty="0">
                <a:latin typeface="Calibri"/>
                <a:ea typeface="Calibri"/>
                <a:cs typeface="Calibri"/>
                <a:sym typeface="Calibri"/>
              </a:rPr>
              <a:t>Listening Closely: “For the Heroes: A Pep Talk from Kid President” note-catcher (example, for teacher reference) </a:t>
            </a:r>
            <a:r>
              <a:rPr lang="en" sz="1200" dirty="0">
                <a:latin typeface="Calibri"/>
                <a:ea typeface="Calibri"/>
                <a:cs typeface="Calibri"/>
                <a:sym typeface="Calibri"/>
              </a:rPr>
              <a:t>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and invite students to turn to the second page of </a:t>
            </a:r>
            <a:r>
              <a:rPr lang="en" sz="1200" b="0" dirty="0">
                <a:latin typeface="Calibri"/>
                <a:ea typeface="Calibri"/>
                <a:cs typeface="Calibri"/>
                <a:sym typeface="Calibri"/>
              </a:rPr>
              <a:t>their note-catchers. D</a:t>
            </a:r>
            <a:r>
              <a:rPr lang="en" sz="1200" dirty="0">
                <a:latin typeface="Calibri"/>
                <a:ea typeface="Calibri"/>
                <a:cs typeface="Calibri"/>
                <a:sym typeface="Calibri"/>
              </a:rPr>
              <a:t>rawing from student responses, model recording a reason Kid President gives to support the point that kids can be heroes.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“Kid President thinks kids can be heroes because regular people can be heroes. What evidence, or facts and details, does he give to support or prove this reason?” </a:t>
            </a:r>
            <a:r>
              <a:rPr lang="en" sz="1200" b="1" dirty="0">
                <a:latin typeface="Calibri"/>
                <a:ea typeface="Calibri"/>
                <a:cs typeface="Calibri"/>
                <a:sym typeface="Calibri"/>
              </a:rPr>
              <a:t>(Student responses will vary, but may include: Heroes are ordinary people who do extraordinary things. “You don’t need a cape and you don’t need money…. You just need to care.”)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students to share out. Invite students to record this reason and evidence in the appropriate spot on their </a:t>
            </a:r>
            <a:r>
              <a:rPr lang="en" sz="1200" b="0" dirty="0">
                <a:latin typeface="Calibri"/>
                <a:ea typeface="Calibri"/>
                <a:cs typeface="Calibri"/>
                <a:sym typeface="Calibri"/>
              </a:rPr>
              <a:t>note-catchers.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is another reason Kid President gives to support the point that kids can be heroes? What explanation does he give for why he thinks this is true?” </a:t>
            </a:r>
            <a:r>
              <a:rPr lang="en" sz="1200" b="1" dirty="0">
                <a:latin typeface="Calibri"/>
                <a:ea typeface="Calibri"/>
                <a:cs typeface="Calibri"/>
                <a:sym typeface="Calibri"/>
              </a:rPr>
              <a:t>(Responses will vary, but may include: Kid President also thinks kids can be heroes because kids can do extraordinary things.)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evidence, or facts and details, does he give to support or prove this reason?” </a:t>
            </a:r>
            <a:r>
              <a:rPr lang="en" sz="1200" b="1" dirty="0">
                <a:latin typeface="Calibri"/>
                <a:ea typeface="Calibri"/>
                <a:cs typeface="Calibri"/>
                <a:sym typeface="Calibri"/>
              </a:rPr>
              <a:t>(Responses will vary, but may include: When he was 12, Nathaniel raised money to help schools in central Africa get clean water; when she was 15, Madison started a beauty pageant for kids with special needs.)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inviting students to record this reason and evidence in the appropriate spot on their </a:t>
            </a:r>
            <a:r>
              <a:rPr lang="en" sz="1200" b="0" dirty="0">
                <a:latin typeface="Calibri"/>
                <a:ea typeface="Calibri"/>
                <a:cs typeface="Calibri"/>
                <a:sym typeface="Calibri"/>
              </a:rPr>
              <a:t>note-catchers.</a:t>
            </a:r>
            <a:endParaRPr sz="1200" b="0"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b="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b="0" dirty="0" smtClean="0">
                <a:solidFill>
                  <a:schemeClr val="dk1"/>
                </a:solidFill>
                <a:latin typeface="Calibri"/>
                <a:ea typeface="Calibri"/>
                <a:cs typeface="Calibri"/>
                <a:sym typeface="Calibri"/>
              </a:rPr>
              <a:t>Student </a:t>
            </a:r>
            <a:r>
              <a:rPr lang="en" sz="1200" b="0" dirty="0">
                <a:solidFill>
                  <a:schemeClr val="dk1"/>
                </a:solidFill>
                <a:latin typeface="Calibri"/>
                <a:ea typeface="Calibri"/>
                <a:cs typeface="Calibri"/>
                <a:sym typeface="Calibri"/>
              </a:rPr>
              <a:t>Look-fors/Listen-fors: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be actively participating in the viewing of the video, able to find evidence of key points, and completing the note-catcher.</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organizing ideas for written expression: (Stopping to Take Notes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the second viewing, consider stopping the video several times to give students time to take notes about the section they just watched. This will allow students to focus on one task at a time and listen carefully to each section. Remind students that it is not necessary to write in complete sentences when taking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strategy development: (Modeling and Thinking Aloud: Taking Notes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Briefly model taking notes while listening to a short section of the video and thinking aloud the process for students. Remind them that it is not necessary to write in complete sentences when taking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organizing ideas for verbal expression: (Sentence Starters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sentence starter used during the modeling and encourage students to use it when discussing the second reason Kid President gives for why kids can be heroes. Consider displaying sentence starters for students to use when discussing evidence, as well. (Example: </a:t>
            </a:r>
            <a:r>
              <a:rPr lang="en" sz="1200" i="1" dirty="0">
                <a:latin typeface="Calibri"/>
                <a:ea typeface="Calibri"/>
                <a:cs typeface="Calibri"/>
                <a:sym typeface="Calibri"/>
              </a:rPr>
              <a:t>“Kid President thinks kids can be heroes because __________. Some evidence he gives to support this reason is _______________.”</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Offer choice with the note-catcher by providing a template that includes lines within each box. </a:t>
            </a:r>
            <a:endParaRPr sz="1200" dirty="0">
              <a:latin typeface="Calibri"/>
              <a:ea typeface="Calibri"/>
              <a:cs typeface="Calibri"/>
              <a:sym typeface="Calibri"/>
            </a:endParaRPr>
          </a:p>
        </p:txBody>
      </p:sp>
      <p:sp>
        <p:nvSpPr>
          <p:cNvPr id="467" name="Google Shape;46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88603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identify the reasons and evidence Kid President gives to support the point that kids can be heroes.”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2100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8 - 10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should be displayed for as it is referred to on this slide but isn’t displayed on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Performance Task anchor chart </a:t>
            </a:r>
            <a:r>
              <a:rPr lang="en" sz="1200" dirty="0">
                <a:latin typeface="Calibri"/>
                <a:ea typeface="Calibri"/>
                <a:cs typeface="Calibri"/>
                <a:sym typeface="Calibri"/>
              </a:rPr>
              <a:t>and read the prompt. Remind students that they are working toward taking action in their community and writing a press release sharing what they did and the impact of the project.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Module Guiding Questions anchor chart</a:t>
            </a:r>
            <a:r>
              <a:rPr lang="en" sz="1200" dirty="0">
                <a:latin typeface="Calibri"/>
                <a:ea typeface="Calibri"/>
                <a:cs typeface="Calibri"/>
                <a:sym typeface="Calibri"/>
              </a:rPr>
              <a:t> and focus students on the first and second guiding questions: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can we learn from the process of ratifying the 19th Amendment?”</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can stories inspire us to take action to contribute to a better world?”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although they will not be taking on as big of an issue as Violet </a:t>
            </a:r>
            <a:r>
              <a:rPr lang="en" sz="1200" b="0" dirty="0">
                <a:latin typeface="Calibri"/>
                <a:ea typeface="Calibri"/>
                <a:cs typeface="Calibri"/>
                <a:sym typeface="Calibri"/>
              </a:rPr>
              <a:t>did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they </a:t>
            </a:r>
            <a:r>
              <a:rPr lang="en" sz="1200" dirty="0">
                <a:latin typeface="Calibri"/>
                <a:ea typeface="Calibri"/>
                <a:cs typeface="Calibri"/>
                <a:sym typeface="Calibri"/>
              </a:rPr>
              <a:t>can learn from Violet and from the kids they research throughout the unit on ways they can take action against inequality to lead change.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third guiding question: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and why can we encourage and support others to contribute to a better world?”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be working to answer this question throughout the unit.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 and review the heading at the top</a:t>
            </a:r>
            <a:r>
              <a:rPr lang="en" sz="1200" i="0" dirty="0">
                <a:latin typeface="Calibri"/>
                <a:ea typeface="Calibri"/>
                <a:cs typeface="Calibri"/>
                <a:sym typeface="Calibri"/>
              </a:rPr>
              <a:t>: “Put learning to use to improve communities.” Remind </a:t>
            </a:r>
            <a:r>
              <a:rPr lang="en" sz="1200" dirty="0">
                <a:latin typeface="Calibri"/>
                <a:ea typeface="Calibri"/>
                <a:cs typeface="Calibri"/>
                <a:sym typeface="Calibri"/>
              </a:rPr>
              <a:t>students they have been practicing and reflecting on these habits throughout the school year.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the following habits: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“I take care of and improve our shared spaces and the environment.”</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“I apply my learning to help our school, the community, and the environment.”</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these habits embody making a difference and will be the focus of this unit—students will research how kids have taken action to make a difference. Then, as a class, they will determine a need in their community and develop a plan on how they can take action to address the need. They will carry out their plan, and for the performance task share the details of their project and their impact.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in the first half of this unit, they will research. In the second half, they will create and carry out their project; write a PSA, or public service announcement, to raise awareness about the issue they are addressing; and write their press release.</a:t>
            </a: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 </a:t>
            </a:r>
            <a:r>
              <a:rPr lang="en" sz="1200" b="0" dirty="0">
                <a:solidFill>
                  <a:schemeClr val="dk1"/>
                </a:solidFill>
                <a:latin typeface="Calibri"/>
                <a:ea typeface="Calibri"/>
                <a:cs typeface="Calibri"/>
                <a:sym typeface="Calibri"/>
              </a:rPr>
              <a:t>Performance Task and Guiding Questions.</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(Providing a Model</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providing a model of a performance task from a former student and inviting students to discuss how the model relates to and answers the module guiding questions. </a:t>
            </a:r>
            <a:endParaRPr sz="1200" dirty="0">
              <a:latin typeface="Calibri"/>
              <a:ea typeface="Calibri"/>
              <a:cs typeface="Calibri"/>
              <a:sym typeface="Calibri"/>
            </a:endParaRPr>
          </a:p>
          <a:p>
            <a:pPr marL="0" lvl="0" indent="0" algn="l" rtl="0">
              <a:lnSpc>
                <a:spcPct val="100000"/>
              </a:lnSpc>
              <a:spcBef>
                <a:spcPts val="1800"/>
              </a:spcBef>
              <a:spcAft>
                <a:spcPts val="1800"/>
              </a:spcAft>
              <a:buSzPts val="1100"/>
              <a:buNone/>
            </a:pPr>
            <a:endParaRPr sz="1200" dirty="0">
              <a:latin typeface="Calibri"/>
              <a:ea typeface="Calibri"/>
              <a:cs typeface="Calibri"/>
              <a:sym typeface="Calibri"/>
            </a:endParaRPr>
          </a:p>
        </p:txBody>
      </p:sp>
      <p:sp>
        <p:nvSpPr>
          <p:cNvPr id="483" name="Google Shape;48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0245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0" name="Google Shape;490;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5 - 7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Researchers Do These Things anchor chart</a:t>
            </a:r>
            <a:r>
              <a:rPr lang="en" sz="1200" dirty="0">
                <a:solidFill>
                  <a:schemeClr val="dk1"/>
                </a:solidFill>
                <a:latin typeface="Calibri"/>
                <a:ea typeface="Calibri"/>
                <a:cs typeface="Calibri"/>
                <a:sym typeface="Calibri"/>
              </a:rPr>
              <a:t> and remind them of the research they did in previous modules, specifically about animal defense mechanisms in Module 2.</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criteria on the anchor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Module 2, they had a research question to guide their work throughout the module. Direct students to the question on the board, and tell students this is the research question for this unit:  </a:t>
            </a:r>
            <a:r>
              <a:rPr lang="en" sz="1200" i="0" dirty="0">
                <a:solidFill>
                  <a:schemeClr val="dk1"/>
                </a:solidFill>
                <a:latin typeface="Calibri"/>
                <a:ea typeface="Calibri"/>
                <a:cs typeface="Calibri"/>
                <a:sym typeface="Calibri"/>
              </a:rPr>
              <a:t>“How can kids take action to make a difference?”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“Based on Kid President’s video, how can kids take action to make a difference?” </a:t>
            </a:r>
            <a:r>
              <a:rPr lang="en" sz="1200" b="1" dirty="0">
                <a:solidFill>
                  <a:schemeClr val="dk1"/>
                </a:solidFill>
                <a:latin typeface="Calibri"/>
                <a:ea typeface="Calibri"/>
                <a:cs typeface="Calibri"/>
                <a:sym typeface="Calibri"/>
              </a:rPr>
              <a:t>(Kids should think about what they’re not okay with, then think about what they have and who can help them solve the problem.) </a:t>
            </a:r>
            <a:endParaRPr lang="en-US" sz="1200" b="1" dirty="0" smtClean="0">
              <a:solidFill>
                <a:schemeClr val="dk1"/>
              </a:solidFill>
              <a:latin typeface="Calibri"/>
              <a:ea typeface="Calibri"/>
              <a:cs typeface="Calibri"/>
              <a:sym typeface="Calibri"/>
            </a:endParaRPr>
          </a:p>
          <a:p>
            <a:pPr marL="609600" lvl="1"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reviewing the </a:t>
            </a:r>
            <a:r>
              <a:rPr lang="en" sz="1200" b="1" dirty="0">
                <a:solidFill>
                  <a:schemeClr val="dk1"/>
                </a:solidFill>
                <a:latin typeface="Calibri"/>
                <a:ea typeface="Calibri"/>
                <a:cs typeface="Calibri"/>
                <a:sym typeface="Calibri"/>
              </a:rPr>
              <a:t>Researchers Do These Things anchor chart</a:t>
            </a:r>
            <a:r>
              <a:rPr lang="en" sz="1200" dirty="0">
                <a:solidFill>
                  <a:schemeClr val="dk1"/>
                </a:solidFill>
                <a:latin typeface="Calibri"/>
                <a:ea typeface="Calibri"/>
                <a:cs typeface="Calibri"/>
                <a:sym typeface="Calibri"/>
              </a:rPr>
              <a:t> and the focusing question for this unit.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activating prior knowledge: (Recalling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When reviewing the criteria on the </a:t>
            </a:r>
            <a:r>
              <a:rPr lang="en" sz="1200" b="1" dirty="0">
                <a:latin typeface="Calibri"/>
                <a:ea typeface="Calibri"/>
                <a:cs typeface="Calibri"/>
                <a:sym typeface="Calibri"/>
              </a:rPr>
              <a:t>Researchers Do These Things anchor chart</a:t>
            </a:r>
            <a:r>
              <a:rPr lang="en" sz="1200" dirty="0">
                <a:latin typeface="Calibri"/>
                <a:ea typeface="Calibri"/>
                <a:cs typeface="Calibri"/>
                <a:sym typeface="Calibri"/>
              </a:rPr>
              <a:t>, invite students to share specific examples of how they met the criteria when researching animal defenses during Module 2. </a:t>
            </a:r>
            <a:endParaRPr sz="1200" dirty="0">
              <a:latin typeface="Calibri"/>
              <a:ea typeface="Calibri"/>
              <a:cs typeface="Calibri"/>
              <a:sym typeface="Calibri"/>
            </a:endParaRPr>
          </a:p>
          <a:p>
            <a:pPr marL="0" lvl="0" indent="0" algn="l" rtl="0">
              <a:lnSpc>
                <a:spcPct val="100000"/>
              </a:lnSpc>
              <a:spcBef>
                <a:spcPts val="1800"/>
              </a:spcBef>
              <a:spcAft>
                <a:spcPts val="1800"/>
              </a:spcAft>
              <a:buSzPts val="1100"/>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68872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9" name="Google Shape;499;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research how kids can take action to make a difference in their community.”</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this target.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51392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507" name="Google Shape;50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337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4" name="Google Shape;51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07837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Teacher </a:t>
            </a:r>
            <a:r>
              <a:rPr lang="en" sz="1200" dirty="0">
                <a:solidFill>
                  <a:schemeClr val="dk1"/>
                </a:solidFill>
                <a:latin typeface="Calibri"/>
                <a:ea typeface="Calibri"/>
                <a:cs typeface="Calibri"/>
                <a:sym typeface="Calibri"/>
              </a:rPr>
              <a:t>Supporting Materials Document 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://curriculum.eleducation.org/curriculum/ela/grade-4/module-4/unit-3/lesson-1</a:t>
            </a:r>
            <a:r>
              <a:rPr lang="en" sz="1200" dirty="0">
                <a:solidFill>
                  <a:schemeClr val="dk1"/>
                </a:solidFill>
                <a:latin typeface="Calibri"/>
                <a:ea typeface="Calibri"/>
                <a:cs typeface="Calibri"/>
                <a:sym typeface="Calibri"/>
              </a:rPr>
              <a:t> </a:t>
            </a:r>
            <a:endParaRPr sz="120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 Work Time A, students listen </a:t>
            </a:r>
            <a:r>
              <a:rPr lang="en" sz="1200" b="0" dirty="0">
                <a:latin typeface="Calibri"/>
                <a:ea typeface="Calibri"/>
                <a:cs typeface="Calibri"/>
                <a:sym typeface="Calibri"/>
              </a:rPr>
              <a:t>to “For the Heroes: A Pep Talk from Kid President” and </a:t>
            </a:r>
            <a:r>
              <a:rPr lang="en" sz="1200" dirty="0">
                <a:latin typeface="Calibri"/>
                <a:ea typeface="Calibri"/>
                <a:cs typeface="Calibri"/>
                <a:sym typeface="Calibri"/>
              </a:rPr>
              <a:t>take notes. They then use their notes to discuss reasons and evidence Kid President gives to support the point that kids can be heroes.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focus on working to contribute to a better world as they begin their research on how kids can take action and make a difference.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research reading that students complete for homework helps build both their vocabulary and knowledge pertaining to inequality and ratifying the 19th Amendment. This kind of reading continues over the course of unit</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endParaRPr sz="1200" dirty="0">
              <a:latin typeface="Calibri"/>
              <a:ea typeface="Calibri"/>
              <a:cs typeface="Calibri"/>
              <a:sym typeface="Calibri"/>
            </a:endParaRPr>
          </a:p>
          <a:p>
            <a:pPr marL="0" lvl="0" indent="0" algn="l" rtl="0">
              <a:lnSpc>
                <a:spcPct val="100000"/>
              </a:lnSpc>
              <a:spcBef>
                <a:spcPts val="1800"/>
              </a:spcBef>
              <a:spcAft>
                <a:spcPts val="0"/>
              </a:spcAft>
              <a:buSzPts val="1100"/>
              <a:buNone/>
            </a:pPr>
            <a:r>
              <a:rPr lang="en" sz="1200" dirty="0">
                <a:latin typeface="Calibri"/>
                <a:ea typeface="Calibri"/>
                <a:cs typeface="Calibri"/>
                <a:sym typeface="Calibri"/>
              </a:rPr>
              <a:t>Additional 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6570017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document </a:t>
            </a:r>
            <a:r>
              <a:rPr lang="en" sz="1200" dirty="0">
                <a:solidFill>
                  <a:schemeClr val="dk1"/>
                </a:solidFill>
                <a:latin typeface="Calibri"/>
                <a:ea typeface="Calibri"/>
                <a:cs typeface="Calibri"/>
                <a:sym typeface="Calibri"/>
              </a:rPr>
              <a:t>found here: </a:t>
            </a:r>
            <a:endParaRPr sz="1200" dirty="0">
              <a:solidFill>
                <a:schemeClr val="dk1"/>
              </a:solidFill>
              <a:highlight>
                <a:srgbClr val="FFFF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M4 U1: </a:t>
            </a:r>
            <a:r>
              <a:rPr lang="en" sz="1200" u="sng" dirty="0">
                <a:solidFill>
                  <a:schemeClr val="hlink"/>
                </a:solidFill>
                <a:latin typeface="Calibri"/>
                <a:ea typeface="Calibri"/>
                <a:cs typeface="Calibri"/>
                <a:sym typeface="Calibri"/>
                <a:hlinkClick r:id="rId3"/>
              </a:rPr>
              <a:t>https://curriculum.eleducation.org/curriculum/grade/browse/ela/grade-4/module-4/unit-2</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522" name="Google Shape;522;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6288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quote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u="sng" dirty="0">
                <a:solidFill>
                  <a:schemeClr val="hlink"/>
                </a:solidFill>
                <a:latin typeface="Calibri"/>
                <a:ea typeface="Calibri"/>
                <a:cs typeface="Calibri"/>
                <a:sym typeface="Calibri"/>
                <a:hlinkClick r:id="rId3"/>
              </a:rPr>
              <a:t>“For the Heroes: A Pep Talk from Kid President”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 - </a:t>
            </a:r>
            <a:r>
              <a:rPr lang="en-US" sz="1200" dirty="0" smtClean="0">
                <a:solidFill>
                  <a:schemeClr val="dk1"/>
                </a:solidFill>
                <a:latin typeface="Calibri"/>
                <a:ea typeface="Calibri"/>
                <a:cs typeface="Calibri"/>
                <a:sym typeface="Calibri"/>
              </a:rPr>
              <a:t>https://www.youtube.com/watch?v=tgF1Enrgo2g&amp;feature=youtu.be&amp;list=PLzvRx_johoA-YabI6FWcU-jL6nKA1Um-t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video; play in entirety; see Technology and Multimedia)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Devices</a:t>
            </a:r>
            <a:r>
              <a:rPr lang="en" sz="1200" dirty="0">
                <a:solidFill>
                  <a:schemeClr val="dk1"/>
                </a:solidFill>
                <a:latin typeface="Calibri"/>
                <a:ea typeface="Calibri"/>
                <a:cs typeface="Calibri"/>
                <a:sym typeface="Calibri"/>
              </a:rPr>
              <a:t> (for students to access </a:t>
            </a:r>
            <a:r>
              <a:rPr lang="en" sz="1200" b="1" dirty="0">
                <a:solidFill>
                  <a:schemeClr val="dk1"/>
                </a:solidFill>
                <a:latin typeface="Calibri"/>
                <a:ea typeface="Calibri"/>
                <a:cs typeface="Calibri"/>
                <a:sym typeface="Calibri"/>
              </a:rPr>
              <a:t>“For the Heroes: A Pep Talk from Kid President” </a:t>
            </a:r>
            <a:r>
              <a:rPr lang="en" sz="1200" dirty="0">
                <a:solidFill>
                  <a:schemeClr val="dk1"/>
                </a:solidFill>
                <a:latin typeface="Calibri"/>
                <a:ea typeface="Calibri"/>
                <a:cs typeface="Calibri"/>
                <a:sym typeface="Calibri"/>
              </a:rPr>
              <a:t>video; see Technology and Multimedia)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Listening Closely: “For the Heroes: A Pep Talk from Kid President” note-catcher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Listening Closely: “For the Heroes: A Pep Talk from Kid President” note-catcher (example,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Materials </a:t>
            </a:r>
            <a:r>
              <a:rPr lang="en" sz="1200"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(begun in Unit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Guiding Questions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Do These Things anchor chart</a:t>
            </a:r>
            <a:r>
              <a:rPr lang="en" sz="1200" dirty="0">
                <a:solidFill>
                  <a:schemeClr val="dk1"/>
                </a:solidFill>
                <a:latin typeface="Calibri"/>
                <a:ea typeface="Calibri"/>
                <a:cs typeface="Calibri"/>
                <a:sym typeface="Calibri"/>
              </a:rPr>
              <a:t> (begun in Module 2)</a:t>
            </a:r>
            <a:endParaRPr sz="1200" dirty="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Prepare </a:t>
            </a:r>
            <a:r>
              <a:rPr lang="en" sz="1200" dirty="0">
                <a:solidFill>
                  <a:schemeClr val="dk1"/>
                </a:solidFill>
                <a:latin typeface="Calibri"/>
                <a:ea typeface="Calibri"/>
                <a:cs typeface="Calibri"/>
                <a:sym typeface="Calibri"/>
              </a:rPr>
              <a:t>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technology necessary for students to watch the video, </a:t>
            </a:r>
            <a:r>
              <a:rPr lang="en" sz="1200" b="1" u="sng" dirty="0">
                <a:solidFill>
                  <a:schemeClr val="hlink"/>
                </a:solidFill>
                <a:latin typeface="Calibri"/>
                <a:ea typeface="Calibri"/>
                <a:cs typeface="Calibri"/>
                <a:sym typeface="Calibri"/>
                <a:hlinkClick r:id="rId3"/>
              </a:rPr>
              <a:t>“For the Heroes:  A Pep Talk from Kid President”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https://</a:t>
            </a:r>
            <a:r>
              <a:rPr lang="en-US" sz="1200" dirty="0" err="1" smtClean="0">
                <a:solidFill>
                  <a:schemeClr val="dk1"/>
                </a:solidFill>
                <a:latin typeface="Calibri"/>
                <a:ea typeface="Calibri"/>
                <a:cs typeface="Calibri"/>
                <a:sym typeface="Calibri"/>
              </a:rPr>
              <a:t>www.youtube.com</a:t>
            </a:r>
            <a:r>
              <a:rPr lang="en-US" sz="1200" dirty="0" smtClean="0">
                <a:solidFill>
                  <a:schemeClr val="dk1"/>
                </a:solidFill>
                <a:latin typeface="Calibri"/>
                <a:ea typeface="Calibri"/>
                <a:cs typeface="Calibri"/>
                <a:sym typeface="Calibri"/>
              </a:rPr>
              <a:t>/</a:t>
            </a:r>
            <a:r>
              <a:rPr lang="en-US" sz="1200" dirty="0" err="1" smtClean="0">
                <a:solidFill>
                  <a:schemeClr val="dk1"/>
                </a:solidFill>
                <a:latin typeface="Calibri"/>
                <a:ea typeface="Calibri"/>
                <a:cs typeface="Calibri"/>
                <a:sym typeface="Calibri"/>
              </a:rPr>
              <a:t>watch?v</a:t>
            </a:r>
            <a:r>
              <a:rPr lang="en-US" sz="1200" dirty="0" smtClean="0">
                <a:solidFill>
                  <a:schemeClr val="dk1"/>
                </a:solidFill>
                <a:latin typeface="Calibri"/>
                <a:ea typeface="Calibri"/>
                <a:cs typeface="Calibri"/>
                <a:sym typeface="Calibri"/>
              </a:rPr>
              <a:t>=tgF1Enrgo2g&amp;feature=</a:t>
            </a:r>
            <a:r>
              <a:rPr lang="en-US" sz="1200" dirty="0" err="1" smtClean="0">
                <a:solidFill>
                  <a:schemeClr val="dk1"/>
                </a:solidFill>
                <a:latin typeface="Calibri"/>
                <a:ea typeface="Calibri"/>
                <a:cs typeface="Calibri"/>
                <a:sym typeface="Calibri"/>
              </a:rPr>
              <a:t>youtu.be&amp;list</a:t>
            </a:r>
            <a:r>
              <a:rPr lang="en-US" sz="1200" dirty="0" smtClean="0">
                <a:solidFill>
                  <a:schemeClr val="dk1"/>
                </a:solidFill>
                <a:latin typeface="Calibri"/>
                <a:ea typeface="Calibri"/>
                <a:cs typeface="Calibri"/>
                <a:sym typeface="Calibri"/>
              </a:rPr>
              <a:t>=PLzvRx_johoA-YabI6FWcU-jL6nKA1Um-t</a:t>
            </a:r>
            <a:r>
              <a:rPr lang="en-US" sz="1200" baseline="0" dirty="0" smtClean="0">
                <a:solidFill>
                  <a:schemeClr val="dk1"/>
                </a:solidFill>
                <a:latin typeface="Calibri"/>
                <a:ea typeface="Calibri"/>
                <a:cs typeface="Calibri"/>
                <a:sym typeface="Calibri"/>
              </a:rPr>
              <a:t> - </a:t>
            </a:r>
            <a:r>
              <a:rPr lang="en" sz="1200" dirty="0" smtClean="0">
                <a:solidFill>
                  <a:schemeClr val="dk1"/>
                </a:solidFill>
                <a:latin typeface="Calibri"/>
                <a:ea typeface="Calibri"/>
                <a:cs typeface="Calibri"/>
                <a:sym typeface="Calibri"/>
              </a:rPr>
              <a:t>on </a:t>
            </a:r>
            <a:r>
              <a:rPr lang="en" sz="1200" dirty="0">
                <a:solidFill>
                  <a:schemeClr val="dk1"/>
                </a:solidFill>
                <a:latin typeface="Calibri"/>
                <a:ea typeface="Calibri"/>
                <a:cs typeface="Calibri"/>
                <a:sym typeface="Calibri"/>
              </a:rPr>
              <a:t>devices (see Technology and Multimedia).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the use the technology tools recommended throughout Modules 1 -3 to create anchor charts to share with families; to record students as they participate in discussions and protocols to review with students later and to share with families; and for students to listen to and annotate text, record ideas on </a:t>
            </a:r>
            <a:r>
              <a:rPr lang="en" sz="1200" b="0" dirty="0">
                <a:solidFill>
                  <a:schemeClr val="dk1"/>
                </a:solidFill>
                <a:latin typeface="Calibri"/>
                <a:ea typeface="Calibri"/>
                <a:cs typeface="Calibri"/>
                <a:sym typeface="Calibri"/>
              </a:rPr>
              <a:t>note-catchers,</a:t>
            </a:r>
            <a:r>
              <a:rPr lang="en" sz="1200" dirty="0">
                <a:solidFill>
                  <a:schemeClr val="dk1"/>
                </a:solidFill>
                <a:latin typeface="Calibri"/>
                <a:ea typeface="Calibri"/>
                <a:cs typeface="Calibri"/>
                <a:sym typeface="Calibri"/>
              </a:rPr>
              <a:t> and word-processing writing.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A: </a:t>
            </a:r>
            <a:r>
              <a:rPr lang="en" sz="1200" dirty="0" smtClean="0">
                <a:solidFill>
                  <a:schemeClr val="dk1"/>
                </a:solidFill>
                <a:latin typeface="Calibri"/>
                <a:ea typeface="Calibri"/>
                <a:cs typeface="Calibri"/>
                <a:sym typeface="Calibri"/>
              </a:rPr>
              <a:t>Prepare </a:t>
            </a:r>
            <a:r>
              <a:rPr lang="en" sz="1200" dirty="0">
                <a:solidFill>
                  <a:schemeClr val="dk1"/>
                </a:solidFill>
                <a:latin typeface="Calibri"/>
                <a:ea typeface="Calibri"/>
                <a:cs typeface="Calibri"/>
                <a:sym typeface="Calibri"/>
              </a:rPr>
              <a:t>technology for students to watch the video on devices with headphones if possible, </a:t>
            </a:r>
            <a:r>
              <a:rPr lang="en" sz="1200" b="1" u="sng" dirty="0">
                <a:solidFill>
                  <a:schemeClr val="hlink"/>
                </a:solidFill>
                <a:latin typeface="Calibri"/>
                <a:ea typeface="Calibri"/>
                <a:cs typeface="Calibri"/>
                <a:sym typeface="Calibri"/>
                <a:hlinkClick r:id="rId3"/>
              </a:rPr>
              <a:t>“For the Heroes:  A Pep Talk from Kid President”</a:t>
            </a:r>
            <a:r>
              <a:rPr lang="en" sz="1200" dirty="0">
                <a:solidFill>
                  <a:schemeClr val="dk1"/>
                </a:solidFill>
                <a:latin typeface="Calibri"/>
                <a:ea typeface="Calibri"/>
                <a:cs typeface="Calibri"/>
                <a:sym typeface="Calibri"/>
              </a:rPr>
              <a:t> SoulPancake. YouTube. Web. Accessed on 22 Dec, 2016.  (one per student, one per pair, or one per triad)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that YouTube, social media video sites, and other website links may incorporate inappropriate content via comment banks and ads.  Although some lessons include these links as the most efficient means to view content in preparation for the lesson, teachers should preview them and/or use a filter service, such as </a:t>
            </a:r>
            <a:r>
              <a:rPr lang="en" sz="1200" u="sng" dirty="0">
                <a:solidFill>
                  <a:schemeClr val="hlink"/>
                </a:solidFill>
                <a:latin typeface="Calibri"/>
                <a:ea typeface="Calibri"/>
                <a:cs typeface="Calibri"/>
                <a:sym typeface="Calibri"/>
                <a:hlinkClick r:id="rId4"/>
              </a:rPr>
              <a:t>www.safeshare.tv</a:t>
            </a:r>
            <a:r>
              <a:rPr lang="en" sz="1200" dirty="0">
                <a:solidFill>
                  <a:schemeClr val="dk1"/>
                </a:solidFill>
                <a:latin typeface="Calibri"/>
                <a:ea typeface="Calibri"/>
                <a:cs typeface="Calibri"/>
                <a:sym typeface="Calibri"/>
              </a:rPr>
              <a:t> to view the links in the classroom.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 (see materials list).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4069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Back-To-Back and Face-To-Face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388" name="Google Shape;3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80723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8" name="Google Shape;39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repeat and rephrase all lesson questions for students who need heavier support.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Mini Language Dive, challenge students to generate questions about the sentence before asking the prepared questions. Example: </a:t>
            </a:r>
            <a:r>
              <a:rPr lang="en" sz="1200" i="1" dirty="0">
                <a:latin typeface="Calibri"/>
                <a:ea typeface="Calibri"/>
                <a:cs typeface="Calibri"/>
                <a:sym typeface="Calibri"/>
              </a:rPr>
              <a:t>“What questions can we ask about this sentence? Let’s see if we can answer them together.”</a:t>
            </a:r>
            <a:endParaRPr sz="1200" i="1" dirty="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endParaRPr lang="en" sz="1200" i="1" dirty="0" smtClean="0">
              <a:latin typeface="Calibri"/>
              <a:ea typeface="Calibri"/>
              <a:cs typeface="Calibri"/>
              <a:sym typeface="Calibri"/>
            </a:endParaRPr>
          </a:p>
          <a:p>
            <a:pPr marL="0" lvl="0" indent="0" algn="l" rtl="0">
              <a:lnSpc>
                <a:spcPct val="100000"/>
              </a:lnSpc>
              <a:spcBef>
                <a:spcPts val="1800"/>
              </a:spcBef>
              <a:spcAft>
                <a:spcPts val="0"/>
              </a:spcAft>
              <a:buClr>
                <a:schemeClr val="dk1"/>
              </a:buClr>
              <a:buSzPts val="1100"/>
              <a:buFont typeface="Arial"/>
              <a:buNone/>
            </a:pPr>
            <a:r>
              <a:rPr lang="en" sz="1200" i="1" dirty="0" smtClean="0">
                <a:latin typeface="Calibri"/>
                <a:ea typeface="Calibri"/>
                <a:cs typeface="Calibri"/>
                <a:sym typeface="Calibri"/>
              </a:rPr>
              <a:t>For </a:t>
            </a:r>
            <a:r>
              <a:rPr lang="en" sz="1200" i="1" dirty="0">
                <a:latin typeface="Calibri"/>
                <a:ea typeface="Calibri"/>
                <a:cs typeface="Calibri"/>
                <a:sym typeface="Calibri"/>
              </a:rPr>
              <a:t>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Char char="●"/>
            </a:pPr>
            <a:r>
              <a:rPr lang="en" sz="1200" dirty="0">
                <a:latin typeface="Calibri"/>
                <a:ea typeface="Calibri"/>
                <a:cs typeface="Calibri"/>
                <a:sym typeface="Calibri"/>
              </a:rPr>
              <a:t>Consider inviting students to watch, </a:t>
            </a:r>
            <a:r>
              <a:rPr lang="en" sz="1200" u="none" dirty="0" smtClean="0">
                <a:solidFill>
                  <a:schemeClr val="hlink"/>
                </a:solidFill>
                <a:latin typeface="Calibri"/>
                <a:ea typeface="Calibri"/>
                <a:cs typeface="Calibri"/>
                <a:sym typeface="Calibri"/>
              </a:rPr>
              <a:t>“For the Heroes: A Pep Talk from Kid President” </a:t>
            </a:r>
            <a:r>
              <a:rPr lang="en" sz="1200" u="sng" dirty="0" smtClean="0">
                <a:solidFill>
                  <a:schemeClr val="hlink"/>
                </a:solidFill>
                <a:latin typeface="Calibri"/>
                <a:ea typeface="Calibri"/>
                <a:cs typeface="Calibri"/>
                <a:sym typeface="Calibri"/>
              </a:rPr>
              <a:t>(</a:t>
            </a:r>
            <a:r>
              <a:rPr lang="en-US" sz="1200" u="sng" dirty="0" smtClean="0">
                <a:solidFill>
                  <a:schemeClr val="hlink"/>
                </a:solidFill>
                <a:latin typeface="Calibri"/>
                <a:ea typeface="Calibri"/>
                <a:cs typeface="Calibri"/>
                <a:sym typeface="Calibri"/>
              </a:rPr>
              <a:t>https://www.youtube.com/watch?v=tgF1Enrgo2g&amp;feature=youtu.be&amp;list=PLzvRx_johoA-YabI6FWcU-jL6nKA1Um-t)</a:t>
            </a:r>
            <a:r>
              <a:rPr lang="en-US" sz="1200" u="none" dirty="0" smtClean="0">
                <a:solidFill>
                  <a:schemeClr val="hlink"/>
                </a:solidFill>
                <a:latin typeface="Calibri"/>
                <a:ea typeface="Calibri"/>
                <a:cs typeface="Calibri"/>
                <a:sym typeface="Calibri"/>
              </a:rPr>
              <a:t> </a:t>
            </a:r>
            <a:r>
              <a:rPr lang="en" sz="1200" dirty="0" smtClean="0">
                <a:latin typeface="Calibri"/>
                <a:ea typeface="Calibri"/>
                <a:cs typeface="Calibri"/>
                <a:sym typeface="Calibri"/>
              </a:rPr>
              <a:t>before </a:t>
            </a:r>
            <a:r>
              <a:rPr lang="en" sz="1200" dirty="0">
                <a:latin typeface="Calibri"/>
                <a:ea typeface="Calibri"/>
                <a:cs typeface="Calibri"/>
                <a:sym typeface="Calibri"/>
              </a:rPr>
              <a:t>the lesson. Giving them an opportunity to process the language in the video before watching it as a whole class will increase their comprehension, lower their anxiety level, and likely increase their participation during Work Time A.</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561497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411" name="Google Shape;41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5825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419" name="Google Shape;419;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0605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5" name="Google Shape;4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09971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4" name="Google Shape;43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4649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2"/>
        <p:cNvGrpSpPr/>
        <p:nvPr/>
      </p:nvGrpSpPr>
      <p:grpSpPr>
        <a:xfrm>
          <a:off x="0" y="0"/>
          <a:ext cx="0" cy="0"/>
          <a:chOff x="0" y="0"/>
          <a:chExt cx="0" cy="0"/>
        </a:xfrm>
      </p:grpSpPr>
      <p:sp>
        <p:nvSpPr>
          <p:cNvPr id="183" name="Google Shape;183;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4" name="Google Shape;184;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8" name="Google Shape;188;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9" name="Google Shape;189;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0" name="Google Shape;190;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9" name="Google Shape;199;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4"/>
        <p:cNvGrpSpPr/>
        <p:nvPr/>
      </p:nvGrpSpPr>
      <p:grpSpPr>
        <a:xfrm>
          <a:off x="0" y="0"/>
          <a:ext cx="0" cy="0"/>
          <a:chOff x="0" y="0"/>
          <a:chExt cx="0" cy="0"/>
        </a:xfrm>
      </p:grpSpPr>
      <p:sp>
        <p:nvSpPr>
          <p:cNvPr id="205" name="Google Shape;205;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6" name="Google Shape;206;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9" name="Google Shape;209;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4" name="Google Shape;224;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1" name="Google Shape;231;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44" name="Google Shape;244;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4" name="Google Shape;254;p3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5" name="Google Shape;255;p3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6" name="Google Shape;256;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7"/>
        <p:cNvGrpSpPr/>
        <p:nvPr/>
      </p:nvGrpSpPr>
      <p:grpSpPr>
        <a:xfrm>
          <a:off x="0" y="0"/>
          <a:ext cx="0" cy="0"/>
          <a:chOff x="0" y="0"/>
          <a:chExt cx="0" cy="0"/>
        </a:xfrm>
      </p:grpSpPr>
      <p:sp>
        <p:nvSpPr>
          <p:cNvPr id="258" name="Google Shape;258;p3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59" name="Google Shape;259;p39"/>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63" name="Google Shape;263;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4"/>
        <p:cNvGrpSpPr/>
        <p:nvPr/>
      </p:nvGrpSpPr>
      <p:grpSpPr>
        <a:xfrm>
          <a:off x="0" y="0"/>
          <a:ext cx="0" cy="0"/>
          <a:chOff x="0" y="0"/>
          <a:chExt cx="0" cy="0"/>
        </a:xfrm>
      </p:grpSpPr>
      <p:sp>
        <p:nvSpPr>
          <p:cNvPr id="265" name="Google Shape;265;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400"/>
              <a:buNone/>
              <a:defRPr sz="3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66" name="Google Shape;266;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sp>
        <p:nvSpPr>
          <p:cNvPr id="267" name="Google Shape;267;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8"/>
        <p:cNvGrpSpPr/>
        <p:nvPr/>
      </p:nvGrpSpPr>
      <p:grpSpPr>
        <a:xfrm>
          <a:off x="0" y="0"/>
          <a:ext cx="0" cy="0"/>
          <a:chOff x="0" y="0"/>
          <a:chExt cx="0" cy="0"/>
        </a:xfrm>
      </p:grpSpPr>
      <p:sp>
        <p:nvSpPr>
          <p:cNvPr id="269" name="Google Shape;269;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0" name="Google Shape;270;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1"/>
        <p:cNvGrpSpPr/>
        <p:nvPr/>
      </p:nvGrpSpPr>
      <p:grpSpPr>
        <a:xfrm>
          <a:off x="0" y="0"/>
          <a:ext cx="0" cy="0"/>
          <a:chOff x="0" y="0"/>
          <a:chExt cx="0" cy="0"/>
        </a:xfrm>
      </p:grpSpPr>
      <p:sp>
        <p:nvSpPr>
          <p:cNvPr id="272" name="Google Shape;272;p43"/>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3" name="Google Shape;273;p43"/>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74" name="Google Shape;27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5"/>
        <p:cNvGrpSpPr/>
        <p:nvPr/>
      </p:nvGrpSpPr>
      <p:grpSpPr>
        <a:xfrm>
          <a:off x="0" y="0"/>
          <a:ext cx="0" cy="0"/>
          <a:chOff x="0" y="0"/>
          <a:chExt cx="0" cy="0"/>
        </a:xfrm>
      </p:grpSpPr>
      <p:sp>
        <p:nvSpPr>
          <p:cNvPr id="276" name="Google Shape;276;p4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77" name="Google Shape;277;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8"/>
        <p:cNvGrpSpPr/>
        <p:nvPr/>
      </p:nvGrpSpPr>
      <p:grpSpPr>
        <a:xfrm>
          <a:off x="0" y="0"/>
          <a:ext cx="0" cy="0"/>
          <a:chOff x="0" y="0"/>
          <a:chExt cx="0" cy="0"/>
        </a:xfrm>
      </p:grpSpPr>
      <p:sp>
        <p:nvSpPr>
          <p:cNvPr id="279" name="Google Shape;279;p4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4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81" name="Google Shape;281;p4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82" name="Google Shape;282;p4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83" name="Google Shape;283;p4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4"/>
        <p:cNvGrpSpPr/>
        <p:nvPr/>
      </p:nvGrpSpPr>
      <p:grpSpPr>
        <a:xfrm>
          <a:off x="0" y="0"/>
          <a:ext cx="0" cy="0"/>
          <a:chOff x="0" y="0"/>
          <a:chExt cx="0" cy="0"/>
        </a:xfrm>
      </p:grpSpPr>
      <p:sp>
        <p:nvSpPr>
          <p:cNvPr id="285" name="Google Shape;285;p46"/>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286" name="Google Shape;286;p4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7"/>
        <p:cNvGrpSpPr/>
        <p:nvPr/>
      </p:nvGrpSpPr>
      <p:grpSpPr>
        <a:xfrm>
          <a:off x="0" y="0"/>
          <a:ext cx="0" cy="0"/>
          <a:chOff x="0" y="0"/>
          <a:chExt cx="0" cy="0"/>
        </a:xfrm>
      </p:grpSpPr>
      <p:sp>
        <p:nvSpPr>
          <p:cNvPr id="288" name="Google Shape;288;p47"/>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89" name="Google Shape;289;p47"/>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90" name="Google Shape;290;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1" name="Google Shape;301;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4" name="Google Shape;304;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05"/>
        <p:cNvGrpSpPr/>
        <p:nvPr/>
      </p:nvGrpSpPr>
      <p:grpSpPr>
        <a:xfrm>
          <a:off x="0" y="0"/>
          <a:ext cx="0" cy="0"/>
          <a:chOff x="0" y="0"/>
          <a:chExt cx="0" cy="0"/>
        </a:xfrm>
      </p:grpSpPr>
      <p:sp>
        <p:nvSpPr>
          <p:cNvPr id="306" name="Google Shape;306;p5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7" name="Google Shape;307;p51"/>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3" name="Google Shape;313;p5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14" name="Google Shape;314;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17"/>
        <p:cNvGrpSpPr/>
        <p:nvPr/>
      </p:nvGrpSpPr>
      <p:grpSpPr>
        <a:xfrm>
          <a:off x="0" y="0"/>
          <a:ext cx="0" cy="0"/>
          <a:chOff x="0" y="0"/>
          <a:chExt cx="0" cy="0"/>
        </a:xfrm>
      </p:grpSpPr>
      <p:sp>
        <p:nvSpPr>
          <p:cNvPr id="318" name="Google Shape;318;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9" name="Google Shape;319;p53"/>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6" name="Google Shape;326;p54"/>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0" name="Google Shape;330;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1" name="Google Shape;331;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2" name="Google Shape;332;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3"/>
        <p:cNvGrpSpPr/>
        <p:nvPr/>
      </p:nvGrpSpPr>
      <p:grpSpPr>
        <a:xfrm>
          <a:off x="0" y="0"/>
          <a:ext cx="0" cy="0"/>
          <a:chOff x="0" y="0"/>
          <a:chExt cx="0" cy="0"/>
        </a:xfrm>
      </p:grpSpPr>
      <p:sp>
        <p:nvSpPr>
          <p:cNvPr id="334" name="Google Shape;334;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35" name="Google Shape;335;p5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8"/>
        <p:cNvGrpSpPr/>
        <p:nvPr/>
      </p:nvGrpSpPr>
      <p:grpSpPr>
        <a:xfrm>
          <a:off x="0" y="0"/>
          <a:ext cx="0" cy="0"/>
          <a:chOff x="0" y="0"/>
          <a:chExt cx="0" cy="0"/>
        </a:xfrm>
      </p:grpSpPr>
      <p:sp>
        <p:nvSpPr>
          <p:cNvPr id="339" name="Google Shape;339;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0" name="Google Shape;340;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1" name="Google Shape;341;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42"/>
        <p:cNvGrpSpPr/>
        <p:nvPr/>
      </p:nvGrpSpPr>
      <p:grpSpPr>
        <a:xfrm>
          <a:off x="0" y="0"/>
          <a:ext cx="0" cy="0"/>
          <a:chOff x="0" y="0"/>
          <a:chExt cx="0" cy="0"/>
        </a:xfrm>
      </p:grpSpPr>
      <p:sp>
        <p:nvSpPr>
          <p:cNvPr id="343" name="Google Shape;343;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44" name="Google Shape;344;p5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45" name="Google Shape;345;p57"/>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6" name="Google Shape;346;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7" name="Google Shape;347;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8" name="Google Shape;348;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49"/>
        <p:cNvGrpSpPr/>
        <p:nvPr/>
      </p:nvGrpSpPr>
      <p:grpSpPr>
        <a:xfrm>
          <a:off x="0" y="0"/>
          <a:ext cx="0" cy="0"/>
          <a:chOff x="0" y="0"/>
          <a:chExt cx="0" cy="0"/>
        </a:xfrm>
      </p:grpSpPr>
      <p:sp>
        <p:nvSpPr>
          <p:cNvPr id="350" name="Google Shape;350;p5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1" name="Google Shape;351;p5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52" name="Google Shape;352;p58"/>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53" name="Google Shape;353;p5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4" name="Google Shape;354;p5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5" name="Google Shape;355;p5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56"/>
        <p:cNvGrpSpPr/>
        <p:nvPr/>
      </p:nvGrpSpPr>
      <p:grpSpPr>
        <a:xfrm>
          <a:off x="0" y="0"/>
          <a:ext cx="0" cy="0"/>
          <a:chOff x="0" y="0"/>
          <a:chExt cx="0" cy="0"/>
        </a:xfrm>
      </p:grpSpPr>
      <p:sp>
        <p:nvSpPr>
          <p:cNvPr id="357" name="Google Shape;357;p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8" name="Google Shape;358;p59"/>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59" name="Google Shape;359;p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0" name="Google Shape;360;p5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1" name="Google Shape;361;p5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62"/>
        <p:cNvGrpSpPr/>
        <p:nvPr/>
      </p:nvGrpSpPr>
      <p:grpSpPr>
        <a:xfrm>
          <a:off x="0" y="0"/>
          <a:ext cx="0" cy="0"/>
          <a:chOff x="0" y="0"/>
          <a:chExt cx="0" cy="0"/>
        </a:xfrm>
      </p:grpSpPr>
      <p:sp>
        <p:nvSpPr>
          <p:cNvPr id="363" name="Google Shape;363;p6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4" name="Google Shape;364;p60"/>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65" name="Google Shape;365;p6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6" name="Google Shape;366;p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7" name="Google Shape;367;p6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4" name="Google Shape;174;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50" name="Google Shape;250;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251" name="Google Shape;251;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5" name="Google Shape;29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6" name="Google Shape;296;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3/lesson-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61"/>
          <p:cNvSpPr txBox="1">
            <a:spLocks noGrp="1"/>
          </p:cNvSpPr>
          <p:nvPr>
            <p:ph type="title"/>
          </p:nvPr>
        </p:nvSpPr>
        <p:spPr>
          <a:xfrm>
            <a:off x="628650" y="82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3" name="Google Shape;373;p61"/>
          <p:cNvSpPr txBox="1">
            <a:spLocks noGrp="1"/>
          </p:cNvSpPr>
          <p:nvPr>
            <p:ph type="body" idx="1"/>
          </p:nvPr>
        </p:nvSpPr>
        <p:spPr>
          <a:xfrm>
            <a:off x="628650" y="10118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60-105 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200" dirty="0">
                <a:solidFill>
                  <a:srgbClr val="444444"/>
                </a:solidFill>
                <a:latin typeface="Century Gothic"/>
                <a:ea typeface="Century Gothic"/>
                <a:cs typeface="Century Gothic"/>
                <a:sym typeface="Century Gothic"/>
              </a:rPr>
              <a:t>This lesson connects the reading of </a:t>
            </a:r>
            <a:r>
              <a:rPr lang="en" sz="1200" i="1" dirty="0">
                <a:solidFill>
                  <a:srgbClr val="444444"/>
                </a:solidFill>
                <a:latin typeface="Century Gothic"/>
                <a:ea typeface="Century Gothic"/>
                <a:cs typeface="Century Gothic"/>
                <a:sym typeface="Century Gothic"/>
              </a:rPr>
              <a:t>The Hope Chest </a:t>
            </a:r>
            <a:r>
              <a:rPr lang="en" sz="1200" dirty="0">
                <a:solidFill>
                  <a:srgbClr val="444444"/>
                </a:solidFill>
                <a:latin typeface="Century Gothic"/>
                <a:ea typeface="Century Gothic"/>
                <a:cs typeface="Century Gothic"/>
                <a:sym typeface="Century Gothic"/>
              </a:rPr>
              <a:t>completed in Units 1–2 to the research and performance task focused on throughout this unit: how kids can take action to make a difference in their </a:t>
            </a:r>
            <a:r>
              <a:rPr lang="en" sz="1200" dirty="0" smtClean="0">
                <a:solidFill>
                  <a:srgbClr val="444444"/>
                </a:solidFill>
                <a:latin typeface="Century Gothic"/>
                <a:ea typeface="Century Gothic"/>
                <a:cs typeface="Century Gothic"/>
                <a:sym typeface="Century Gothic"/>
              </a:rPr>
              <a:t>communities</a:t>
            </a:r>
            <a:r>
              <a:rPr lang="en-US" sz="1200" dirty="0" smtClean="0">
                <a:solidFill>
                  <a:srgbClr val="444444"/>
                </a:solidFill>
                <a:latin typeface="Century Gothic"/>
                <a:ea typeface="Century Gothic"/>
                <a:cs typeface="Century Gothic"/>
                <a:sym typeface="Century Gothic"/>
              </a:rPr>
              <a:t>.</a:t>
            </a:r>
            <a:r>
              <a:rPr lang="en" sz="1200" dirty="0" smtClean="0">
                <a:solidFill>
                  <a:srgbClr val="444444"/>
                </a:solidFill>
                <a:latin typeface="Century Gothic"/>
                <a:ea typeface="Century Gothic"/>
                <a:cs typeface="Century Gothic"/>
                <a:sym typeface="Century Gothic"/>
              </a:rPr>
              <a:t> </a:t>
            </a:r>
            <a:r>
              <a:rPr lang="en" sz="1200" dirty="0">
                <a:solidFill>
                  <a:srgbClr val="444444"/>
                </a:solidFill>
                <a:latin typeface="Century Gothic"/>
                <a:ea typeface="Century Gothic"/>
                <a:cs typeface="Century Gothic"/>
                <a:sym typeface="Century Gothic"/>
              </a:rPr>
              <a:t>Students begin by discussing a quote from </a:t>
            </a:r>
            <a:r>
              <a:rPr lang="en" sz="1200" i="1" dirty="0">
                <a:solidFill>
                  <a:srgbClr val="444444"/>
                </a:solidFill>
                <a:latin typeface="Century Gothic"/>
                <a:ea typeface="Century Gothic"/>
                <a:cs typeface="Century Gothic"/>
                <a:sym typeface="Century Gothic"/>
              </a:rPr>
              <a:t>The Hope Chest</a:t>
            </a:r>
            <a:r>
              <a:rPr lang="en" sz="1200" dirty="0">
                <a:solidFill>
                  <a:srgbClr val="444444"/>
                </a:solidFill>
                <a:latin typeface="Century Gothic"/>
                <a:ea typeface="Century Gothic"/>
                <a:cs typeface="Century Gothic"/>
                <a:sym typeface="Century Gothic"/>
              </a:rPr>
              <a:t> where Violet realizes she wants to work to make a difference in the lives of others. Students then watch the video “For the Heroes: A Pep Talk from Kid President.” This engaging and motivating video helps frame the unit: kids can, and should, take action in their communities.</a:t>
            </a:r>
            <a:endParaRPr sz="1200" b="1" dirty="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r>
              <a:rPr lang="en" sz="1800" dirty="0">
                <a:latin typeface="Century Gothic"/>
                <a:ea typeface="Century Gothic"/>
                <a:cs typeface="Century Gothic"/>
                <a:sym typeface="Century Gothic"/>
              </a:rPr>
              <a:t>The Learning Targets for students today are:</a:t>
            </a:r>
            <a:endParaRPr sz="1800" dirty="0">
              <a:latin typeface="Century Gothic"/>
              <a:ea typeface="Century Gothic"/>
              <a:cs typeface="Century Gothic"/>
              <a:sym typeface="Century Gothic"/>
            </a:endParaRPr>
          </a:p>
          <a:p>
            <a:pPr marL="457200" lvl="0" indent="-304800" algn="l" rtl="0">
              <a:lnSpc>
                <a:spcPct val="100000"/>
              </a:lnSpc>
              <a:spcBef>
                <a:spcPts val="1800"/>
              </a:spcBef>
              <a:spcAft>
                <a:spcPts val="0"/>
              </a:spcAft>
              <a:buSzPts val="1200"/>
              <a:buFont typeface="Century Gothic"/>
              <a:buAutoNum type="arabicPeriod"/>
            </a:pPr>
            <a:r>
              <a:rPr lang="en" sz="1200" dirty="0">
                <a:latin typeface="Century Gothic"/>
                <a:ea typeface="Century Gothic"/>
                <a:cs typeface="Century Gothic"/>
                <a:sym typeface="Century Gothic"/>
              </a:rPr>
              <a:t>I can identify the reasons and evidence Kid President gives to support the point that kids can be heroes.</a:t>
            </a:r>
            <a:endParaRPr sz="1200" dirty="0">
              <a:latin typeface="Century Gothic"/>
              <a:ea typeface="Century Gothic"/>
              <a:cs typeface="Century Gothic"/>
              <a:sym typeface="Century Gothic"/>
            </a:endParaRPr>
          </a:p>
          <a:p>
            <a:pPr marL="457200" lvl="0" indent="-304800" algn="l" rtl="0">
              <a:lnSpc>
                <a:spcPct val="100000"/>
              </a:lnSpc>
              <a:spcBef>
                <a:spcPts val="0"/>
              </a:spcBef>
              <a:spcAft>
                <a:spcPts val="0"/>
              </a:spcAft>
              <a:buSzPts val="1200"/>
              <a:buFont typeface="Century Gothic"/>
              <a:buAutoNum type="arabicPeriod"/>
            </a:pPr>
            <a:r>
              <a:rPr lang="en" sz="1200" dirty="0">
                <a:latin typeface="Century Gothic"/>
                <a:ea typeface="Century Gothic"/>
                <a:cs typeface="Century Gothic"/>
                <a:sym typeface="Century Gothic"/>
              </a:rPr>
              <a:t>I can research how kids can take action to make a difference in their community.</a:t>
            </a:r>
            <a:endParaRPr sz="1200" dirty="0">
              <a:latin typeface="Century Gothic"/>
              <a:ea typeface="Century Gothic"/>
              <a:cs typeface="Century Gothic"/>
              <a:sym typeface="Century Gothic"/>
            </a:endParaRPr>
          </a:p>
          <a:p>
            <a:pPr marL="0" lvl="0" indent="0" algn="l" rtl="0">
              <a:lnSpc>
                <a:spcPct val="100000"/>
              </a:lnSpc>
              <a:spcBef>
                <a:spcPts val="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70"/>
          <p:cNvSpPr txBox="1">
            <a:spLocks noGrp="1"/>
          </p:cNvSpPr>
          <p:nvPr>
            <p:ph type="title"/>
          </p:nvPr>
        </p:nvSpPr>
        <p:spPr>
          <a:xfrm>
            <a:off x="628650" y="273849"/>
            <a:ext cx="7886700" cy="7674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2400">
                <a:latin typeface="Century Gothic"/>
                <a:ea typeface="Century Gothic"/>
                <a:cs typeface="Century Gothic"/>
                <a:sym typeface="Century Gothic"/>
              </a:rPr>
              <a:t>Engaging the Learner: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 page 255</a:t>
            </a:r>
            <a:endParaRPr sz="2400">
              <a:latin typeface="Century Gothic"/>
              <a:ea typeface="Century Gothic"/>
              <a:cs typeface="Century Gothic"/>
              <a:sym typeface="Century Gothic"/>
            </a:endParaRPr>
          </a:p>
        </p:txBody>
      </p:sp>
      <p:sp>
        <p:nvSpPr>
          <p:cNvPr id="443" name="Google Shape;443;p70"/>
          <p:cNvSpPr txBox="1">
            <a:spLocks noGrp="1"/>
          </p:cNvSpPr>
          <p:nvPr>
            <p:ph type="body" idx="1"/>
          </p:nvPr>
        </p:nvSpPr>
        <p:spPr>
          <a:xfrm>
            <a:off x="628650" y="976500"/>
            <a:ext cx="4767300" cy="36561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dirty="0">
                <a:latin typeface="Century Gothic"/>
                <a:ea typeface="Century Gothic"/>
                <a:cs typeface="Century Gothic"/>
                <a:sym typeface="Century Gothic"/>
              </a:rPr>
              <a:t>“Suddenly Violet felt that she couldn’t wait to be grown up and allowed to work, all day and into the night if she wanted, on something that mattered. Not taking care of sick people, necessarily, and definitely not digging graves, but some important work that needed doing. She wanted to feel again the way she’d felt this last week in Nashville: that what she was doing was going to make a difference to somebody.” (</a:t>
            </a:r>
            <a:r>
              <a:rPr lang="en" sz="1800" i="1" dirty="0">
                <a:latin typeface="Century Gothic"/>
                <a:ea typeface="Century Gothic"/>
                <a:cs typeface="Century Gothic"/>
                <a:sym typeface="Century Gothic"/>
              </a:rPr>
              <a:t>The Hope Chest</a:t>
            </a:r>
            <a:r>
              <a:rPr lang="en" sz="1800" dirty="0">
                <a:latin typeface="Century Gothic"/>
                <a:ea typeface="Century Gothic"/>
                <a:cs typeface="Century Gothic"/>
                <a:sym typeface="Century Gothic"/>
              </a:rPr>
              <a:t>, pg. 255)</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90000"/>
              </a:lnSpc>
              <a:spcBef>
                <a:spcPts val="800"/>
              </a:spcBef>
              <a:spcAft>
                <a:spcPts val="0"/>
              </a:spcAft>
              <a:buSzPts val="2100"/>
              <a:buNone/>
            </a:pPr>
            <a:endParaRPr sz="1800" dirty="0">
              <a:latin typeface="Century Gothic"/>
              <a:ea typeface="Century Gothic"/>
              <a:cs typeface="Century Gothic"/>
              <a:sym typeface="Century Gothic"/>
            </a:endParaRPr>
          </a:p>
        </p:txBody>
      </p:sp>
      <p:pic>
        <p:nvPicPr>
          <p:cNvPr id="444" name="Google Shape;444;p70"/>
          <p:cNvPicPr preferRelativeResize="0"/>
          <p:nvPr/>
        </p:nvPicPr>
        <p:blipFill rotWithShape="1">
          <a:blip r:embed="rId3">
            <a:alphaModFix/>
          </a:blip>
          <a:srcRect/>
          <a:stretch/>
        </p:blipFill>
        <p:spPr>
          <a:xfrm>
            <a:off x="8515366" y="4360783"/>
            <a:ext cx="525375" cy="525375"/>
          </a:xfrm>
          <a:prstGeom prst="rect">
            <a:avLst/>
          </a:prstGeom>
          <a:noFill/>
          <a:ln>
            <a:noFill/>
          </a:ln>
        </p:spPr>
      </p:pic>
      <p:sp>
        <p:nvSpPr>
          <p:cNvPr id="445" name="Google Shape;445;p70"/>
          <p:cNvSpPr txBox="1"/>
          <p:nvPr/>
        </p:nvSpPr>
        <p:spPr>
          <a:xfrm>
            <a:off x="5585275" y="994000"/>
            <a:ext cx="2930100" cy="3638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Based on this quote, how does Violet feel?  Have you ever felt like Violet?  When?  Why?</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The last sentence of this quote says, “ . . . that what she was doing was going to make a difference to somebody.”  What does it mean to make a difference?</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Violet is 11-years-old, just a kid, but she wants to make a difference.  Do you think kids can make a difference?</a:t>
            </a: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7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i="0" u="none" strike="noStrike" cap="none">
              <a:solidFill>
                <a:schemeClr val="dk1"/>
              </a:solidFill>
              <a:latin typeface="Century Gothic"/>
              <a:ea typeface="Century Gothic"/>
              <a:cs typeface="Century Gothic"/>
              <a:sym typeface="Century Gothic"/>
            </a:endParaRPr>
          </a:p>
        </p:txBody>
      </p:sp>
      <p:sp>
        <p:nvSpPr>
          <p:cNvPr id="451" name="Google Shape;451;p7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419100" algn="l" rtl="0">
              <a:lnSpc>
                <a:spcPct val="90000"/>
              </a:lnSpc>
              <a:spcBef>
                <a:spcPts val="0"/>
              </a:spcBef>
              <a:spcAft>
                <a:spcPts val="0"/>
              </a:spcAft>
              <a:buSzPts val="3000"/>
              <a:buFont typeface="Century Gothic"/>
              <a:buAutoNum type="arabicPeriod"/>
            </a:pPr>
            <a:r>
              <a:rPr lang="en" sz="3000" dirty="0">
                <a:latin typeface="Century Gothic"/>
                <a:ea typeface="Century Gothic"/>
                <a:cs typeface="Century Gothic"/>
                <a:sym typeface="Century Gothic"/>
              </a:rPr>
              <a:t>I can identify the reasons and evidence Kid President gives to support the </a:t>
            </a:r>
            <a:r>
              <a:rPr lang="en" sz="3000" u="sng" dirty="0">
                <a:latin typeface="Century Gothic"/>
                <a:ea typeface="Century Gothic"/>
                <a:cs typeface="Century Gothic"/>
                <a:sym typeface="Century Gothic"/>
              </a:rPr>
              <a:t>point</a:t>
            </a:r>
            <a:r>
              <a:rPr lang="en" sz="3000" dirty="0">
                <a:latin typeface="Century Gothic"/>
                <a:ea typeface="Century Gothic"/>
                <a:cs typeface="Century Gothic"/>
                <a:sym typeface="Century Gothic"/>
              </a:rPr>
              <a:t> that kids can be heroes.</a:t>
            </a:r>
            <a:endParaRPr sz="3000" dirty="0">
              <a:latin typeface="Century Gothic"/>
              <a:ea typeface="Century Gothic"/>
              <a:cs typeface="Century Gothic"/>
              <a:sym typeface="Century Gothic"/>
            </a:endParaRPr>
          </a:p>
          <a:p>
            <a:pPr marL="457200" marR="0" lvl="0" indent="-419100" algn="l" rtl="0">
              <a:lnSpc>
                <a:spcPct val="90000"/>
              </a:lnSpc>
              <a:spcBef>
                <a:spcPts val="0"/>
              </a:spcBef>
              <a:spcAft>
                <a:spcPts val="0"/>
              </a:spcAft>
              <a:buSzPts val="3000"/>
              <a:buFont typeface="Century Gothic"/>
              <a:buAutoNum type="arabicPeriod"/>
            </a:pPr>
            <a:r>
              <a:rPr lang="en" sz="3000" dirty="0">
                <a:latin typeface="Century Gothic"/>
                <a:ea typeface="Century Gothic"/>
                <a:cs typeface="Century Gothic"/>
                <a:sym typeface="Century Gothic"/>
              </a:rPr>
              <a:t>I can research how kids can </a:t>
            </a:r>
            <a:r>
              <a:rPr lang="en" sz="3000" u="sng" dirty="0">
                <a:latin typeface="Century Gothic"/>
                <a:ea typeface="Century Gothic"/>
                <a:cs typeface="Century Gothic"/>
                <a:sym typeface="Century Gothic"/>
              </a:rPr>
              <a:t>take action</a:t>
            </a:r>
            <a:r>
              <a:rPr lang="en" sz="3000" dirty="0">
                <a:latin typeface="Century Gothic"/>
                <a:ea typeface="Century Gothic"/>
                <a:cs typeface="Century Gothic"/>
                <a:sym typeface="Century Gothic"/>
              </a:rPr>
              <a:t> to make a difference in their community.</a:t>
            </a:r>
            <a:endParaRPr sz="3000" dirty="0">
              <a:latin typeface="Century Gothic"/>
              <a:ea typeface="Century Gothic"/>
              <a:cs typeface="Century Gothic"/>
              <a:sym typeface="Century Gothic"/>
            </a:endParaRPr>
          </a:p>
        </p:txBody>
      </p:sp>
      <p:pic>
        <p:nvPicPr>
          <p:cNvPr id="452" name="Google Shape;452;p71"/>
          <p:cNvPicPr preferRelativeResize="0"/>
          <p:nvPr/>
        </p:nvPicPr>
        <p:blipFill rotWithShape="1">
          <a:blip r:embed="rId3">
            <a:alphaModFix/>
          </a:blip>
          <a:srcRect/>
          <a:stretch/>
        </p:blipFill>
        <p:spPr>
          <a:xfrm>
            <a:off x="8471806" y="4357761"/>
            <a:ext cx="571500" cy="571500"/>
          </a:xfrm>
          <a:prstGeom prst="rect">
            <a:avLst/>
          </a:prstGeom>
          <a:noFill/>
          <a:ln>
            <a:noFill/>
          </a:ln>
        </p:spPr>
      </p:pic>
      <p:pic>
        <p:nvPicPr>
          <p:cNvPr id="453" name="Google Shape;453;p71"/>
          <p:cNvPicPr preferRelativeResize="0"/>
          <p:nvPr/>
        </p:nvPicPr>
        <p:blipFill rotWithShape="1">
          <a:blip r:embed="rId4">
            <a:alphaModFix/>
          </a:blip>
          <a:srcRect/>
          <a:stretch/>
        </p:blipFill>
        <p:spPr>
          <a:xfrm>
            <a:off x="7850654" y="4357761"/>
            <a:ext cx="664696" cy="600829"/>
          </a:xfrm>
          <a:prstGeom prst="rect">
            <a:avLst/>
          </a:prstGeom>
          <a:noFill/>
          <a:ln>
            <a:noFill/>
          </a:ln>
        </p:spPr>
      </p:pic>
      <p:sp>
        <p:nvSpPr>
          <p:cNvPr id="454" name="Google Shape;454;p71"/>
          <p:cNvSpPr/>
          <p:nvPr/>
        </p:nvSpPr>
        <p:spPr>
          <a:xfrm>
            <a:off x="4288971" y="1268044"/>
            <a:ext cx="1515629" cy="603156"/>
          </a:xfrm>
          <a:prstGeom prst="ellipse">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71"/>
          <p:cNvSpPr/>
          <p:nvPr/>
        </p:nvSpPr>
        <p:spPr>
          <a:xfrm>
            <a:off x="1104425" y="1719943"/>
            <a:ext cx="1909200" cy="608757"/>
          </a:xfrm>
          <a:prstGeom prst="ellipse">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71"/>
          <p:cNvSpPr/>
          <p:nvPr/>
        </p:nvSpPr>
        <p:spPr>
          <a:xfrm>
            <a:off x="2130125" y="2543418"/>
            <a:ext cx="1767000" cy="580781"/>
          </a:xfrm>
          <a:prstGeom prst="ellipse">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72"/>
          <p:cNvSpPr txBox="1">
            <a:spLocks noGrp="1"/>
          </p:cNvSpPr>
          <p:nvPr>
            <p:ph type="title"/>
          </p:nvPr>
        </p:nvSpPr>
        <p:spPr>
          <a:xfrm>
            <a:off x="617764" y="2784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Listening Closely:  “For the Heroes:  A Pep Talk from Kid President”</a:t>
            </a:r>
            <a:endParaRPr sz="3300" u="none" strike="noStrike" cap="none" dirty="0">
              <a:solidFill>
                <a:schemeClr val="dk1"/>
              </a:solidFill>
              <a:latin typeface="Century Gothic"/>
              <a:ea typeface="Century Gothic"/>
              <a:cs typeface="Century Gothic"/>
              <a:sym typeface="Century Gothic"/>
            </a:endParaRPr>
          </a:p>
        </p:txBody>
      </p:sp>
      <p:pic>
        <p:nvPicPr>
          <p:cNvPr id="462" name="Google Shape;462;p72" descr="Image result for kid president"/>
          <p:cNvPicPr preferRelativeResize="0"/>
          <p:nvPr/>
        </p:nvPicPr>
        <p:blipFill rotWithShape="1">
          <a:blip r:embed="rId3">
            <a:alphaModFix/>
          </a:blip>
          <a:srcRect/>
          <a:stretch/>
        </p:blipFill>
        <p:spPr>
          <a:xfrm>
            <a:off x="963742" y="1693200"/>
            <a:ext cx="2929433" cy="2197075"/>
          </a:xfrm>
          <a:prstGeom prst="rect">
            <a:avLst/>
          </a:prstGeom>
          <a:noFill/>
          <a:ln>
            <a:noFill/>
          </a:ln>
        </p:spPr>
      </p:pic>
      <p:sp>
        <p:nvSpPr>
          <p:cNvPr id="463" name="Google Shape;463;p72"/>
          <p:cNvSpPr txBox="1"/>
          <p:nvPr/>
        </p:nvSpPr>
        <p:spPr>
          <a:xfrm>
            <a:off x="4744150" y="1613325"/>
            <a:ext cx="3674100" cy="257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is the gist of this video?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According to Kid President, what is a hero?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do we take notes when listening to a text read aloud or to a speaker?</a:t>
            </a:r>
            <a:endParaRPr sz="1800" b="0" i="0" u="none" strike="noStrike" cap="none">
              <a:solidFill>
                <a:srgbClr val="000000"/>
              </a:solidFill>
              <a:latin typeface="Century Gothic"/>
              <a:ea typeface="Century Gothic"/>
              <a:cs typeface="Century Gothic"/>
              <a:sym typeface="Century Gothic"/>
            </a:endParaRPr>
          </a:p>
        </p:txBody>
      </p:sp>
      <p:pic>
        <p:nvPicPr>
          <p:cNvPr id="6" name="Google Shape;452;p71"/>
          <p:cNvPicPr preferRelativeResize="0"/>
          <p:nvPr/>
        </p:nvPicPr>
        <p:blipFill rotWithShape="1">
          <a:blip r:embed="rId4">
            <a:alphaModFix/>
          </a:blip>
          <a:srcRect/>
          <a:stretch/>
        </p:blipFill>
        <p:spPr>
          <a:xfrm>
            <a:off x="8471806" y="4357761"/>
            <a:ext cx="571500" cy="571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73"/>
          <p:cNvSpPr txBox="1">
            <a:spLocks noGrp="1"/>
          </p:cNvSpPr>
          <p:nvPr>
            <p:ph type="title"/>
          </p:nvPr>
        </p:nvSpPr>
        <p:spPr>
          <a:xfrm>
            <a:off x="628650" y="234901"/>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Taking Notes:  “For the Heroes: </a:t>
            </a:r>
            <a:r>
              <a:rPr lang="en" dirty="0" smtClean="0">
                <a:latin typeface="Century Gothic"/>
                <a:ea typeface="Century Gothic"/>
                <a:cs typeface="Century Gothic"/>
                <a:sym typeface="Century Gothic"/>
              </a:rPr>
              <a:t>A </a:t>
            </a:r>
            <a:r>
              <a:rPr lang="en" dirty="0">
                <a:latin typeface="Century Gothic"/>
                <a:ea typeface="Century Gothic"/>
                <a:cs typeface="Century Gothic"/>
                <a:sym typeface="Century Gothic"/>
              </a:rPr>
              <a:t>Pep Talk from Kid President”</a:t>
            </a:r>
            <a:endParaRPr sz="3300" u="none" strike="noStrike" cap="none" dirty="0">
              <a:solidFill>
                <a:schemeClr val="dk1"/>
              </a:solidFill>
              <a:latin typeface="Century Gothic"/>
              <a:ea typeface="Century Gothic"/>
              <a:cs typeface="Century Gothic"/>
              <a:sym typeface="Century Gothic"/>
            </a:endParaRPr>
          </a:p>
        </p:txBody>
      </p:sp>
      <p:sp>
        <p:nvSpPr>
          <p:cNvPr id="470" name="Google Shape;470;p73"/>
          <p:cNvSpPr txBox="1"/>
          <p:nvPr/>
        </p:nvSpPr>
        <p:spPr>
          <a:xfrm>
            <a:off x="628650" y="1613325"/>
            <a:ext cx="7789500" cy="257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Kid President thinks kids can be heroes because regular people can be heroes.  What evidence, or facts and details, does he give to support or prove this reason?</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is another reason Kid President gives to support the point that kids can be heroes?  What explanation does he give for why he thinks this is true?</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evidence, or facts and details, does he give to support or prove this reason?</a:t>
            </a:r>
            <a:endParaRPr sz="1800" b="0" i="0" u="none" strike="noStrike" cap="none">
              <a:solidFill>
                <a:srgbClr val="000000"/>
              </a:solidFill>
              <a:latin typeface="Century Gothic"/>
              <a:ea typeface="Century Gothic"/>
              <a:cs typeface="Century Gothic"/>
              <a:sym typeface="Century Gothic"/>
            </a:endParaRPr>
          </a:p>
        </p:txBody>
      </p:sp>
      <p:pic>
        <p:nvPicPr>
          <p:cNvPr id="472" name="Google Shape;472;p73"/>
          <p:cNvPicPr preferRelativeResize="0"/>
          <p:nvPr/>
        </p:nvPicPr>
        <p:blipFill rotWithShape="1">
          <a:blip r:embed="rId3">
            <a:alphaModFix/>
          </a:blip>
          <a:srcRect/>
          <a:stretch/>
        </p:blipFill>
        <p:spPr>
          <a:xfrm>
            <a:off x="7912499" y="4343906"/>
            <a:ext cx="559307" cy="559345"/>
          </a:xfrm>
          <a:prstGeom prst="rect">
            <a:avLst/>
          </a:prstGeom>
          <a:noFill/>
          <a:ln>
            <a:noFill/>
          </a:ln>
        </p:spPr>
      </p:pic>
      <p:pic>
        <p:nvPicPr>
          <p:cNvPr id="6" name="Google Shape;452;p71"/>
          <p:cNvPicPr preferRelativeResize="0"/>
          <p:nvPr/>
        </p:nvPicPr>
        <p:blipFill rotWithShape="1">
          <a:blip r:embed="rId4">
            <a:alphaModFix/>
          </a:blip>
          <a:srcRect/>
          <a:stretch/>
        </p:blipFill>
        <p:spPr>
          <a:xfrm>
            <a:off x="8471806" y="4357761"/>
            <a:ext cx="571500" cy="571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7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478" name="Google Shape;478;p7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identify the reasons and evidence Kid President gives to support the point that kids can be heroes.</a:t>
            </a:r>
            <a:endParaRPr sz="2400"/>
          </a:p>
          <a:p>
            <a:pPr marL="0" lvl="0" indent="0" algn="l" rtl="0">
              <a:lnSpc>
                <a:spcPct val="90000"/>
              </a:lnSpc>
              <a:spcBef>
                <a:spcPts val="800"/>
              </a:spcBef>
              <a:spcAft>
                <a:spcPts val="0"/>
              </a:spcAft>
              <a:buSzPts val="2100"/>
              <a:buNone/>
            </a:pPr>
            <a:endParaRPr/>
          </a:p>
        </p:txBody>
      </p:sp>
      <p:pic>
        <p:nvPicPr>
          <p:cNvPr id="479" name="Google Shape;479;p74"/>
          <p:cNvPicPr preferRelativeResize="0"/>
          <p:nvPr/>
        </p:nvPicPr>
        <p:blipFill rotWithShape="1">
          <a:blip r:embed="rId3">
            <a:alphaModFix/>
          </a:blip>
          <a:srcRect/>
          <a:stretch/>
        </p:blipFill>
        <p:spPr>
          <a:xfrm>
            <a:off x="8515350" y="4346875"/>
            <a:ext cx="557885" cy="537136"/>
          </a:xfrm>
          <a:prstGeom prst="rect">
            <a:avLst/>
          </a:prstGeom>
          <a:noFill/>
          <a:ln>
            <a:noFill/>
          </a:ln>
        </p:spPr>
      </p:pic>
      <p:pic>
        <p:nvPicPr>
          <p:cNvPr id="480" name="Google Shape;480;p74"/>
          <p:cNvPicPr preferRelativeResize="0"/>
          <p:nvPr/>
        </p:nvPicPr>
        <p:blipFill rotWithShape="1">
          <a:blip r:embed="rId4">
            <a:alphaModFix/>
          </a:blip>
          <a:srcRect/>
          <a:stretch/>
        </p:blipFill>
        <p:spPr>
          <a:xfrm>
            <a:off x="7894196" y="4346875"/>
            <a:ext cx="621154" cy="58994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the Performance Task and Guiding Questions</a:t>
            </a:r>
            <a:endParaRPr sz="3300" u="none" strike="noStrike" cap="none">
              <a:solidFill>
                <a:schemeClr val="dk1"/>
              </a:solidFill>
              <a:latin typeface="Century Gothic"/>
              <a:ea typeface="Century Gothic"/>
              <a:cs typeface="Century Gothic"/>
              <a:sym typeface="Century Gothic"/>
            </a:endParaRPr>
          </a:p>
        </p:txBody>
      </p:sp>
      <p:sp>
        <p:nvSpPr>
          <p:cNvPr id="486" name="Google Shape;486;p75"/>
          <p:cNvSpPr txBox="1"/>
          <p:nvPr/>
        </p:nvSpPr>
        <p:spPr>
          <a:xfrm>
            <a:off x="575050" y="1389700"/>
            <a:ext cx="3849600" cy="2939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chemeClr val="dk1"/>
                </a:solidFill>
                <a:latin typeface="Century Gothic"/>
                <a:ea typeface="Century Gothic"/>
                <a:cs typeface="Century Gothic"/>
                <a:sym typeface="Century Gothic"/>
              </a:rPr>
              <a:t>Performance Task Anchor Chart</a:t>
            </a:r>
            <a:endParaRPr sz="1400" b="1"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900"/>
              </a:spcBef>
              <a:spcAft>
                <a:spcPts val="0"/>
              </a:spcAft>
              <a:buClr>
                <a:schemeClr val="dk1"/>
              </a:buClr>
              <a:buSzPts val="1100"/>
              <a:buFont typeface="Arial"/>
              <a:buNone/>
            </a:pPr>
            <a:r>
              <a:rPr lang="en" sz="1200" b="0" i="0" u="none" strike="noStrike" cap="none">
                <a:solidFill>
                  <a:schemeClr val="dk1"/>
                </a:solidFill>
                <a:latin typeface="Century Gothic"/>
                <a:ea typeface="Century Gothic"/>
                <a:cs typeface="Century Gothic"/>
                <a:sym typeface="Century Gothic"/>
              </a:rPr>
              <a:t>Now that you have carried out a project taking action on an issue in your community, you are going to share the project and its impact with the world by writing a press release. In your press release, you will describe the need you saw in your community, how your project addressed this need, and the impact of the project.</a:t>
            </a:r>
            <a:endParaRPr sz="12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900"/>
              </a:spcBef>
              <a:spcAft>
                <a:spcPts val="0"/>
              </a:spcAft>
              <a:buClr>
                <a:schemeClr val="dk1"/>
              </a:buClr>
              <a:buSzPts val="1100"/>
              <a:buFont typeface="Arial"/>
              <a:buNone/>
            </a:pPr>
            <a:r>
              <a:rPr lang="en" sz="1200" b="1" i="0" u="none" strike="noStrike" cap="none">
                <a:solidFill>
                  <a:schemeClr val="dk1"/>
                </a:solidFill>
                <a:latin typeface="Century Gothic"/>
                <a:ea typeface="Century Gothic"/>
                <a:cs typeface="Century Gothic"/>
                <a:sym typeface="Century Gothic"/>
              </a:rPr>
              <a:t>Your press release will answer the following question: How did we take action to make a difference in our community?</a:t>
            </a:r>
            <a:endParaRPr sz="1200" b="1"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90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7" name="Google Shape;487;p75"/>
          <p:cNvSpPr txBox="1"/>
          <p:nvPr/>
        </p:nvSpPr>
        <p:spPr>
          <a:xfrm>
            <a:off x="4572000" y="1389700"/>
            <a:ext cx="4260300" cy="2939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1800" b="1" i="0" u="none" strike="noStrike" cap="none" dirty="0">
                <a:solidFill>
                  <a:srgbClr val="000000"/>
                </a:solidFill>
                <a:latin typeface="Century Gothic"/>
                <a:ea typeface="Century Gothic"/>
                <a:cs typeface="Century Gothic"/>
                <a:sym typeface="Century Gothic"/>
              </a:rPr>
              <a:t>Module 4 </a:t>
            </a:r>
            <a:endParaRPr sz="1800" b="1"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1800" b="1" i="0" u="none" strike="noStrike" cap="none" dirty="0">
                <a:solidFill>
                  <a:srgbClr val="000000"/>
                </a:solidFill>
                <a:latin typeface="Century Gothic"/>
                <a:ea typeface="Century Gothic"/>
                <a:cs typeface="Century Gothic"/>
                <a:sym typeface="Century Gothic"/>
              </a:rPr>
              <a:t>Guiding Question</a:t>
            </a:r>
            <a:endParaRPr sz="1800" b="1"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1800" b="1" i="0" u="none" strike="noStrike" cap="none" dirty="0">
                <a:solidFill>
                  <a:srgbClr val="000000"/>
                </a:solidFill>
                <a:latin typeface="Century Gothic"/>
                <a:ea typeface="Century Gothic"/>
                <a:cs typeface="Century Gothic"/>
                <a:sym typeface="Century Gothic"/>
              </a:rPr>
              <a:t> Anchor Chart</a:t>
            </a:r>
            <a:endParaRPr sz="1800" b="1" i="0" u="none" strike="noStrike" cap="none" dirty="0">
              <a:solidFill>
                <a:srgbClr val="000000"/>
              </a:solidFill>
              <a:latin typeface="Century Gothic"/>
              <a:ea typeface="Century Gothic"/>
              <a:cs typeface="Century Gothic"/>
              <a:sym typeface="Century Gothic"/>
            </a:endParaRPr>
          </a:p>
          <a:p>
            <a:pPr marL="285750" marR="0" lvl="0" indent="-285750" algn="l" rtl="0">
              <a:lnSpc>
                <a:spcPct val="90000"/>
              </a:lnSpc>
              <a:spcBef>
                <a:spcPts val="340"/>
              </a:spcBef>
              <a:spcAft>
                <a:spcPts val="0"/>
              </a:spcAft>
              <a:buClr>
                <a:schemeClr val="dk1"/>
              </a:buClr>
              <a:buSzPts val="1600"/>
              <a:buFont typeface="Arial" panose="020B0604020202020204" pitchFamily="34" charset="0"/>
              <a:buChar char="•"/>
            </a:pPr>
            <a:r>
              <a:rPr lang="en" sz="16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1600" b="0" i="0" u="none" strike="noStrike" cap="none" baseline="30000" dirty="0">
                <a:solidFill>
                  <a:srgbClr val="000000"/>
                </a:solidFill>
                <a:latin typeface="Century Gothic"/>
                <a:ea typeface="Century Gothic"/>
                <a:cs typeface="Century Gothic"/>
                <a:sym typeface="Century Gothic"/>
              </a:rPr>
              <a:t>th</a:t>
            </a:r>
            <a:r>
              <a:rPr lang="en" sz="1600" b="0" i="0" u="none" strike="noStrike" cap="none" dirty="0">
                <a:solidFill>
                  <a:srgbClr val="000000"/>
                </a:solidFill>
                <a:latin typeface="Century Gothic"/>
                <a:ea typeface="Century Gothic"/>
                <a:cs typeface="Century Gothic"/>
                <a:sym typeface="Century Gothic"/>
              </a:rPr>
              <a:t> </a:t>
            </a:r>
            <a:r>
              <a:rPr lang="en" sz="1600" b="0" i="0" u="none" strike="noStrike" cap="none" dirty="0" smtClean="0">
                <a:solidFill>
                  <a:srgbClr val="000000"/>
                </a:solidFill>
                <a:latin typeface="Century Gothic"/>
                <a:ea typeface="Century Gothic"/>
                <a:cs typeface="Century Gothic"/>
                <a:sym typeface="Century Gothic"/>
              </a:rPr>
              <a:t>Amendment?</a:t>
            </a:r>
            <a:endParaRPr lang="en" sz="1600" dirty="0">
              <a:latin typeface="Century Gothic"/>
              <a:ea typeface="Century Gothic"/>
              <a:cs typeface="Century Gothic"/>
              <a:sym typeface="Century Gothic"/>
            </a:endParaRPr>
          </a:p>
          <a:p>
            <a:pPr marL="285750" marR="0" lvl="0" indent="-285750" algn="l" rtl="0">
              <a:lnSpc>
                <a:spcPct val="90000"/>
              </a:lnSpc>
              <a:spcBef>
                <a:spcPts val="340"/>
              </a:spcBef>
              <a:spcAft>
                <a:spcPts val="0"/>
              </a:spcAft>
              <a:buClr>
                <a:schemeClr val="dk1"/>
              </a:buClr>
              <a:buSzPts val="1600"/>
              <a:buFont typeface="Arial" panose="020B0604020202020204" pitchFamily="34" charset="0"/>
              <a:buChar char="•"/>
            </a:pPr>
            <a:r>
              <a:rPr lang="en" sz="1600" b="0" i="0" u="none" strike="noStrike" cap="none" dirty="0" smtClean="0">
                <a:solidFill>
                  <a:schemeClr val="dk1"/>
                </a:solidFill>
                <a:latin typeface="Century Gothic"/>
                <a:ea typeface="Century Gothic"/>
                <a:cs typeface="Century Gothic"/>
                <a:sym typeface="Century Gothic"/>
              </a:rPr>
              <a:t>How </a:t>
            </a:r>
            <a:r>
              <a:rPr lang="en" sz="16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1600" b="0" i="0" u="none" strike="noStrike" cap="none" dirty="0" smtClean="0">
                <a:solidFill>
                  <a:schemeClr val="dk1"/>
                </a:solidFill>
                <a:latin typeface="Century Gothic"/>
                <a:ea typeface="Century Gothic"/>
                <a:cs typeface="Century Gothic"/>
                <a:sym typeface="Century Gothic"/>
              </a:rPr>
              <a:t>world?</a:t>
            </a:r>
            <a:endParaRPr lang="en" sz="1600" dirty="0">
              <a:latin typeface="Century Gothic"/>
              <a:ea typeface="Century Gothic"/>
              <a:cs typeface="Century Gothic"/>
              <a:sym typeface="Century Gothic"/>
            </a:endParaRPr>
          </a:p>
          <a:p>
            <a:pPr marL="285750" marR="0" lvl="0" indent="-285750" algn="l" rtl="0">
              <a:lnSpc>
                <a:spcPct val="90000"/>
              </a:lnSpc>
              <a:spcBef>
                <a:spcPts val="340"/>
              </a:spcBef>
              <a:spcAft>
                <a:spcPts val="0"/>
              </a:spcAft>
              <a:buClr>
                <a:schemeClr val="dk1"/>
              </a:buClr>
              <a:buSzPts val="1600"/>
              <a:buFont typeface="Arial" panose="020B0604020202020204" pitchFamily="34" charset="0"/>
              <a:buChar char="•"/>
            </a:pPr>
            <a:r>
              <a:rPr lang="en" sz="1800" b="1" i="0" u="none" strike="noStrike" cap="none" dirty="0" smtClean="0">
                <a:solidFill>
                  <a:schemeClr val="dk1"/>
                </a:solidFill>
                <a:latin typeface="Century Gothic"/>
                <a:ea typeface="Century Gothic"/>
                <a:cs typeface="Century Gothic"/>
                <a:sym typeface="Century Gothic"/>
              </a:rPr>
              <a:t>How </a:t>
            </a:r>
            <a:r>
              <a:rPr lang="en" sz="1800" b="1"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800" b="1"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76"/>
          <p:cNvSpPr txBox="1">
            <a:spLocks noGrp="1"/>
          </p:cNvSpPr>
          <p:nvPr>
            <p:ph type="title"/>
          </p:nvPr>
        </p:nvSpPr>
        <p:spPr>
          <a:xfrm>
            <a:off x="628650" y="1460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Reviewing the Performance Task and Guiding Questions</a:t>
            </a:r>
            <a:endParaRPr>
              <a:latin typeface="Century Gothic"/>
              <a:ea typeface="Century Gothic"/>
              <a:cs typeface="Century Gothic"/>
              <a:sym typeface="Century Gothic"/>
            </a:endParaRPr>
          </a:p>
        </p:txBody>
      </p:sp>
      <p:pic>
        <p:nvPicPr>
          <p:cNvPr id="493" name="Google Shape;493;p76"/>
          <p:cNvPicPr preferRelativeResize="0"/>
          <p:nvPr/>
        </p:nvPicPr>
        <p:blipFill rotWithShape="1">
          <a:blip r:embed="rId3">
            <a:alphaModFix/>
          </a:blip>
          <a:srcRect/>
          <a:stretch/>
        </p:blipFill>
        <p:spPr>
          <a:xfrm>
            <a:off x="628650" y="1140269"/>
            <a:ext cx="4090024" cy="3570656"/>
          </a:xfrm>
          <a:prstGeom prst="rect">
            <a:avLst/>
          </a:prstGeom>
          <a:noFill/>
          <a:ln w="9525" cap="flat" cmpd="sng">
            <a:solidFill>
              <a:schemeClr val="dk2"/>
            </a:solidFill>
            <a:prstDash val="solid"/>
            <a:round/>
            <a:headEnd type="none" w="sm" len="sm"/>
            <a:tailEnd type="none" w="sm" len="sm"/>
          </a:ln>
        </p:spPr>
      </p:pic>
      <p:sp>
        <p:nvSpPr>
          <p:cNvPr id="494" name="Google Shape;494;p76"/>
          <p:cNvSpPr txBox="1"/>
          <p:nvPr/>
        </p:nvSpPr>
        <p:spPr>
          <a:xfrm>
            <a:off x="5127500" y="1140275"/>
            <a:ext cx="3322500" cy="158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Research Question:</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How can kids take action to make a difference?</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p:txBody>
      </p:sp>
      <p:pic>
        <p:nvPicPr>
          <p:cNvPr id="495" name="Google Shape;495;p76"/>
          <p:cNvPicPr preferRelativeResize="0"/>
          <p:nvPr/>
        </p:nvPicPr>
        <p:blipFill rotWithShape="1">
          <a:blip r:embed="rId4">
            <a:alphaModFix/>
          </a:blip>
          <a:srcRect/>
          <a:stretch/>
        </p:blipFill>
        <p:spPr>
          <a:xfrm>
            <a:off x="8515350" y="4397830"/>
            <a:ext cx="539276" cy="536911"/>
          </a:xfrm>
          <a:prstGeom prst="rect">
            <a:avLst/>
          </a:prstGeom>
          <a:noFill/>
          <a:ln>
            <a:noFill/>
          </a:ln>
        </p:spPr>
      </p:pic>
      <p:sp>
        <p:nvSpPr>
          <p:cNvPr id="496" name="Google Shape;496;p76"/>
          <p:cNvSpPr txBox="1"/>
          <p:nvPr/>
        </p:nvSpPr>
        <p:spPr>
          <a:xfrm>
            <a:off x="5127500" y="2850750"/>
            <a:ext cx="3322500" cy="158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Think-Pair-Share:</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Based on Kid President’s video, how can kids take action to make a difference?</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Google Shape;501;p7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502" name="Google Shape;502;p7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research how kids can take action to make a difference in their community</a:t>
            </a:r>
            <a:r>
              <a:rPr lang="en" sz="2400" i="1"/>
              <a:t>.</a:t>
            </a:r>
            <a:endParaRPr sz="2400" i="1"/>
          </a:p>
          <a:p>
            <a:pPr marL="0" lvl="0" indent="0" algn="l" rtl="0">
              <a:lnSpc>
                <a:spcPct val="90000"/>
              </a:lnSpc>
              <a:spcBef>
                <a:spcPts val="800"/>
              </a:spcBef>
              <a:spcAft>
                <a:spcPts val="0"/>
              </a:spcAft>
              <a:buSzPts val="2100"/>
              <a:buNone/>
            </a:pPr>
            <a:endParaRPr/>
          </a:p>
        </p:txBody>
      </p:sp>
      <p:pic>
        <p:nvPicPr>
          <p:cNvPr id="503" name="Google Shape;503;p77"/>
          <p:cNvPicPr preferRelativeResize="0"/>
          <p:nvPr/>
        </p:nvPicPr>
        <p:blipFill rotWithShape="1">
          <a:blip r:embed="rId3">
            <a:alphaModFix/>
          </a:blip>
          <a:srcRect/>
          <a:stretch/>
        </p:blipFill>
        <p:spPr>
          <a:xfrm>
            <a:off x="8425543" y="4289218"/>
            <a:ext cx="568771" cy="591564"/>
          </a:xfrm>
          <a:prstGeom prst="rect">
            <a:avLst/>
          </a:prstGeom>
          <a:noFill/>
          <a:ln>
            <a:noFill/>
          </a:ln>
        </p:spPr>
      </p:pic>
      <p:pic>
        <p:nvPicPr>
          <p:cNvPr id="504" name="Google Shape;504;p77"/>
          <p:cNvPicPr preferRelativeResize="0"/>
          <p:nvPr/>
        </p:nvPicPr>
        <p:blipFill rotWithShape="1">
          <a:blip r:embed="rId4">
            <a:alphaModFix/>
          </a:blip>
          <a:srcRect/>
          <a:stretch/>
        </p:blipFill>
        <p:spPr>
          <a:xfrm>
            <a:off x="7815275" y="4337647"/>
            <a:ext cx="610268" cy="58994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78"/>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510" name="Google Shape;510;p78"/>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511" name="Google Shape;511;p78"/>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4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7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 sz="3000"/>
              <a:t>Homework: Accountable Research Reading</a:t>
            </a:r>
            <a:endParaRPr sz="3000"/>
          </a:p>
        </p:txBody>
      </p:sp>
      <p:sp>
        <p:nvSpPr>
          <p:cNvPr id="517" name="Google Shape;517;p79"/>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t>Take out Independent Reading Journal.</a:t>
            </a:r>
            <a:endParaRPr sz="1100"/>
          </a:p>
          <a:p>
            <a:pPr marL="457200" lvl="0" indent="-298450" algn="l" rtl="0">
              <a:lnSpc>
                <a:spcPct val="100000"/>
              </a:lnSpc>
              <a:spcBef>
                <a:spcPts val="0"/>
              </a:spcBef>
              <a:spcAft>
                <a:spcPts val="0"/>
              </a:spcAft>
              <a:buSzPts val="1100"/>
              <a:buAutoNum type="arabicPeriod"/>
            </a:pPr>
            <a:r>
              <a:rPr lang="en" sz="1100"/>
              <a:t>Select a prompt.</a:t>
            </a:r>
            <a:endParaRPr sz="1100"/>
          </a:p>
          <a:p>
            <a:pPr marL="457200" lvl="0" indent="-298450" algn="l"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algn="l" rtl="0">
              <a:lnSpc>
                <a:spcPct val="100000"/>
              </a:lnSpc>
              <a:spcBef>
                <a:spcPts val="0"/>
              </a:spcBef>
              <a:spcAft>
                <a:spcPts val="0"/>
              </a:spcAft>
              <a:buSzPts val="1100"/>
              <a:buAutoNum type="arabicPeriod"/>
            </a:pPr>
            <a:r>
              <a:rPr lang="en" sz="1100"/>
              <a:t>Respond to prompt for HW.</a:t>
            </a:r>
            <a:endParaRPr sz="1100"/>
          </a:p>
          <a:p>
            <a:pPr marL="0" lvl="0" indent="0" algn="l" rtl="0">
              <a:lnSpc>
                <a:spcPct val="100000"/>
              </a:lnSpc>
              <a:spcBef>
                <a:spcPts val="0"/>
              </a:spcBef>
              <a:spcAft>
                <a:spcPts val="0"/>
              </a:spcAft>
              <a:buSzPts val="1400"/>
              <a:buNone/>
            </a:pPr>
            <a:endParaRPr sz="1100"/>
          </a:p>
          <a:p>
            <a:pPr marL="0" lvl="0" indent="0" algn="l" rtl="0">
              <a:lnSpc>
                <a:spcPct val="100000"/>
              </a:lnSpc>
              <a:spcBef>
                <a:spcPts val="0"/>
              </a:spcBef>
              <a:spcAft>
                <a:spcPts val="0"/>
              </a:spcAft>
              <a:buSzPts val="1400"/>
              <a:buNone/>
            </a:pPr>
            <a:endParaRPr sz="1100">
              <a:solidFill>
                <a:srgbClr val="444444"/>
              </a:solidFill>
            </a:endParaRPr>
          </a:p>
        </p:txBody>
      </p:sp>
      <p:sp>
        <p:nvSpPr>
          <p:cNvPr id="518" name="Google Shape;518;p79"/>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400"/>
              <a:buFont typeface="Arial"/>
              <a:buNone/>
            </a:pPr>
            <a:r>
              <a:rPr lang="en" sz="1300" b="1" dirty="0"/>
              <a:t>Module 4: Journal Prompts</a:t>
            </a:r>
            <a:endParaRPr sz="1300" b="1" dirty="0"/>
          </a:p>
          <a:p>
            <a:pPr marL="457200" lvl="0" indent="-311150" algn="l" rtl="0">
              <a:lnSpc>
                <a:spcPct val="115000"/>
              </a:lnSpc>
              <a:spcBef>
                <a:spcPts val="900"/>
              </a:spcBef>
              <a:spcAft>
                <a:spcPts val="0"/>
              </a:spcAft>
              <a:buSzPts val="1300"/>
              <a:buChar char="●"/>
            </a:pPr>
            <a:r>
              <a:rPr lang="en" sz="1300" dirty="0"/>
              <a:t>What is the theme or main idea of the text? What are some of the key details, and how</a:t>
            </a:r>
            <a:br>
              <a:rPr lang="en" sz="1300" dirty="0"/>
            </a:br>
            <a:r>
              <a:rPr lang="en" sz="1300" dirty="0"/>
              <a:t>do they support the main idea?</a:t>
            </a:r>
            <a:endParaRPr sz="1300" dirty="0"/>
          </a:p>
          <a:p>
            <a:pPr marL="457200" lvl="0" indent="-311150" algn="l" rtl="0">
              <a:lnSpc>
                <a:spcPct val="115000"/>
              </a:lnSpc>
              <a:spcBef>
                <a:spcPts val="0"/>
              </a:spcBef>
              <a:spcAft>
                <a:spcPts val="0"/>
              </a:spcAft>
              <a:buSzPts val="1300"/>
              <a:buChar char="●"/>
            </a:pPr>
            <a:r>
              <a:rPr lang="en" sz="1300" dirty="0"/>
              <a:t>What do the illustrations tell you? How do they help you understand the words?</a:t>
            </a:r>
            <a:endParaRPr sz="1300" dirty="0"/>
          </a:p>
          <a:p>
            <a:pPr marL="457200" lvl="0" indent="-311150" algn="l" rtl="0">
              <a:lnSpc>
                <a:spcPct val="115000"/>
              </a:lnSpc>
              <a:spcBef>
                <a:spcPts val="0"/>
              </a:spcBef>
              <a:spcAft>
                <a:spcPts val="0"/>
              </a:spcAft>
              <a:buSzPts val="1300"/>
              <a:buChar char="●"/>
            </a:pPr>
            <a:r>
              <a:rPr lang="en" sz="1300" dirty="0"/>
              <a:t>What questions do you now have after reading? What would you like to learn more</a:t>
            </a:r>
            <a:br>
              <a:rPr lang="en" sz="1300" dirty="0"/>
            </a:br>
            <a:r>
              <a:rPr lang="en" sz="1300" dirty="0"/>
              <a:t>about? Why?</a:t>
            </a:r>
            <a:endParaRPr sz="1300" dirty="0"/>
          </a:p>
          <a:p>
            <a:pPr marL="457200" lvl="0" indent="-311150" algn="l" rtl="0">
              <a:lnSpc>
                <a:spcPct val="115000"/>
              </a:lnSpc>
              <a:spcBef>
                <a:spcPts val="0"/>
              </a:spcBef>
              <a:spcAft>
                <a:spcPts val="0"/>
              </a:spcAft>
              <a:buSzPts val="1300"/>
              <a:buChar char="●"/>
            </a:pPr>
            <a:r>
              <a:rPr lang="en" sz="1300" dirty="0"/>
              <a:t>What are the most important facts you learned from reading?</a:t>
            </a:r>
            <a:endParaRPr sz="1300" dirty="0"/>
          </a:p>
          <a:p>
            <a:pPr marL="457200" lvl="0" indent="-311150" algn="l" rtl="0">
              <a:lnSpc>
                <a:spcPct val="115000"/>
              </a:lnSpc>
              <a:spcBef>
                <a:spcPts val="0"/>
              </a:spcBef>
              <a:spcAft>
                <a:spcPts val="0"/>
              </a:spcAft>
              <a:buSzPts val="1300"/>
              <a:buChar char="●"/>
            </a:pPr>
            <a:r>
              <a:rPr lang="en" sz="1300" dirty="0"/>
              <a:t>What is the most interesting fact you learned today? Why?</a:t>
            </a:r>
            <a:endParaRPr sz="1300" dirty="0"/>
          </a:p>
          <a:p>
            <a:pPr marL="457200" lvl="0" indent="-311150" algn="l" rtl="0">
              <a:lnSpc>
                <a:spcPct val="115000"/>
              </a:lnSpc>
              <a:spcBef>
                <a:spcPts val="0"/>
              </a:spcBef>
              <a:spcAft>
                <a:spcPts val="0"/>
              </a:spcAft>
              <a:buSzPts val="1300"/>
              <a:buChar char="●"/>
            </a:pPr>
            <a:r>
              <a:rPr lang="en" sz="1300" dirty="0"/>
              <a:t>How does what you read today connect to something you have learned in other lessons?</a:t>
            </a:r>
            <a:endParaRPr sz="1300" dirty="0"/>
          </a:p>
          <a:p>
            <a:pPr marL="457200" lvl="0" indent="-311150" algn="l" rtl="0">
              <a:lnSpc>
                <a:spcPct val="115000"/>
              </a:lnSpc>
              <a:spcBef>
                <a:spcPts val="0"/>
              </a:spcBef>
              <a:spcAft>
                <a:spcPts val="0"/>
              </a:spcAft>
              <a:buSzPts val="1300"/>
              <a:buChar char="●"/>
            </a:pPr>
            <a:r>
              <a:rPr lang="en" sz="1300" dirty="0"/>
              <a:t>Describe in depth a character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 setting in the text using details from the text.</a:t>
            </a:r>
            <a:endParaRPr sz="1300" dirty="0"/>
          </a:p>
          <a:p>
            <a:pPr marL="457200" lvl="0" indent="-311150" algn="l" rtl="0">
              <a:lnSpc>
                <a:spcPct val="115000"/>
              </a:lnSpc>
              <a:spcBef>
                <a:spcPts val="0"/>
              </a:spcBef>
              <a:spcAft>
                <a:spcPts val="0"/>
              </a:spcAft>
              <a:buSzPts val="1300"/>
              <a:buChar char="●"/>
            </a:pPr>
            <a:r>
              <a:rPr lang="en" sz="1300" dirty="0"/>
              <a:t>Describe in depth an event in the text using details from the text.</a:t>
            </a:r>
            <a:endParaRPr sz="1300" dirty="0"/>
          </a:p>
          <a:p>
            <a:pPr marL="457200" lvl="0" indent="-311150" algn="l" rtl="0">
              <a:lnSpc>
                <a:spcPct val="115000"/>
              </a:lnSpc>
              <a:spcBef>
                <a:spcPts val="0"/>
              </a:spcBef>
              <a:spcAft>
                <a:spcPts val="0"/>
              </a:spcAft>
              <a:buSzPts val="1300"/>
              <a:buChar char="●"/>
            </a:pPr>
            <a:r>
              <a:rPr lang="en" sz="1300" dirty="0"/>
              <a:t>Choose one new word from your reading today and analyze it on a vocabulary </a:t>
            </a:r>
            <a:r>
              <a:rPr lang="en" sz="1300" dirty="0" smtClean="0"/>
              <a:t>square</a:t>
            </a:r>
            <a:r>
              <a:rPr lang="en-US" sz="1300" dirty="0"/>
              <a:t>.</a:t>
            </a:r>
            <a:endParaRPr sz="13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79" name="Google Shape;379;p6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a:latin typeface="Century Gothic"/>
                <a:ea typeface="Century Gothic"/>
                <a:cs typeface="Century Gothic"/>
                <a:sym typeface="Century Gothic"/>
              </a:rPr>
              <a:t>Preparing for Lesson 1: </a:t>
            </a:r>
            <a:r>
              <a:rPr lang="en" sz="1700">
                <a:latin typeface="Century Gothic"/>
                <a:ea typeface="Century Gothic"/>
                <a:cs typeface="Century Gothic"/>
                <a:sym typeface="Century Gothic"/>
              </a:rPr>
              <a:t>Pre-reading and Preparing:</a:t>
            </a:r>
            <a:endParaRPr sz="17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Before teaching this lesson, please prepare by doing these things:</a:t>
            </a:r>
            <a:endParaRPr sz="17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2500"/>
              <a:buFont typeface="Arial"/>
              <a:buNone/>
            </a:pPr>
            <a:endParaRPr sz="170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Read through Lesson 1 </a:t>
            </a:r>
            <a:r>
              <a:rPr lang="en" sz="1700" u="sng">
                <a:solidFill>
                  <a:schemeClr val="hlink"/>
                </a:solidFill>
                <a:latin typeface="Century Gothic"/>
                <a:ea typeface="Century Gothic"/>
                <a:cs typeface="Century Gothic"/>
                <a:sym typeface="Century Gothic"/>
                <a:hlinkClick r:id="rId3"/>
              </a:rPr>
              <a:t>Here</a:t>
            </a:r>
            <a:r>
              <a:rPr lang="en" sz="1700">
                <a:latin typeface="Century Gothic"/>
                <a:ea typeface="Century Gothic"/>
                <a:cs typeface="Century Gothic"/>
                <a:sym typeface="Century Gothic"/>
              </a:rPr>
              <a:t>. </a:t>
            </a:r>
            <a:endParaRPr/>
          </a:p>
          <a:p>
            <a:pPr marL="120650" lvl="0" indent="0" algn="l" rtl="0">
              <a:lnSpc>
                <a:spcPct val="200000"/>
              </a:lnSpc>
              <a:spcBef>
                <a:spcPts val="0"/>
              </a:spcBef>
              <a:spcAft>
                <a:spcPts val="0"/>
              </a:spcAft>
              <a:buSzPts val="1700"/>
              <a:buNone/>
            </a:pPr>
            <a:r>
              <a:rPr lang="en" sz="1700">
                <a:latin typeface="Century Gothic"/>
                <a:ea typeface="Century Gothic"/>
                <a:cs typeface="Century Gothic"/>
                <a:sym typeface="Century Gothic"/>
              </a:rPr>
              <a:t>In this lesson, students will be: </a:t>
            </a:r>
            <a:endParaRPr/>
          </a:p>
          <a:p>
            <a:pPr marL="406400" lvl="0" indent="-285750" algn="l" rtl="0">
              <a:lnSpc>
                <a:spcPct val="100000"/>
              </a:lnSpc>
              <a:spcBef>
                <a:spcPts val="0"/>
              </a:spcBef>
              <a:spcAft>
                <a:spcPts val="0"/>
              </a:spcAft>
              <a:buSzPts val="1700"/>
              <a:buChar char="●"/>
            </a:pPr>
            <a:r>
              <a:rPr lang="en" sz="1700">
                <a:latin typeface="Century Gothic"/>
                <a:ea typeface="Century Gothic"/>
                <a:cs typeface="Century Gothic"/>
                <a:sym typeface="Century Gothic"/>
              </a:rPr>
              <a:t>Engaging the Learner:  </a:t>
            </a:r>
            <a:r>
              <a:rPr lang="en" sz="1700" i="1">
                <a:latin typeface="Century Gothic"/>
                <a:ea typeface="Century Gothic"/>
                <a:cs typeface="Century Gothic"/>
                <a:sym typeface="Century Gothic"/>
              </a:rPr>
              <a:t>The Hope Chest</a:t>
            </a:r>
            <a:r>
              <a:rPr lang="en" sz="1700">
                <a:latin typeface="Century Gothic"/>
                <a:ea typeface="Century Gothic"/>
                <a:cs typeface="Century Gothic"/>
                <a:sym typeface="Century Gothic"/>
              </a:rPr>
              <a:t>, Page 255</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Char char="●"/>
            </a:pPr>
            <a:r>
              <a:rPr lang="en" sz="1700">
                <a:latin typeface="Century Gothic"/>
                <a:ea typeface="Century Gothic"/>
                <a:cs typeface="Century Gothic"/>
                <a:sym typeface="Century Gothic"/>
              </a:rPr>
              <a:t>Reviewing Learning Targets</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Listening Closely:  “For the Heroes:  A Pep Talk from Kid President”</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Reviewing the Performance Task and Guiding Questions</a:t>
            </a:r>
            <a:endParaRPr sz="170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Reviewing Homework.</a:t>
            </a:r>
            <a:endParaRPr sz="17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8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525" name="Google Shape;525;p80"/>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526" name="Google Shape;526;p80"/>
          <p:cNvGraphicFramePr/>
          <p:nvPr/>
        </p:nvGraphicFramePr>
        <p:xfrm>
          <a:off x="952500" y="3122350"/>
          <a:ext cx="7239000" cy="1859219"/>
        </p:xfrm>
        <a:graphic>
          <a:graphicData uri="http://schemas.openxmlformats.org/drawingml/2006/table">
            <a:tbl>
              <a:tblPr>
                <a:noFill/>
                <a:tableStyleId>{1C61A8CB-B9DD-4D8C-81DE-4BF24F3C8552}</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85" name="Google Shape;385;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3: Lesson 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91" name="Google Shape;391;p6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1: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4 protocols:  Back-To-Back and Face-To-Face, Turn and Talk, Think-Pair-Share, and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92" name="Google Shape;392;p64"/>
          <p:cNvPicPr preferRelativeResize="0"/>
          <p:nvPr/>
        </p:nvPicPr>
        <p:blipFill rotWithShape="1">
          <a:blip r:embed="rId3">
            <a:alphaModFix/>
          </a:blip>
          <a:srcRect/>
          <a:stretch/>
        </p:blipFill>
        <p:spPr>
          <a:xfrm>
            <a:off x="8203075" y="4003490"/>
            <a:ext cx="572700" cy="572700"/>
          </a:xfrm>
          <a:prstGeom prst="rect">
            <a:avLst/>
          </a:prstGeom>
          <a:noFill/>
          <a:ln>
            <a:noFill/>
          </a:ln>
        </p:spPr>
      </p:pic>
      <p:pic>
        <p:nvPicPr>
          <p:cNvPr id="393" name="Google Shape;393;p64"/>
          <p:cNvPicPr preferRelativeResize="0"/>
          <p:nvPr/>
        </p:nvPicPr>
        <p:blipFill rotWithShape="1">
          <a:blip r:embed="rId4">
            <a:alphaModFix/>
          </a:blip>
          <a:srcRect/>
          <a:stretch/>
        </p:blipFill>
        <p:spPr>
          <a:xfrm>
            <a:off x="6844940" y="4004100"/>
            <a:ext cx="571500" cy="571500"/>
          </a:xfrm>
          <a:prstGeom prst="rect">
            <a:avLst/>
          </a:prstGeom>
          <a:noFill/>
          <a:ln>
            <a:noFill/>
          </a:ln>
        </p:spPr>
      </p:pic>
      <p:pic>
        <p:nvPicPr>
          <p:cNvPr id="394" name="Google Shape;394;p64"/>
          <p:cNvPicPr preferRelativeResize="0"/>
          <p:nvPr/>
        </p:nvPicPr>
        <p:blipFill rotWithShape="1">
          <a:blip r:embed="rId5">
            <a:alphaModFix/>
          </a:blip>
          <a:srcRect/>
          <a:stretch/>
        </p:blipFill>
        <p:spPr>
          <a:xfrm>
            <a:off x="6268391" y="4035507"/>
            <a:ext cx="508700" cy="508700"/>
          </a:xfrm>
          <a:prstGeom prst="rect">
            <a:avLst/>
          </a:prstGeom>
          <a:noFill/>
          <a:ln>
            <a:noFill/>
          </a:ln>
        </p:spPr>
      </p:pic>
      <p:pic>
        <p:nvPicPr>
          <p:cNvPr id="395" name="Google Shape;395;p64"/>
          <p:cNvPicPr preferRelativeResize="0"/>
          <p:nvPr/>
        </p:nvPicPr>
        <p:blipFill rotWithShape="1">
          <a:blip r:embed="rId6">
            <a:alphaModFix/>
          </a:blip>
          <a:srcRect/>
          <a:stretch/>
        </p:blipFill>
        <p:spPr>
          <a:xfrm>
            <a:off x="7595507" y="4075585"/>
            <a:ext cx="428500" cy="42855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65"/>
          <p:cNvSpPr txBox="1">
            <a:spLocks noGrp="1"/>
          </p:cNvSpPr>
          <p:nvPr>
            <p:ph type="title"/>
          </p:nvPr>
        </p:nvSpPr>
        <p:spPr>
          <a:xfrm>
            <a:off x="628650" y="2379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a:t>
            </a:r>
            <a:r>
              <a:rPr lang="en" sz="3600" dirty="0">
                <a:latin typeface="Century Gothic"/>
                <a:ea typeface="Century Gothic"/>
                <a:cs typeface="Century Gothic"/>
                <a:sym typeface="Century Gothic"/>
              </a:rPr>
              <a:t>4</a:t>
            </a:r>
            <a:r>
              <a:rPr lang="en" sz="3400" dirty="0">
                <a:latin typeface="Century Gothic"/>
                <a:ea typeface="Century Gothic"/>
                <a:cs typeface="Century Gothic"/>
                <a:sym typeface="Century Gothic"/>
              </a:rPr>
              <a:t>: Module </a:t>
            </a:r>
            <a:r>
              <a:rPr lang="en" sz="3600" dirty="0">
                <a:latin typeface="Century Gothic"/>
                <a:ea typeface="Century Gothic"/>
                <a:cs typeface="Century Gothic"/>
                <a:sym typeface="Century Gothic"/>
              </a:rPr>
              <a:t>4</a:t>
            </a:r>
            <a:r>
              <a:rPr lang="en" sz="3400" dirty="0">
                <a:latin typeface="Century Gothic"/>
                <a:ea typeface="Century Gothic"/>
                <a:cs typeface="Century Gothic"/>
                <a:sym typeface="Century Gothic"/>
              </a:rPr>
              <a:t>: Unit </a:t>
            </a:r>
            <a:r>
              <a:rPr lang="en" sz="3600" dirty="0">
                <a:latin typeface="Century Gothic"/>
                <a:ea typeface="Century Gothic"/>
                <a:cs typeface="Century Gothic"/>
                <a:sym typeface="Century Gothic"/>
              </a:rPr>
              <a:t>3</a:t>
            </a:r>
            <a:r>
              <a:rPr lang="en" sz="3400" dirty="0">
                <a:latin typeface="Century Gothic"/>
                <a:ea typeface="Century Gothic"/>
                <a:cs typeface="Century Gothic"/>
                <a:sym typeface="Century Gothic"/>
              </a:rPr>
              <a:t>: Lesson </a:t>
            </a:r>
            <a:r>
              <a:rPr lang="en" sz="3600" dirty="0">
                <a:latin typeface="Century Gothic"/>
                <a:ea typeface="Century Gothic"/>
                <a:cs typeface="Century Gothic"/>
                <a:sym typeface="Century Gothic"/>
              </a:rPr>
              <a:t>1</a:t>
            </a:r>
            <a:endParaRPr sz="34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dirty="0"/>
          </a:p>
        </p:txBody>
      </p:sp>
      <p:sp>
        <p:nvSpPr>
          <p:cNvPr id="401" name="Google Shape;401;p65"/>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a:latin typeface="Century Gothic"/>
                <a:ea typeface="Century Gothic"/>
                <a:cs typeface="Century Gothic"/>
                <a:sym typeface="Century Gothic"/>
              </a:rPr>
              <a:t>Preparing for Lesson 1: </a:t>
            </a:r>
            <a:r>
              <a:rPr lang="en" sz="1800">
                <a:latin typeface="Century Gothic"/>
                <a:ea typeface="Century Gothic"/>
                <a:cs typeface="Century Gothic"/>
                <a:sym typeface="Century Gothic"/>
              </a:rPr>
              <a:t>Supports for Students Who Need It</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a:solidFill>
                  <a:srgbClr val="444444"/>
                </a:solidFill>
                <a:latin typeface="Century Gothic"/>
                <a:ea typeface="Century Gothic"/>
                <a:cs typeface="Century Gothic"/>
                <a:sym typeface="Century Gothic"/>
              </a:rPr>
              <a:t>The basic design of this lesson supports students by building on their learning from previous units and making explicit the connections between content covered in the first two units and the work students will do in this unit; providing ample time for partner discussion and reflection; and allowing students to listen to and discuss the gist of the Kid President video before taking notes on it. </a:t>
            </a:r>
            <a:endParaRPr sz="1400">
              <a:solidFill>
                <a:srgbClr val="444444"/>
              </a:solidFill>
              <a:latin typeface="Century Gothic"/>
              <a:ea typeface="Century Gothic"/>
              <a:cs typeface="Century Gothic"/>
              <a:sym typeface="Century Gothic"/>
            </a:endParaRPr>
          </a:p>
          <a:p>
            <a:pPr marL="0" lvl="0" indent="0" algn="l" rtl="0">
              <a:lnSpc>
                <a:spcPct val="100000"/>
              </a:lnSpc>
              <a:spcBef>
                <a:spcPts val="3500"/>
              </a:spcBef>
              <a:spcAft>
                <a:spcPts val="0"/>
              </a:spcAft>
              <a:buSzPts val="2100"/>
              <a:buNone/>
            </a:pPr>
            <a:r>
              <a:rPr lang="en" sz="1400">
                <a:solidFill>
                  <a:srgbClr val="444444"/>
                </a:solidFill>
                <a:latin typeface="Century Gothic"/>
                <a:ea typeface="Century Gothic"/>
                <a:cs typeface="Century Gothic"/>
                <a:sym typeface="Century Gothic"/>
              </a:rPr>
              <a:t>Students may find it challenging to identify reasons and supporting evidence for the point made in the Kid President video. Reassure students by explaining that they will have more opportunities to practice the skills and process the information introduced in this lesson during the unit.</a:t>
            </a:r>
            <a:endParaRPr sz="1400">
              <a:solidFill>
                <a:srgbClr val="444444"/>
              </a:solidFill>
              <a:latin typeface="Century Gothic"/>
              <a:ea typeface="Century Gothic"/>
              <a:cs typeface="Century Gothic"/>
              <a:sym typeface="Century Gothic"/>
            </a:endParaRPr>
          </a:p>
          <a:p>
            <a:pPr marL="0" lvl="0" indent="0" algn="l" rtl="0">
              <a:lnSpc>
                <a:spcPct val="100000"/>
              </a:lnSpc>
              <a:spcBef>
                <a:spcPts val="180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402" name="Google Shape;402;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3" name="Google Shape;403;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4" name="Google Shape;404;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5" name="Google Shape;405;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6" name="Google Shape;406;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07" name="Google Shape;407;p65"/>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66"/>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3600" i="0" u="none" strike="noStrike" cap="none">
                <a:solidFill>
                  <a:schemeClr val="dk1"/>
                </a:solidFill>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600" i="0" u="none" strike="noStrike" cap="none">
                <a:solidFill>
                  <a:schemeClr val="dk1"/>
                </a:solidFill>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600" i="0" u="none" strike="noStrike" cap="none">
                <a:solidFill>
                  <a:schemeClr val="dk1"/>
                </a:solidFill>
                <a:latin typeface="Century Gothic"/>
                <a:ea typeface="Century Gothic"/>
                <a:cs typeface="Century Gothic"/>
                <a:sym typeface="Century Gothic"/>
              </a:rPr>
              <a:t> Overview</a:t>
            </a:r>
            <a:endParaRPr sz="3600" i="0" u="none" strike="noStrike" cap="none">
              <a:solidFill>
                <a:schemeClr val="dk1"/>
              </a:solidFill>
              <a:latin typeface="Century Gothic"/>
              <a:ea typeface="Century Gothic"/>
              <a:cs typeface="Century Gothic"/>
              <a:sym typeface="Century Gothic"/>
            </a:endParaRPr>
          </a:p>
        </p:txBody>
      </p:sp>
      <p:sp>
        <p:nvSpPr>
          <p:cNvPr id="414" name="Google Shape;414;p66"/>
          <p:cNvSpPr txBox="1">
            <a:spLocks noGrp="1"/>
          </p:cNvSpPr>
          <p:nvPr>
            <p:ph type="body" idx="1"/>
          </p:nvPr>
        </p:nvSpPr>
        <p:spPr>
          <a:xfrm>
            <a:off x="457200" y="874500"/>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200" dirty="0">
                <a:latin typeface="Century Gothic"/>
                <a:ea typeface="Century Gothic"/>
                <a:cs typeface="Century Gothic"/>
                <a:sym typeface="Century Gothic"/>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 In Unit 1, students begin reading </a:t>
            </a:r>
            <a:r>
              <a:rPr lang="en" sz="1200" i="1" dirty="0">
                <a:latin typeface="Century Gothic"/>
                <a:ea typeface="Century Gothic"/>
                <a:cs typeface="Century Gothic"/>
                <a:sym typeface="Century Gothic"/>
              </a:rPr>
              <a:t>The Hope Chest</a:t>
            </a:r>
            <a:r>
              <a:rPr lang="en" sz="1200" dirty="0">
                <a:latin typeface="Century Gothic"/>
                <a:ea typeface="Century Gothic"/>
                <a:cs typeface="Century Gothic"/>
                <a:sym typeface="Century Gothic"/>
              </a:rPr>
              <a:t> by Karen Schwabach. As they read about events in </a:t>
            </a:r>
            <a:r>
              <a:rPr lang="en" sz="1200" i="1" dirty="0">
                <a:latin typeface="Century Gothic"/>
                <a:ea typeface="Century Gothic"/>
                <a:cs typeface="Century Gothic"/>
                <a:sym typeface="Century Gothic"/>
              </a:rPr>
              <a:t>The Hope Chest</a:t>
            </a:r>
            <a:r>
              <a:rPr lang="en" sz="1200" dirty="0">
                <a:latin typeface="Century Gothic"/>
                <a:ea typeface="Century Gothic"/>
                <a:cs typeface="Century Gothic"/>
                <a:sym typeface="Century Gothic"/>
              </a:rPr>
              <a:t>, they also read informational firsthand and secondhand accounts of real-life responses to inequality and compare and contrast the information in both.</a:t>
            </a:r>
            <a:endParaRPr sz="12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323"/>
              </a:spcBef>
              <a:spcAft>
                <a:spcPts val="0"/>
              </a:spcAft>
              <a:buClr>
                <a:schemeClr val="dk1"/>
              </a:buClr>
              <a:buSzPts val="1615"/>
              <a:buFont typeface="Arial"/>
              <a:buNone/>
            </a:pPr>
            <a:endParaRPr sz="1200" i="0" u="none" strike="noStrike" cap="none" dirty="0">
              <a:solidFill>
                <a:schemeClr val="dk1"/>
              </a:solidFill>
              <a:latin typeface="Century Gothic"/>
              <a:ea typeface="Century Gothic"/>
              <a:cs typeface="Century Gothic"/>
              <a:sym typeface="Century Gothic"/>
            </a:endParaRPr>
          </a:p>
          <a:p>
            <a:pPr marL="0" lvl="0" indent="0" algn="l" rtl="0">
              <a:lnSpc>
                <a:spcPct val="90000"/>
              </a:lnSpc>
              <a:spcBef>
                <a:spcPts val="323"/>
              </a:spcBef>
              <a:spcAft>
                <a:spcPts val="0"/>
              </a:spcAft>
              <a:buClr>
                <a:srgbClr val="000000"/>
              </a:buClr>
              <a:buSzPts val="1100"/>
              <a:buFont typeface="Arial"/>
              <a:buNone/>
            </a:pPr>
            <a:r>
              <a:rPr lang="en" sz="1200" dirty="0">
                <a:latin typeface="Century Gothic"/>
                <a:ea typeface="Century Gothic"/>
                <a:cs typeface="Century Gothic"/>
                <a:sym typeface="Century Gothic"/>
              </a:rPr>
              <a:t>Students will focus on the following guiding questions:</a:t>
            </a:r>
            <a:endParaRPr sz="1200" dirty="0">
              <a:latin typeface="Century Gothic"/>
              <a:ea typeface="Century Gothic"/>
              <a:cs typeface="Century Gothic"/>
              <a:sym typeface="Century Gothic"/>
            </a:endParaRPr>
          </a:p>
          <a:p>
            <a:pPr marL="342900" lvl="0" indent="-311150" algn="l" rtl="0">
              <a:lnSpc>
                <a:spcPct val="90000"/>
              </a:lnSpc>
              <a:spcBef>
                <a:spcPts val="340"/>
              </a:spcBef>
              <a:spcAft>
                <a:spcPts val="0"/>
              </a:spcAft>
              <a:buSzPts val="1200"/>
              <a:buFont typeface="Century Gothic"/>
              <a:buChar char="•"/>
            </a:pPr>
            <a:r>
              <a:rPr lang="en" sz="1200" dirty="0">
                <a:latin typeface="Century Gothic"/>
                <a:ea typeface="Century Gothic"/>
                <a:cs typeface="Century Gothic"/>
                <a:sym typeface="Century Gothic"/>
              </a:rPr>
              <a:t>What can we learn from the process of ratifying the 19th Amendment?</a:t>
            </a:r>
            <a:endParaRPr sz="1200" dirty="0">
              <a:latin typeface="Century Gothic"/>
              <a:ea typeface="Century Gothic"/>
              <a:cs typeface="Century Gothic"/>
              <a:sym typeface="Century Gothic"/>
            </a:endParaRPr>
          </a:p>
          <a:p>
            <a:pPr marL="342900" lvl="0" indent="-311150" algn="l" rtl="0">
              <a:lnSpc>
                <a:spcPct val="90000"/>
              </a:lnSpc>
              <a:spcBef>
                <a:spcPts val="340"/>
              </a:spcBef>
              <a:spcAft>
                <a:spcPts val="0"/>
              </a:spcAft>
              <a:buSzPts val="1200"/>
              <a:buFont typeface="Century Gothic"/>
              <a:buChar char="•"/>
            </a:pPr>
            <a:r>
              <a:rPr lang="en" sz="1200" dirty="0">
                <a:latin typeface="Century Gothic"/>
                <a:ea typeface="Century Gothic"/>
                <a:cs typeface="Century Gothic"/>
                <a:sym typeface="Century Gothic"/>
              </a:rPr>
              <a:t>How can stories inspire us to take action to contribute to a better world?</a:t>
            </a:r>
            <a:endParaRPr sz="1200" dirty="0">
              <a:latin typeface="Century Gothic"/>
              <a:ea typeface="Century Gothic"/>
              <a:cs typeface="Century Gothic"/>
              <a:sym typeface="Century Gothic"/>
            </a:endParaRPr>
          </a:p>
          <a:p>
            <a:pPr marL="342900" lvl="0" indent="-311150" algn="l" rtl="0">
              <a:lnSpc>
                <a:spcPct val="90000"/>
              </a:lnSpc>
              <a:spcBef>
                <a:spcPts val="340"/>
              </a:spcBef>
              <a:spcAft>
                <a:spcPts val="0"/>
              </a:spcAft>
              <a:buSzPts val="1200"/>
              <a:buFont typeface="Century Gothic"/>
              <a:buChar char="•"/>
            </a:pPr>
            <a:r>
              <a:rPr lang="en" sz="1200" dirty="0">
                <a:latin typeface="Century Gothic"/>
                <a:ea typeface="Century Gothic"/>
                <a:cs typeface="Century Gothic"/>
                <a:sym typeface="Century Gothic"/>
              </a:rPr>
              <a:t>How and why can we encourage and support others to contribute to a better world?</a:t>
            </a:r>
            <a:br>
              <a:rPr lang="en" sz="1200" dirty="0">
                <a:latin typeface="Century Gothic"/>
                <a:ea typeface="Century Gothic"/>
                <a:cs typeface="Century Gothic"/>
                <a:sym typeface="Century Gothic"/>
              </a:rPr>
            </a:br>
            <a:endParaRPr sz="1200" dirty="0">
              <a:latin typeface="Century Gothic"/>
              <a:ea typeface="Century Gothic"/>
              <a:cs typeface="Century Gothic"/>
              <a:sym typeface="Century Gothic"/>
            </a:endParaRPr>
          </a:p>
          <a:p>
            <a:pPr marL="0" lvl="0" indent="0" algn="l" rtl="0">
              <a:lnSpc>
                <a:spcPct val="90000"/>
              </a:lnSpc>
              <a:spcBef>
                <a:spcPts val="340"/>
              </a:spcBef>
              <a:spcAft>
                <a:spcPts val="0"/>
              </a:spcAft>
              <a:buClr>
                <a:srgbClr val="000000"/>
              </a:buClr>
              <a:buSzPts val="1100"/>
              <a:buFont typeface="Arial"/>
              <a:buNone/>
            </a:pPr>
            <a:r>
              <a:rPr lang="en" sz="1200" dirty="0">
                <a:latin typeface="Century Gothic"/>
                <a:ea typeface="Century Gothic"/>
                <a:cs typeface="Century Gothic"/>
                <a:sym typeface="Century Gothic"/>
              </a:rPr>
              <a:t>This module is designed so that students grapple with the following big ideas.</a:t>
            </a:r>
            <a:endParaRPr sz="1200" dirty="0">
              <a:latin typeface="Century Gothic"/>
              <a:ea typeface="Century Gothic"/>
              <a:cs typeface="Century Gothic"/>
              <a:sym typeface="Century Gothic"/>
            </a:endParaRPr>
          </a:p>
          <a:p>
            <a:pPr marL="342900" lvl="0" indent="-292100" algn="l" rtl="0">
              <a:lnSpc>
                <a:spcPct val="90000"/>
              </a:lnSpc>
              <a:spcBef>
                <a:spcPts val="340"/>
              </a:spcBef>
              <a:spcAft>
                <a:spcPts val="0"/>
              </a:spcAft>
              <a:buSzPts val="1200"/>
              <a:buFont typeface="Century Gothic"/>
              <a:buChar char="•"/>
            </a:pPr>
            <a:r>
              <a:rPr lang="en" sz="1200" dirty="0">
                <a:latin typeface="Century Gothic"/>
                <a:ea typeface="Century Gothic"/>
                <a:cs typeface="Century Gothic"/>
                <a:sym typeface="Century Gothic"/>
              </a:rPr>
              <a:t>When people take action against inequality, they can cause social change.</a:t>
            </a:r>
            <a:endParaRPr sz="1200" dirty="0">
              <a:latin typeface="Century Gothic"/>
              <a:ea typeface="Century Gothic"/>
              <a:cs typeface="Century Gothic"/>
              <a:sym typeface="Century Gothic"/>
            </a:endParaRPr>
          </a:p>
          <a:p>
            <a:pPr marL="342900" lvl="0" indent="-292100" algn="l" rtl="0">
              <a:lnSpc>
                <a:spcPct val="90000"/>
              </a:lnSpc>
              <a:spcBef>
                <a:spcPts val="340"/>
              </a:spcBef>
              <a:spcAft>
                <a:spcPts val="0"/>
              </a:spcAft>
              <a:buSzPts val="1200"/>
              <a:buFont typeface="Century Gothic"/>
              <a:buChar char="•"/>
            </a:pPr>
            <a:r>
              <a:rPr lang="en" sz="1200" dirty="0">
                <a:latin typeface="Century Gothic"/>
                <a:ea typeface="Century Gothic"/>
                <a:cs typeface="Century Gothic"/>
                <a:sym typeface="Century Gothic"/>
              </a:rPr>
              <a:t>Stories can build our awareness, empathy, and understanding of injustice and other problems in the world.</a:t>
            </a:r>
            <a:endParaRPr sz="1200" dirty="0">
              <a:latin typeface="Century Gothic"/>
              <a:ea typeface="Century Gothic"/>
              <a:cs typeface="Century Gothic"/>
              <a:sym typeface="Century Gothic"/>
            </a:endParaRPr>
          </a:p>
          <a:p>
            <a:pPr marL="342900" lvl="0" indent="-292100" algn="l" rtl="0">
              <a:lnSpc>
                <a:spcPct val="90000"/>
              </a:lnSpc>
              <a:spcBef>
                <a:spcPts val="340"/>
              </a:spcBef>
              <a:spcAft>
                <a:spcPts val="0"/>
              </a:spcAft>
              <a:buSzPts val="1200"/>
              <a:buFont typeface="Century Gothic"/>
              <a:buChar char="•"/>
            </a:pPr>
            <a:r>
              <a:rPr lang="en" sz="1200" dirty="0">
                <a:latin typeface="Century Gothic"/>
                <a:ea typeface="Century Gothic"/>
                <a:cs typeface="Century Gothic"/>
                <a:sym typeface="Century Gothic"/>
              </a:rPr>
              <a:t>We can encourage others to create a better world by raising awareness, offering ideas, and providing opportunities for them to help.</a:t>
            </a:r>
            <a:br>
              <a:rPr lang="en" sz="1200" dirty="0">
                <a:latin typeface="Century Gothic"/>
                <a:ea typeface="Century Gothic"/>
                <a:cs typeface="Century Gothic"/>
                <a:sym typeface="Century Gothic"/>
              </a:rPr>
            </a:br>
            <a:endParaRPr sz="1200" dirty="0">
              <a:latin typeface="Century Gothic"/>
              <a:ea typeface="Century Gothic"/>
              <a:cs typeface="Century Gothic"/>
              <a:sym typeface="Century Gothic"/>
            </a:endParaRPr>
          </a:p>
        </p:txBody>
      </p:sp>
      <p:sp>
        <p:nvSpPr>
          <p:cNvPr id="415" name="Google Shape;415;p66"/>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67"/>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3000" i="0" u="none" strike="noStrike" cap="none">
                <a:solidFill>
                  <a:schemeClr val="dk1"/>
                </a:solidFill>
              </a:rPr>
              <a:t>Grade </a:t>
            </a:r>
            <a:r>
              <a:rPr lang="en" sz="3000"/>
              <a:t>4</a:t>
            </a:r>
            <a:r>
              <a:rPr lang="en" sz="3000" i="0" u="none" strike="noStrike" cap="none">
                <a:solidFill>
                  <a:schemeClr val="dk1"/>
                </a:solidFill>
              </a:rPr>
              <a:t> Module </a:t>
            </a:r>
            <a:r>
              <a:rPr lang="en" sz="3000"/>
              <a:t>4</a:t>
            </a:r>
            <a:r>
              <a:rPr lang="en" sz="3000" i="0" u="none" strike="noStrike" cap="none">
                <a:solidFill>
                  <a:schemeClr val="dk1"/>
                </a:solidFill>
              </a:rPr>
              <a:t> Unit 3 Overview</a:t>
            </a:r>
            <a:endParaRPr sz="3000" i="0" u="none" strike="noStrike" cap="none">
              <a:solidFill>
                <a:schemeClr val="dk1"/>
              </a:solidFill>
            </a:endParaRPr>
          </a:p>
        </p:txBody>
      </p:sp>
      <p:sp>
        <p:nvSpPr>
          <p:cNvPr id="422" name="Google Shape;422;p67"/>
          <p:cNvSpPr txBox="1">
            <a:spLocks noGrp="1"/>
          </p:cNvSpPr>
          <p:nvPr>
            <p:ph type="body" idx="1"/>
          </p:nvPr>
        </p:nvSpPr>
        <p:spPr>
          <a:xfrm>
            <a:off x="457200" y="1063251"/>
            <a:ext cx="8229600" cy="366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240"/>
              <a:buFont typeface="Arial"/>
              <a:buNone/>
            </a:pPr>
            <a:r>
              <a:rPr lang="en" sz="1200" dirty="0">
                <a:latin typeface="Century Gothic"/>
                <a:ea typeface="Century Gothic"/>
                <a:cs typeface="Century Gothic"/>
                <a:sym typeface="Century Gothic"/>
              </a:rPr>
              <a:t>In Unit 3, students connect their learning about the process of ratifying the 19th Amendment to their own lives. Recognizing that Violet and the other characters in </a:t>
            </a:r>
            <a:r>
              <a:rPr lang="en" sz="1200" i="1" dirty="0">
                <a:latin typeface="Century Gothic"/>
                <a:ea typeface="Century Gothic"/>
                <a:cs typeface="Century Gothic"/>
                <a:sym typeface="Century Gothic"/>
              </a:rPr>
              <a:t>The Hope Chest </a:t>
            </a:r>
            <a:r>
              <a:rPr lang="en" sz="1200" dirty="0">
                <a:latin typeface="Century Gothic"/>
                <a:ea typeface="Century Gothic"/>
                <a:cs typeface="Century Gothic"/>
                <a:sym typeface="Century Gothic"/>
              </a:rPr>
              <a:t>took action against inequality to cause social change, students focus on how kids can make a difference. In the first half of the unit, students read informational texts and watch videos to research how kids around the United States have addressed issues in their communities and made a difference. As they research, they learn about issues people face around the country and see real-life examples of how kids contributed to a better world. For the </a:t>
            </a:r>
            <a:r>
              <a:rPr lang="en" sz="1200" b="1" dirty="0">
                <a:latin typeface="Century Gothic"/>
                <a:ea typeface="Century Gothic"/>
                <a:cs typeface="Century Gothic"/>
                <a:sym typeface="Century Gothic"/>
              </a:rPr>
              <a:t>mid-unit assessment</a:t>
            </a:r>
            <a:r>
              <a:rPr lang="en" sz="1200" dirty="0">
                <a:latin typeface="Century Gothic"/>
                <a:ea typeface="Century Gothic"/>
                <a:cs typeface="Century Gothic"/>
                <a:sym typeface="Century Gothic"/>
              </a:rPr>
              <a:t>, students read a new text and watch a new video to add to their research.</a:t>
            </a:r>
            <a:endParaRPr sz="1200" dirty="0">
              <a:solidFill>
                <a:srgbClr val="444444"/>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200" dirty="0">
              <a:solidFill>
                <a:srgbClr val="444444"/>
              </a:solidFill>
              <a:latin typeface="Century Gothic"/>
              <a:ea typeface="Century Gothic"/>
              <a:cs typeface="Century Gothic"/>
              <a:sym typeface="Century Gothic"/>
            </a:endParaRPr>
          </a:p>
          <a:p>
            <a:pPr marL="0" lvl="0" indent="0" algn="l" rtl="0">
              <a:lnSpc>
                <a:spcPct val="90000"/>
              </a:lnSpc>
              <a:spcBef>
                <a:spcPts val="323"/>
              </a:spcBef>
              <a:spcAft>
                <a:spcPts val="0"/>
              </a:spcAft>
              <a:buSzPts val="1100"/>
              <a:buNone/>
            </a:pPr>
            <a:r>
              <a:rPr lang="en" sz="1200" dirty="0">
                <a:latin typeface="Century Gothic"/>
                <a:ea typeface="Century Gothic"/>
                <a:cs typeface="Century Gothic"/>
                <a:sym typeface="Century Gothic"/>
              </a:rPr>
              <a:t>Students will focus on the following guiding questions:</a:t>
            </a:r>
            <a:endParaRPr sz="1200" dirty="0">
              <a:latin typeface="Century Gothic"/>
              <a:ea typeface="Century Gothic"/>
              <a:cs typeface="Century Gothic"/>
              <a:sym typeface="Century Gothic"/>
            </a:endParaRPr>
          </a:p>
          <a:p>
            <a:pPr marL="342900" lvl="0" indent="-292100" algn="l" rtl="0">
              <a:lnSpc>
                <a:spcPct val="90000"/>
              </a:lnSpc>
              <a:spcBef>
                <a:spcPts val="323"/>
              </a:spcBef>
              <a:spcAft>
                <a:spcPts val="0"/>
              </a:spcAft>
              <a:buClr>
                <a:srgbClr val="444444"/>
              </a:buClr>
              <a:buSzPts val="1200"/>
              <a:buFont typeface="Century Gothic"/>
              <a:buChar char="•"/>
            </a:pPr>
            <a:r>
              <a:rPr lang="en" sz="1200" dirty="0">
                <a:solidFill>
                  <a:srgbClr val="444444"/>
                </a:solidFill>
                <a:latin typeface="Century Gothic"/>
                <a:ea typeface="Century Gothic"/>
                <a:cs typeface="Century Gothic"/>
                <a:sym typeface="Century Gothic"/>
              </a:rPr>
              <a:t>What can we learn from the process of ratifying the 19th Amendment?</a:t>
            </a:r>
            <a:endParaRPr sz="1200" dirty="0">
              <a:solidFill>
                <a:srgbClr val="444444"/>
              </a:solidFill>
              <a:latin typeface="Century Gothic"/>
              <a:ea typeface="Century Gothic"/>
              <a:cs typeface="Century Gothic"/>
              <a:sym typeface="Century Gothic"/>
            </a:endParaRPr>
          </a:p>
          <a:p>
            <a:pPr marL="342900" lvl="0" indent="-292100" algn="l" rtl="0">
              <a:lnSpc>
                <a:spcPct val="90000"/>
              </a:lnSpc>
              <a:spcBef>
                <a:spcPts val="0"/>
              </a:spcBef>
              <a:spcAft>
                <a:spcPts val="0"/>
              </a:spcAft>
              <a:buClr>
                <a:srgbClr val="444444"/>
              </a:buClr>
              <a:buSzPts val="1200"/>
              <a:buFont typeface="Century Gothic"/>
              <a:buChar char="•"/>
            </a:pPr>
            <a:r>
              <a:rPr lang="en" sz="1200" dirty="0">
                <a:solidFill>
                  <a:srgbClr val="444444"/>
                </a:solidFill>
                <a:latin typeface="Century Gothic"/>
                <a:ea typeface="Century Gothic"/>
                <a:cs typeface="Century Gothic"/>
                <a:sym typeface="Century Gothic"/>
              </a:rPr>
              <a:t>How can stories inspire us to take action to contribute to a better world?</a:t>
            </a:r>
            <a:endParaRPr sz="1200" dirty="0">
              <a:solidFill>
                <a:srgbClr val="444444"/>
              </a:solidFill>
              <a:latin typeface="Century Gothic"/>
              <a:ea typeface="Century Gothic"/>
              <a:cs typeface="Century Gothic"/>
              <a:sym typeface="Century Gothic"/>
            </a:endParaRPr>
          </a:p>
          <a:p>
            <a:pPr marL="342900" lvl="0" indent="-292100" algn="l" rtl="0">
              <a:lnSpc>
                <a:spcPct val="90000"/>
              </a:lnSpc>
              <a:spcBef>
                <a:spcPts val="0"/>
              </a:spcBef>
              <a:spcAft>
                <a:spcPts val="0"/>
              </a:spcAft>
              <a:buClr>
                <a:srgbClr val="444444"/>
              </a:buClr>
              <a:buSzPts val="1200"/>
              <a:buFont typeface="Century Gothic"/>
              <a:buChar char="•"/>
            </a:pPr>
            <a:r>
              <a:rPr lang="en" sz="1200" dirty="0">
                <a:solidFill>
                  <a:srgbClr val="444444"/>
                </a:solidFill>
                <a:latin typeface="Century Gothic"/>
                <a:ea typeface="Century Gothic"/>
                <a:cs typeface="Century Gothic"/>
                <a:sym typeface="Century Gothic"/>
              </a:rPr>
              <a:t>How and why can we encourage and support others to contribute to a better world?</a:t>
            </a:r>
            <a:endParaRPr sz="1200" dirty="0">
              <a:latin typeface="Century Gothic"/>
              <a:ea typeface="Century Gothic"/>
              <a:cs typeface="Century Gothic"/>
              <a:sym typeface="Century Gothic"/>
            </a:endParaRPr>
          </a:p>
          <a:p>
            <a:pPr marL="0" lvl="0" indent="0" algn="l" rtl="0">
              <a:lnSpc>
                <a:spcPct val="100000"/>
              </a:lnSpc>
              <a:spcBef>
                <a:spcPts val="340"/>
              </a:spcBef>
              <a:spcAft>
                <a:spcPts val="0"/>
              </a:spcAft>
              <a:buSzPts val="1100"/>
              <a:buNone/>
            </a:pPr>
            <a:r>
              <a:rPr lang="en" sz="1200" dirty="0">
                <a:latin typeface="Century Gothic"/>
                <a:ea typeface="Century Gothic"/>
                <a:cs typeface="Century Gothic"/>
                <a:sym typeface="Century Gothic"/>
              </a:rPr>
              <a:t>This unit is designed so that students grapple with the following big ideas.</a:t>
            </a:r>
            <a:endParaRPr sz="1200" dirty="0">
              <a:latin typeface="Century Gothic"/>
              <a:ea typeface="Century Gothic"/>
              <a:cs typeface="Century Gothic"/>
              <a:sym typeface="Century Gothic"/>
            </a:endParaRPr>
          </a:p>
          <a:p>
            <a:pPr marL="342900" lvl="0" indent="-292100" algn="l" rtl="0">
              <a:lnSpc>
                <a:spcPct val="100000"/>
              </a:lnSpc>
              <a:spcBef>
                <a:spcPts val="340"/>
              </a:spcBef>
              <a:spcAft>
                <a:spcPts val="0"/>
              </a:spcAft>
              <a:buClr>
                <a:srgbClr val="444444"/>
              </a:buClr>
              <a:buSzPts val="1200"/>
              <a:buFont typeface="Century Gothic"/>
              <a:buChar char="•"/>
            </a:pPr>
            <a:r>
              <a:rPr lang="en" sz="1200" dirty="0">
                <a:solidFill>
                  <a:srgbClr val="444444"/>
                </a:solidFill>
                <a:latin typeface="Century Gothic"/>
                <a:ea typeface="Century Gothic"/>
                <a:cs typeface="Century Gothic"/>
                <a:sym typeface="Century Gothic"/>
              </a:rPr>
              <a:t>When people take action against inequality, they can cause social change.</a:t>
            </a:r>
            <a:endParaRPr sz="1200" dirty="0">
              <a:latin typeface="Century Gothic"/>
              <a:ea typeface="Century Gothic"/>
              <a:cs typeface="Century Gothic"/>
              <a:sym typeface="Century Gothic"/>
            </a:endParaRPr>
          </a:p>
          <a:p>
            <a:pPr marL="342900" lvl="0" indent="-292100" algn="l" rtl="0">
              <a:lnSpc>
                <a:spcPct val="115000"/>
              </a:lnSpc>
              <a:spcBef>
                <a:spcPts val="0"/>
              </a:spcBef>
              <a:spcAft>
                <a:spcPts val="0"/>
              </a:spcAft>
              <a:buSzPts val="1200"/>
              <a:buFont typeface="Century Gothic"/>
              <a:buChar char="•"/>
            </a:pPr>
            <a:r>
              <a:rPr lang="en" sz="1200" dirty="0">
                <a:solidFill>
                  <a:srgbClr val="444444"/>
                </a:solidFill>
                <a:latin typeface="Century Gothic"/>
                <a:ea typeface="Century Gothic"/>
                <a:cs typeface="Century Gothic"/>
                <a:sym typeface="Century Gothic"/>
              </a:rPr>
              <a:t>Stories can build our awareness, empathy, and understanding of injustice and other problems in the world.</a:t>
            </a:r>
            <a:endParaRPr sz="1200" dirty="0">
              <a:latin typeface="Century Gothic"/>
              <a:ea typeface="Century Gothic"/>
              <a:cs typeface="Century Gothic"/>
              <a:sym typeface="Century Gothic"/>
            </a:endParaRPr>
          </a:p>
          <a:p>
            <a:pPr marL="342900" lvl="0" indent="-292100" algn="l" rtl="0">
              <a:lnSpc>
                <a:spcPct val="115000"/>
              </a:lnSpc>
              <a:spcBef>
                <a:spcPts val="0"/>
              </a:spcBef>
              <a:spcAft>
                <a:spcPts val="0"/>
              </a:spcAft>
              <a:buSzPts val="1200"/>
              <a:buFont typeface="Century Gothic"/>
              <a:buChar char="•"/>
            </a:pPr>
            <a:r>
              <a:rPr lang="en" sz="1200" dirty="0">
                <a:solidFill>
                  <a:srgbClr val="444444"/>
                </a:solidFill>
                <a:latin typeface="Century Gothic"/>
                <a:ea typeface="Century Gothic"/>
                <a:cs typeface="Century Gothic"/>
                <a:sym typeface="Century Gothic"/>
              </a:rPr>
              <a:t>We can encourage others to create a better world by raising awareness, offering ideas, and providing opportunities for them to help.</a:t>
            </a:r>
            <a:r>
              <a:rPr lang="en" sz="1200" dirty="0">
                <a:latin typeface="Century Gothic"/>
                <a:ea typeface="Century Gothic"/>
                <a:cs typeface="Century Gothic"/>
                <a:sym typeface="Century Gothic"/>
              </a:rPr>
              <a:t/>
            </a:r>
            <a:br>
              <a:rPr lang="en" sz="1200" dirty="0">
                <a:latin typeface="Century Gothic"/>
                <a:ea typeface="Century Gothic"/>
                <a:cs typeface="Century Gothic"/>
                <a:sym typeface="Century Gothic"/>
              </a:rPr>
            </a:br>
            <a:endParaRPr sz="1200" dirty="0">
              <a:latin typeface="Century Gothic"/>
              <a:ea typeface="Century Gothic"/>
              <a:cs typeface="Century Gothic"/>
              <a:sym typeface="Century Gothic"/>
            </a:endParaRPr>
          </a:p>
          <a:p>
            <a:pPr marL="0" marR="0" lvl="0" indent="0" algn="l" rtl="0">
              <a:lnSpc>
                <a:spcPct val="80000"/>
              </a:lnSpc>
              <a:spcBef>
                <a:spcPts val="1800"/>
              </a:spcBef>
              <a:spcAft>
                <a:spcPts val="0"/>
              </a:spcAft>
              <a:buSzPts val="2100"/>
              <a:buNone/>
            </a:pPr>
            <a:r>
              <a:rPr lang="en" sz="2240" i="0" u="none" strike="noStrike" cap="none" dirty="0">
                <a:solidFill>
                  <a:schemeClr val="dk1"/>
                </a:solidFill>
                <a:latin typeface="Century Gothic"/>
                <a:ea typeface="Century Gothic"/>
                <a:cs typeface="Century Gothic"/>
                <a:sym typeface="Century Gothic"/>
              </a:rPr>
              <a:t>	</a:t>
            </a:r>
            <a:endParaRPr dirty="0">
              <a:latin typeface="Century Gothic"/>
              <a:ea typeface="Century Gothic"/>
              <a:cs typeface="Century Gothic"/>
              <a:sym typeface="Century Gothic"/>
            </a:endParaRPr>
          </a:p>
          <a:p>
            <a:pPr marL="0" marR="0" lvl="0" indent="0" algn="l" rtl="0">
              <a:lnSpc>
                <a:spcPct val="80000"/>
              </a:lnSpc>
              <a:spcBef>
                <a:spcPts val="448"/>
              </a:spcBef>
              <a:spcAft>
                <a:spcPts val="0"/>
              </a:spcAft>
              <a:buClr>
                <a:schemeClr val="dk1"/>
              </a:buClr>
              <a:buSzPts val="2240"/>
              <a:buFont typeface="Arial"/>
              <a:buNone/>
            </a:pPr>
            <a:endParaRPr sz="224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26"/>
        <p:cNvGrpSpPr/>
        <p:nvPr/>
      </p:nvGrpSpPr>
      <p:grpSpPr>
        <a:xfrm>
          <a:off x="0" y="0"/>
          <a:ext cx="0" cy="0"/>
          <a:chOff x="0" y="0"/>
          <a:chExt cx="0" cy="0"/>
        </a:xfrm>
      </p:grpSpPr>
      <p:pic>
        <p:nvPicPr>
          <p:cNvPr id="427" name="Google Shape;427;p6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28" name="Google Shape;428;p6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29" name="Google Shape;429;p6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430" name="Google Shape;430;p6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31" name="Google Shape;431;p6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69"/>
          <p:cNvSpPr txBox="1">
            <a:spLocks noGrp="1"/>
          </p:cNvSpPr>
          <p:nvPr>
            <p:ph type="title"/>
          </p:nvPr>
        </p:nvSpPr>
        <p:spPr>
          <a:xfrm>
            <a:off x="628650" y="110558"/>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437" name="Google Shape;437;p69"/>
          <p:cNvSpPr txBox="1">
            <a:spLocks noGrp="1"/>
          </p:cNvSpPr>
          <p:nvPr>
            <p:ph type="body" idx="1"/>
          </p:nvPr>
        </p:nvSpPr>
        <p:spPr>
          <a:xfrm>
            <a:off x="443593" y="1104758"/>
            <a:ext cx="8450036"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Char char="●"/>
            </a:pPr>
            <a:r>
              <a:rPr lang="en" sz="2400" dirty="0">
                <a:latin typeface="Century Gothic"/>
                <a:ea typeface="Century Gothic"/>
                <a:cs typeface="Century Gothic"/>
                <a:sym typeface="Century Gothic"/>
              </a:rPr>
              <a:t>Engaging the Learner:  </a:t>
            </a:r>
            <a:r>
              <a:rPr lang="en" sz="2400" i="1" dirty="0">
                <a:latin typeface="Century Gothic"/>
                <a:ea typeface="Century Gothic"/>
                <a:cs typeface="Century Gothic"/>
                <a:sym typeface="Century Gothic"/>
              </a:rPr>
              <a:t>The Hope Chest</a:t>
            </a:r>
            <a:r>
              <a:rPr lang="en" sz="2400" dirty="0">
                <a:latin typeface="Century Gothic"/>
                <a:ea typeface="Century Gothic"/>
                <a:cs typeface="Century Gothic"/>
                <a:sym typeface="Century Gothic"/>
              </a:rPr>
              <a:t>, Page 255;</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Learning Targets;</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Listening Closely:  “For the Heroes:  A Pep Talk from Kid President”</a:t>
            </a:r>
            <a:r>
              <a:rPr lang="en" sz="2400" i="1"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the Performance Task and Guiding Questions</a:t>
            </a:r>
            <a:r>
              <a:rPr lang="en" sz="2400" i="1" dirty="0">
                <a:latin typeface="Century Gothic"/>
                <a:ea typeface="Century Gothic"/>
                <a:cs typeface="Century Gothic"/>
                <a:sym typeface="Century Gothic"/>
              </a:rPr>
              <a:t>; </a:t>
            </a:r>
            <a:r>
              <a:rPr lang="en" sz="2400" dirty="0">
                <a:latin typeface="Century Gothic"/>
                <a:ea typeface="Century Gothic"/>
                <a:cs typeface="Century Gothic"/>
                <a:sym typeface="Century Gothic"/>
              </a:rPr>
              <a:t>and</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4E75A59-E42F-41CA-ABCE-D9C622830C55}"/>
</file>

<file path=customXml/itemProps2.xml><?xml version="1.0" encoding="utf-8"?>
<ds:datastoreItem xmlns:ds="http://schemas.openxmlformats.org/officeDocument/2006/customXml" ds:itemID="{6C09AC93-AD4C-4C28-BA42-C3892ABF5E6D}"/>
</file>

<file path=customXml/itemProps3.xml><?xml version="1.0" encoding="utf-8"?>
<ds:datastoreItem xmlns:ds="http://schemas.openxmlformats.org/officeDocument/2006/customXml" ds:itemID="{1F2DA99C-752E-4183-9B6D-FD21E97C4717}"/>
</file>

<file path=docProps/app.xml><?xml version="1.0" encoding="utf-8"?>
<Properties xmlns="http://schemas.openxmlformats.org/officeDocument/2006/extended-properties" xmlns:vt="http://schemas.openxmlformats.org/officeDocument/2006/docPropsVTypes">
  <TotalTime>55</TotalTime>
  <Words>6690</Words>
  <Application>Microsoft Office PowerPoint</Application>
  <PresentationFormat>On-screen Show (16:9)</PresentationFormat>
  <Paragraphs>432</Paragraphs>
  <Slides>20</Slides>
  <Notes>20</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20</vt:i4>
      </vt:variant>
    </vt:vector>
  </HeadingPairs>
  <TitlesOfParts>
    <vt:vector size="30" baseType="lpstr">
      <vt:lpstr>Arial</vt:lpstr>
      <vt:lpstr>Overlock</vt:lpstr>
      <vt:lpstr>Calibri</vt:lpstr>
      <vt:lpstr>Century Gothic</vt:lpstr>
      <vt:lpstr>Georgia</vt:lpstr>
      <vt:lpstr>Office Theme</vt:lpstr>
      <vt:lpstr>Office Theme</vt:lpstr>
      <vt:lpstr>Office Theme</vt:lpstr>
      <vt:lpstr>Simple Light</vt:lpstr>
      <vt:lpstr>Office Theme</vt:lpstr>
      <vt:lpstr>Grade 4: Module 4: Unit 3: Lesson 1 Teacher slide, before teaching.</vt:lpstr>
      <vt:lpstr>Grade 4: Module 4: Unit 3: Lesson 1 Teacher slide, before teaching.</vt:lpstr>
      <vt:lpstr>Grade 4: Module 4: Unit 3: Lesson 1 Teacher slide, before teaching.</vt:lpstr>
      <vt:lpstr>Grade 4: Module 4: Unit 3: Lesson 1 Teacher slide, before teaching.</vt:lpstr>
      <vt:lpstr>Grade 4: Module 4: Unit 3: Lesson 1 Teacher slide, before teaching. </vt:lpstr>
      <vt:lpstr>Grade 4 Module 4 Overview</vt:lpstr>
      <vt:lpstr>Grade 4 Module 4 Unit 3 Overview</vt:lpstr>
      <vt:lpstr>Grade 4: Module 4:  Unit 3: Lesson 1</vt:lpstr>
      <vt:lpstr>Hello, Students!</vt:lpstr>
      <vt:lpstr>Engaging the Learner:  The Hope Chest, page 255</vt:lpstr>
      <vt:lpstr>Reviewing Learning Targets</vt:lpstr>
      <vt:lpstr>Listening Closely:  “For the Heroes:  A Pep Talk from Kid President”</vt:lpstr>
      <vt:lpstr>Taking Notes:  “For the Heroes: A Pep Talk from Kid President”</vt:lpstr>
      <vt:lpstr>Reviewing the Learning Target</vt:lpstr>
      <vt:lpstr>Reviewing the Performance Task and Guiding Questions</vt:lpstr>
      <vt:lpstr>Reviewing the Performance Task and Guiding Questions</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3: Lesson 1 Teacher slide, before teaching.</dc:title>
  <dc:creator>nbravo</dc:creator>
  <cp:lastModifiedBy>Nicole Bravo</cp:lastModifiedBy>
  <cp:revision>17</cp:revision>
  <dcterms:modified xsi:type="dcterms:W3CDTF">2019-01-05T22:18:33Z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