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6.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20.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notesSlides/notesSlide3.xml" ContentType="application/vnd.openxmlformats-officedocument.presentationml.notesSlide+xml"/>
  <Override PartName="/ppt/slideLayouts/slideLayout8.xml" ContentType="application/vnd.openxmlformats-officedocument.presentationml.slideLayout+xml"/>
  <Override PartName="/ppt/notesSlides/notesSlide4.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2.xml" ContentType="application/vnd.openxmlformats-officedocument.presentationml.notesSlide+xml"/>
  <Override PartName="/ppt/slideLayouts/slideLayout12.xml" ContentType="application/vnd.openxmlformats-officedocument.presentationml.slideLayout+xml"/>
  <Override PartName="/ppt/notesSlides/notesSlide10.xml" ContentType="application/vnd.openxmlformats-officedocument.presentationml.notesSlide+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notesSlides/notesSlide9.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B2AABFC-45C0-4C03-B396-C5BF97C3A936}">
  <a:tblStyle styleId="{3B2AABFC-45C0-4C03-B396-C5BF97C3A936}"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8761" autoAdjust="0"/>
  </p:normalViewPr>
  <p:slideViewPr>
    <p:cSldViewPr snapToGrid="0">
      <p:cViewPr varScale="1">
        <p:scale>
          <a:sx n="63" d="100"/>
          <a:sy n="63" d="100"/>
        </p:scale>
        <p:origin x="1512" y="5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1314141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eleducation.org/resources/g4m3u1-perspectives-on-the-american-revolution-building-background-knowledge-assessments" TargetMode="External"/><Relationship Id="rId7" Type="http://schemas.openxmlformats.org/officeDocument/2006/relationships/hyperlink" Target="https://eleducation.org/resources/independent-reading-sample-plan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fourth-grade-writing-rubrics-and-checklists" TargetMode="External"/><Relationship Id="rId5" Type="http://schemas.openxmlformats.org/officeDocument/2006/relationships/hyperlink" Target="https://eleducation.org/resources/el-education-classroom-protocols" TargetMode="External"/><Relationship Id="rId4" Type="http://schemas.openxmlformats.org/officeDocument/2006/relationships/hyperlink" Target="https://eleducation.org/resources/general-protocols-and-strategies-from-management-in-the-active-classroom"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3" name="Google Shape;18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module, students consider how one’s perspective influences one’s opinion through the lens of the American Revolution.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b="0" i="1" u="none" strike="noStrike" cap="none">
                <a:solidFill>
                  <a:schemeClr val="dk1"/>
                </a:solidFill>
                <a:latin typeface="Calibri"/>
                <a:ea typeface="Calibri"/>
                <a:cs typeface="Calibri"/>
                <a:sym typeface="Calibri"/>
              </a:rPr>
              <a:t>Divided Loyalties </a:t>
            </a:r>
            <a:r>
              <a:rPr lang="en" sz="1200" b="0" i="0" u="none" strike="noStrike" cap="none">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b="0" i="1" u="none" strike="noStrike" cap="none">
                <a:solidFill>
                  <a:schemeClr val="dk1"/>
                </a:solidFill>
                <a:latin typeface="Calibri"/>
                <a:ea typeface="Calibri"/>
                <a:cs typeface="Calibri"/>
                <a:sym typeface="Calibri"/>
              </a:rPr>
              <a:t> Divided Loyalties </a:t>
            </a:r>
            <a:r>
              <a:rPr lang="en" sz="1200" b="0" i="0" u="none" strike="noStrike" cap="none">
                <a:solidFill>
                  <a:schemeClr val="dk1"/>
                </a:solidFill>
                <a:latin typeface="Calibri"/>
                <a:ea typeface="Calibri"/>
                <a:cs typeface="Calibri"/>
                <a:sym typeface="Calibri"/>
              </a:rPr>
              <a:t>would think of the excerpt in a text-based discussion.</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For the mid-unit assessment, students read a new scene from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however, instead of writing descriptive paragraphs, they now write short first-person point of view narratives. For the end of unit assessment, students read the final scene of </a:t>
            </a:r>
            <a:r>
              <a:rPr lang="en" sz="1200" b="0" i="1"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and analyze a character to write a new first-person narrative.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r>
              <a:rPr lang="en" sz="1200" b="0" i="0" u="none" strike="noStrike" cap="none">
                <a:solidFill>
                  <a:schemeClr val="dk1"/>
                </a:solidFill>
                <a:latin typeface="Calibri"/>
                <a:ea typeface="Calibri"/>
                <a:cs typeface="Calibri"/>
                <a:sym typeface="Calibri"/>
              </a:rPr>
              <a:t/>
            </a:r>
            <a:br>
              <a:rPr lang="en" sz="1200" b="0" i="0" u="none" strike="noStrike" cap="none">
                <a:solidFill>
                  <a:schemeClr val="dk1"/>
                </a:solidFill>
                <a:latin typeface="Calibri"/>
                <a:ea typeface="Calibri"/>
                <a:cs typeface="Calibri"/>
                <a:sym typeface="Calibri"/>
              </a:rPr>
            </a:br>
            <a:endParaRPr sz="1200" b="0" i="0" u="none" strike="noStrike" cap="none">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9196532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2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Reread the sentence: </a:t>
            </a:r>
            <a:r>
              <a:rPr lang="en" sz="1200" b="0" i="1" u="none" strike="noStrike" cap="none">
                <a:solidFill>
                  <a:srgbClr val="000000"/>
                </a:solidFill>
                <a:latin typeface="Calibri"/>
                <a:ea typeface="Calibri"/>
                <a:cs typeface="Calibri"/>
                <a:sym typeface="Calibri"/>
              </a:rPr>
              <a:t>“Also, I am worried about William, whom we will be leaving behind.”</a:t>
            </a:r>
            <a:endParaRPr sz="1200" b="0" i="1"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(Acting Out Progressive Verb Tenses) Consider posting three signs in the classroom, each with the word </a:t>
            </a:r>
            <a:r>
              <a:rPr lang="en" sz="1200" b="0" i="1" u="none" strike="noStrike" cap="none">
                <a:solidFill>
                  <a:srgbClr val="000000"/>
                </a:solidFill>
                <a:latin typeface="Calibri"/>
                <a:ea typeface="Calibri"/>
                <a:cs typeface="Calibri"/>
                <a:sym typeface="Calibri"/>
              </a:rPr>
              <a:t>“Yesterday,”</a:t>
            </a:r>
            <a:r>
              <a:rPr lang="en" sz="1200" b="0" i="0" u="none" strike="noStrike" cap="none">
                <a:solidFill>
                  <a:srgbClr val="000000"/>
                </a:solidFill>
                <a:latin typeface="Calibri"/>
                <a:ea typeface="Calibri"/>
                <a:cs typeface="Calibri"/>
                <a:sym typeface="Calibri"/>
              </a:rPr>
              <a:t> </a:t>
            </a:r>
            <a:r>
              <a:rPr lang="en" sz="1200" b="0" i="1" u="none" strike="noStrike" cap="none">
                <a:solidFill>
                  <a:srgbClr val="000000"/>
                </a:solidFill>
                <a:latin typeface="Calibri"/>
                <a:ea typeface="Calibri"/>
                <a:cs typeface="Calibri"/>
                <a:sym typeface="Calibri"/>
              </a:rPr>
              <a:t>“Today”</a:t>
            </a:r>
            <a:r>
              <a:rPr lang="en" sz="1200" b="0" i="0" u="none" strike="noStrike" cap="none">
                <a:solidFill>
                  <a:srgbClr val="000000"/>
                </a:solidFill>
                <a:latin typeface="Calibri"/>
                <a:ea typeface="Calibri"/>
                <a:cs typeface="Calibri"/>
                <a:sym typeface="Calibri"/>
              </a:rPr>
              <a:t> or </a:t>
            </a:r>
            <a:r>
              <a:rPr lang="en" sz="1200" b="0" i="1" u="none" strike="noStrike" cap="none">
                <a:solidFill>
                  <a:srgbClr val="000000"/>
                </a:solidFill>
                <a:latin typeface="Calibri"/>
                <a:ea typeface="Calibri"/>
                <a:cs typeface="Calibri"/>
                <a:sym typeface="Calibri"/>
              </a:rPr>
              <a:t>“Tomorrow.</a:t>
            </a:r>
            <a:r>
              <a:rPr lang="en" sz="1200" b="0" i="0" u="none" strike="noStrike" cap="none">
                <a:solidFill>
                  <a:srgbClr val="000000"/>
                </a:solidFill>
                <a:latin typeface="Calibri"/>
                <a:ea typeface="Calibri"/>
                <a:cs typeface="Calibri"/>
                <a:sym typeface="Calibri"/>
              </a:rPr>
              <a:t>” Invite a different student to stand under each sign and act out </a:t>
            </a:r>
            <a:r>
              <a:rPr lang="en" sz="1200" b="0" i="1" u="none" strike="noStrike" cap="none">
                <a:solidFill>
                  <a:srgbClr val="000000"/>
                </a:solidFill>
                <a:latin typeface="Calibri"/>
                <a:ea typeface="Calibri"/>
                <a:cs typeface="Calibri"/>
                <a:sym typeface="Calibri"/>
              </a:rPr>
              <a:t>jumping,</a:t>
            </a:r>
            <a:r>
              <a:rPr lang="en" sz="1200" b="0" i="0" u="none" strike="noStrike" cap="none">
                <a:solidFill>
                  <a:srgbClr val="000000"/>
                </a:solidFill>
                <a:latin typeface="Calibri"/>
                <a:ea typeface="Calibri"/>
                <a:cs typeface="Calibri"/>
                <a:sym typeface="Calibri"/>
              </a:rPr>
              <a:t>then invite volunteers to use the correct progressive verb tense to describe what each student is doing. (Examples: </a:t>
            </a:r>
            <a:r>
              <a:rPr lang="en" sz="1200" b="0" i="1" u="none" strike="noStrike" cap="none">
                <a:solidFill>
                  <a:srgbClr val="000000"/>
                </a:solidFill>
                <a:latin typeface="Calibri"/>
                <a:ea typeface="Calibri"/>
                <a:cs typeface="Calibri"/>
                <a:sym typeface="Calibri"/>
              </a:rPr>
              <a:t>Yesterday, Mila was jumping. Today, Soren is jumping.  Tomorrow, Tenzin will be jumping.</a:t>
            </a:r>
            <a:r>
              <a:rPr lang="en" sz="1200" b="0" i="0" u="none" strike="noStrike" cap="none">
                <a:solidFill>
                  <a:srgbClr val="000000"/>
                </a:solidFill>
                <a:latin typeface="Calibri"/>
                <a:ea typeface="Calibri"/>
                <a:cs typeface="Calibri"/>
                <a:sym typeface="Calibri"/>
              </a:rPr>
              <a:t>) Repeat this with other verbs throughout the day and consider charting student responses as additional examples on the displayed </a:t>
            </a:r>
            <a:r>
              <a:rPr lang="en" sz="1200" b="1" i="0" u="none" strike="noStrike" cap="none">
                <a:solidFill>
                  <a:srgbClr val="000000"/>
                </a:solidFill>
                <a:latin typeface="Calibri"/>
                <a:ea typeface="Calibri"/>
                <a:cs typeface="Calibri"/>
                <a:sym typeface="Calibri"/>
              </a:rPr>
              <a:t>Progressive Verb Tenses handout</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p:txBody>
      </p:sp>
      <p:sp>
        <p:nvSpPr>
          <p:cNvPr id="250" name="Google Shape;250;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502736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15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Slides contains animations (click to reveal sentence)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“Can you figure out why the author used Also?”</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(to connect the ideas in this sentence to the ideas in the sentences before; to add information like </a:t>
            </a:r>
            <a:r>
              <a:rPr lang="en" sz="1200" b="1" i="1" u="none" strike="noStrike" cap="none">
                <a:solidFill>
                  <a:srgbClr val="000000"/>
                </a:solidFill>
                <a:latin typeface="Calibri"/>
                <a:ea typeface="Calibri"/>
                <a:cs typeface="Calibri"/>
                <a:sym typeface="Calibri"/>
              </a:rPr>
              <a:t>in addition</a:t>
            </a:r>
            <a:r>
              <a:rPr lang="en" sz="1200" b="1" i="0" u="none" strike="noStrike" cap="none">
                <a:solidFill>
                  <a:srgbClr val="000000"/>
                </a:solidFill>
                <a:latin typeface="Calibri"/>
                <a:ea typeface="Calibri"/>
                <a:cs typeface="Calibri"/>
                <a:sym typeface="Calibri"/>
              </a:rPr>
              <a:t> or </a:t>
            </a:r>
            <a:r>
              <a:rPr lang="en" sz="1200" b="1" i="1" u="none" strike="noStrike" cap="none">
                <a:solidFill>
                  <a:srgbClr val="000000"/>
                </a:solidFill>
                <a:latin typeface="Calibri"/>
                <a:ea typeface="Calibri"/>
                <a:cs typeface="Calibri"/>
                <a:sym typeface="Calibri"/>
              </a:rPr>
              <a:t>and</a:t>
            </a:r>
            <a:r>
              <a:rPr lang="en" sz="1200" b="1" i="0" u="none" strike="noStrike" cap="none">
                <a:solidFill>
                  <a:srgbClr val="000000"/>
                </a:solidFill>
                <a:latin typeface="Calibri"/>
                <a:ea typeface="Calibri"/>
                <a:cs typeface="Calibri"/>
                <a:sym typeface="Calibri"/>
              </a:rPr>
              <a:t>. In the previous sentence, Robert said that his heart hurts for Abigail and Ben because they don’t want to leave. </a:t>
            </a:r>
            <a:r>
              <a:rPr lang="en" sz="1200" b="1" i="1" u="none" strike="noStrike" cap="none">
                <a:solidFill>
                  <a:srgbClr val="000000"/>
                </a:solidFill>
                <a:latin typeface="Calibri"/>
                <a:ea typeface="Calibri"/>
                <a:cs typeface="Calibri"/>
                <a:sym typeface="Calibri"/>
              </a:rPr>
              <a:t>Also</a:t>
            </a:r>
            <a:r>
              <a:rPr lang="en" sz="1200" b="1" i="0" u="none" strike="noStrike" cap="none">
                <a:solidFill>
                  <a:srgbClr val="000000"/>
                </a:solidFill>
                <a:latin typeface="Calibri"/>
                <a:ea typeface="Calibri"/>
                <a:cs typeface="Calibri"/>
                <a:sym typeface="Calibri"/>
              </a:rPr>
              <a:t> signals that Robert will tell more about how he feels in this sentence.)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Click twice to reveal next text.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“Who is this sentence about?”</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(Robert; the narrative is written in the first-person. It is written from Robert’s perspective. subject pronoun) </a:t>
            </a:r>
            <a:endParaRPr sz="1200" b="1"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rgbClr val="000000"/>
                </a:solidFill>
                <a:latin typeface="Calibri"/>
                <a:ea typeface="Calibri"/>
                <a:cs typeface="Calibri"/>
                <a:sym typeface="Calibri"/>
              </a:rPr>
              <a:t>“How does Robert feel?”</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(Robert is worried about William. Robert is concerned or upset about William. present tense verb)</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Students can imagine Robert worried about William and then sketch it.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Click twice to reveal text.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“What does this chunk tell us about William?”</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(He will not come with Robert’s family when they go to New York; Robert’s family will not take him with them. relative clause)</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 on the phrase </a:t>
            </a:r>
            <a:r>
              <a:rPr lang="en" sz="1200" b="0" i="1" u="none" strike="noStrike" cap="none">
                <a:solidFill>
                  <a:srgbClr val="000000"/>
                </a:solidFill>
                <a:latin typeface="Calibri"/>
                <a:ea typeface="Calibri"/>
                <a:cs typeface="Calibri"/>
                <a:sym typeface="Calibri"/>
              </a:rPr>
              <a:t>will be leaving. Ask:</a:t>
            </a:r>
            <a:r>
              <a:rPr lang="en" sz="1200" b="0" i="0" u="none" strike="noStrike" cap="none">
                <a:solidFill>
                  <a:srgbClr val="000000"/>
                </a:solidFill>
                <a:latin typeface="Calibri"/>
                <a:ea typeface="Calibri"/>
                <a:cs typeface="Calibri"/>
                <a:sym typeface="Calibri"/>
              </a:rPr>
              <a:t> </a:t>
            </a:r>
            <a:r>
              <a:rPr lang="en" sz="1200" b="0" i="1" u="none" strike="noStrike" cap="none">
                <a:solidFill>
                  <a:srgbClr val="000000"/>
                </a:solidFill>
                <a:latin typeface="Calibri"/>
                <a:ea typeface="Calibri"/>
                <a:cs typeface="Calibri"/>
                <a:sym typeface="Calibri"/>
              </a:rPr>
              <a:t>“When, in relation to the writing of this sentence in the narrative, does the family leave William behind? How do you know?”</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(In the future; after Robert wrote the sentence. I know because it uses will, which tells me it is in the future tense. future progressive tense verb)</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a:t>
            </a:r>
            <a:r>
              <a:rPr lang="en" sz="1200" b="0" i="1" u="none" strike="noStrike" cap="none">
                <a:solidFill>
                  <a:srgbClr val="000000"/>
                </a:solidFill>
                <a:latin typeface="Calibri"/>
                <a:ea typeface="Calibri"/>
                <a:cs typeface="Calibri"/>
                <a:sym typeface="Calibri"/>
              </a:rPr>
              <a:t>“What if we replaced will be leaving with will leave? How would that change the meaning of the sentence? What makes you think so?”</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(It would mostly mean the same thing, but it would tell us that leaving might happen all at once and will be less of a continuing action. I think so because we use the future progressive tense for continuing actions. By </a:t>
            </a:r>
            <a:r>
              <a:rPr lang="en" sz="1200" b="1" i="1" u="none" strike="noStrike" cap="none">
                <a:solidFill>
                  <a:srgbClr val="000000"/>
                </a:solidFill>
                <a:latin typeface="Calibri"/>
                <a:ea typeface="Calibri"/>
                <a:cs typeface="Calibri"/>
                <a:sym typeface="Calibri"/>
              </a:rPr>
              <a:t>using will be leaving</a:t>
            </a:r>
            <a:r>
              <a:rPr lang="en" sz="1200" b="1" i="0" u="none" strike="noStrike" cap="none">
                <a:solidFill>
                  <a:srgbClr val="000000"/>
                </a:solidFill>
                <a:latin typeface="Calibri"/>
                <a:ea typeface="Calibri"/>
                <a:cs typeface="Calibri"/>
                <a:sym typeface="Calibri"/>
              </a:rPr>
              <a:t>, the author emphasizes the ongoing loss Robert will feel in leaving William behind.)</a:t>
            </a:r>
            <a:endParaRPr sz="1200" b="1"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Students can turn to their partners and say goodbye as if are they will be leaving them behind.</a:t>
            </a:r>
            <a:endParaRPr sz="1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sketching in </a:t>
            </a:r>
            <a:r>
              <a:rPr lang="en" sz="1200" b="1" i="0" u="none" strike="noStrike" cap="none">
                <a:solidFill>
                  <a:schemeClr val="dk1"/>
                </a:solidFill>
                <a:latin typeface="Calibri"/>
                <a:ea typeface="Calibri"/>
                <a:cs typeface="Calibri"/>
                <a:sym typeface="Calibri"/>
              </a:rPr>
              <a:t>note-catcher</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257" name="Google Shape;25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94720696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Students can imagine and sketch the Barton family in the future, leaving William behind.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students’ attention to their </a:t>
            </a:r>
            <a:r>
              <a:rPr lang="en" sz="1200" b="1" i="0" u="none" strike="noStrike" cap="none">
                <a:solidFill>
                  <a:srgbClr val="000000"/>
                </a:solidFill>
                <a:latin typeface="Calibri"/>
                <a:ea typeface="Calibri"/>
                <a:cs typeface="Calibri"/>
                <a:sym typeface="Calibri"/>
              </a:rPr>
              <a:t>Progressive Verb Tenses handout.</a:t>
            </a:r>
            <a:r>
              <a:rPr lang="en" sz="1200" b="0" i="0" u="none" strike="noStrike" cap="none">
                <a:solidFill>
                  <a:srgbClr val="000000"/>
                </a:solidFill>
                <a:latin typeface="Calibri"/>
                <a:ea typeface="Calibri"/>
                <a:cs typeface="Calibri"/>
                <a:sym typeface="Calibri"/>
              </a:rPr>
              <a:t> Read aloud the definition and the examples. Point out the formula for the future progressive tense (</a:t>
            </a:r>
            <a:r>
              <a:rPr lang="en" sz="1200" b="0" i="1" u="none" strike="noStrike" cap="none">
                <a:solidFill>
                  <a:srgbClr val="000000"/>
                </a:solidFill>
                <a:latin typeface="Calibri"/>
                <a:ea typeface="Calibri"/>
                <a:cs typeface="Calibri"/>
                <a:sym typeface="Calibri"/>
              </a:rPr>
              <a:t>will be</a:t>
            </a:r>
            <a:r>
              <a:rPr lang="en" sz="1200" b="0" i="0" u="none" strike="noStrike" cap="none">
                <a:solidFill>
                  <a:srgbClr val="000000"/>
                </a:solidFill>
                <a:latin typeface="Calibri"/>
                <a:ea typeface="Calibri"/>
                <a:cs typeface="Calibri"/>
                <a:sym typeface="Calibri"/>
              </a:rPr>
              <a:t> + verb + -</a:t>
            </a:r>
            <a:r>
              <a:rPr lang="en" sz="1200" b="0" i="1" u="none" strike="noStrike" cap="none">
                <a:solidFill>
                  <a:srgbClr val="000000"/>
                </a:solidFill>
                <a:latin typeface="Calibri"/>
                <a:ea typeface="Calibri"/>
                <a:cs typeface="Calibri"/>
                <a:sym typeface="Calibri"/>
              </a:rPr>
              <a:t>ing</a:t>
            </a:r>
            <a:r>
              <a:rPr lang="en" sz="1200" b="0" i="0" u="none" strike="noStrike" cap="none">
                <a:solidFill>
                  <a:srgbClr val="000000"/>
                </a:solidFill>
                <a:latin typeface="Calibri"/>
                <a:ea typeface="Calibri"/>
                <a:cs typeface="Calibri"/>
                <a:sym typeface="Calibri"/>
              </a:rPr>
              <a:t>) and invite students to write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 Next week, I _______[</a:t>
            </a:r>
            <a:r>
              <a:rPr lang="en" sz="1200" b="0" i="1" u="none" strike="noStrike" cap="none">
                <a:solidFill>
                  <a:srgbClr val="000000"/>
                </a:solidFill>
                <a:latin typeface="Calibri"/>
                <a:ea typeface="Calibri"/>
                <a:cs typeface="Calibri"/>
                <a:sym typeface="Calibri"/>
              </a:rPr>
              <a:t>will be</a:t>
            </a:r>
            <a:r>
              <a:rPr lang="en" sz="1200" b="0" i="0" u="none" strike="noStrike" cap="none">
                <a:solidFill>
                  <a:srgbClr val="000000"/>
                </a:solidFill>
                <a:latin typeface="Calibri"/>
                <a:ea typeface="Calibri"/>
                <a:cs typeface="Calibri"/>
                <a:sym typeface="Calibri"/>
              </a:rPr>
              <a:t> + verb + -</a:t>
            </a:r>
            <a:r>
              <a:rPr lang="en" sz="1200" b="0" i="1" u="none" strike="noStrike" cap="none">
                <a:solidFill>
                  <a:srgbClr val="000000"/>
                </a:solidFill>
                <a:latin typeface="Calibri"/>
                <a:ea typeface="Calibri"/>
                <a:cs typeface="Calibri"/>
                <a:sym typeface="Calibri"/>
              </a:rPr>
              <a:t>ing</a:t>
            </a:r>
            <a:r>
              <a:rPr lang="en" sz="1200" b="0" i="0" u="none" strike="noStrike" cap="none">
                <a:solidFill>
                  <a:srgbClr val="000000"/>
                </a:solidFill>
                <a:latin typeface="Calibri"/>
                <a:ea typeface="Calibri"/>
                <a:cs typeface="Calibri"/>
                <a:sym typeface="Calibri"/>
              </a:rPr>
              <a:t>] in school. (Next week,  </a:t>
            </a:r>
            <a:r>
              <a:rPr lang="en" sz="1200" b="0" i="0" u="sng" strike="noStrike" cap="none">
                <a:solidFill>
                  <a:srgbClr val="000000"/>
                </a:solidFill>
                <a:latin typeface="Calibri"/>
                <a:ea typeface="Calibri"/>
                <a:cs typeface="Calibri"/>
                <a:sym typeface="Calibri"/>
              </a:rPr>
              <a:t>I will be reading </a:t>
            </a:r>
            <a:r>
              <a:rPr lang="en" sz="1200" b="0" i="0" u="none" strike="noStrike" cap="none">
                <a:solidFill>
                  <a:srgbClr val="000000"/>
                </a:solidFill>
                <a:latin typeface="Calibri"/>
                <a:ea typeface="Calibri"/>
                <a:cs typeface="Calibri"/>
                <a:sym typeface="Calibri"/>
              </a:rPr>
              <a:t>in school.)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chemeClr val="dk1"/>
                </a:solidFill>
                <a:latin typeface="Calibri"/>
                <a:ea typeface="Calibri"/>
                <a:cs typeface="Calibri"/>
                <a:sym typeface="Calibri"/>
              </a:rPr>
              <a:t>Ask: </a:t>
            </a:r>
            <a:r>
              <a:rPr lang="en" sz="1200" b="0" i="1" u="none" strike="noStrike" cap="none">
                <a:solidFill>
                  <a:schemeClr val="dk1"/>
                </a:solidFill>
                <a:latin typeface="Calibri"/>
                <a:ea typeface="Calibri"/>
                <a:cs typeface="Calibri"/>
                <a:sym typeface="Calibri"/>
              </a:rPr>
              <a:t> </a:t>
            </a:r>
            <a:endParaRPr sz="1200" b="0" i="1"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chemeClr val="dk1"/>
                </a:solidFill>
                <a:latin typeface="Calibri"/>
                <a:ea typeface="Calibri"/>
                <a:cs typeface="Calibri"/>
                <a:sym typeface="Calibri"/>
              </a:rPr>
              <a:t>“How can you say this sentence in your own words?”</a:t>
            </a:r>
            <a:r>
              <a:rPr lang="en" sz="1200" b="0" i="0" u="none" strike="noStrike" cap="none">
                <a:solidFill>
                  <a:schemeClr val="dk1"/>
                </a:solidFill>
                <a:latin typeface="Calibri"/>
                <a:ea typeface="Calibri"/>
                <a:cs typeface="Calibri"/>
                <a:sym typeface="Calibri"/>
              </a:rPr>
              <a:t> </a:t>
            </a:r>
            <a:r>
              <a:rPr lang="en" sz="1200" b="1" i="0" u="none" strike="noStrike" cap="none">
                <a:solidFill>
                  <a:schemeClr val="dk1"/>
                </a:solidFill>
                <a:latin typeface="Calibri"/>
                <a:ea typeface="Calibri"/>
                <a:cs typeface="Calibri"/>
                <a:sym typeface="Calibri"/>
              </a:rPr>
              <a:t>(Robert is moving his family to New York and he is worried about William, who is staying in New Jersey to continue fighting for the Patriots.) </a:t>
            </a:r>
            <a:endParaRPr sz="1200" b="1"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a:solidFill>
                  <a:schemeClr val="dk1"/>
                </a:solidFill>
                <a:latin typeface="Calibri"/>
                <a:ea typeface="Calibri"/>
                <a:cs typeface="Calibri"/>
                <a:sym typeface="Calibri"/>
              </a:rPr>
              <a:t>“How does this Language Dive add to your understanding of the guiding question?”</a:t>
            </a:r>
            <a:r>
              <a:rPr lang="en" sz="1200" b="0" i="0" u="none" strike="noStrike" cap="none">
                <a:solidFill>
                  <a:schemeClr val="dk1"/>
                </a:solidFill>
                <a:latin typeface="Calibri"/>
                <a:ea typeface="Calibri"/>
                <a:cs typeface="Calibri"/>
                <a:sym typeface="Calibri"/>
              </a:rPr>
              <a:t> </a:t>
            </a:r>
            <a:r>
              <a:rPr lang="en" sz="1200" b="1" i="0" u="none" strike="noStrike" cap="none">
                <a:solidFill>
                  <a:schemeClr val="dk1"/>
                </a:solidFill>
                <a:latin typeface="Calibri"/>
                <a:ea typeface="Calibri"/>
                <a:cs typeface="Calibri"/>
                <a:sym typeface="Calibri"/>
              </a:rPr>
              <a:t>(It illustrates how the Revolutionary War divided families. The Barton family is divided in their views about the war and will also become geographically divided when Robert moves the rest of the family to New York and William stays behind in New Jersey to fight for the Patriots.)</a:t>
            </a:r>
            <a:endParaRPr sz="1200" b="1"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sketching in </a:t>
            </a:r>
            <a:r>
              <a:rPr lang="en" sz="1200" b="1" i="0" u="none" strike="noStrike" cap="none">
                <a:solidFill>
                  <a:schemeClr val="dk1"/>
                </a:solidFill>
                <a:latin typeface="Calibri"/>
                <a:ea typeface="Calibri"/>
                <a:cs typeface="Calibri"/>
                <a:sym typeface="Calibri"/>
              </a:rPr>
              <a:t>note-catcher</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To provide lighter support: </a:t>
            </a:r>
            <a:r>
              <a:rPr lang="en" sz="1200" b="0" i="1" u="none" strike="noStrike" cap="none">
                <a:solidFill>
                  <a:schemeClr val="dk1"/>
                </a:solidFill>
                <a:latin typeface="Calibri"/>
                <a:ea typeface="Calibri"/>
                <a:cs typeface="Calibri"/>
                <a:sym typeface="Calibri"/>
              </a:rPr>
              <a:t>“Can you change the sentence to use the past progressive or present progressive tense? How?” Today, I am writing narratives in school.</a:t>
            </a:r>
            <a:endParaRPr sz="1200" b="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To provide heavier support: Provide the progressive verbs in present, past, and future tense on index cards and invite students to choose the correct tense when completing the frame.</a:t>
            </a:r>
            <a:endParaRPr sz="1200" b="0" i="0" u="none" strike="noStrike" cap="none">
              <a:solidFill>
                <a:srgbClr val="000000"/>
              </a:solidFill>
              <a:latin typeface="Calibri"/>
              <a:ea typeface="Calibri"/>
              <a:cs typeface="Calibri"/>
              <a:sym typeface="Calibri"/>
            </a:endParaRPr>
          </a:p>
        </p:txBody>
      </p:sp>
      <p:sp>
        <p:nvSpPr>
          <p:cNvPr id="266" name="Google Shape;26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58593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Slides contains animations (click to reveal sentence).</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chemeClr val="dk1"/>
                </a:solidFill>
                <a:latin typeface="Calibri"/>
                <a:ea typeface="Calibri"/>
                <a:cs typeface="Calibri"/>
                <a:sym typeface="Calibri"/>
              </a:rPr>
              <a:t>Say: </a:t>
            </a:r>
            <a:r>
              <a:rPr lang="en" sz="1200" b="0" i="1" u="none" strike="noStrike" cap="none">
                <a:solidFill>
                  <a:schemeClr val="dk1"/>
                </a:solidFill>
                <a:latin typeface="Calibri"/>
                <a:ea typeface="Calibri"/>
                <a:cs typeface="Calibri"/>
                <a:sym typeface="Calibri"/>
              </a:rPr>
              <a:t>“Change the sentence from the future progressive to the present progressive and then to the past progressive.” </a:t>
            </a:r>
            <a:endParaRPr sz="1200" b="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Arial"/>
              <a:buAutoNum type="arabicPeriod"/>
            </a:pPr>
            <a:r>
              <a:rPr lang="en" sz="1200" b="0" i="0" u="none" strike="noStrike" cap="none">
                <a:solidFill>
                  <a:schemeClr val="dk1"/>
                </a:solidFill>
                <a:latin typeface="Calibri"/>
                <a:ea typeface="Calibri"/>
                <a:cs typeface="Calibri"/>
                <a:sym typeface="Calibri"/>
              </a:rPr>
              <a:t>Click to reveal.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To provide lighter support:</a:t>
            </a:r>
            <a:r>
              <a:rPr lang="en" sz="1200" b="0" i="1" u="none" strike="noStrike" cap="none">
                <a:solidFill>
                  <a:srgbClr val="000000"/>
                </a:solidFill>
                <a:latin typeface="Calibri"/>
                <a:ea typeface="Calibri"/>
                <a:cs typeface="Calibri"/>
                <a:sym typeface="Calibri"/>
              </a:rPr>
              <a:t> “Can you say this sentence in a different order? How?”</a:t>
            </a:r>
            <a:r>
              <a:rPr lang="en" sz="1200" b="0" i="0" u="none" strike="noStrike" cap="none">
                <a:solidFill>
                  <a:srgbClr val="000000"/>
                </a:solidFill>
                <a:latin typeface="Calibri"/>
                <a:ea typeface="Calibri"/>
                <a:cs typeface="Calibri"/>
                <a:sym typeface="Calibri"/>
              </a:rPr>
              <a:t> (</a:t>
            </a:r>
            <a:r>
              <a:rPr lang="en" sz="1200" b="1" i="0" u="none" strike="noStrike" cap="none">
                <a:solidFill>
                  <a:srgbClr val="000000"/>
                </a:solidFill>
                <a:latin typeface="Calibri"/>
                <a:ea typeface="Calibri"/>
                <a:cs typeface="Calibri"/>
                <a:sym typeface="Calibri"/>
              </a:rPr>
              <a:t>I am worried about William, also, whom we will be leaving behind.</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To provide heavier support: Provide the progressive verbs on index cards for students to choose from when completing the frames.</a:t>
            </a:r>
            <a:endParaRPr sz="1200" b="0" i="0" u="none" strike="noStrike" cap="none">
              <a:solidFill>
                <a:srgbClr val="000000"/>
              </a:solidFill>
              <a:latin typeface="Calibri"/>
              <a:ea typeface="Calibri"/>
              <a:cs typeface="Calibri"/>
              <a:sym typeface="Calibri"/>
            </a:endParaRPr>
          </a:p>
        </p:txBody>
      </p:sp>
      <p:sp>
        <p:nvSpPr>
          <p:cNvPr id="274" name="Google Shape;27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435698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20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Group/Pairs</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Invite students to retrieve their</a:t>
            </a:r>
            <a:r>
              <a:rPr lang="en" sz="1200" b="1" i="0" u="none" strike="noStrike" cap="none">
                <a:solidFill>
                  <a:srgbClr val="000000"/>
                </a:solidFill>
                <a:latin typeface="Calibri"/>
                <a:ea typeface="Calibri"/>
                <a:cs typeface="Calibri"/>
                <a:sym typeface="Calibri"/>
              </a:rPr>
              <a:t> First-Person Narrative: Act III, Scene 2 </a:t>
            </a:r>
            <a:r>
              <a:rPr lang="en" sz="1200" b="0" i="0" u="none" strike="noStrike" cap="none">
                <a:solidFill>
                  <a:srgbClr val="000000"/>
                </a:solidFill>
                <a:latin typeface="Calibri"/>
                <a:ea typeface="Calibri"/>
                <a:cs typeface="Calibri"/>
                <a:sym typeface="Calibri"/>
              </a:rPr>
              <a:t>and their </a:t>
            </a:r>
            <a:r>
              <a:rPr lang="en" sz="1200" b="1" i="1" u="none" strike="noStrike" cap="none">
                <a:solidFill>
                  <a:srgbClr val="000000"/>
                </a:solidFill>
                <a:latin typeface="Calibri"/>
                <a:ea typeface="Calibri"/>
                <a:cs typeface="Calibri"/>
                <a:sym typeface="Calibri"/>
              </a:rPr>
              <a:t>Divided Loyalties</a:t>
            </a:r>
            <a:r>
              <a:rPr lang="en" sz="1200" b="0" i="0" u="none" strike="noStrike" cap="none">
                <a:solidFill>
                  <a:srgbClr val="000000"/>
                </a:solidFill>
                <a:latin typeface="Calibri"/>
                <a:ea typeface="Calibri"/>
                <a:cs typeface="Calibri"/>
                <a:sym typeface="Calibri"/>
              </a:rPr>
              <a:t> texts, to find a partner they did not work with in Lesson 10, and to label themselves A and B.</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Distribute</a:t>
            </a:r>
            <a:r>
              <a:rPr lang="en" sz="1200" b="1" i="0" u="none" strike="noStrike" cap="none">
                <a:solidFill>
                  <a:srgbClr val="000000"/>
                </a:solidFill>
                <a:latin typeface="Calibri"/>
                <a:ea typeface="Calibri"/>
                <a:cs typeface="Calibri"/>
                <a:sym typeface="Calibri"/>
              </a:rPr>
              <a:t> sticky notes</a:t>
            </a:r>
            <a:r>
              <a:rPr lang="en" sz="1200" b="0" i="0" u="none" strike="noStrike" cap="none">
                <a:solidFill>
                  <a:srgbClr val="000000"/>
                </a:solidFill>
                <a:latin typeface="Calibri"/>
                <a:ea typeface="Calibri"/>
                <a:cs typeface="Calibri"/>
                <a:sym typeface="Calibri"/>
              </a:rPr>
              <a:t> and tell students they are now going to use the Peer Critique protocol to provide their partner with kind, helpful, and specific feedback about his or her first person narrative.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the </a:t>
            </a:r>
            <a:r>
              <a:rPr lang="en" sz="1200" b="1" i="0" u="none" strike="noStrike" cap="none">
                <a:solidFill>
                  <a:srgbClr val="000000"/>
                </a:solidFill>
                <a:latin typeface="Calibri"/>
                <a:ea typeface="Calibri"/>
                <a:cs typeface="Calibri"/>
                <a:sym typeface="Calibri"/>
              </a:rPr>
              <a:t>Working to Become Ethical People anchor chart</a:t>
            </a:r>
            <a:r>
              <a:rPr lang="en" sz="1200" b="0" i="0" u="none" strike="noStrike" cap="none">
                <a:solidFill>
                  <a:srgbClr val="000000"/>
                </a:solidFill>
                <a:latin typeface="Calibri"/>
                <a:ea typeface="Calibri"/>
                <a:cs typeface="Calibri"/>
                <a:sym typeface="Calibri"/>
              </a:rPr>
              <a:t> and remind them specifically of the respect criteria. Remind students that when providing peer feedback, they need to be respectful.</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Use the </a:t>
            </a:r>
            <a:r>
              <a:rPr lang="en" sz="1200" b="1" i="0" u="none" strike="noStrike" cap="none">
                <a:solidFill>
                  <a:srgbClr val="000000"/>
                </a:solidFill>
                <a:latin typeface="Calibri"/>
                <a:ea typeface="Calibri"/>
                <a:cs typeface="Calibri"/>
                <a:sym typeface="Calibri"/>
              </a:rPr>
              <a:t>Peer Critique anchor chart </a:t>
            </a:r>
            <a:r>
              <a:rPr lang="en" sz="1200" b="0" i="0" u="none" strike="noStrike" cap="none">
                <a:solidFill>
                  <a:srgbClr val="000000"/>
                </a:solidFill>
                <a:latin typeface="Calibri"/>
                <a:ea typeface="Calibri"/>
                <a:cs typeface="Calibri"/>
                <a:sym typeface="Calibri"/>
              </a:rPr>
              <a:t>and </a:t>
            </a:r>
            <a:r>
              <a:rPr lang="en" sz="1200" b="1" i="0" u="none" strike="noStrike" cap="none">
                <a:solidFill>
                  <a:srgbClr val="000000"/>
                </a:solidFill>
                <a:latin typeface="Calibri"/>
                <a:ea typeface="Calibri"/>
                <a:cs typeface="Calibri"/>
                <a:sym typeface="Calibri"/>
              </a:rPr>
              <a:t>Directions for Peer Critique</a:t>
            </a:r>
            <a:r>
              <a:rPr lang="en" sz="1200" b="0" i="0" u="none" strike="noStrike" cap="none">
                <a:solidFill>
                  <a:srgbClr val="000000"/>
                </a:solidFill>
                <a:latin typeface="Calibri"/>
                <a:ea typeface="Calibri"/>
                <a:cs typeface="Calibri"/>
                <a:sym typeface="Calibri"/>
              </a:rPr>
              <a:t> to guide students through a peer critique.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peer critique directions.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students who may need additional support with comprehension: Activate prior knowledge by inviting students to retell how they used peer critique in previous lessons.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(Transparency) To ensure that the purpose of peer critique is transparent, cue students to problem-solve: </a:t>
            </a:r>
            <a:r>
              <a:rPr lang="en" sz="1200" b="0" i="1" u="none" strike="noStrike" cap="none">
                <a:solidFill>
                  <a:srgbClr val="000000"/>
                </a:solidFill>
                <a:latin typeface="Calibri"/>
                <a:ea typeface="Calibri"/>
                <a:cs typeface="Calibri"/>
                <a:sym typeface="Calibri"/>
              </a:rPr>
              <a:t>“Can you figure out why we use peer critique for our writing?”</a:t>
            </a:r>
            <a:r>
              <a:rPr lang="en" sz="1200" b="0" i="0" u="none" strike="noStrike" cap="none">
                <a:solidFill>
                  <a:srgbClr val="000000"/>
                </a:solidFill>
                <a:latin typeface="Calibri"/>
                <a:ea typeface="Calibri"/>
                <a:cs typeface="Calibri"/>
                <a:sym typeface="Calibri"/>
              </a:rPr>
              <a:t> Tell students you will give them time to think and discuss with their partner. </a:t>
            </a:r>
            <a:r>
              <a:rPr lang="en" sz="1200" b="1" i="0" u="none" strike="noStrike" cap="none">
                <a:solidFill>
                  <a:srgbClr val="000000"/>
                </a:solidFill>
                <a:latin typeface="Calibri"/>
                <a:ea typeface="Calibri"/>
                <a:cs typeface="Calibri"/>
                <a:sym typeface="Calibri"/>
              </a:rPr>
              <a:t>(Responses will vary, but may include: to improve our writing, to learn from others, and to share what we have learned.)</a:t>
            </a:r>
            <a:endParaRPr sz="1200" b="1" i="0" u="none" strike="noStrike" cap="none">
              <a:solidFill>
                <a:srgbClr val="000000"/>
              </a:solidFill>
              <a:latin typeface="Calibri"/>
              <a:ea typeface="Calibri"/>
              <a:cs typeface="Calibri"/>
              <a:sym typeface="Calibri"/>
            </a:endParaRPr>
          </a:p>
        </p:txBody>
      </p:sp>
      <p:sp>
        <p:nvSpPr>
          <p:cNvPr id="282" name="Google Shape;282;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10262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and use a checking for understanding Thumb-O-Meter technique for students to self-assess against the second learning target.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 time permits, focus students on the </a:t>
            </a:r>
            <a:r>
              <a:rPr lang="en" sz="1200" b="1" i="0" u="none" strike="noStrike" cap="none">
                <a:solidFill>
                  <a:srgbClr val="000000"/>
                </a:solidFill>
                <a:latin typeface="Calibri"/>
                <a:ea typeface="Calibri"/>
                <a:cs typeface="Calibri"/>
                <a:sym typeface="Calibri"/>
              </a:rPr>
              <a:t>Working to Become Effective Learners anchor chart</a:t>
            </a:r>
            <a:r>
              <a:rPr lang="en" sz="1200" b="0" i="0" u="none" strike="noStrike" cap="none">
                <a:solidFill>
                  <a:srgbClr val="000000"/>
                </a:solidFill>
                <a:latin typeface="Calibri"/>
                <a:ea typeface="Calibri"/>
                <a:cs typeface="Calibri"/>
                <a:sym typeface="Calibri"/>
              </a:rPr>
              <a:t> and invite them to self-assess how well they showed </a:t>
            </a:r>
            <a:r>
              <a:rPr lang="en" sz="1200" b="0" i="1" u="none" strike="noStrike" cap="none">
                <a:solidFill>
                  <a:srgbClr val="000000"/>
                </a:solidFill>
                <a:latin typeface="Calibri"/>
                <a:ea typeface="Calibri"/>
                <a:cs typeface="Calibri"/>
                <a:sym typeface="Calibri"/>
              </a:rPr>
              <a:t>respect</a:t>
            </a:r>
            <a:r>
              <a:rPr lang="en" sz="1200" b="0" i="0" u="none" strike="noStrike" cap="none">
                <a:solidFill>
                  <a:srgbClr val="000000"/>
                </a:solidFill>
                <a:latin typeface="Calibri"/>
                <a:ea typeface="Calibri"/>
                <a:cs typeface="Calibri"/>
                <a:sym typeface="Calibri"/>
              </a:rPr>
              <a:t> in this lesson.</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Turn and Talk: </a:t>
            </a:r>
            <a:r>
              <a:rPr lang="en" sz="1200" b="0" i="1" u="none" strike="noStrike" cap="none">
                <a:solidFill>
                  <a:srgbClr val="000000"/>
                </a:solidFill>
                <a:latin typeface="Calibri"/>
                <a:ea typeface="Calibri"/>
                <a:cs typeface="Calibri"/>
                <a:sym typeface="Calibri"/>
              </a:rPr>
              <a:t>“What is one challenge you faced during the protocol?” </a:t>
            </a:r>
            <a:r>
              <a:rPr lang="en" sz="1200" b="1" i="0" u="none" strike="noStrike" cap="none">
                <a:solidFill>
                  <a:srgbClr val="000000"/>
                </a:solidFill>
                <a:latin typeface="Calibri"/>
                <a:ea typeface="Calibri"/>
                <a:cs typeface="Calibri"/>
                <a:sym typeface="Calibri"/>
              </a:rPr>
              <a:t>(Responses will vary.)</a:t>
            </a:r>
            <a:r>
              <a:rPr lang="en" sz="1200" b="0" i="1" u="none" strike="noStrike" cap="none">
                <a:solidFill>
                  <a:srgbClr val="000000"/>
                </a:solidFill>
                <a:latin typeface="Calibri"/>
                <a:ea typeface="Calibri"/>
                <a:cs typeface="Calibri"/>
                <a:sym typeface="Calibri"/>
              </a:rPr>
              <a:t> </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Select volunteers to share out and invite other students to make suggestions for how to overcome that challenge next time they participate in a peer critique. Share an example suggestion as needed: If students found it difficult to suggest an improvement to their partner’s work because they were worried about hurting his or her feelings, a suggestion could be to use the sentence stems and questions on the </a:t>
            </a:r>
            <a:r>
              <a:rPr lang="en" sz="1200" b="1" i="0" u="none" strike="noStrike" cap="none">
                <a:solidFill>
                  <a:srgbClr val="000000"/>
                </a:solidFill>
                <a:latin typeface="Calibri"/>
                <a:ea typeface="Calibri"/>
                <a:cs typeface="Calibri"/>
                <a:sym typeface="Calibri"/>
              </a:rPr>
              <a:t>Peer Critique anchor chart</a:t>
            </a:r>
            <a:r>
              <a:rPr lang="en" sz="1200" b="0" i="0" u="none" strike="noStrike" cap="none">
                <a:solidFill>
                  <a:srgbClr val="000000"/>
                </a:solidFill>
                <a:latin typeface="Calibri"/>
                <a:ea typeface="Calibri"/>
                <a:cs typeface="Calibri"/>
                <a:sym typeface="Calibri"/>
              </a:rPr>
              <a: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discussing question.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self-assessing on learning target.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 None. </a:t>
            </a:r>
            <a:endParaRPr sz="1200" b="0" i="0" u="none" strike="noStrike" cap="none">
              <a:solidFill>
                <a:srgbClr val="000000"/>
              </a:solidFill>
              <a:latin typeface="Calibri"/>
              <a:ea typeface="Calibri"/>
              <a:cs typeface="Calibri"/>
              <a:sym typeface="Calibri"/>
            </a:endParaRPr>
          </a:p>
        </p:txBody>
      </p:sp>
      <p:sp>
        <p:nvSpPr>
          <p:cNvPr id="290" name="Google Shape;290;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25824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may need to read excerpts of each text when necessary to support students with their answers.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and remind students of the narrative text from the first unit: </a:t>
            </a:r>
            <a:r>
              <a:rPr lang="en" sz="1200" b="1" i="1" u="none" strike="noStrike" cap="none" dirty="0">
                <a:solidFill>
                  <a:srgbClr val="000000"/>
                </a:solidFill>
                <a:latin typeface="Calibri"/>
                <a:ea typeface="Calibri"/>
                <a:cs typeface="Calibri"/>
                <a:sym typeface="Calibri"/>
              </a:rPr>
              <a:t>Colonial Voices: Hear Them Speak</a:t>
            </a:r>
            <a:r>
              <a:rPr lang="en" sz="1200" b="0" i="1" u="none" strike="noStrike" cap="none" dirty="0">
                <a:solidFill>
                  <a:srgbClr val="000000"/>
                </a:solidFill>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Exit Ticket:</a:t>
            </a:r>
            <a:r>
              <a:rPr lang="en" sz="1200" b="1" i="1" u="none" strike="noStrike" cap="none" dirty="0">
                <a:solidFill>
                  <a:srgbClr val="000000"/>
                </a:solidFill>
                <a:latin typeface="Calibri"/>
                <a:ea typeface="Calibri"/>
                <a:cs typeface="Calibri"/>
                <a:sym typeface="Calibri"/>
              </a:rPr>
              <a:t> Colonial Voices: Hear Them Speak</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from Unit 1, Lesson 3 and review the topic and theme of the book </a:t>
            </a:r>
            <a:r>
              <a:rPr lang="en" sz="1200" b="1" i="0" u="none" strike="noStrike" cap="none" dirty="0">
                <a:solidFill>
                  <a:srgbClr val="000000"/>
                </a:solidFill>
                <a:latin typeface="Calibri"/>
                <a:ea typeface="Calibri"/>
                <a:cs typeface="Calibri"/>
                <a:sym typeface="Calibri"/>
              </a:rPr>
              <a:t>(topic: perspectives on the Revolutionary War; theme: War can divide a country, a city, neighbors, friends, and families)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was this book about?” </a:t>
            </a:r>
            <a:r>
              <a:rPr lang="en" sz="1200" b="1" i="0" u="none" strike="noStrike" cap="none" dirty="0">
                <a:solidFill>
                  <a:srgbClr val="000000"/>
                </a:solidFill>
                <a:latin typeface="Calibri"/>
                <a:ea typeface="Calibri"/>
                <a:cs typeface="Calibri"/>
                <a:sym typeface="Calibri"/>
              </a:rPr>
              <a:t>(an errand boy delivering a message to various people in the town before the Boston Tea Party)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are the similarities between Colonial Voices: Hear Them Speak and Divided Loyalties?” </a:t>
            </a:r>
            <a:r>
              <a:rPr lang="en" sz="1200" b="1" i="0" u="none" strike="noStrike" cap="none" dirty="0">
                <a:solidFill>
                  <a:srgbClr val="000000"/>
                </a:solidFill>
                <a:latin typeface="Calibri"/>
                <a:ea typeface="Calibri"/>
                <a:cs typeface="Calibri"/>
                <a:sym typeface="Calibri"/>
              </a:rPr>
              <a:t>(Responses will vary, but may include: Both are about perspectives on the American Revolution; both show the Loyalist and Patriot perspectives; both show how people were divided in America at that time; both have informational text to help the reader understand the story.)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“What are the differences between the two books?” </a:t>
            </a:r>
            <a:r>
              <a:rPr lang="en" sz="1200" b="1" i="0" u="none" strike="noStrike" cap="none" dirty="0">
                <a:solidFill>
                  <a:srgbClr val="000000"/>
                </a:solidFill>
                <a:latin typeface="Calibri"/>
                <a:ea typeface="Calibri"/>
                <a:cs typeface="Calibri"/>
                <a:sym typeface="Calibri"/>
              </a:rPr>
              <a:t>(Responses will vary, but may include: Colonial Voices focuses on one event in the American Revolution and is set across one day, and Divided Loyalties is set over the course of the revolution. Colonial Voices shows the division of a town, and Divided Loyalties shows the division of a family.)</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“How would you compare the points of view that the two stories are told from?” </a:t>
            </a:r>
            <a:r>
              <a:rPr lang="en" sz="1200" b="1" i="0" u="none" strike="noStrike" cap="none" dirty="0">
                <a:solidFill>
                  <a:srgbClr val="000000"/>
                </a:solidFill>
                <a:latin typeface="Calibri"/>
                <a:ea typeface="Calibri"/>
                <a:cs typeface="Calibri"/>
                <a:sym typeface="Calibri"/>
              </a:rPr>
              <a:t>(Both have first person point of view, although Divided Loyalties also has third person point of view with the narrator.)</a:t>
            </a:r>
            <a:endParaRPr sz="1200" b="1"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“How would you compare the structures of </a:t>
            </a:r>
            <a:r>
              <a:rPr lang="en" sz="1200" b="1" i="1" u="none" strike="noStrike" cap="none" dirty="0">
                <a:solidFill>
                  <a:srgbClr val="000000"/>
                </a:solidFill>
                <a:latin typeface="Calibri"/>
                <a:ea typeface="Calibri"/>
                <a:cs typeface="Calibri"/>
                <a:sym typeface="Calibri"/>
              </a:rPr>
              <a:t>Colonial Voices</a:t>
            </a:r>
            <a:r>
              <a:rPr lang="en" sz="1200" b="0" i="1" u="none" strike="noStrike" cap="none" dirty="0">
                <a:solidFill>
                  <a:srgbClr val="000000"/>
                </a:solidFill>
                <a:latin typeface="Calibri"/>
                <a:ea typeface="Calibri"/>
                <a:cs typeface="Calibri"/>
                <a:sym typeface="Calibri"/>
              </a:rPr>
              <a:t> and </a:t>
            </a:r>
            <a:r>
              <a:rPr lang="en" sz="1200" b="1" i="1" u="none" strike="noStrike" cap="none" dirty="0">
                <a:solidFill>
                  <a:srgbClr val="000000"/>
                </a:solidFill>
                <a:latin typeface="Calibri"/>
                <a:ea typeface="Calibri"/>
                <a:cs typeface="Calibri"/>
                <a:sym typeface="Calibri"/>
              </a:rPr>
              <a:t>Divided Loyalties</a:t>
            </a:r>
            <a:r>
              <a:rPr lang="en" sz="1200" b="0" i="1"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t>
            </a:r>
            <a:r>
              <a:rPr lang="en" sz="1200" b="1" i="1" u="none" strike="noStrike" cap="none" dirty="0">
                <a:solidFill>
                  <a:srgbClr val="000000"/>
                </a:solidFill>
                <a:latin typeface="Calibri"/>
                <a:ea typeface="Calibri"/>
                <a:cs typeface="Calibri"/>
                <a:sym typeface="Calibri"/>
              </a:rPr>
              <a:t>Colonial Voices</a:t>
            </a:r>
            <a:r>
              <a:rPr lang="en" sz="1200" b="1" i="0" u="none" strike="noStrike" cap="none" dirty="0">
                <a:solidFill>
                  <a:srgbClr val="000000"/>
                </a:solidFill>
                <a:latin typeface="Calibri"/>
                <a:ea typeface="Calibri"/>
                <a:cs typeface="Calibri"/>
                <a:sym typeface="Calibri"/>
              </a:rPr>
              <a:t> is a story, with each perspective on a new page sort of like a new chapter, while </a:t>
            </a:r>
            <a:r>
              <a:rPr lang="en" sz="1200" b="1" i="1" u="none" strike="noStrike" cap="none" dirty="0">
                <a:solidFill>
                  <a:srgbClr val="000000"/>
                </a:solidFill>
                <a:latin typeface="Calibri"/>
                <a:ea typeface="Calibri"/>
                <a:cs typeface="Calibri"/>
                <a:sym typeface="Calibri"/>
              </a:rPr>
              <a:t>Divided Loyalties</a:t>
            </a:r>
            <a:r>
              <a:rPr lang="en" sz="1200" b="1" i="0" u="none" strike="noStrike" cap="none" dirty="0">
                <a:solidFill>
                  <a:srgbClr val="000000"/>
                </a:solidFill>
                <a:latin typeface="Calibri"/>
                <a:ea typeface="Calibri"/>
                <a:cs typeface="Calibri"/>
                <a:sym typeface="Calibri"/>
              </a:rPr>
              <a:t> is a play with acts and scenes.)</a:t>
            </a:r>
            <a:endParaRPr sz="1200" b="1" i="0" u="none" strike="noStrike" cap="none" dirty="0">
              <a:solidFill>
                <a:srgbClr val="000000"/>
              </a:solidFill>
              <a:latin typeface="Calibri"/>
              <a:ea typeface="Calibri"/>
              <a:cs typeface="Calibri"/>
              <a:sym typeface="Calibri"/>
            </a:endParaRPr>
          </a:p>
          <a:p>
            <a:pPr marL="457200" marR="0" lvl="0" indent="-228600"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(Reading Aloud and Displaying the Text) Consider reading aloud a few pages from </a:t>
            </a:r>
            <a:r>
              <a:rPr lang="en" sz="1200" b="1" i="1" u="none" strike="noStrike" cap="none" dirty="0">
                <a:solidFill>
                  <a:srgbClr val="000000"/>
                </a:solidFill>
                <a:latin typeface="Calibri"/>
                <a:ea typeface="Calibri"/>
                <a:cs typeface="Calibri"/>
                <a:sym typeface="Calibri"/>
              </a:rPr>
              <a:t>Colonial Voices: Hear Them Speak</a:t>
            </a:r>
            <a:r>
              <a:rPr lang="en" sz="1200" b="0" i="0" u="none" strike="noStrike" cap="none" dirty="0">
                <a:solidFill>
                  <a:srgbClr val="000000"/>
                </a:solidFill>
                <a:latin typeface="Calibri"/>
                <a:ea typeface="Calibri"/>
                <a:cs typeface="Calibri"/>
                <a:sym typeface="Calibri"/>
              </a:rPr>
              <a:t> to help jog students’ memory about the content and style of writing in the book. Consider displaying pages on a document camera as you invite students discuss to similarities and differences between this book and </a:t>
            </a:r>
            <a:r>
              <a:rPr lang="en" sz="1200" b="1" i="1" u="none" strike="noStrike" cap="none" dirty="0">
                <a:solidFill>
                  <a:srgbClr val="000000"/>
                </a:solidFill>
                <a:latin typeface="Calibri"/>
                <a:ea typeface="Calibri"/>
                <a:cs typeface="Calibri"/>
                <a:sym typeface="Calibri"/>
              </a:rPr>
              <a:t>Divided Loyalties</a:t>
            </a:r>
            <a:r>
              <a:rPr lang="en" sz="1200" b="0" i="1" u="none" strike="noStrike" cap="none" dirty="0">
                <a:solidFill>
                  <a:srgbClr val="000000"/>
                </a:solidFill>
                <a:latin typeface="Calibri"/>
                <a:ea typeface="Calibri"/>
                <a:cs typeface="Calibri"/>
                <a:sym typeface="Calibri"/>
              </a:rPr>
              <a:t>.</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99" name="Google Shape;299;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3808153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15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has animations.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 students share out, capture their responses on the</a:t>
            </a:r>
            <a:r>
              <a:rPr lang="en" sz="1200" b="1" i="0" u="none" strike="noStrike" cap="none">
                <a:solidFill>
                  <a:srgbClr val="000000"/>
                </a:solidFill>
                <a:latin typeface="Calibri"/>
                <a:ea typeface="Calibri"/>
                <a:cs typeface="Calibri"/>
                <a:sym typeface="Calibri"/>
              </a:rPr>
              <a:t> Similarities and Differences T-chart.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Click to reveal similarities and differences.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Distribute and display the </a:t>
            </a:r>
            <a:r>
              <a:rPr lang="en" sz="1200" b="1" i="0" u="none" strike="noStrike" cap="none">
                <a:solidFill>
                  <a:srgbClr val="000000"/>
                </a:solidFill>
                <a:latin typeface="Calibri"/>
                <a:ea typeface="Calibri"/>
                <a:cs typeface="Calibri"/>
                <a:sym typeface="Calibri"/>
              </a:rPr>
              <a:t>Exit Ticket: Similarities and Differences</a:t>
            </a:r>
            <a:r>
              <a:rPr lang="en" sz="1200" b="0" i="0" u="none" strike="noStrike" cap="none">
                <a:solidFill>
                  <a:srgbClr val="000000"/>
                </a:solidFill>
                <a:latin typeface="Calibri"/>
                <a:ea typeface="Calibri"/>
                <a:cs typeface="Calibri"/>
                <a:sym typeface="Calibri"/>
              </a:rPr>
              <a:t> and guide students through completing each question in pairs with their peer review partner.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Tell students that in the next lesson, they will read the final scene of</a:t>
            </a:r>
            <a:r>
              <a:rPr lang="en" sz="1200" b="0" i="1" u="none" strike="noStrike" cap="none">
                <a:solidFill>
                  <a:srgbClr val="000000"/>
                </a:solidFill>
                <a:latin typeface="Calibri"/>
                <a:ea typeface="Calibri"/>
                <a:cs typeface="Calibri"/>
                <a:sym typeface="Calibri"/>
              </a:rPr>
              <a:t> </a:t>
            </a:r>
            <a:r>
              <a:rPr lang="en" sz="1200" b="1" i="1" u="none" strike="noStrike" cap="none">
                <a:solidFill>
                  <a:srgbClr val="000000"/>
                </a:solidFill>
                <a:latin typeface="Calibri"/>
                <a:ea typeface="Calibri"/>
                <a:cs typeface="Calibri"/>
                <a:sym typeface="Calibri"/>
              </a:rPr>
              <a:t>Divided Loyalties</a:t>
            </a:r>
            <a:r>
              <a:rPr lang="en" sz="1200" b="0" i="1" u="none" strike="noStrike" cap="none">
                <a:solidFill>
                  <a:srgbClr val="000000"/>
                </a:solidFill>
                <a:latin typeface="Calibri"/>
                <a:ea typeface="Calibri"/>
                <a:cs typeface="Calibri"/>
                <a:sym typeface="Calibri"/>
              </a:rPr>
              <a:t>,</a:t>
            </a:r>
            <a:r>
              <a:rPr lang="en" sz="1200" b="0" i="0" u="none" strike="noStrike" cap="none">
                <a:solidFill>
                  <a:srgbClr val="000000"/>
                </a:solidFill>
                <a:latin typeface="Calibri"/>
                <a:ea typeface="Calibri"/>
                <a:cs typeface="Calibri"/>
                <a:sym typeface="Calibri"/>
              </a:rPr>
              <a:t> answer some questions, and write a new first-person narrative for the end-of-unit assessment.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Collect exit tickets and assess them using</a:t>
            </a:r>
            <a:r>
              <a:rPr lang="en" sz="1200" b="1" i="0" u="none" strike="noStrike" cap="none">
                <a:solidFill>
                  <a:srgbClr val="000000"/>
                </a:solidFill>
                <a:latin typeface="Calibri"/>
                <a:ea typeface="Calibri"/>
                <a:cs typeface="Calibri"/>
                <a:sym typeface="Calibri"/>
              </a:rPr>
              <a:t> Exit Ticket: Similarities and Differences </a:t>
            </a:r>
            <a:r>
              <a:rPr lang="en" sz="1200" b="0" i="0" u="none" strike="noStrike" cap="none">
                <a:solidFill>
                  <a:srgbClr val="000000"/>
                </a:solidFill>
                <a:latin typeface="Calibri"/>
                <a:ea typeface="Calibri"/>
                <a:cs typeface="Calibri"/>
                <a:sym typeface="Calibri"/>
              </a:rPr>
              <a:t>as necessary.</a:t>
            </a:r>
            <a:endParaRPr sz="1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completing exit ticket.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(Referencing Charts) Encourage students to refer to the </a:t>
            </a:r>
            <a:r>
              <a:rPr lang="en" sz="1200" b="1" i="0" u="none" strike="noStrike" cap="none">
                <a:solidFill>
                  <a:srgbClr val="000000"/>
                </a:solidFill>
                <a:latin typeface="Calibri"/>
                <a:ea typeface="Calibri"/>
                <a:cs typeface="Calibri"/>
                <a:sym typeface="Calibri"/>
              </a:rPr>
              <a:t>Colonist Chart</a:t>
            </a:r>
            <a:r>
              <a:rPr lang="en" sz="1200" b="0" i="0" u="none" strike="noStrike" cap="none">
                <a:solidFill>
                  <a:srgbClr val="000000"/>
                </a:solidFill>
                <a:latin typeface="Calibri"/>
                <a:ea typeface="Calibri"/>
                <a:cs typeface="Calibri"/>
                <a:sym typeface="Calibri"/>
              </a:rPr>
              <a:t> created in Unit 1 and the </a:t>
            </a:r>
            <a:r>
              <a:rPr lang="en" sz="1200" b="1" i="0" u="none" strike="noStrike" cap="none">
                <a:solidFill>
                  <a:srgbClr val="000000"/>
                </a:solidFill>
                <a:latin typeface="Calibri"/>
                <a:ea typeface="Calibri"/>
                <a:cs typeface="Calibri"/>
                <a:sym typeface="Calibri"/>
              </a:rPr>
              <a:t>Character Chart</a:t>
            </a:r>
            <a:r>
              <a:rPr lang="en" sz="1200" b="0" i="0" u="none" strike="noStrike" cap="none">
                <a:solidFill>
                  <a:srgbClr val="000000"/>
                </a:solidFill>
                <a:latin typeface="Calibri"/>
                <a:ea typeface="Calibri"/>
                <a:cs typeface="Calibri"/>
                <a:sym typeface="Calibri"/>
              </a:rPr>
              <a:t> created in this unit when considering similarities and differences between </a:t>
            </a:r>
            <a:r>
              <a:rPr lang="en" sz="1200" b="1" i="1" u="none" strike="noStrike" cap="none">
                <a:solidFill>
                  <a:srgbClr val="000000"/>
                </a:solidFill>
                <a:latin typeface="Calibri"/>
                <a:ea typeface="Calibri"/>
                <a:cs typeface="Calibri"/>
                <a:sym typeface="Calibri"/>
              </a:rPr>
              <a:t>Colonial Voices: Hear Them Speak</a:t>
            </a:r>
            <a:r>
              <a:rPr lang="en" sz="1200" b="0" i="0" u="none" strike="noStrike" cap="none">
                <a:solidFill>
                  <a:srgbClr val="000000"/>
                </a:solidFill>
                <a:latin typeface="Calibri"/>
                <a:ea typeface="Calibri"/>
                <a:cs typeface="Calibri"/>
                <a:sym typeface="Calibri"/>
              </a:rPr>
              <a:t> and </a:t>
            </a:r>
            <a:r>
              <a:rPr lang="en" sz="1200" b="1" i="1" u="none" strike="noStrike" cap="none">
                <a:solidFill>
                  <a:srgbClr val="000000"/>
                </a:solidFill>
                <a:latin typeface="Calibri"/>
                <a:ea typeface="Calibri"/>
                <a:cs typeface="Calibri"/>
                <a:sym typeface="Calibri"/>
              </a:rPr>
              <a:t>Divided Loyalties</a:t>
            </a:r>
            <a:r>
              <a:rPr lang="en" sz="1200" b="0" i="0" u="none" strike="noStrike" cap="none">
                <a:solidFill>
                  <a:srgbClr val="000000"/>
                </a:solidFill>
                <a:latin typeface="Calibri"/>
                <a:ea typeface="Calibri"/>
                <a:cs typeface="Calibri"/>
                <a:sym typeface="Calibri"/>
              </a:rPr>
              <a:t> and when completing their exit tickets.</a:t>
            </a:r>
            <a:endParaRPr sz="1200" b="0" i="0" u="none" strike="noStrike" cap="none">
              <a:solidFill>
                <a:srgbClr val="000000"/>
              </a:solidFill>
              <a:latin typeface="Calibri"/>
              <a:ea typeface="Calibri"/>
              <a:cs typeface="Calibri"/>
              <a:sym typeface="Calibri"/>
            </a:endParaRPr>
          </a:p>
        </p:txBody>
      </p:sp>
      <p:sp>
        <p:nvSpPr>
          <p:cNvPr id="307" name="Google Shape;307;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856286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15" name="Google Shape;315;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Suggested slide pacing: 2-3 minutes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Grouping: Whole Group</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Teaching Notes: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rgbClr val="000000"/>
                </a:solidFill>
                <a:latin typeface="Calibri"/>
                <a:ea typeface="Calibri"/>
                <a:cs typeface="Calibri"/>
                <a:sym typeface="Calibri"/>
              </a:rPr>
              <a:t>Prompts for the Accountable Research Reading are on the following slides.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Students record assignments and have materials needed to complete it.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66810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22" name="Google Shape;32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Suggested slide pacing: 2-3 minutes </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rgbClr val="000000"/>
                </a:solidFill>
                <a:latin typeface="Calibri"/>
                <a:ea typeface="Calibri"/>
                <a:cs typeface="Calibri"/>
                <a:sym typeface="Calibri"/>
              </a:rPr>
              <a:t>Grouping: Whole Group</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Teaching Notes: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Teacher Actions: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Refocus whole group.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Ask students to take out their Independent Reading Journals.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 to select a prompt and write it in the front of their Independent Reading Journal.</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Student Look-fors/Listen-fors: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Students record assignments and have materials needed to complete it.</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Support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674847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Materials to read and review in preparation:</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Teacher Supporting Materials Document for this lesson can be found here: </a:t>
            </a:r>
            <a:r>
              <a:rPr lang="en" sz="1200" b="0" i="0" u="sng" strike="noStrike" cap="none">
                <a:solidFill>
                  <a:schemeClr val="hlink"/>
                </a:solidFill>
                <a:latin typeface="Calibri"/>
                <a:ea typeface="Calibri"/>
                <a:cs typeface="Calibri"/>
                <a:sym typeface="Calibri"/>
                <a:hlinkClick r:id="rId3"/>
              </a:rPr>
              <a:t>https://eleducation.org/resources/g4m3u1-perspectives-on-the-american-revolution-building-background-knowledge-assessments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Additional Teacher Resources: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Throughout 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Protocol descriptions and videos can be found here: </a:t>
            </a:r>
            <a:r>
              <a:rPr lang="en" sz="1200" b="0" i="0" u="sng" strike="noStrike" cap="none">
                <a:solidFill>
                  <a:schemeClr val="hlink"/>
                </a:solidFill>
                <a:latin typeface="Calibri"/>
                <a:ea typeface="Calibri"/>
                <a:cs typeface="Calibri"/>
                <a:sym typeface="Calibri"/>
                <a:hlinkClick r:id="rId5"/>
              </a:rPr>
              <a:t>https://eleducation.org/resources/el-education-classroom-protocols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Rubrics and checklists for writing can be found here: </a:t>
            </a:r>
            <a:r>
              <a:rPr lang="en" sz="1200" b="0" i="0" u="sng" strike="noStrike" cap="none">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Independent Reading: Sample Plans can be found here: </a:t>
            </a:r>
            <a:r>
              <a:rPr lang="en" sz="1200" b="0" i="0" u="sng" strike="noStrike" cap="none">
                <a:solidFill>
                  <a:schemeClr val="hlink"/>
                </a:solidFill>
                <a:latin typeface="Calibri"/>
                <a:ea typeface="Calibri"/>
                <a:cs typeface="Calibri"/>
                <a:sym typeface="Calibri"/>
                <a:hlinkClick r:id="rId7"/>
              </a:rPr>
              <a:t>https://eleducation.org/resources/independent-reading-sample-plans</a:t>
            </a:r>
            <a:endParaRPr sz="1200" b="0" i="0" u="none" strike="noStrike" cap="none">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781983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M3 U2: </a:t>
            </a:r>
            <a:r>
              <a:rPr lang="en" sz="1200" b="0" i="0" u="sng" strike="noStrike" cap="none">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330" name="Google Shape;330;p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01657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5" name="Google Shape;19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New Materials to Prepare in Advance: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Model First-Person Narrative </a:t>
            </a:r>
            <a:r>
              <a:rPr lang="en" sz="1200" b="0" i="0" u="none" strike="noStrike" cap="none">
                <a:solidFill>
                  <a:srgbClr val="000000"/>
                </a:solidFill>
                <a:latin typeface="Calibri"/>
                <a:ea typeface="Calibri"/>
                <a:cs typeface="Calibri"/>
                <a:sym typeface="Calibri"/>
              </a:rPr>
              <a:t>(one per student and one to display)</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Language Dive Guide: Model First-Person Narrative </a:t>
            </a:r>
            <a:r>
              <a:rPr lang="en" sz="1200" b="0" i="0" u="none" strike="noStrike" cap="none">
                <a:solidFill>
                  <a:srgbClr val="000000"/>
                </a:solidFill>
                <a:latin typeface="Calibri"/>
                <a:ea typeface="Calibri"/>
                <a:cs typeface="Calibri"/>
                <a:sym typeface="Calibri"/>
              </a:rPr>
              <a:t>(for teacher reference)</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Language Dive Chunk Chart: Model First Person Narrative </a:t>
            </a:r>
            <a:r>
              <a:rPr lang="en" sz="1200" b="0" i="0" u="none" strike="noStrike" cap="none">
                <a:solidFill>
                  <a:srgbClr val="000000"/>
                </a:solidFill>
                <a:latin typeface="Calibri"/>
                <a:ea typeface="Calibri"/>
                <a:cs typeface="Calibri"/>
                <a:sym typeface="Calibri"/>
              </a:rPr>
              <a:t>(for teacher reference; see supporting Materials)</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Language Dive Sentence Strip Chunks: Model First-Person Narrative </a:t>
            </a:r>
            <a:r>
              <a:rPr lang="en" sz="1200" b="0" i="0" u="none" strike="noStrike" cap="none">
                <a:solidFill>
                  <a:srgbClr val="000000"/>
                </a:solidFill>
                <a:latin typeface="Calibri"/>
                <a:ea typeface="Calibri"/>
                <a:cs typeface="Calibri"/>
                <a:sym typeface="Calibri"/>
              </a:rPr>
              <a:t>(one to display; see supporting Materials)</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Language Dive Note-catcher: Model First-Person Narrative </a:t>
            </a:r>
            <a:r>
              <a:rPr lang="en" sz="1200" b="0" i="0" u="none" strike="noStrike" cap="none">
                <a:solidFill>
                  <a:srgbClr val="000000"/>
                </a:solidFill>
                <a:latin typeface="Calibri"/>
                <a:ea typeface="Calibri"/>
                <a:cs typeface="Calibri"/>
                <a:sym typeface="Calibri"/>
              </a:rPr>
              <a:t>(one per student and one to display; see supporting Materials)</a:t>
            </a:r>
            <a:endParaRPr sz="1200" b="0" i="0" u="none" strike="noStrike" cap="none">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Progressive Verb Tenses handout </a:t>
            </a:r>
            <a:r>
              <a:rPr lang="en" sz="1200" b="0" i="0" u="none" strike="noStrike" cap="none">
                <a:solidFill>
                  <a:srgbClr val="000000"/>
                </a:solidFill>
                <a:latin typeface="Calibri"/>
                <a:ea typeface="Calibri"/>
                <a:cs typeface="Calibri"/>
                <a:sym typeface="Calibri"/>
              </a:rPr>
              <a:t>(one per student and one to display; see supporting Materials)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Sticky notes </a:t>
            </a:r>
            <a:r>
              <a:rPr lang="en" sz="1200" b="0" i="0" u="none" strike="noStrike" cap="none">
                <a:solidFill>
                  <a:srgbClr val="000000"/>
                </a:solidFill>
                <a:latin typeface="Calibri"/>
                <a:ea typeface="Calibri"/>
                <a:cs typeface="Calibri"/>
                <a:sym typeface="Calibri"/>
              </a:rPr>
              <a:t>(two colors; one of each per student)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Directions for Peer Critique </a:t>
            </a:r>
            <a:r>
              <a:rPr lang="en" sz="1200" b="0" i="0" u="none" strike="noStrike" cap="none">
                <a:solidFill>
                  <a:srgbClr val="000000"/>
                </a:solidFill>
                <a:latin typeface="Calibri"/>
                <a:ea typeface="Calibri"/>
                <a:cs typeface="Calibri"/>
                <a:sym typeface="Calibri"/>
              </a:rPr>
              <a:t>(one to display)</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Similarities and Differences T-chart </a:t>
            </a:r>
            <a:r>
              <a:rPr lang="en" sz="1200" b="0" i="0" u="none" strike="noStrike" cap="none">
                <a:solidFill>
                  <a:srgbClr val="000000"/>
                </a:solidFill>
                <a:latin typeface="Calibri"/>
                <a:ea typeface="Calibri"/>
                <a:cs typeface="Calibri"/>
                <a:sym typeface="Calibri"/>
              </a:rPr>
              <a:t>(new; co-created with students during the Closing; see supporting Materials)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Similarities and Differences T-chart </a:t>
            </a:r>
            <a:r>
              <a:rPr lang="en" sz="1200" b="0" i="0" u="none" strike="noStrike" cap="none">
                <a:solidFill>
                  <a:srgbClr val="000000"/>
                </a:solidFill>
                <a:latin typeface="Calibri"/>
                <a:ea typeface="Calibri"/>
                <a:cs typeface="Calibri"/>
                <a:sym typeface="Calibri"/>
              </a:rPr>
              <a:t>(example, for teacher reference)</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Exit Ticket: Similarities and Differences </a:t>
            </a:r>
            <a:r>
              <a:rPr lang="en" sz="1200" b="0" i="0" u="none" strike="noStrike" cap="none">
                <a:solidFill>
                  <a:srgbClr val="000000"/>
                </a:solidFill>
                <a:latin typeface="Calibri"/>
                <a:ea typeface="Calibri"/>
                <a:cs typeface="Calibri"/>
                <a:sym typeface="Calibri"/>
              </a:rPr>
              <a:t>(one per student and one to display)</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rgbClr val="000000"/>
                </a:solidFill>
                <a:latin typeface="Calibri"/>
                <a:ea typeface="Calibri"/>
                <a:cs typeface="Calibri"/>
                <a:sym typeface="Calibri"/>
              </a:rPr>
              <a:t>Exit Ticket: Similarities and Differences </a:t>
            </a:r>
            <a:r>
              <a:rPr lang="en" sz="1200" b="0" i="0" u="none" strike="noStrike" cap="none">
                <a:solidFill>
                  <a:srgbClr val="000000"/>
                </a:solidFill>
                <a:latin typeface="Calibri"/>
                <a:ea typeface="Calibri"/>
                <a:cs typeface="Calibri"/>
                <a:sym typeface="Calibri"/>
              </a:rPr>
              <a:t>(example, for teacher reference)</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Materials to Gather from Previous Lessons: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a:solidFill>
                  <a:schemeClr val="dk1"/>
                </a:solidFill>
                <a:latin typeface="Calibri"/>
                <a:ea typeface="Calibri"/>
                <a:cs typeface="Calibri"/>
                <a:sym typeface="Calibri"/>
              </a:rPr>
              <a:t>Parts of Speech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Questions We Can Ask during a Language Dive anchor chart </a:t>
            </a:r>
            <a:r>
              <a:rPr lang="en" sz="1200" b="0" i="0" u="none" strike="noStrike" cap="none">
                <a:solidFill>
                  <a:schemeClr val="dk1"/>
                </a:solidFill>
                <a:latin typeface="Calibri"/>
                <a:ea typeface="Calibri"/>
                <a:cs typeface="Calibri"/>
                <a:sym typeface="Calibri"/>
              </a:rPr>
              <a:t>(begun in Unit 1, Lesson 5)</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First-Person Narrative: Act III, Scene 2 </a:t>
            </a:r>
            <a:r>
              <a:rPr lang="en" sz="1200" b="0" i="0" u="none" strike="noStrike" cap="none">
                <a:solidFill>
                  <a:schemeClr val="dk1"/>
                </a:solidFill>
                <a:latin typeface="Calibri"/>
                <a:ea typeface="Calibri"/>
                <a:cs typeface="Calibri"/>
                <a:sym typeface="Calibri"/>
              </a:rPr>
              <a:t>(completed in Lesson 1;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Divided Loyalties</a:t>
            </a:r>
            <a:r>
              <a:rPr lang="en" sz="1200" b="0" i="0" u="none" strike="noStrike" cap="none">
                <a:solidFill>
                  <a:schemeClr val="dk1"/>
                </a:solidFill>
                <a:latin typeface="Calibri"/>
                <a:ea typeface="Calibri"/>
                <a:cs typeface="Calibri"/>
                <a:sym typeface="Calibri"/>
              </a:rPr>
              <a:t> (from Lesson 1;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Working to Become Ethical People anchor chart</a:t>
            </a:r>
            <a:r>
              <a:rPr lang="en" sz="1200" b="0" i="0" u="none" strike="noStrike" cap="none">
                <a:solidFill>
                  <a:schemeClr val="dk1"/>
                </a:solidFill>
                <a:latin typeface="Calibri"/>
                <a:ea typeface="Calibri"/>
                <a:cs typeface="Calibri"/>
                <a:sym typeface="Calibri"/>
              </a:rPr>
              <a:t> (begun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Peer Critique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Narrative Writing Checklist </a:t>
            </a:r>
            <a:r>
              <a:rPr lang="en" sz="1200" b="0" i="0" u="none" strike="noStrike" cap="none">
                <a:solidFill>
                  <a:schemeClr val="dk1"/>
                </a:solidFill>
                <a:latin typeface="Calibri"/>
                <a:ea typeface="Calibri"/>
                <a:cs typeface="Calibri"/>
                <a:sym typeface="Calibri"/>
              </a:rPr>
              <a:t>(from Lesson 10;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1" u="none" strike="noStrike" cap="none">
                <a:solidFill>
                  <a:schemeClr val="dk1"/>
                </a:solidFill>
                <a:latin typeface="Calibri"/>
                <a:ea typeface="Calibri"/>
                <a:cs typeface="Calibri"/>
                <a:sym typeface="Calibri"/>
              </a:rPr>
              <a:t>Colonial Voices: Hear Them Speak</a:t>
            </a:r>
            <a:r>
              <a:rPr lang="en" sz="1200" b="1" i="0" u="none" strike="noStrike" cap="none">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(from Unit 1, Lesson 1; one to display)</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Exit Ticket: </a:t>
            </a:r>
            <a:r>
              <a:rPr lang="en" sz="1200" b="1" i="1" u="none" strike="noStrike" cap="none">
                <a:solidFill>
                  <a:schemeClr val="dk1"/>
                </a:solidFill>
                <a:latin typeface="Calibri"/>
                <a:ea typeface="Calibri"/>
                <a:cs typeface="Calibri"/>
                <a:sym typeface="Calibri"/>
              </a:rPr>
              <a:t>Colonial Voices: Hear Them Speak</a:t>
            </a:r>
            <a:r>
              <a:rPr lang="en" sz="1200" b="1" i="0" u="none" strike="noStrike" cap="none">
                <a:solidFill>
                  <a:schemeClr val="dk1"/>
                </a:solidFill>
                <a:latin typeface="Calibri"/>
                <a:ea typeface="Calibri"/>
                <a:cs typeface="Calibri"/>
                <a:sym typeface="Calibri"/>
              </a:rPr>
              <a:t> </a:t>
            </a:r>
            <a:r>
              <a:rPr lang="en" sz="1200" b="0" i="0" u="none" strike="noStrike" cap="none">
                <a:solidFill>
                  <a:schemeClr val="dk1"/>
                </a:solidFill>
                <a:latin typeface="Calibri"/>
                <a:ea typeface="Calibri"/>
                <a:cs typeface="Calibri"/>
                <a:sym typeface="Calibri"/>
              </a:rPr>
              <a:t>(from Unit 1, Lesson 3; one per student)</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a:solidFill>
                  <a:schemeClr val="dk1"/>
                </a:solidFill>
                <a:latin typeface="Calibri"/>
                <a:ea typeface="Calibri"/>
                <a:cs typeface="Calibri"/>
                <a:sym typeface="Calibri"/>
              </a:rPr>
              <a:t>Strategies to Answer Selected Response Questions anchor chart </a:t>
            </a:r>
            <a:r>
              <a:rPr lang="en" sz="1200" b="0" i="0" u="none" strike="noStrike" cap="none">
                <a:solidFill>
                  <a:schemeClr val="dk1"/>
                </a:solidFill>
                <a:latin typeface="Calibri"/>
                <a:ea typeface="Calibri"/>
                <a:cs typeface="Calibri"/>
                <a:sym typeface="Calibri"/>
              </a:rPr>
              <a:t>(begun in Module 1)</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Prepare classroom systems for active learning: </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Post learning targets and needed anchor charts.</a:t>
            </a: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6105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Language Dive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Peer Critique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201" name="Google Shape;20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23233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0" name="Google Shape;21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Additional Support Considerations:</a:t>
            </a: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a:solidFill>
                  <a:schemeClr val="dk1"/>
                </a:solidFill>
                <a:latin typeface="Calibri"/>
                <a:ea typeface="Calibri"/>
                <a:cs typeface="Calibri"/>
                <a:sym typeface="Calibri"/>
              </a:rPr>
              <a:t>For lighter support:</a:t>
            </a:r>
            <a:endParaRPr sz="1200" b="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Challenge students to create sentence frames for students who need heavier support to use during the peer critique in Work Time B.</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a:solidFill>
                  <a:schemeClr val="dk1"/>
                </a:solidFill>
                <a:latin typeface="Calibri"/>
                <a:ea typeface="Calibri"/>
                <a:cs typeface="Calibri"/>
                <a:sym typeface="Calibri"/>
              </a:rPr>
              <a:t>For heavier support:</a:t>
            </a:r>
            <a:endParaRPr sz="1200" b="0" i="1"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Encourage students to use sentence frames created by more proficient students (see “for lighter support”) during the peer critique in Work Time B.</a:t>
            </a:r>
            <a:endParaRPr sz="1200" b="0" i="0" u="none" strike="noStrike" cap="none">
              <a:solidFill>
                <a:srgbClr val="000000"/>
              </a:solidFill>
              <a:latin typeface="Calibri"/>
              <a:ea typeface="Calibri"/>
              <a:cs typeface="Calibri"/>
              <a:sym typeface="Calibri"/>
            </a:endParaRPr>
          </a:p>
          <a:p>
            <a:pPr marL="0" marR="0" lvl="0" indent="0" algn="l" rtl="0">
              <a:lnSpc>
                <a:spcPct val="150000"/>
              </a:lnSpc>
              <a:spcBef>
                <a:spcPts val="170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398404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20" name="Google Shape;22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57293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9" name="Google Shape;22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Suggested slide pacing: 2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400"/>
              <a:buFont typeface="Arial"/>
              <a:buNone/>
            </a:pPr>
            <a:r>
              <a:rPr lang="en" sz="1200" b="1" i="0" u="none" strike="noStrike" cap="none">
                <a:solidFill>
                  <a:schemeClr val="dk1"/>
                </a:solidFill>
                <a:latin typeface="Calibri"/>
                <a:ea typeface="Calibri"/>
                <a:cs typeface="Calibri"/>
                <a:sym typeface="Calibri"/>
              </a:rPr>
              <a:t>Grouping: Whole class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1"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Welcome students to class and the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a:solidFill>
                  <a:schemeClr val="dk1"/>
                </a:solidFill>
                <a:latin typeface="Calibri"/>
                <a:ea typeface="Calibri"/>
                <a:cs typeface="Calibri"/>
                <a:sym typeface="Calibri"/>
              </a:rPr>
              <a:t>Read through the agenda for today.</a:t>
            </a:r>
            <a:endParaRPr sz="1200" b="0" i="0"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following/reading the content on the slide.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78427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 minutes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Direct students’ attention to the posted learning targets and select a volunteer to read them aloud.</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Turn and Talk: </a:t>
            </a:r>
            <a:r>
              <a:rPr lang="en" sz="1200" b="0" i="1" u="none" strike="noStrike" cap="none">
                <a:solidFill>
                  <a:srgbClr val="000000"/>
                </a:solidFill>
                <a:latin typeface="Calibri"/>
                <a:ea typeface="Calibri"/>
                <a:cs typeface="Calibri"/>
                <a:sym typeface="Calibri"/>
              </a:rPr>
              <a:t>“What do you think you will be doing today? Why?” </a:t>
            </a:r>
            <a:r>
              <a:rPr lang="en" sz="1200" b="1" i="0" u="none" strike="noStrike" cap="none">
                <a:solidFill>
                  <a:srgbClr val="000000"/>
                </a:solidFill>
                <a:latin typeface="Calibri"/>
                <a:ea typeface="Calibri"/>
                <a:cs typeface="Calibri"/>
                <a:sym typeface="Calibri"/>
              </a:rPr>
              <a:t>(peer reviewing and revising first person narratives from the previous lesson to make them better; also learning about the progressive verb tenses)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to the underlined </a:t>
            </a:r>
            <a:r>
              <a:rPr lang="en" sz="1200" b="0" i="1" u="none" strike="noStrike" cap="none">
                <a:solidFill>
                  <a:srgbClr val="000000"/>
                </a:solidFill>
                <a:latin typeface="Calibri"/>
                <a:ea typeface="Calibri"/>
                <a:cs typeface="Calibri"/>
                <a:sym typeface="Calibri"/>
              </a:rPr>
              <a:t>progressive verb tenses</a:t>
            </a:r>
            <a:r>
              <a:rPr lang="en" sz="1200" b="0" i="0" u="none" strike="noStrike" cap="none">
                <a:solidFill>
                  <a:srgbClr val="000000"/>
                </a:solidFill>
                <a:latin typeface="Calibri"/>
                <a:ea typeface="Calibri"/>
                <a:cs typeface="Calibri"/>
                <a:sym typeface="Calibri"/>
              </a:rPr>
              <a:t> in the second target and tell students that they will learn more about what this means next.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Focus students on the </a:t>
            </a:r>
            <a:r>
              <a:rPr lang="en" sz="1200" b="1" i="0" u="none" strike="noStrike" cap="none">
                <a:solidFill>
                  <a:srgbClr val="000000"/>
                </a:solidFill>
                <a:latin typeface="Calibri"/>
                <a:ea typeface="Calibri"/>
                <a:cs typeface="Calibri"/>
                <a:sym typeface="Calibri"/>
              </a:rPr>
              <a:t>Parts of Speech anchor chart</a:t>
            </a:r>
            <a:r>
              <a:rPr lang="en" sz="1200" b="0" i="0" u="none" strike="noStrike" cap="none">
                <a:solidFill>
                  <a:srgbClr val="000000"/>
                </a:solidFill>
                <a:latin typeface="Calibri"/>
                <a:ea typeface="Calibri"/>
                <a:cs typeface="Calibri"/>
                <a:sym typeface="Calibri"/>
              </a:rPr>
              <a:t> and review verbs as needed.</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should be following along/reading the content on the slide.</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a:t>
            </a:r>
            <a:r>
              <a:rPr lang="en" sz="1200" b="0" i="0" u="none" strike="noStrike" cap="none">
                <a:solidFill>
                  <a:srgbClr val="000000"/>
                </a:solidFill>
                <a:latin typeface="Calibri"/>
                <a:ea typeface="Calibri"/>
                <a:cs typeface="Calibri"/>
                <a:sym typeface="Calibri"/>
              </a:rPr>
              <a:t>port for Any Students Who Need It:</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Provide differentiated mentors by purposefully pre-selecting student partnerships. You may need to coach the mentor to engage with his or her partner and share his or her thought processes. This can be done during questioning as you circulate the room. </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(Stopping between Learning Targets) Consider stopping after each learning target has been read to ask students what they think they will be doing in this lesson. Invite students to rephrase the learning target in their own words to ensure comprehension.</a:t>
            </a:r>
            <a:endParaRPr sz="1200" b="0" i="0" u="none" strike="noStrike" cap="none">
              <a:solidFill>
                <a:srgbClr val="000000"/>
              </a:solidFill>
              <a:latin typeface="Calibri"/>
              <a:ea typeface="Calibri"/>
              <a:cs typeface="Calibri"/>
              <a:sym typeface="Calibri"/>
            </a:endParaRPr>
          </a:p>
        </p:txBody>
      </p:sp>
      <p:sp>
        <p:nvSpPr>
          <p:cNvPr id="235" name="Google Shape;23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004168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6 minutes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Grouping: Whole Group</a:t>
            </a: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 None.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Teacher Actions: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Display and distribute the</a:t>
            </a:r>
            <a:r>
              <a:rPr lang="en" sz="1200" b="1" i="0" u="none" strike="noStrike" cap="none">
                <a:solidFill>
                  <a:srgbClr val="000000"/>
                </a:solidFill>
                <a:latin typeface="Calibri"/>
                <a:ea typeface="Calibri"/>
                <a:cs typeface="Calibri"/>
                <a:sym typeface="Calibri"/>
              </a:rPr>
              <a:t> Model First-Person Narrative.</a:t>
            </a:r>
            <a:r>
              <a:rPr lang="en" sz="1200" b="0" i="0" u="none" strike="noStrike" cap="none">
                <a:solidFill>
                  <a:srgbClr val="000000"/>
                </a:solidFill>
                <a:latin typeface="Calibri"/>
                <a:ea typeface="Calibri"/>
                <a:cs typeface="Calibri"/>
                <a:sym typeface="Calibri"/>
              </a:rPr>
              <a:t> Read it aloud and invite students to read along silently in their heads.</a:t>
            </a:r>
            <a:endParaRPr sz="1200" b="0" i="0"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a:solidFill>
                  <a:srgbClr val="000000"/>
                </a:solidFill>
                <a:latin typeface="Calibri"/>
                <a:ea typeface="Calibri"/>
                <a:cs typeface="Calibri"/>
                <a:sym typeface="Calibri"/>
              </a:rPr>
              <a:t>Tell students that they will now participate in a Language Dive.</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Student Look-fors/Listen-fors: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Students following along while teacher reads.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Support for Any Students Who Need It: None.</a:t>
            </a:r>
            <a:endParaRPr sz="1200" b="0" i="0" u="none" strike="noStrike" cap="none">
              <a:solidFill>
                <a:srgbClr val="000000"/>
              </a:solidFill>
              <a:latin typeface="Calibri"/>
              <a:ea typeface="Calibri"/>
              <a:cs typeface="Calibri"/>
              <a:sym typeface="Calibri"/>
            </a:endParaRPr>
          </a:p>
        </p:txBody>
      </p:sp>
      <p:sp>
        <p:nvSpPr>
          <p:cNvPr id="243" name="Google Shape;24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193173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p:nvPr/>
        </p:nvSpPr>
        <p:spPr>
          <a:xfrm>
            <a:off x="0" y="0"/>
            <a:ext cx="9144000" cy="4878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88" name="Google Shape;88;p13"/>
          <p:cNvGrpSpPr/>
          <p:nvPr/>
        </p:nvGrpSpPr>
        <p:grpSpPr>
          <a:xfrm>
            <a:off x="830392" y="1191256"/>
            <a:ext cx="745763" cy="45826"/>
            <a:chOff x="4580561" y="2589004"/>
            <a:chExt cx="1064464" cy="25200"/>
          </a:xfrm>
        </p:grpSpPr>
        <p:sp>
          <p:nvSpPr>
            <p:cNvPr id="89" name="Google Shape;89;p13"/>
            <p:cNvSpPr/>
            <p:nvPr/>
          </p:nvSpPr>
          <p:spPr>
            <a:xfrm rot="-5400000">
              <a:off x="5366325" y="2335504"/>
              <a:ext cx="25200" cy="532200"/>
            </a:xfrm>
            <a:prstGeom prst="rect">
              <a:avLst/>
            </a:prstGeom>
            <a:solidFill>
              <a:schemeClr val="accent3"/>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13"/>
            <p:cNvSpPr/>
            <p:nvPr/>
          </p:nvSpPr>
          <p:spPr>
            <a:xfrm rot="-5400000">
              <a:off x="4836311" y="2333254"/>
              <a:ext cx="25200" cy="536700"/>
            </a:xfrm>
            <a:prstGeom prst="rect">
              <a:avLst/>
            </a:prstGeom>
            <a:solidFill>
              <a:schemeClr val="dk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1" name="Google Shape;91;p13"/>
          <p:cNvSpPr txBox="1">
            <a:spLocks noGrp="1"/>
          </p:cNvSpPr>
          <p:nvPr>
            <p:ph type="title"/>
          </p:nvPr>
        </p:nvSpPr>
        <p:spPr>
          <a:xfrm>
            <a:off x="729450" y="1318650"/>
            <a:ext cx="7688400" cy="535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2"/>
              </a:buClr>
              <a:buSzPts val="2600"/>
              <a:buFont typeface="Calibri"/>
              <a:buNone/>
              <a:defRPr sz="2600" b="0" i="0" u="none" strike="noStrike" cap="none">
                <a:solidFill>
                  <a:schemeClr val="dk2"/>
                </a:solidFill>
                <a:latin typeface="Calibri"/>
                <a:ea typeface="Calibri"/>
                <a:cs typeface="Calibri"/>
                <a:sym typeface="Calibri"/>
              </a:defRPr>
            </a:lvl1pPr>
            <a:lvl2pPr marR="0" lvl="1"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chemeClr val="dk2"/>
              </a:buClr>
              <a:buSzPts val="2600"/>
              <a:buFont typeface="Arial"/>
              <a:buNone/>
              <a:defRPr sz="2600" b="0" i="0" u="none" strike="noStrike" cap="none">
                <a:solidFill>
                  <a:schemeClr val="dk2"/>
                </a:solidFill>
                <a:latin typeface="Arial"/>
                <a:ea typeface="Arial"/>
                <a:cs typeface="Arial"/>
                <a:sym typeface="Arial"/>
              </a:defRPr>
            </a:lvl9pPr>
          </a:lstStyle>
          <a:p>
            <a:endParaRPr/>
          </a:p>
        </p:txBody>
      </p:sp>
      <p:sp>
        <p:nvSpPr>
          <p:cNvPr id="92" name="Google Shape;92;p13"/>
          <p:cNvSpPr txBox="1">
            <a:spLocks noGrp="1"/>
          </p:cNvSpPr>
          <p:nvPr>
            <p:ph type="body" idx="1"/>
          </p:nvPr>
        </p:nvSpPr>
        <p:spPr>
          <a:xfrm>
            <a:off x="729325" y="2078875"/>
            <a:ext cx="3774300" cy="22611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body" idx="2"/>
          </p:nvPr>
        </p:nvSpPr>
        <p:spPr>
          <a:xfrm>
            <a:off x="4643604" y="2078875"/>
            <a:ext cx="3774300" cy="22611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sldNum" idx="12"/>
          </p:nvPr>
        </p:nvSpPr>
        <p:spPr>
          <a:xfrm>
            <a:off x="8536302" y="4749851"/>
            <a:ext cx="548700" cy="3936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06" name="Google Shape;106;p1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08" name="Google Shape;108;p1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9"/>
        <p:cNvGrpSpPr/>
        <p:nvPr/>
      </p:nvGrpSpPr>
      <p:grpSpPr>
        <a:xfrm>
          <a:off x="0" y="0"/>
          <a:ext cx="0" cy="0"/>
          <a:chOff x="0" y="0"/>
          <a:chExt cx="0" cy="0"/>
        </a:xfrm>
      </p:grpSpPr>
      <p:sp>
        <p:nvSpPr>
          <p:cNvPr id="110" name="Google Shape;110;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1" name="Google Shape;111;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12" name="Google Shape;112;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15"/>
        <p:cNvGrpSpPr/>
        <p:nvPr/>
      </p:nvGrpSpPr>
      <p:grpSpPr>
        <a:xfrm>
          <a:off x="0" y="0"/>
          <a:ext cx="0" cy="0"/>
          <a:chOff x="0" y="0"/>
          <a:chExt cx="0" cy="0"/>
        </a:xfrm>
      </p:grpSpPr>
      <p:sp>
        <p:nvSpPr>
          <p:cNvPr id="116" name="Google Shape;116;p1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21" name="Google Shape;121;p1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22" name="Google Shape;122;p1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23" name="Google Shape;123;p1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6" name="Google Shape;126;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7" name="Google Shape;12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30"/>
        <p:cNvGrpSpPr/>
        <p:nvPr/>
      </p:nvGrpSpPr>
      <p:grpSpPr>
        <a:xfrm>
          <a:off x="0" y="0"/>
          <a:ext cx="0" cy="0"/>
          <a:chOff x="0" y="0"/>
          <a:chExt cx="0" cy="0"/>
        </a:xfrm>
      </p:grpSpPr>
      <p:sp>
        <p:nvSpPr>
          <p:cNvPr id="131" name="Google Shape;13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2" name="Google Shape;132;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6"/>
        <p:cNvGrpSpPr/>
        <p:nvPr/>
      </p:nvGrpSpPr>
      <p:grpSpPr>
        <a:xfrm>
          <a:off x="0" y="0"/>
          <a:ext cx="0" cy="0"/>
          <a:chOff x="0" y="0"/>
          <a:chExt cx="0" cy="0"/>
        </a:xfrm>
      </p:grpSpPr>
      <p:sp>
        <p:nvSpPr>
          <p:cNvPr id="147" name="Google Shape;147;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1"/>
        <p:cNvGrpSpPr/>
        <p:nvPr/>
      </p:nvGrpSpPr>
      <p:grpSpPr>
        <a:xfrm>
          <a:off x="0" y="0"/>
          <a:ext cx="0" cy="0"/>
          <a:chOff x="0" y="0"/>
          <a:chExt cx="0" cy="0"/>
        </a:xfrm>
      </p:grpSpPr>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1" name="Google Shape;161;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62"/>
        <p:cNvGrpSpPr/>
        <p:nvPr/>
      </p:nvGrpSpPr>
      <p:grpSpPr>
        <a:xfrm>
          <a:off x="0" y="0"/>
          <a:ext cx="0" cy="0"/>
          <a:chOff x="0" y="0"/>
          <a:chExt cx="0" cy="0"/>
        </a:xfrm>
      </p:grpSpPr>
      <p:sp>
        <p:nvSpPr>
          <p:cNvPr id="163" name="Google Shape;163;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4" name="Google Shape;164;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1" name="Google Shape;171;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11"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7"/>
          <p:cNvSpPr txBox="1">
            <a:spLocks noGrp="1"/>
          </p:cNvSpPr>
          <p:nvPr>
            <p:ph type="title"/>
          </p:nvPr>
        </p:nvSpPr>
        <p:spPr>
          <a:xfrm>
            <a:off x="511629" y="273844"/>
            <a:ext cx="8003721"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2: Lesson 11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6" name="Google Shape;186;p27"/>
          <p:cNvSpPr txBox="1">
            <a:spLocks noGrp="1"/>
          </p:cNvSpPr>
          <p:nvPr>
            <p:ph type="body" idx="1"/>
          </p:nvPr>
        </p:nvSpPr>
        <p:spPr>
          <a:xfrm>
            <a:off x="511629" y="1186600"/>
            <a:ext cx="8131628" cy="3329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400" b="0" i="0" u="none" strike="noStrike" cap="none" dirty="0">
                <a:solidFill>
                  <a:srgbClr val="000000"/>
                </a:solidFill>
                <a:latin typeface="Century Gothic"/>
                <a:ea typeface="Century Gothic"/>
                <a:cs typeface="Century Gothic"/>
                <a:sym typeface="Century Gothic"/>
              </a:rPr>
              <a:t>This lesson will take approximately 60-70 minutes to complete. </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400" b="0" i="0" u="none" strike="noStrike" cap="none" dirty="0">
                <a:solidFill>
                  <a:srgbClr val="000000"/>
                </a:solidFill>
                <a:latin typeface="Century Gothic"/>
                <a:ea typeface="Century Gothic"/>
                <a:cs typeface="Century Gothic"/>
                <a:sym typeface="Century Gothic"/>
              </a:rPr>
              <a:t>The purpose of today’s lesson is to: In Work Time A, students participate in a Language Dive that guides them through the meaning of a sentence from the model first person narrative. The focus of this Language Dive is forming and using the progressive verb tenses. In Work Time B, students peer critique and revise their first person narratives from the previous lesson. They review for progressive verb tenses, and also against the criteria on the Narrative Writing Checklist.</a:t>
            </a: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14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400" b="0" i="0" u="none" strike="noStrike" cap="none" dirty="0">
                <a:solidFill>
                  <a:srgbClr val="000000"/>
                </a:solidFill>
                <a:latin typeface="Century Gothic"/>
                <a:ea typeface="Century Gothic"/>
                <a:cs typeface="Century Gothic"/>
                <a:sym typeface="Century Gothic"/>
              </a:rPr>
              <a:t>The Learning Targets for students today are: </a:t>
            </a:r>
            <a:endParaRPr sz="1400" b="0" i="0"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600"/>
              </a:spcBef>
              <a:spcAft>
                <a:spcPts val="0"/>
              </a:spcAft>
              <a:buClr>
                <a:srgbClr val="000000"/>
              </a:buClr>
              <a:buSzPct val="1000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I can critique my partner’s first-person narrative and provide kind, helpful, and specific feedback. </a:t>
            </a:r>
            <a:endParaRPr sz="1400" b="1" i="0"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ct val="1000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I can revise my first-person narrative based on peer feedback.</a:t>
            </a:r>
            <a:endParaRPr sz="1400" b="1" i="0"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ct val="100000"/>
              <a:buFont typeface="Century Gothic"/>
              <a:buAutoNum type="arabicPeriod"/>
            </a:pPr>
            <a:r>
              <a:rPr lang="en" sz="1400" b="0" i="0" u="none" strike="noStrike" cap="none" dirty="0">
                <a:solidFill>
                  <a:srgbClr val="000000"/>
                </a:solidFill>
                <a:latin typeface="Century Gothic"/>
                <a:ea typeface="Century Gothic"/>
                <a:cs typeface="Century Gothic"/>
                <a:sym typeface="Century Gothic"/>
              </a:rPr>
              <a:t>I can form and use the progressive verb tenses.</a:t>
            </a:r>
            <a:endParaRPr sz="1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6"/>
          <p:cNvSpPr txBox="1">
            <a:spLocks noGrp="1"/>
          </p:cNvSpPr>
          <p:nvPr>
            <p:ph type="title"/>
          </p:nvPr>
        </p:nvSpPr>
        <p:spPr>
          <a:xfrm>
            <a:off x="228675" y="273850"/>
            <a:ext cx="8526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a:solidFill>
                  <a:schemeClr val="dk1"/>
                </a:solidFill>
                <a:latin typeface="Century Gothic"/>
                <a:ea typeface="Century Gothic"/>
                <a:cs typeface="Century Gothic"/>
                <a:sym typeface="Century Gothic"/>
              </a:rPr>
              <a:t>Language Dive II: Model First Person Narrative</a:t>
            </a:r>
            <a:endParaRPr sz="2800" b="0" i="0" u="none" strike="noStrike" cap="none">
              <a:solidFill>
                <a:schemeClr val="dk1"/>
              </a:solidFill>
              <a:latin typeface="Century Gothic"/>
              <a:ea typeface="Century Gothic"/>
              <a:cs typeface="Century Gothic"/>
              <a:sym typeface="Century Gothic"/>
            </a:endParaRPr>
          </a:p>
        </p:txBody>
      </p:sp>
      <p:sp>
        <p:nvSpPr>
          <p:cNvPr id="254" name="Google Shape;254;p36"/>
          <p:cNvSpPr txBox="1"/>
          <p:nvPr/>
        </p:nvSpPr>
        <p:spPr>
          <a:xfrm>
            <a:off x="548700" y="1652600"/>
            <a:ext cx="7692300" cy="1440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Also, I am worried about William, whom we will be leaving behind.</a:t>
            </a:r>
            <a:endParaRPr sz="2400" b="0" i="0" u="none" strike="noStrike" cap="none">
              <a:solidFill>
                <a:srgbClr val="000000"/>
              </a:solidFill>
              <a:latin typeface="Century Gothic"/>
              <a:ea typeface="Century Gothic"/>
              <a:cs typeface="Century Gothic"/>
              <a:sym typeface="Century Gothic"/>
            </a:endParaRPr>
          </a:p>
        </p:txBody>
      </p:sp>
      <p:pic>
        <p:nvPicPr>
          <p:cNvPr id="5" name="Google Shape;247;p35"/>
          <p:cNvPicPr preferRelativeResize="0"/>
          <p:nvPr/>
        </p:nvPicPr>
        <p:blipFill rotWithShape="1">
          <a:blip r:embed="rId3">
            <a:alphaModFix/>
          </a:blip>
          <a:srcRect/>
          <a:stretch/>
        </p:blipFill>
        <p:spPr>
          <a:xfrm>
            <a:off x="8405319" y="4408286"/>
            <a:ext cx="628650" cy="5813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228675" y="273850"/>
            <a:ext cx="8526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a:solidFill>
                  <a:schemeClr val="dk1"/>
                </a:solidFill>
                <a:latin typeface="Century Gothic"/>
                <a:ea typeface="Century Gothic"/>
                <a:cs typeface="Century Gothic"/>
                <a:sym typeface="Century Gothic"/>
              </a:rPr>
              <a:t>Language Dive II: Model First Person Narrative</a:t>
            </a:r>
            <a:endParaRPr sz="2800" b="0" i="0" u="none" strike="noStrike" cap="none">
              <a:solidFill>
                <a:schemeClr val="dk1"/>
              </a:solidFill>
              <a:latin typeface="Century Gothic"/>
              <a:ea typeface="Century Gothic"/>
              <a:cs typeface="Century Gothic"/>
              <a:sym typeface="Century Gothic"/>
            </a:endParaRPr>
          </a:p>
        </p:txBody>
      </p:sp>
      <p:sp>
        <p:nvSpPr>
          <p:cNvPr id="261" name="Google Shape;261;p37"/>
          <p:cNvSpPr txBox="1"/>
          <p:nvPr/>
        </p:nvSpPr>
        <p:spPr>
          <a:xfrm>
            <a:off x="228675" y="1652600"/>
            <a:ext cx="1096500" cy="1440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Also,</a:t>
            </a:r>
            <a:endParaRPr sz="2400" b="0" i="0" u="none" strike="noStrike" cap="none">
              <a:solidFill>
                <a:srgbClr val="000000"/>
              </a:solidFill>
              <a:latin typeface="Century Gothic"/>
              <a:ea typeface="Century Gothic"/>
              <a:cs typeface="Century Gothic"/>
              <a:sym typeface="Century Gothic"/>
            </a:endParaRPr>
          </a:p>
        </p:txBody>
      </p:sp>
      <p:sp>
        <p:nvSpPr>
          <p:cNvPr id="262" name="Google Shape;262;p37"/>
          <p:cNvSpPr txBox="1"/>
          <p:nvPr/>
        </p:nvSpPr>
        <p:spPr>
          <a:xfrm>
            <a:off x="828350" y="2112050"/>
            <a:ext cx="4992900" cy="521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 </a:t>
            </a:r>
            <a:r>
              <a:rPr lang="en" sz="2400" b="0" i="0" u="none" strike="noStrike" cap="none" dirty="0" smtClean="0">
                <a:solidFill>
                  <a:schemeClr val="dk1"/>
                </a:solidFill>
                <a:latin typeface="Century Gothic"/>
                <a:ea typeface="Century Gothic"/>
                <a:cs typeface="Century Gothic"/>
                <a:sym typeface="Century Gothic"/>
              </a:rPr>
              <a:t> I </a:t>
            </a:r>
            <a:r>
              <a:rPr lang="en" sz="2400" b="0" i="0" u="none" strike="noStrike" cap="none" dirty="0">
                <a:solidFill>
                  <a:schemeClr val="dk1"/>
                </a:solidFill>
                <a:latin typeface="Century Gothic"/>
                <a:ea typeface="Century Gothic"/>
                <a:cs typeface="Century Gothic"/>
                <a:sym typeface="Century Gothic"/>
              </a:rPr>
              <a:t>am worried about William, </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sp>
        <p:nvSpPr>
          <p:cNvPr id="263" name="Google Shape;263;p37"/>
          <p:cNvSpPr txBox="1"/>
          <p:nvPr/>
        </p:nvSpPr>
        <p:spPr>
          <a:xfrm>
            <a:off x="228675" y="2112050"/>
            <a:ext cx="8526600" cy="2007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dirty="0">
                <a:solidFill>
                  <a:schemeClr val="dk1"/>
                </a:solidFill>
                <a:latin typeface="Century Gothic"/>
                <a:ea typeface="Century Gothic"/>
                <a:cs typeface="Century Gothic"/>
                <a:sym typeface="Century Gothic"/>
              </a:rPr>
              <a:t>        </a:t>
            </a:r>
            <a:r>
              <a:rPr lang="en" sz="2400" b="0" i="0" u="none" strike="noStrike" cap="none" dirty="0" smtClean="0">
                <a:solidFill>
                  <a:schemeClr val="dk1"/>
                </a:solidFill>
                <a:latin typeface="Century Gothic"/>
                <a:ea typeface="Century Gothic"/>
                <a:cs typeface="Century Gothic"/>
                <a:sym typeface="Century Gothic"/>
              </a:rPr>
              <a:t>                                                  whom </a:t>
            </a:r>
            <a:r>
              <a:rPr lang="en" sz="2400" b="0" i="0" u="none" strike="noStrike" cap="none" dirty="0">
                <a:solidFill>
                  <a:schemeClr val="dk1"/>
                </a:solidFill>
                <a:latin typeface="Century Gothic"/>
                <a:ea typeface="Century Gothic"/>
                <a:cs typeface="Century Gothic"/>
                <a:sym typeface="Century Gothic"/>
              </a:rPr>
              <a:t>we will be leaving behind.</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p:txBody>
      </p:sp>
      <p:pic>
        <p:nvPicPr>
          <p:cNvPr id="7" name="Google Shape;247;p35"/>
          <p:cNvPicPr preferRelativeResize="0"/>
          <p:nvPr/>
        </p:nvPicPr>
        <p:blipFill rotWithShape="1">
          <a:blip r:embed="rId3">
            <a:alphaModFix/>
          </a:blip>
          <a:srcRect/>
          <a:stretch/>
        </p:blipFill>
        <p:spPr>
          <a:xfrm>
            <a:off x="8405319" y="4408286"/>
            <a:ext cx="628650" cy="5813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300"/>
                                        <p:tgtEl>
                                          <p:spTgt spid="261"/>
                                        </p:tgtEl>
                                      </p:cBhvr>
                                    </p:animEffect>
                                    <p:set>
                                      <p:cBhvr>
                                        <p:cTn id="7" dur="1" fill="hold">
                                          <p:stCondLst>
                                            <p:cond delay="300"/>
                                          </p:stCondLst>
                                        </p:cTn>
                                        <p:tgtEl>
                                          <p:spTgt spid="26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62"/>
                                        </p:tgtEl>
                                        <p:attrNameLst>
                                          <p:attrName>style.visibility</p:attrName>
                                        </p:attrNameLst>
                                      </p:cBhvr>
                                      <p:to>
                                        <p:strVal val="visible"/>
                                      </p:to>
                                    </p:set>
                                    <p:animEffect transition="in" filter="fade">
                                      <p:cBhvr>
                                        <p:cTn id="12" dur="400"/>
                                        <p:tgtEl>
                                          <p:spTgt spid="26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nodeType="clickEffect">
                                  <p:stCondLst>
                                    <p:cond delay="0"/>
                                  </p:stCondLst>
                                  <p:childTnLst>
                                    <p:animEffect transition="out" filter="fade">
                                      <p:cBhvr>
                                        <p:cTn id="16" dur="300"/>
                                        <p:tgtEl>
                                          <p:spTgt spid="262"/>
                                        </p:tgtEl>
                                      </p:cBhvr>
                                    </p:animEffect>
                                    <p:set>
                                      <p:cBhvr>
                                        <p:cTn id="17" dur="1" fill="hold">
                                          <p:stCondLst>
                                            <p:cond delay="300"/>
                                          </p:stCondLst>
                                        </p:cTn>
                                        <p:tgtEl>
                                          <p:spTgt spid="26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3"/>
                                        </p:tgtEl>
                                        <p:attrNameLst>
                                          <p:attrName>style.visibility</p:attrName>
                                        </p:attrNameLst>
                                      </p:cBhvr>
                                      <p:to>
                                        <p:strVal val="visible"/>
                                      </p:to>
                                    </p:set>
                                    <p:animEffect transition="in" filter="fade">
                                      <p:cBhvr>
                                        <p:cTn id="22" dur="4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8"/>
          <p:cNvSpPr txBox="1">
            <a:spLocks noGrp="1"/>
          </p:cNvSpPr>
          <p:nvPr>
            <p:ph type="title"/>
          </p:nvPr>
        </p:nvSpPr>
        <p:spPr>
          <a:xfrm>
            <a:off x="228675" y="273850"/>
            <a:ext cx="8526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a:solidFill>
                  <a:schemeClr val="dk1"/>
                </a:solidFill>
                <a:latin typeface="Century Gothic"/>
                <a:ea typeface="Century Gothic"/>
                <a:cs typeface="Century Gothic"/>
                <a:sym typeface="Century Gothic"/>
              </a:rPr>
              <a:t>Language Dive II: Model First-Person Narrative</a:t>
            </a:r>
            <a:endParaRPr sz="2800" b="0" i="0" u="none" strike="noStrike" cap="none">
              <a:solidFill>
                <a:schemeClr val="dk1"/>
              </a:solidFill>
              <a:latin typeface="Century Gothic"/>
              <a:ea typeface="Century Gothic"/>
              <a:cs typeface="Century Gothic"/>
              <a:sym typeface="Century Gothic"/>
            </a:endParaRPr>
          </a:p>
        </p:txBody>
      </p:sp>
      <p:sp>
        <p:nvSpPr>
          <p:cNvPr id="270" name="Google Shape;270;p38"/>
          <p:cNvSpPr txBox="1"/>
          <p:nvPr/>
        </p:nvSpPr>
        <p:spPr>
          <a:xfrm>
            <a:off x="333400" y="1851600"/>
            <a:ext cx="4104600" cy="1440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Also, I am worried about William, whom we will be leaving behind.</a:t>
            </a:r>
            <a:endParaRPr sz="2400" b="0" i="0" u="none" strike="noStrike" cap="none">
              <a:solidFill>
                <a:srgbClr val="000000"/>
              </a:solidFill>
              <a:latin typeface="Century Gothic"/>
              <a:ea typeface="Century Gothic"/>
              <a:cs typeface="Century Gothic"/>
              <a:sym typeface="Century Gothic"/>
            </a:endParaRPr>
          </a:p>
        </p:txBody>
      </p:sp>
      <p:pic>
        <p:nvPicPr>
          <p:cNvPr id="271" name="Google Shape;271;p38"/>
          <p:cNvPicPr preferRelativeResize="0"/>
          <p:nvPr/>
        </p:nvPicPr>
        <p:blipFill rotWithShape="1">
          <a:blip r:embed="rId3">
            <a:alphaModFix/>
          </a:blip>
          <a:srcRect/>
          <a:stretch/>
        </p:blipFill>
        <p:spPr>
          <a:xfrm>
            <a:off x="4685870" y="1268050"/>
            <a:ext cx="3719449" cy="3132168"/>
          </a:xfrm>
          <a:prstGeom prst="rect">
            <a:avLst/>
          </a:prstGeom>
          <a:noFill/>
          <a:ln w="9525" cap="flat" cmpd="sng">
            <a:solidFill>
              <a:srgbClr val="000000"/>
            </a:solidFill>
            <a:prstDash val="solid"/>
            <a:round/>
            <a:headEnd type="none" w="sm" len="sm"/>
            <a:tailEnd type="none" w="sm" len="sm"/>
          </a:ln>
        </p:spPr>
      </p:pic>
      <p:pic>
        <p:nvPicPr>
          <p:cNvPr id="6" name="Google Shape;247;p35"/>
          <p:cNvPicPr preferRelativeResize="0"/>
          <p:nvPr/>
        </p:nvPicPr>
        <p:blipFill rotWithShape="1">
          <a:blip r:embed="rId4">
            <a:alphaModFix/>
          </a:blip>
          <a:srcRect/>
          <a:stretch/>
        </p:blipFill>
        <p:spPr>
          <a:xfrm>
            <a:off x="8405319" y="4408286"/>
            <a:ext cx="628650" cy="5813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9"/>
          <p:cNvSpPr txBox="1">
            <a:spLocks noGrp="1"/>
          </p:cNvSpPr>
          <p:nvPr>
            <p:ph type="title"/>
          </p:nvPr>
        </p:nvSpPr>
        <p:spPr>
          <a:xfrm>
            <a:off x="228675" y="273850"/>
            <a:ext cx="8526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a:solidFill>
                  <a:schemeClr val="dk1"/>
                </a:solidFill>
                <a:latin typeface="Century Gothic"/>
                <a:ea typeface="Century Gothic"/>
                <a:cs typeface="Century Gothic"/>
                <a:sym typeface="Century Gothic"/>
              </a:rPr>
              <a:t>Language Dive II: Model First-Person Narrative</a:t>
            </a:r>
            <a:endParaRPr sz="2800" b="0" i="0" u="none" strike="noStrike" cap="none">
              <a:solidFill>
                <a:schemeClr val="dk1"/>
              </a:solidFill>
              <a:latin typeface="Century Gothic"/>
              <a:ea typeface="Century Gothic"/>
              <a:cs typeface="Century Gothic"/>
              <a:sym typeface="Century Gothic"/>
            </a:endParaRPr>
          </a:p>
        </p:txBody>
      </p:sp>
      <p:sp>
        <p:nvSpPr>
          <p:cNvPr id="278" name="Google Shape;278;p39"/>
          <p:cNvSpPr txBox="1"/>
          <p:nvPr/>
        </p:nvSpPr>
        <p:spPr>
          <a:xfrm>
            <a:off x="574150" y="1410700"/>
            <a:ext cx="7692300" cy="14403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Also, I am worried about William, whom we will be leaving behind.</a:t>
            </a:r>
            <a:endParaRPr sz="2400" b="0" i="0" u="none" strike="noStrike" cap="none">
              <a:solidFill>
                <a:srgbClr val="000000"/>
              </a:solidFill>
              <a:latin typeface="Century Gothic"/>
              <a:ea typeface="Century Gothic"/>
              <a:cs typeface="Century Gothic"/>
              <a:sym typeface="Century Gothic"/>
            </a:endParaRPr>
          </a:p>
        </p:txBody>
      </p:sp>
      <p:sp>
        <p:nvSpPr>
          <p:cNvPr id="279" name="Google Shape;279;p39"/>
          <p:cNvSpPr txBox="1"/>
          <p:nvPr/>
        </p:nvSpPr>
        <p:spPr>
          <a:xfrm>
            <a:off x="574150" y="2406225"/>
            <a:ext cx="7320300" cy="1649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dirty="0">
                <a:solidFill>
                  <a:schemeClr val="dk1"/>
                </a:solidFill>
                <a:latin typeface="Century Gothic"/>
                <a:ea typeface="Century Gothic"/>
                <a:cs typeface="Century Gothic"/>
                <a:sym typeface="Century Gothic"/>
              </a:rPr>
              <a:t>I am worried about William, who we are leaving behind.</a:t>
            </a:r>
            <a:endParaRPr sz="2400" b="0" i="0" u="none" strike="noStrike" cap="none" dirty="0">
              <a:solidFill>
                <a:srgbClr val="000000"/>
              </a:solidFill>
              <a:latin typeface="Arial"/>
              <a:ea typeface="Arial"/>
              <a:cs typeface="Arial"/>
              <a:sym typeface="Arial"/>
            </a:endParaRPr>
          </a:p>
        </p:txBody>
      </p:sp>
      <p:pic>
        <p:nvPicPr>
          <p:cNvPr id="6" name="Google Shape;247;p35"/>
          <p:cNvPicPr preferRelativeResize="0"/>
          <p:nvPr/>
        </p:nvPicPr>
        <p:blipFill rotWithShape="1">
          <a:blip r:embed="rId3">
            <a:alphaModFix/>
          </a:blip>
          <a:srcRect/>
          <a:stretch/>
        </p:blipFill>
        <p:spPr>
          <a:xfrm>
            <a:off x="8405319" y="4408286"/>
            <a:ext cx="628650" cy="581349"/>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9"/>
                                        </p:tgtEl>
                                        <p:attrNameLst>
                                          <p:attrName>style.visibility</p:attrName>
                                        </p:attrNameLst>
                                      </p:cBhvr>
                                      <p:to>
                                        <p:strVal val="visible"/>
                                      </p:to>
                                    </p:set>
                                    <p:animEffect transition="in" filter="fade">
                                      <p:cBhvr>
                                        <p:cTn id="7" dur="500"/>
                                        <p:tgtEl>
                                          <p:spTgt spid="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0"/>
          <p:cNvSpPr txBox="1">
            <a:spLocks noGrp="1"/>
          </p:cNvSpPr>
          <p:nvPr>
            <p:ph type="title"/>
          </p:nvPr>
        </p:nvSpPr>
        <p:spPr>
          <a:xfrm>
            <a:off x="436750" y="273850"/>
            <a:ext cx="8078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rgbClr val="000000"/>
                </a:solidFill>
                <a:latin typeface="Century Gothic"/>
                <a:ea typeface="Century Gothic"/>
                <a:cs typeface="Century Gothic"/>
                <a:sym typeface="Century Gothic"/>
              </a:rPr>
              <a:t>Peer Critique: First-Person Narratives</a:t>
            </a:r>
            <a:endParaRPr sz="3000" b="0" i="0" u="none" strike="noStrike" cap="none">
              <a:solidFill>
                <a:srgbClr val="000000"/>
              </a:solidFill>
              <a:latin typeface="Century Gothic"/>
              <a:ea typeface="Century Gothic"/>
              <a:cs typeface="Century Gothic"/>
              <a:sym typeface="Century Gothic"/>
            </a:endParaRPr>
          </a:p>
        </p:txBody>
      </p:sp>
      <p:pic>
        <p:nvPicPr>
          <p:cNvPr id="285" name="Google Shape;285;p40"/>
          <p:cNvPicPr preferRelativeResize="0"/>
          <p:nvPr/>
        </p:nvPicPr>
        <p:blipFill rotWithShape="1">
          <a:blip r:embed="rId3">
            <a:alphaModFix/>
          </a:blip>
          <a:srcRect/>
          <a:stretch/>
        </p:blipFill>
        <p:spPr>
          <a:xfrm>
            <a:off x="436750" y="1268052"/>
            <a:ext cx="3890950" cy="3226498"/>
          </a:xfrm>
          <a:prstGeom prst="rect">
            <a:avLst/>
          </a:prstGeom>
          <a:noFill/>
          <a:ln w="9525" cap="flat" cmpd="sng">
            <a:solidFill>
              <a:srgbClr val="000000"/>
            </a:solidFill>
            <a:prstDash val="solid"/>
            <a:round/>
            <a:headEnd type="none" w="sm" len="sm"/>
            <a:tailEnd type="none" w="sm" len="sm"/>
          </a:ln>
        </p:spPr>
      </p:pic>
      <p:pic>
        <p:nvPicPr>
          <p:cNvPr id="286" name="Google Shape;286;p40" descr="https://d30y9cdsu7xlg0.cloudfront.net/png/419920-200.png"/>
          <p:cNvPicPr preferRelativeResize="0"/>
          <p:nvPr/>
        </p:nvPicPr>
        <p:blipFill rotWithShape="1">
          <a:blip r:embed="rId4">
            <a:alphaModFix/>
          </a:blip>
          <a:srcRect/>
          <a:stretch/>
        </p:blipFill>
        <p:spPr>
          <a:xfrm>
            <a:off x="8482792" y="4365171"/>
            <a:ext cx="553915" cy="565254"/>
          </a:xfrm>
          <a:prstGeom prst="rect">
            <a:avLst/>
          </a:prstGeom>
          <a:noFill/>
          <a:ln>
            <a:noFill/>
          </a:ln>
        </p:spPr>
      </p:pic>
      <p:pic>
        <p:nvPicPr>
          <p:cNvPr id="287" name="Google Shape;287;p40"/>
          <p:cNvPicPr preferRelativeResize="0"/>
          <p:nvPr/>
        </p:nvPicPr>
        <p:blipFill rotWithShape="1">
          <a:blip r:embed="rId5">
            <a:alphaModFix/>
          </a:blip>
          <a:srcRect/>
          <a:stretch/>
        </p:blipFill>
        <p:spPr>
          <a:xfrm>
            <a:off x="4572000" y="1270075"/>
            <a:ext cx="3882953" cy="32224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93" name="Google Shape;293;p41"/>
          <p:cNvSpPr txBox="1">
            <a:spLocks noGrp="1"/>
          </p:cNvSpPr>
          <p:nvPr>
            <p:ph type="body" idx="1"/>
          </p:nvPr>
        </p:nvSpPr>
        <p:spPr>
          <a:xfrm>
            <a:off x="206800" y="1363300"/>
            <a:ext cx="4623600" cy="3263400"/>
          </a:xfrm>
          <a:prstGeom prst="rect">
            <a:avLst/>
          </a:prstGeom>
          <a:noFill/>
          <a:ln>
            <a:noFill/>
          </a:ln>
        </p:spPr>
        <p:txBody>
          <a:bodyPr spcFirstLastPara="1" wrap="square" lIns="68575" tIns="34275" rIns="68575" bIns="34275" anchor="t" anchorCtr="0">
            <a:noAutofit/>
          </a:bodyPr>
          <a:lstStyle/>
          <a:p>
            <a:pPr marL="457200" marR="0" lvl="0" indent="-355600" algn="l" rtl="0">
              <a:lnSpc>
                <a:spcPct val="100000"/>
              </a:lnSpc>
              <a:spcBef>
                <a:spcPts val="0"/>
              </a:spcBef>
              <a:spcAft>
                <a:spcPts val="0"/>
              </a:spcAft>
              <a:buClr>
                <a:srgbClr val="000000"/>
              </a:buClr>
              <a:buSzPts val="2000"/>
              <a:buFont typeface="Century Gothic"/>
              <a:buAutoNum type="arabicPeriod"/>
            </a:pPr>
            <a:r>
              <a:rPr lang="en" sz="2000" b="0" i="0" u="none" strike="noStrike" cap="none">
                <a:solidFill>
                  <a:srgbClr val="000000"/>
                </a:solidFill>
                <a:latin typeface="Century Gothic"/>
                <a:ea typeface="Century Gothic"/>
                <a:cs typeface="Century Gothic"/>
                <a:sym typeface="Century Gothic"/>
              </a:rPr>
              <a:t>I can critique my partner’s first-person narrative and provide kind, helpful, and specific feedback.</a:t>
            </a:r>
            <a:endParaRPr sz="2000" b="0" i="0" u="none" strike="noStrike" cap="none">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AutoNum type="arabicPeriod"/>
            </a:pPr>
            <a:r>
              <a:rPr lang="en" sz="2000" b="0" i="0" u="none" strike="noStrike" cap="none">
                <a:solidFill>
                  <a:srgbClr val="000000"/>
                </a:solidFill>
                <a:latin typeface="Century Gothic"/>
                <a:ea typeface="Century Gothic"/>
                <a:cs typeface="Century Gothic"/>
                <a:sym typeface="Century Gothic"/>
              </a:rPr>
              <a:t>I can revise my first-person narrative based on peer feedback.</a:t>
            </a:r>
            <a:endParaRPr sz="2000" b="0" i="0" u="none" strike="noStrike" cap="none">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AutoNum type="arabicPeriod"/>
            </a:pPr>
            <a:r>
              <a:rPr lang="en" sz="2000" b="0" i="0" u="none" strike="noStrike" cap="none">
                <a:solidFill>
                  <a:srgbClr val="000000"/>
                </a:solidFill>
                <a:latin typeface="Century Gothic"/>
                <a:ea typeface="Century Gothic"/>
                <a:cs typeface="Century Gothic"/>
                <a:sym typeface="Century Gothic"/>
              </a:rPr>
              <a:t>I can form and use the </a:t>
            </a:r>
            <a:r>
              <a:rPr lang="en" sz="2000" b="0" i="0" u="sng" strike="noStrike" cap="none">
                <a:solidFill>
                  <a:srgbClr val="000000"/>
                </a:solidFill>
                <a:latin typeface="Century Gothic"/>
                <a:ea typeface="Century Gothic"/>
                <a:cs typeface="Century Gothic"/>
                <a:sym typeface="Century Gothic"/>
              </a:rPr>
              <a:t>progressive verb</a:t>
            </a:r>
            <a:r>
              <a:rPr lang="en" sz="2000" b="0" i="0" u="none" strike="noStrike" cap="none">
                <a:solidFill>
                  <a:srgbClr val="000000"/>
                </a:solidFill>
                <a:latin typeface="Century Gothic"/>
                <a:ea typeface="Century Gothic"/>
                <a:cs typeface="Century Gothic"/>
                <a:sym typeface="Century Gothic"/>
              </a:rPr>
              <a:t> tenses.</a:t>
            </a:r>
            <a:endParaRPr sz="20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pic>
        <p:nvPicPr>
          <p:cNvPr id="294" name="Google Shape;294;p41"/>
          <p:cNvPicPr preferRelativeResize="0"/>
          <p:nvPr/>
        </p:nvPicPr>
        <p:blipFill rotWithShape="1">
          <a:blip r:embed="rId3">
            <a:alphaModFix/>
          </a:blip>
          <a:srcRect/>
          <a:stretch/>
        </p:blipFill>
        <p:spPr>
          <a:xfrm>
            <a:off x="8564409" y="4377157"/>
            <a:ext cx="514275" cy="514275"/>
          </a:xfrm>
          <a:prstGeom prst="rect">
            <a:avLst/>
          </a:prstGeom>
          <a:noFill/>
          <a:ln>
            <a:noFill/>
          </a:ln>
        </p:spPr>
      </p:pic>
      <p:pic>
        <p:nvPicPr>
          <p:cNvPr id="295" name="Google Shape;295;p41"/>
          <p:cNvPicPr preferRelativeResize="0"/>
          <p:nvPr/>
        </p:nvPicPr>
        <p:blipFill rotWithShape="1">
          <a:blip r:embed="rId4">
            <a:alphaModFix/>
          </a:blip>
          <a:srcRect/>
          <a:stretch/>
        </p:blipFill>
        <p:spPr>
          <a:xfrm>
            <a:off x="5196000" y="1087031"/>
            <a:ext cx="3494524" cy="3128486"/>
          </a:xfrm>
          <a:prstGeom prst="rect">
            <a:avLst/>
          </a:prstGeom>
          <a:noFill/>
          <a:ln w="9525" cap="flat" cmpd="sng">
            <a:solidFill>
              <a:srgbClr val="000000"/>
            </a:solidFill>
            <a:prstDash val="solid"/>
            <a:round/>
            <a:headEnd type="none" w="sm" len="sm"/>
            <a:tailEnd type="none" w="sm" len="sm"/>
          </a:ln>
        </p:spPr>
      </p:pic>
      <p:pic>
        <p:nvPicPr>
          <p:cNvPr id="296" name="Google Shape;296;p41"/>
          <p:cNvPicPr preferRelativeResize="0"/>
          <p:nvPr/>
        </p:nvPicPr>
        <p:blipFill rotWithShape="1">
          <a:blip r:embed="rId5">
            <a:alphaModFix/>
          </a:blip>
          <a:srcRect/>
          <a:stretch/>
        </p:blipFill>
        <p:spPr>
          <a:xfrm>
            <a:off x="8050134" y="4377157"/>
            <a:ext cx="514275" cy="5142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2"/>
          <p:cNvSpPr txBox="1">
            <a:spLocks noGrp="1"/>
          </p:cNvSpPr>
          <p:nvPr>
            <p:ph type="title"/>
          </p:nvPr>
        </p:nvSpPr>
        <p:spPr>
          <a:xfrm>
            <a:off x="628650" y="1607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Revisiting Colonial Voices: Hear Them Speak</a:t>
            </a:r>
            <a:endParaRPr sz="2400" b="0" i="0" u="none" strike="noStrike" cap="none">
              <a:solidFill>
                <a:srgbClr val="000000"/>
              </a:solidFill>
              <a:latin typeface="Century Gothic"/>
              <a:ea typeface="Century Gothic"/>
              <a:cs typeface="Century Gothic"/>
              <a:sym typeface="Century Gothic"/>
            </a:endParaRPr>
          </a:p>
        </p:txBody>
      </p:sp>
      <p:pic>
        <p:nvPicPr>
          <p:cNvPr id="302" name="Google Shape;302;p42"/>
          <p:cNvPicPr preferRelativeResize="0"/>
          <p:nvPr/>
        </p:nvPicPr>
        <p:blipFill rotWithShape="1">
          <a:blip r:embed="rId3">
            <a:alphaModFix/>
          </a:blip>
          <a:srcRect/>
          <a:stretch/>
        </p:blipFill>
        <p:spPr>
          <a:xfrm>
            <a:off x="550025" y="986719"/>
            <a:ext cx="4093851" cy="3683706"/>
          </a:xfrm>
          <a:prstGeom prst="rect">
            <a:avLst/>
          </a:prstGeom>
          <a:noFill/>
          <a:ln w="9525" cap="flat" cmpd="sng">
            <a:solidFill>
              <a:srgbClr val="000000"/>
            </a:solidFill>
            <a:prstDash val="solid"/>
            <a:round/>
            <a:headEnd type="none" w="sm" len="sm"/>
            <a:tailEnd type="none" w="sm" len="sm"/>
          </a:ln>
        </p:spPr>
      </p:pic>
      <p:pic>
        <p:nvPicPr>
          <p:cNvPr id="303" name="Google Shape;303;p42"/>
          <p:cNvPicPr preferRelativeResize="0"/>
          <p:nvPr/>
        </p:nvPicPr>
        <p:blipFill rotWithShape="1">
          <a:blip r:embed="rId4">
            <a:alphaModFix/>
          </a:blip>
          <a:srcRect/>
          <a:stretch/>
        </p:blipFill>
        <p:spPr>
          <a:xfrm>
            <a:off x="4941679" y="986726"/>
            <a:ext cx="2773871" cy="3683700"/>
          </a:xfrm>
          <a:prstGeom prst="rect">
            <a:avLst/>
          </a:prstGeom>
          <a:noFill/>
          <a:ln>
            <a:noFill/>
          </a:ln>
        </p:spPr>
      </p:pic>
      <p:pic>
        <p:nvPicPr>
          <p:cNvPr id="304" name="Google Shape;304;p42"/>
          <p:cNvPicPr preferRelativeResize="0"/>
          <p:nvPr/>
        </p:nvPicPr>
        <p:blipFill rotWithShape="1">
          <a:blip r:embed="rId5">
            <a:alphaModFix/>
          </a:blip>
          <a:srcRect/>
          <a:stretch/>
        </p:blipFill>
        <p:spPr>
          <a:xfrm>
            <a:off x="8514095" y="4392612"/>
            <a:ext cx="501997" cy="5556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3"/>
          <p:cNvSpPr txBox="1">
            <a:spLocks noGrp="1"/>
          </p:cNvSpPr>
          <p:nvPr>
            <p:ph type="title"/>
          </p:nvPr>
        </p:nvSpPr>
        <p:spPr>
          <a:xfrm>
            <a:off x="628650" y="16079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Revisiting Colonial Voices: Hear Them Speak</a:t>
            </a:r>
            <a:endParaRPr sz="2400" b="0" i="0" u="none" strike="noStrike" cap="none">
              <a:solidFill>
                <a:srgbClr val="000000"/>
              </a:solidFill>
              <a:latin typeface="Century Gothic"/>
              <a:ea typeface="Century Gothic"/>
              <a:cs typeface="Century Gothic"/>
              <a:sym typeface="Century Gothic"/>
            </a:endParaRPr>
          </a:p>
        </p:txBody>
      </p:sp>
      <p:pic>
        <p:nvPicPr>
          <p:cNvPr id="310" name="Google Shape;310;p43"/>
          <p:cNvPicPr preferRelativeResize="0"/>
          <p:nvPr/>
        </p:nvPicPr>
        <p:blipFill rotWithShape="1">
          <a:blip r:embed="rId3">
            <a:alphaModFix/>
          </a:blip>
          <a:srcRect/>
          <a:stretch/>
        </p:blipFill>
        <p:spPr>
          <a:xfrm>
            <a:off x="2349475" y="915394"/>
            <a:ext cx="4445057" cy="3683706"/>
          </a:xfrm>
          <a:prstGeom prst="rect">
            <a:avLst/>
          </a:prstGeom>
          <a:noFill/>
          <a:ln>
            <a:noFill/>
          </a:ln>
        </p:spPr>
      </p:pic>
      <p:sp>
        <p:nvSpPr>
          <p:cNvPr id="311" name="Google Shape;311;p43"/>
          <p:cNvSpPr/>
          <p:nvPr/>
        </p:nvSpPr>
        <p:spPr>
          <a:xfrm>
            <a:off x="2435200" y="1753125"/>
            <a:ext cx="2136900" cy="2767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43"/>
          <p:cNvSpPr/>
          <p:nvPr/>
        </p:nvSpPr>
        <p:spPr>
          <a:xfrm>
            <a:off x="4572000" y="1753125"/>
            <a:ext cx="2136900" cy="27678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311"/>
                                        </p:tgtEl>
                                      </p:cBhvr>
                                    </p:animEffect>
                                    <p:set>
                                      <p:cBhvr>
                                        <p:cTn id="7" dur="1" fill="hold">
                                          <p:stCondLst>
                                            <p:cond delay="500"/>
                                          </p:stCondLst>
                                        </p:cTn>
                                        <p:tgtEl>
                                          <p:spTgt spid="3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nodeType="clickEffect">
                                  <p:stCondLst>
                                    <p:cond delay="0"/>
                                  </p:stCondLst>
                                  <p:childTnLst>
                                    <p:animEffect transition="out" filter="fade">
                                      <p:cBhvr>
                                        <p:cTn id="11" dur="500"/>
                                        <p:tgtEl>
                                          <p:spTgt spid="312"/>
                                        </p:tgtEl>
                                      </p:cBhvr>
                                    </p:animEffect>
                                    <p:set>
                                      <p:cBhvr>
                                        <p:cTn id="12" dur="1" fill="hold">
                                          <p:stCondLst>
                                            <p:cond delay="500"/>
                                          </p:stCondLst>
                                        </p:cTn>
                                        <p:tgtEl>
                                          <p:spTgt spid="3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18" name="Google Shape;318;p44"/>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Complete Language Dive II Practice: </a:t>
            </a:r>
            <a:r>
              <a:rPr lang="en" sz="1800" b="0" i="0" u="none" strike="noStrike" cap="none" dirty="0" smtClean="0">
                <a:solidFill>
                  <a:schemeClr val="tx1"/>
                </a:solidFill>
                <a:latin typeface="Century Gothic"/>
                <a:ea typeface="Century Gothic"/>
                <a:cs typeface="Century Gothic"/>
                <a:sym typeface="Century Gothic"/>
              </a:rPr>
              <a:t>Model </a:t>
            </a:r>
            <a:r>
              <a:rPr lang="en" sz="1800" b="0" i="0" u="none" strike="noStrike" cap="none" dirty="0">
                <a:solidFill>
                  <a:schemeClr val="tx1"/>
                </a:solidFill>
                <a:latin typeface="Century Gothic"/>
                <a:ea typeface="Century Gothic"/>
                <a:cs typeface="Century Gothic"/>
                <a:sym typeface="Century Gothic"/>
              </a:rPr>
              <a:t>First-Person Narrative: </a:t>
            </a:r>
            <a:r>
              <a:rPr lang="en" sz="1800" b="0" i="0" u="none" strike="noStrike" cap="none" dirty="0" smtClean="0">
                <a:solidFill>
                  <a:schemeClr val="tx1"/>
                </a:solidFill>
                <a:latin typeface="Century Gothic"/>
                <a:ea typeface="Century Gothic"/>
                <a:cs typeface="Century Gothic"/>
                <a:sym typeface="Century Gothic"/>
              </a:rPr>
              <a:t>Progressive </a:t>
            </a:r>
            <a:r>
              <a:rPr lang="en" sz="1800" b="0" i="0" u="none" strike="noStrike" cap="none" dirty="0">
                <a:solidFill>
                  <a:schemeClr val="tx1"/>
                </a:solidFill>
                <a:latin typeface="Century Gothic"/>
                <a:ea typeface="Century Gothic"/>
                <a:cs typeface="Century Gothic"/>
                <a:sym typeface="Century Gothic"/>
              </a:rPr>
              <a:t>Verb Tenses in your Unit 2 homework. </a:t>
            </a:r>
            <a:endParaRPr sz="1800" b="0" i="0" u="none" strike="noStrike" cap="none" dirty="0">
              <a:solidFill>
                <a:schemeClr val="tx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Reading. 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p:txBody>
      </p:sp>
      <p:sp>
        <p:nvSpPr>
          <p:cNvPr id="319" name="Google Shape;319;p44"/>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5"/>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25" name="Google Shape;325;p45"/>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26" name="Google Shape;326;p45"/>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a:solidFill>
                  <a:srgbClr val="000000"/>
                </a:solidFill>
                <a:latin typeface="Century Gothic"/>
                <a:ea typeface="Century Gothic"/>
                <a:cs typeface="Century Gothic"/>
                <a:sym typeface="Century Gothic"/>
              </a:rPr>
              <a:t>Module 3: Journal Prompts</a:t>
            </a:r>
            <a:endParaRPr sz="1300" b="1"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2: Lesson 11</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92" name="Google Shape;192;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11: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600" dirty="0"/>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11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Century Gothic"/>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Participating in a Language Dive II:  Model First-Person Narrative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Participating in a Peer Critique:  First-Person Narratives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Revisiting </a:t>
            </a:r>
            <a:r>
              <a:rPr lang="en" sz="1700" b="0" i="1" u="none" strike="noStrike" cap="none" dirty="0">
                <a:solidFill>
                  <a:schemeClr val="dk1"/>
                </a:solidFill>
                <a:latin typeface="Century Gothic"/>
                <a:ea typeface="Century Gothic"/>
                <a:cs typeface="Century Gothic"/>
                <a:sym typeface="Century Gothic"/>
              </a:rPr>
              <a:t>Colonial Voices:  Hear Them Speak</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Homework.</a:t>
            </a:r>
            <a:endParaRPr sz="1700" b="0" i="0" u="none" strike="noStrike" cap="none" dirty="0">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33" name="Google Shape;333;p46"/>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34" name="Google Shape;334;p46"/>
          <p:cNvGraphicFramePr/>
          <p:nvPr/>
        </p:nvGraphicFramePr>
        <p:xfrm>
          <a:off x="952500" y="2822000"/>
          <a:ext cx="7239000" cy="1859220"/>
        </p:xfrm>
        <a:graphic>
          <a:graphicData uri="http://schemas.openxmlformats.org/drawingml/2006/table">
            <a:tbl>
              <a:tblPr>
                <a:noFill/>
                <a:tableStyleId>{3B2AABFC-45C0-4C03-B396-C5BF97C3A936}</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8" name="Google Shape;198;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11: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04" name="Google Shape;204;p30"/>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11: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3 protocols:  Language Dive, Peer Critique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05" name="Google Shape;205;p30"/>
          <p:cNvPicPr preferRelativeResize="0"/>
          <p:nvPr/>
        </p:nvPicPr>
        <p:blipFill rotWithShape="1">
          <a:blip r:embed="rId3">
            <a:alphaModFix/>
          </a:blip>
          <a:srcRect/>
          <a:stretch/>
        </p:blipFill>
        <p:spPr>
          <a:xfrm>
            <a:off x="8571300" y="4378790"/>
            <a:ext cx="572700" cy="572700"/>
          </a:xfrm>
          <a:prstGeom prst="rect">
            <a:avLst/>
          </a:prstGeom>
          <a:noFill/>
          <a:ln>
            <a:noFill/>
          </a:ln>
        </p:spPr>
      </p:pic>
      <p:pic>
        <p:nvPicPr>
          <p:cNvPr id="206" name="Google Shape;206;p30"/>
          <p:cNvPicPr preferRelativeResize="0"/>
          <p:nvPr/>
        </p:nvPicPr>
        <p:blipFill rotWithShape="1">
          <a:blip r:embed="rId4">
            <a:alphaModFix/>
          </a:blip>
          <a:srcRect/>
          <a:stretch/>
        </p:blipFill>
        <p:spPr>
          <a:xfrm>
            <a:off x="7046150" y="4334075"/>
            <a:ext cx="662150" cy="662150"/>
          </a:xfrm>
          <a:prstGeom prst="rect">
            <a:avLst/>
          </a:prstGeom>
          <a:noFill/>
          <a:ln>
            <a:noFill/>
          </a:ln>
        </p:spPr>
      </p:pic>
      <p:pic>
        <p:nvPicPr>
          <p:cNvPr id="207" name="Google Shape;207;p30"/>
          <p:cNvPicPr preferRelativeResize="0"/>
          <p:nvPr/>
        </p:nvPicPr>
        <p:blipFill rotWithShape="1">
          <a:blip r:embed="rId5">
            <a:alphaModFix/>
          </a:blip>
          <a:srcRect/>
          <a:stretch/>
        </p:blipFill>
        <p:spPr>
          <a:xfrm>
            <a:off x="7808725" y="4334075"/>
            <a:ext cx="662150" cy="6621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3" name="Google Shape;213;p3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6: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 After the assessment, ask students to discuss which assessment task was easiest and which was most difficult, and why. In future lessons and for homework, focus on the language skills that will help students address these assessment challenges.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200000"/>
              </a:lnSpc>
              <a:spcBef>
                <a:spcPts val="0"/>
              </a:spcBef>
              <a:spcAft>
                <a:spcPts val="0"/>
              </a:spcAft>
              <a:buClr>
                <a:schemeClr val="dk1"/>
              </a:buClr>
              <a:buSzPts val="2100"/>
              <a:buFont typeface="Century Gothic"/>
              <a:buNone/>
            </a:pP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14" name="Google Shape;214;p31"/>
          <p:cNvSpPr txBox="1"/>
          <p:nvPr/>
        </p:nvSpPr>
        <p:spPr>
          <a:xfrm>
            <a:off x="339000" y="1369225"/>
            <a:ext cx="7941300" cy="326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5" name="Google Shape;215;p3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16" name="Google Shape;216;p3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17" name="Google Shape;217;p31"/>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9" name="Google Shape;197;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2: Lesson 11</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1"/>
        <p:cNvGrpSpPr/>
        <p:nvPr/>
      </p:nvGrpSpPr>
      <p:grpSpPr>
        <a:xfrm>
          <a:off x="0" y="0"/>
          <a:ext cx="0" cy="0"/>
          <a:chOff x="0" y="0"/>
          <a:chExt cx="0" cy="0"/>
        </a:xfrm>
      </p:grpSpPr>
      <p:pic>
        <p:nvPicPr>
          <p:cNvPr id="222" name="Google Shape;222;p3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3" name="Google Shape;223;p3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24" name="Google Shape;224;p32"/>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2: Lesson 11</a:t>
            </a:r>
            <a:endParaRPr sz="3000" b="0" i="0" u="none" strike="noStrike" cap="none">
              <a:solidFill>
                <a:srgbClr val="404040"/>
              </a:solidFill>
              <a:latin typeface="Calibri"/>
              <a:ea typeface="Calibri"/>
              <a:cs typeface="Calibri"/>
              <a:sym typeface="Calibri"/>
            </a:endParaRPr>
          </a:p>
        </p:txBody>
      </p:sp>
      <p:pic>
        <p:nvPicPr>
          <p:cNvPr id="225" name="Google Shape;225;p3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6" name="Google Shape;226;p3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232" name="Google Shape;232;p3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What are we learning and doing today?</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Today you will participate in a Language Dive that guides you through the meaning of a sentence from the model first-person narrative. Then you will critique and revise the first-person narratives.</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400" b="0" i="0" u="none" strike="noStrike" cap="none">
                <a:solidFill>
                  <a:schemeClr val="dk1"/>
                </a:solidFill>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38" name="Google Shape;238;p34"/>
          <p:cNvSpPr txBox="1">
            <a:spLocks noGrp="1"/>
          </p:cNvSpPr>
          <p:nvPr>
            <p:ph type="body" idx="1"/>
          </p:nvPr>
        </p:nvSpPr>
        <p:spPr>
          <a:xfrm>
            <a:off x="206800" y="1363300"/>
            <a:ext cx="4623600" cy="3263400"/>
          </a:xfrm>
          <a:prstGeom prst="rect">
            <a:avLst/>
          </a:prstGeom>
          <a:noFill/>
          <a:ln>
            <a:noFill/>
          </a:ln>
        </p:spPr>
        <p:txBody>
          <a:bodyPr spcFirstLastPara="1" wrap="square" lIns="68575" tIns="34275" rIns="68575" bIns="34275" anchor="t" anchorCtr="0">
            <a:noAutofit/>
          </a:bodyPr>
          <a:lstStyle/>
          <a:p>
            <a:pPr marL="457200" marR="0" lvl="0" indent="-355600" algn="l" rtl="0">
              <a:lnSpc>
                <a:spcPct val="100000"/>
              </a:lnSpc>
              <a:spcBef>
                <a:spcPts val="0"/>
              </a:spcBef>
              <a:spcAft>
                <a:spcPts val="0"/>
              </a:spcAft>
              <a:buClr>
                <a:srgbClr val="000000"/>
              </a:buClr>
              <a:buSzPts val="2000"/>
              <a:buFont typeface="Century Gothic"/>
              <a:buAutoNum type="arabicPeriod"/>
            </a:pPr>
            <a:r>
              <a:rPr lang="en" sz="2000" b="0" i="0" u="none" strike="noStrike" cap="none" dirty="0">
                <a:solidFill>
                  <a:schemeClr val="tx1"/>
                </a:solidFill>
                <a:latin typeface="Century Gothic"/>
                <a:ea typeface="Century Gothic"/>
                <a:cs typeface="Century Gothic"/>
                <a:sym typeface="Century Gothic"/>
              </a:rPr>
              <a:t>I can critique my partner’s first person narrative and provide kind, helpful, and specific feedback.</a:t>
            </a:r>
            <a:endParaRPr sz="2000" b="0" i="0" u="none" strike="noStrike" cap="none" dirty="0">
              <a:solidFill>
                <a:schemeClr val="tx1"/>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AutoNum type="arabicPeriod"/>
            </a:pPr>
            <a:r>
              <a:rPr lang="en" sz="2000" b="0" i="0" u="none" strike="noStrike" cap="none" dirty="0">
                <a:solidFill>
                  <a:schemeClr val="tx1"/>
                </a:solidFill>
                <a:latin typeface="Century Gothic"/>
                <a:ea typeface="Century Gothic"/>
                <a:cs typeface="Century Gothic"/>
                <a:sym typeface="Century Gothic"/>
              </a:rPr>
              <a:t>I can revise my first person narrative based on peer feedback.</a:t>
            </a:r>
            <a:endParaRPr sz="2000" b="0" i="0" u="none" strike="noStrike" cap="none" dirty="0">
              <a:solidFill>
                <a:schemeClr val="tx1"/>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AutoNum type="arabicPeriod"/>
            </a:pPr>
            <a:r>
              <a:rPr lang="en" sz="2000" b="0" i="0" u="none" strike="noStrike" cap="none" dirty="0">
                <a:solidFill>
                  <a:schemeClr val="tx1"/>
                </a:solidFill>
                <a:latin typeface="Century Gothic"/>
                <a:ea typeface="Century Gothic"/>
                <a:cs typeface="Century Gothic"/>
                <a:sym typeface="Century Gothic"/>
              </a:rPr>
              <a:t>I can form and use the </a:t>
            </a:r>
            <a:r>
              <a:rPr lang="en" sz="2000" b="0" i="0" u="sng" strike="noStrike" cap="none" dirty="0">
                <a:solidFill>
                  <a:schemeClr val="tx1"/>
                </a:solidFill>
                <a:latin typeface="Century Gothic"/>
                <a:ea typeface="Century Gothic"/>
                <a:cs typeface="Century Gothic"/>
                <a:sym typeface="Century Gothic"/>
              </a:rPr>
              <a:t>progressive verb</a:t>
            </a:r>
            <a:r>
              <a:rPr lang="en" sz="2000" b="0" i="0" u="none" strike="noStrike" cap="none" dirty="0">
                <a:solidFill>
                  <a:schemeClr val="tx1"/>
                </a:solidFill>
                <a:latin typeface="Century Gothic"/>
                <a:ea typeface="Century Gothic"/>
                <a:cs typeface="Century Gothic"/>
                <a:sym typeface="Century Gothic"/>
              </a:rPr>
              <a:t> tenses.</a:t>
            </a:r>
            <a:endParaRPr sz="2000" b="0" i="0" u="none" strike="noStrike" cap="none" dirty="0">
              <a:solidFill>
                <a:schemeClr val="tx1"/>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Century Gothic"/>
              <a:buNone/>
            </a:pPr>
            <a:endParaRPr sz="2000" b="0" i="0" u="none" strike="noStrike" cap="none" dirty="0">
              <a:solidFill>
                <a:srgbClr val="000000"/>
              </a:solidFill>
              <a:latin typeface="Century Gothic"/>
              <a:ea typeface="Century Gothic"/>
              <a:cs typeface="Century Gothic"/>
              <a:sym typeface="Century Gothic"/>
            </a:endParaRPr>
          </a:p>
        </p:txBody>
      </p:sp>
      <p:pic>
        <p:nvPicPr>
          <p:cNvPr id="239" name="Google Shape;239;p34"/>
          <p:cNvPicPr preferRelativeResize="0"/>
          <p:nvPr/>
        </p:nvPicPr>
        <p:blipFill rotWithShape="1">
          <a:blip r:embed="rId3">
            <a:alphaModFix/>
          </a:blip>
          <a:srcRect/>
          <a:stretch/>
        </p:blipFill>
        <p:spPr>
          <a:xfrm>
            <a:off x="8515350" y="4409542"/>
            <a:ext cx="514275" cy="514275"/>
          </a:xfrm>
          <a:prstGeom prst="rect">
            <a:avLst/>
          </a:prstGeom>
          <a:noFill/>
          <a:ln>
            <a:noFill/>
          </a:ln>
        </p:spPr>
      </p:pic>
      <p:pic>
        <p:nvPicPr>
          <p:cNvPr id="240" name="Google Shape;240;p34"/>
          <p:cNvPicPr preferRelativeResize="0"/>
          <p:nvPr/>
        </p:nvPicPr>
        <p:blipFill rotWithShape="1">
          <a:blip r:embed="rId4">
            <a:alphaModFix/>
          </a:blip>
          <a:srcRect/>
          <a:stretch/>
        </p:blipFill>
        <p:spPr>
          <a:xfrm>
            <a:off x="4830400" y="1420444"/>
            <a:ext cx="3972450" cy="286935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5"/>
          <p:cNvSpPr txBox="1">
            <a:spLocks noGrp="1"/>
          </p:cNvSpPr>
          <p:nvPr>
            <p:ph type="title"/>
          </p:nvPr>
        </p:nvSpPr>
        <p:spPr>
          <a:xfrm>
            <a:off x="628650" y="2010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Century Gothic"/>
                <a:ea typeface="Century Gothic"/>
                <a:cs typeface="Century Gothic"/>
                <a:sym typeface="Century Gothic"/>
              </a:rPr>
              <a:t>Language Dive II: Model First Person Narrative</a:t>
            </a:r>
            <a:endParaRPr sz="2400" b="0" i="0" u="none" strike="noStrike" cap="none">
              <a:solidFill>
                <a:srgbClr val="000000"/>
              </a:solidFill>
              <a:latin typeface="Century Gothic"/>
              <a:ea typeface="Century Gothic"/>
              <a:cs typeface="Century Gothic"/>
              <a:sym typeface="Century Gothic"/>
            </a:endParaRPr>
          </a:p>
        </p:txBody>
      </p:sp>
      <p:pic>
        <p:nvPicPr>
          <p:cNvPr id="246" name="Google Shape;246;p35"/>
          <p:cNvPicPr preferRelativeResize="0"/>
          <p:nvPr/>
        </p:nvPicPr>
        <p:blipFill rotWithShape="1">
          <a:blip r:embed="rId3">
            <a:alphaModFix/>
          </a:blip>
          <a:srcRect/>
          <a:stretch/>
        </p:blipFill>
        <p:spPr>
          <a:xfrm>
            <a:off x="2276225" y="1195275"/>
            <a:ext cx="4437975" cy="3251325"/>
          </a:xfrm>
          <a:prstGeom prst="rect">
            <a:avLst/>
          </a:prstGeom>
          <a:noFill/>
          <a:ln w="9525" cap="flat" cmpd="sng">
            <a:solidFill>
              <a:srgbClr val="000000"/>
            </a:solidFill>
            <a:prstDash val="solid"/>
            <a:round/>
            <a:headEnd type="none" w="sm" len="sm"/>
            <a:tailEnd type="none" w="sm" len="sm"/>
          </a:ln>
        </p:spPr>
      </p:pic>
      <p:pic>
        <p:nvPicPr>
          <p:cNvPr id="247" name="Google Shape;247;p35"/>
          <p:cNvPicPr preferRelativeResize="0"/>
          <p:nvPr/>
        </p:nvPicPr>
        <p:blipFill rotWithShape="1">
          <a:blip r:embed="rId4">
            <a:alphaModFix/>
          </a:blip>
          <a:srcRect/>
          <a:stretch/>
        </p:blipFill>
        <p:spPr>
          <a:xfrm>
            <a:off x="8405319" y="4408286"/>
            <a:ext cx="628650" cy="58134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7402548-3796-40E1-AEFD-E2CCDFAD9CF4}"/>
</file>

<file path=customXml/itemProps2.xml><?xml version="1.0" encoding="utf-8"?>
<ds:datastoreItem xmlns:ds="http://schemas.openxmlformats.org/officeDocument/2006/customXml" ds:itemID="{2A4FBDE7-585F-4EB9-81FC-21572799C83E}"/>
</file>

<file path=customXml/itemProps3.xml><?xml version="1.0" encoding="utf-8"?>
<ds:datastoreItem xmlns:ds="http://schemas.openxmlformats.org/officeDocument/2006/customXml" ds:itemID="{8F1CC469-2E19-43A3-BDF2-B203E4A6E9E3}"/>
</file>

<file path=docProps/app.xml><?xml version="1.0" encoding="utf-8"?>
<Properties xmlns="http://schemas.openxmlformats.org/officeDocument/2006/extended-properties" xmlns:vt="http://schemas.openxmlformats.org/officeDocument/2006/docPropsVTypes">
  <TotalTime>0</TotalTime>
  <Words>4656</Words>
  <Application>Microsoft Office PowerPoint</Application>
  <PresentationFormat>On-screen Show (16:9)</PresentationFormat>
  <Paragraphs>403</Paragraphs>
  <Slides>20</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Arial</vt:lpstr>
      <vt:lpstr>Overlock</vt:lpstr>
      <vt:lpstr>Calibri</vt:lpstr>
      <vt:lpstr>Century Gothic</vt:lpstr>
      <vt:lpstr>Office Theme</vt:lpstr>
      <vt:lpstr>Office Theme</vt:lpstr>
      <vt:lpstr>Grade 4: Module 3: Unit 2: Lesson 11 Teacher slide, before teaching.</vt:lpstr>
      <vt:lpstr>Grade 4: Module 3: Unit 2: Lesson 11 Teacher slide, before teaching.</vt:lpstr>
      <vt:lpstr>Grade 4: Module 3: Unit 2: Lesson 11 Teacher slide, before teaching.</vt:lpstr>
      <vt:lpstr>Grade 4: Module 3: Unit 2: Lesson 11 Teacher slide, before teaching.</vt:lpstr>
      <vt:lpstr>Grade 4: Module 3: Unit 2: Lesson 11 Teacher slide, before teaching.</vt:lpstr>
      <vt:lpstr>Grade 4: Module 3:  Unit 2: Lesson 11</vt:lpstr>
      <vt:lpstr>Hello, Students!</vt:lpstr>
      <vt:lpstr>Learning Targets </vt:lpstr>
      <vt:lpstr>Language Dive II: Model First Person Narrative</vt:lpstr>
      <vt:lpstr>Language Dive II: Model First Person Narrative</vt:lpstr>
      <vt:lpstr>Language Dive II: Model First Person Narrative</vt:lpstr>
      <vt:lpstr>Language Dive II: Model First-Person Narrative</vt:lpstr>
      <vt:lpstr>Language Dive II: Model First-Person Narrative</vt:lpstr>
      <vt:lpstr>Peer Critique: First-Person Narratives</vt:lpstr>
      <vt:lpstr>Learning Targets </vt:lpstr>
      <vt:lpstr>Revisiting Colonial Voices: Hear Them Speak</vt:lpstr>
      <vt:lpstr>Revisiting Colonial Voices: Hear Them Speak</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11 Teacher slide, before teaching.</dc:title>
  <dc:creator>nbravo</dc:creator>
  <cp:lastModifiedBy>Nicole Bravo</cp:lastModifiedBy>
  <cp:revision>1</cp:revision>
  <dcterms:modified xsi:type="dcterms:W3CDTF">2018-10-23T03:38:00Z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