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0.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22.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8.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B3DC59D-3C50-46CB-99A0-F1DA7F2ACBEC}">
  <a:tblStyle styleId="{BB3DC59D-3C50-46CB-99A0-F1DA7F2ACBE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413" autoAdjust="0"/>
  </p:normalViewPr>
  <p:slideViewPr>
    <p:cSldViewPr snapToGrid="0">
      <p:cViewPr varScale="1">
        <p:scale>
          <a:sx n="23" d="100"/>
          <a:sy n="23" d="100"/>
        </p:scale>
        <p:origin x="-1856" y="-104"/>
      </p:cViewPr>
      <p:guideLst>
        <p:guide orient="horz" pos="1620"/>
        <p:guide pos="2880"/>
      </p:guideLst>
    </p:cSldViewPr>
  </p:slideViewPr>
  <p:notesTextViewPr>
    <p:cViewPr>
      <p:scale>
        <a:sx n="1" d="1"/>
        <a:sy n="1" d="1"/>
      </p:scale>
      <p:origin x="0" y="284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customXml" Target="../customXml/item1.xml"/><Relationship Id="rId21" Type="http://schemas.openxmlformats.org/officeDocument/2006/relationships/slide" Target="slides/slide18.xml"/><Relationship Id="rId34"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slide" Target="slides/slide17.xml"/><Relationship Id="rId29" Type="http://schemas.openxmlformats.org/officeDocument/2006/relationships/slide" Target="slides/slide26.xml"/><Relationship Id="rId2" Type="http://schemas.openxmlformats.org/officeDocument/2006/relationships/slideMaster" Target="slideMasters/slideMaster2.xml"/><Relationship Id="rId16" Type="http://schemas.openxmlformats.org/officeDocument/2006/relationships/slide" Target="slides/slide13.xml"/><Relationship Id="rId41" Type="http://schemas.openxmlformats.org/officeDocument/2006/relationships/customXml" Target="../customXml/item3.xml"/><Relationship Id="rId24" Type="http://schemas.openxmlformats.org/officeDocument/2006/relationships/slide" Target="slides/slide21.xml"/><Relationship Id="rId1" Type="http://schemas.openxmlformats.org/officeDocument/2006/relationships/slideMaster" Target="slideMasters/slideMaster1.xml"/><Relationship Id="rId32" Type="http://schemas.openxmlformats.org/officeDocument/2006/relationships/slide" Target="slides/slide29.xml"/><Relationship Id="rId6" Type="http://schemas.openxmlformats.org/officeDocument/2006/relationships/slide" Target="slides/slide3.xml"/><Relationship Id="rId11" Type="http://schemas.openxmlformats.org/officeDocument/2006/relationships/slide" Target="slides/slide8.xml"/><Relationship Id="rId37" Type="http://schemas.openxmlformats.org/officeDocument/2006/relationships/theme" Target="theme/theme1.xml"/><Relationship Id="rId40" Type="http://schemas.openxmlformats.org/officeDocument/2006/relationships/customXml" Target="../customXml/item2.xml"/><Relationship Id="rId23" Type="http://schemas.openxmlformats.org/officeDocument/2006/relationships/slide" Target="slides/slide20.xml"/><Relationship Id="rId28" Type="http://schemas.openxmlformats.org/officeDocument/2006/relationships/slide" Target="slides/slide25.xml"/><Relationship Id="rId5" Type="http://schemas.openxmlformats.org/officeDocument/2006/relationships/slide" Target="slides/slide2.xml"/><Relationship Id="rId36" Type="http://schemas.openxmlformats.org/officeDocument/2006/relationships/viewProps" Target="viewProps.xml"/><Relationship Id="rId15" Type="http://schemas.openxmlformats.org/officeDocument/2006/relationships/slide" Target="slides/slide12.xml"/><Relationship Id="rId31" Type="http://schemas.openxmlformats.org/officeDocument/2006/relationships/slide" Target="slides/slide28.xml"/><Relationship Id="rId10" Type="http://schemas.openxmlformats.org/officeDocument/2006/relationships/slide" Target="slides/slide7.xml"/><Relationship Id="rId19" Type="http://schemas.openxmlformats.org/officeDocument/2006/relationships/slide" Target="slides/slide16.xml"/><Relationship Id="rId22" Type="http://schemas.openxmlformats.org/officeDocument/2006/relationships/slide" Target="slides/slide19.xml"/><Relationship Id="rId27" Type="http://schemas.openxmlformats.org/officeDocument/2006/relationships/slide" Target="slides/slide24.xml"/><Relationship Id="rId4" Type="http://schemas.openxmlformats.org/officeDocument/2006/relationships/slide" Target="slides/slide1.xml"/><Relationship Id="rId30" Type="http://schemas.openxmlformats.org/officeDocument/2006/relationships/slide" Target="slides/slide27.xml"/><Relationship Id="rId9" Type="http://schemas.openxmlformats.org/officeDocument/2006/relationships/slide" Target="slides/slide6.xml"/><Relationship Id="rId35" Type="http://schemas.openxmlformats.org/officeDocument/2006/relationships/presProps" Target="presProps.xml"/><Relationship Id="rId14" Type="http://schemas.openxmlformats.org/officeDocument/2006/relationships/slide" Target="slides/slide11.xml"/><Relationship Id="rId8" Type="http://schemas.openxmlformats.org/officeDocument/2006/relationships/slide" Target="slides/slide5.xml"/><Relationship Id="rId3" Type="http://schemas.openxmlformats.org/officeDocument/2006/relationships/slideMaster" Target="slideMasters/slideMaster3.xml"/><Relationship Id="rId25" Type="http://schemas.openxmlformats.org/officeDocument/2006/relationships/slide" Target="slides/slide22.xml"/><Relationship Id="rId33" Type="http://schemas.openxmlformats.org/officeDocument/2006/relationships/notesMaster" Target="notesMasters/notesMaster1.xml"/><Relationship Id="rId12" Type="http://schemas.openxmlformats.org/officeDocument/2006/relationships/slide" Target="slides/slide9.xml"/><Relationship Id="rId17" Type="http://schemas.openxmlformats.org/officeDocument/2006/relationships/slide" Target="slides/slide14.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175387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Opening, students work with the Engagement Text: “The Tale of the Knight’s Nose.” This text serves to pique students’ interest about the Decodable Reader, introduced in Work Time, by incorporating the topic and some words from this cycle into an engaging read-aloud. Students will notice that this Engagement Text returns to the fictional character Sam from previous texts.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examine the following high-frequency words: “brought,” “piece,” “knew,” “huge,” “new,” “saw,” “whole,” “hole,” “ate.”  Students must determine which are “snap” (easily decodable) and which are “trap” (difficult to decode/irregular) words and explain their thinking. The new high-frequency words introduced in this cycle are “brought” and “piece.” These words are added to the </a:t>
            </a:r>
            <a:r>
              <a:rPr lang="en" sz="1200" b="1" dirty="0">
                <a:latin typeface="Calibri"/>
                <a:ea typeface="Calibri"/>
                <a:cs typeface="Calibri"/>
                <a:sym typeface="Calibri"/>
              </a:rPr>
              <a:t>Interactive Word Wall </a:t>
            </a:r>
            <a:r>
              <a:rPr lang="en" sz="1200" dirty="0">
                <a:latin typeface="Calibri"/>
                <a:ea typeface="Calibri"/>
                <a:cs typeface="Calibri"/>
                <a:sym typeface="Calibri"/>
              </a:rPr>
              <a:t>at the end of Work Time.</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Before students read the </a:t>
            </a:r>
            <a:r>
              <a:rPr lang="en" sz="1200" b="1" dirty="0">
                <a:solidFill>
                  <a:schemeClr val="dk1"/>
                </a:solidFill>
                <a:latin typeface="Calibri"/>
                <a:ea typeface="Calibri"/>
                <a:cs typeface="Calibri"/>
                <a:sym typeface="Calibri"/>
              </a:rPr>
              <a:t>Decodable Student Reader: “Sam’s Story: The Tale of the Knight’s Nose</a:t>
            </a:r>
            <a:r>
              <a:rPr lang="en" sz="1200" b="1"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alone or in pairs, they search for the high-frequency words from Work Time A. Pairing students during the Decodable Reader routine provides support </a:t>
            </a:r>
            <a:r>
              <a:rPr lang="en" sz="1200" dirty="0" smtClean="0">
                <a:solidFill>
                  <a:schemeClr val="dk1"/>
                </a:solidFill>
                <a:latin typeface="Calibri"/>
                <a:ea typeface="Calibri"/>
                <a:cs typeface="Calibri"/>
                <a:sym typeface="Calibri"/>
              </a:rPr>
              <a:t>for</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those </a:t>
            </a:r>
            <a:r>
              <a:rPr lang="en" sz="1200" dirty="0">
                <a:solidFill>
                  <a:schemeClr val="dk1"/>
                </a:solidFill>
                <a:latin typeface="Calibri"/>
                <a:ea typeface="Calibri"/>
                <a:cs typeface="Calibri"/>
                <a:sym typeface="Calibri"/>
              </a:rPr>
              <a:t>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2873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1145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we will know in a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snap</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because those words ‘play </a:t>
            </a:r>
            <a:r>
              <a:rPr lang="en" sz="1200" i="1" dirty="0" smtClean="0">
                <a:solidFill>
                  <a:schemeClr val="dk1"/>
                </a:solidFill>
                <a:latin typeface="Calibri"/>
                <a:ea typeface="Calibri"/>
                <a:cs typeface="Calibri"/>
                <a:sym typeface="Calibri"/>
              </a:rPr>
              <a:t>fair</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some words  are ‘trap words’ and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6467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a:t>
            </a: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or project slide/post on board (“brought,” “piece,” “knew,” “huge,” “new,” “saw,” “whole,” “hole,” “ate”) and a </a:t>
            </a:r>
            <a:r>
              <a:rPr lang="en" sz="1200" b="1" dirty="0">
                <a:solidFill>
                  <a:schemeClr val="dk1"/>
                </a:solidFill>
                <a:latin typeface="Calibri"/>
                <a:ea typeface="Calibri"/>
                <a:cs typeface="Calibri"/>
                <a:sym typeface="Calibri"/>
              </a:rPr>
              <a:t>Snap or Trap T-chart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(words that don’t play fair) and which ones go in the Snap column (words that do play fair)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“knew.”</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trap</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“And who would like to share why this is a trap word?”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because we don’t hear the “k” at the beginning of the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newly introduced high frequency words “brought” and “piece” to </a:t>
            </a:r>
            <a:r>
              <a:rPr lang="en" sz="1200" b="1" i="0" dirty="0">
                <a:solidFill>
                  <a:schemeClr val="dk1"/>
                </a:solidFill>
                <a:latin typeface="Calibri"/>
                <a:ea typeface="Calibri"/>
                <a:cs typeface="Calibri"/>
                <a:sym typeface="Calibri"/>
              </a:rPr>
              <a:t>interactive word wall.</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Homophones are included in this Snap and Trap lesson. Remind students that homophones are words that sound the same but are spelled differently. Explain that if they have not yet attached meaning to specific spellings (example: “new” vs</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knew”), readers can use the context of a sentence to help them do that. Consider providing a spoken sentence to support meaning.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“eight” and “peace” to the words. This provides opportunity for more practice identifying homophones.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drawing students’ attention to the /aw/ sound in the words “brought” and “saw” and the two very different spelling patterns for that sound.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will support future learning in morphology.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3514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12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Track T-chart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3851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5334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a:t>
            </a:r>
            <a:r>
              <a:rPr lang="en" sz="1200" b="1" i="1" dirty="0">
                <a:solidFill>
                  <a:schemeClr val="dk1"/>
                </a:solidFill>
                <a:latin typeface="Calibri"/>
                <a:ea typeface="Calibri"/>
                <a:cs typeface="Calibri"/>
                <a:sym typeface="Calibri"/>
              </a:rPr>
              <a:t>decodable text “Sam’s Story: The Tale of the Knight’s Nose.’”</a:t>
            </a:r>
            <a:endParaRPr sz="1200" b="1"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2816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a:t>
            </a:r>
            <a:r>
              <a:rPr lang="en" sz="1200" b="1" dirty="0">
                <a:solidFill>
                  <a:schemeClr val="dk1"/>
                </a:solidFill>
                <a:latin typeface="Calibri"/>
                <a:ea typeface="Calibri"/>
                <a:cs typeface="Calibri"/>
                <a:sym typeface="Calibri"/>
              </a:rPr>
              <a:t>Enlarged Decodable Reader: “Sam’s Story: The Tale of the Knight’s </a:t>
            </a:r>
            <a:r>
              <a:rPr lang="en" sz="1200" b="1" dirty="0" smtClean="0">
                <a:solidFill>
                  <a:schemeClr val="dk1"/>
                </a:solidFill>
                <a:latin typeface="Calibri"/>
                <a:ea typeface="Calibri"/>
                <a:cs typeface="Calibri"/>
                <a:sym typeface="Calibri"/>
              </a:rPr>
              <a:t>Nose</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“First we read the text, ‘Sam’s Story: The Tale of the Knight’s Nose,’ together. Now we will read a related text with the same title. This text is filled with words that YOU can read! There are decodable words, and there are some words that don’t play fair, like ‘another.’”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high-frequency words (“brought,” “piece,” “knew,” “huge,” “new,” “saw,” “whole,” “hole,” “ate”) on 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Decodable Reader: “Sam’s Story: The Tale of the Knight’s </a:t>
            </a:r>
            <a:r>
              <a:rPr lang="en" sz="1200" b="1" dirty="0" smtClean="0">
                <a:solidFill>
                  <a:schemeClr val="dk1"/>
                </a:solidFill>
                <a:latin typeface="Calibri"/>
                <a:ea typeface="Calibri"/>
                <a:cs typeface="Calibri"/>
                <a:sym typeface="Calibri"/>
              </a:rPr>
              <a:t>Nose” </a:t>
            </a:r>
            <a:r>
              <a:rPr lang="en" sz="1200" dirty="0">
                <a:solidFill>
                  <a:schemeClr val="dk1"/>
                </a:solidFill>
                <a:latin typeface="Calibri"/>
                <a:ea typeface="Calibri"/>
                <a:cs typeface="Calibri"/>
                <a:sym typeface="Calibri"/>
              </a:rPr>
              <a:t>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“Sam’s Story: The Tale of the Knight’s Nose” </a:t>
            </a:r>
            <a:r>
              <a:rPr lang="en" sz="1200" dirty="0">
                <a:solidFill>
                  <a:schemeClr val="dk1"/>
                </a:solidFill>
                <a:latin typeface="Calibri"/>
                <a:ea typeface="Calibri"/>
                <a:cs typeface="Calibri"/>
                <a:sym typeface="Calibri"/>
              </a:rPr>
              <a:t>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“Sam’s Story: The Tale of the Knight’s Nose”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Partial Alphabetic phase have trouble finding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the Syllable Sleuth instructional practice as needed to decode multisyllabic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under them.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between the vowels to divide.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Identify the syllable types and use that knowledge to decode each syllable.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Blend the syllables to read the word.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2671638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5714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822383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692588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Engagement Text: “The Tale of the Knight’s Nose”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“The Tale of the Knight’s Nose”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(Supporting Materials-</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T-chart </a:t>
            </a:r>
            <a:r>
              <a:rPr lang="en" sz="1200" dirty="0">
                <a:solidFill>
                  <a:schemeClr val="dk1"/>
                </a:solidFill>
                <a:latin typeface="Calibri"/>
                <a:ea typeface="Calibri"/>
                <a:cs typeface="Calibri"/>
                <a:sym typeface="Calibri"/>
              </a:rPr>
              <a:t>(on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Decodable Reader: “Sam’s Story: The Tale of the Knight’s Nose”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Decodable Reader: “Sam’s Story: The Tale of the Knight’s Nose” </a:t>
            </a:r>
            <a:r>
              <a:rPr lang="en" sz="1200" dirty="0">
                <a:solidFill>
                  <a:schemeClr val="dk1"/>
                </a:solidFill>
                <a:latin typeface="Calibri"/>
                <a:ea typeface="Calibri"/>
                <a:cs typeface="Calibri"/>
                <a:sym typeface="Calibri"/>
              </a:rPr>
              <a:t>(one per student, see Student Workbook)</a:t>
            </a:r>
            <a:endParaRPr sz="1200"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a:t>
            </a:r>
            <a:r>
              <a:rPr lang="en" sz="1200" dirty="0" smtClean="0">
                <a:solidFill>
                  <a:schemeClr val="dk1"/>
                </a:solidFill>
                <a:latin typeface="Calibri"/>
                <a:ea typeface="Calibri"/>
                <a:cs typeface="Calibri"/>
                <a:sym typeface="Calibri"/>
              </a:rPr>
              <a:t>retelling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1071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310399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6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960155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7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7121584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8 of 8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62613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 name="Google Shape;388;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(examples: </a:t>
            </a:r>
            <a:r>
              <a:rPr lang="en" sz="1200" b="1" i="1" dirty="0">
                <a:latin typeface="Calibri"/>
                <a:ea typeface="Calibri"/>
                <a:cs typeface="Calibri"/>
                <a:sym typeface="Calibri"/>
              </a:rPr>
              <a:t>be able to do something on your own, be able to help myself with something</a:t>
            </a:r>
            <a:r>
              <a:rPr lang="en" sz="1200" i="1" dirty="0">
                <a:latin typeface="Calibri"/>
                <a:ea typeface="Calibri"/>
                <a:cs typeface="Calibri"/>
                <a:sym typeface="Calibri"/>
              </a:rPr>
              <a:t>) “What does it mean to be an independent reader?” (examples: </a:t>
            </a:r>
            <a:r>
              <a:rPr lang="en" sz="1200" b="1" i="1"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1" dirty="0">
                <a:latin typeface="Calibri"/>
                <a:ea typeface="Calibri"/>
                <a:cs typeface="Calibri"/>
                <a:sym typeface="Calibri"/>
              </a:rPr>
              <a:t>)</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389" name="Google Shape;389;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0" name="Google Shape;390;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9433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73797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6125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1" dirty="0">
                <a:solidFill>
                  <a:schemeClr val="dk1"/>
                </a:solidFill>
                <a:latin typeface="Calibri"/>
                <a:ea typeface="Calibri"/>
                <a:cs typeface="Calibri"/>
                <a:sym typeface="Calibri"/>
              </a:rPr>
              <a:t>Sam’s Story: The Tale of the Knight’s Nose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a:t>
            </a:r>
            <a:r>
              <a:rPr lang="en" sz="1200" b="1" dirty="0" smtClean="0">
                <a:solidFill>
                  <a:schemeClr val="dk1"/>
                </a:solidFill>
                <a:latin typeface="Calibri"/>
                <a:ea typeface="Calibri"/>
                <a:cs typeface="Calibri"/>
                <a:sym typeface="Calibri"/>
              </a:rPr>
              <a:t>text</a:t>
            </a:r>
            <a:r>
              <a:rPr lang="en-US" sz="1200" b="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Fluency Rubric</a:t>
            </a:r>
            <a:r>
              <a:rPr lang="en" sz="1200" b="0" dirty="0">
                <a:solidFill>
                  <a:schemeClr val="dk1"/>
                </a:solidFill>
                <a:latin typeface="Calibri"/>
                <a:ea typeface="Calibri"/>
                <a:cs typeface="Calibri"/>
                <a:sym typeface="Calibri"/>
              </a:rPr>
              <a:t>, Reader’s Toolbox, </a:t>
            </a:r>
            <a:r>
              <a:rPr lang="en" sz="1200" dirty="0">
                <a:solidFill>
                  <a:schemeClr val="dk1"/>
                </a:solidFill>
                <a:latin typeface="Calibri"/>
                <a:ea typeface="Calibri"/>
                <a:cs typeface="Calibri"/>
                <a:sym typeface="Calibri"/>
              </a:rPr>
              <a:t>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smtClean="0">
                <a:solidFill>
                  <a:schemeClr val="dk1"/>
                </a:solidFill>
                <a:latin typeface="Calibri"/>
                <a:ea typeface="Calibri"/>
                <a:cs typeface="Calibri"/>
                <a:sym typeface="Calibri"/>
              </a:rPr>
              <a:t>on </a:t>
            </a:r>
            <a:r>
              <a:rPr lang="en" sz="120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a:t>
            </a:r>
            <a:r>
              <a:rPr lang="en" sz="1200" b="1" dirty="0">
                <a:solidFill>
                  <a:schemeClr val="dk1"/>
                </a:solidFill>
                <a:latin typeface="Calibri"/>
                <a:ea typeface="Calibri"/>
                <a:cs typeface="Calibri"/>
                <a:sym typeface="Calibri"/>
              </a:rPr>
              <a:t>Fluency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tools as needed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9362738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a6d5701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4a6d5701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27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a:t>
            </a:r>
            <a:r>
              <a:rPr lang="en" sz="1200" b="1" dirty="0">
                <a:solidFill>
                  <a:schemeClr val="dk1"/>
                </a:solidFill>
                <a:latin typeface="Calibri"/>
                <a:ea typeface="Calibri"/>
                <a:cs typeface="Calibri"/>
                <a:sym typeface="Calibri"/>
              </a:rPr>
              <a:t>Fluency Rubric</a:t>
            </a:r>
            <a:r>
              <a:rPr lang="en" sz="1200" dirty="0">
                <a:solidFill>
                  <a:schemeClr val="dk1"/>
                </a:solidFill>
                <a:latin typeface="Calibri"/>
                <a:ea typeface="Calibri"/>
                <a:cs typeface="Calibri"/>
                <a:sym typeface="Calibri"/>
              </a:rPr>
              <a:t> for refer</a:t>
            </a:r>
            <a:r>
              <a:rPr lang="en" sz="1200" dirty="0">
                <a:latin typeface="Calibri"/>
                <a:ea typeface="Calibri"/>
                <a:cs typeface="Calibri"/>
                <a:sym typeface="Calibri"/>
              </a:rPr>
              <a:t>ence as needed</a:t>
            </a:r>
            <a:r>
              <a:rPr lang="en"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3011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4a6d5701f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4a6d5701f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27</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2255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“The Tale of the Knight’s </a:t>
            </a:r>
            <a:r>
              <a:rPr lang="en" sz="1200" dirty="0" smtClean="0">
                <a:solidFill>
                  <a:schemeClr val="dk1"/>
                </a:solidFill>
                <a:latin typeface="Calibri"/>
                <a:ea typeface="Calibri"/>
                <a:cs typeface="Calibri"/>
                <a:sym typeface="Calibri"/>
              </a:rPr>
              <a:t>Nose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i="0"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386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schwa and long “a” sounds represented by the “a-t-e” pattern to sound to read words with that pattern. Students also apply knowledge of vowel sounds to decode and analyze high-frequency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Decodable Reader includes several homophones such as: “peace”/“piece,” “two”/ “to”/“too,” “ate”/“eight,” “here”/“hear,” “knight”/“night,” “knew”/“new,” and “whole”/“hole.”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high frequency words and determine why the words are regularly or irregularly spelled.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decode words with the “a-t-e” spelling pattern containing the /ət/ and /āt/ sound, multisyllabic words, and irregularly spelled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grapple, responsibility, retelling (L)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assignment, brainstormed, icing, scrumptious, weakness (T)</a:t>
            </a:r>
            <a:endParaRPr sz="1200">
              <a:latin typeface="Calibri"/>
              <a:ea typeface="Calibri"/>
              <a:cs typeface="Calibri"/>
              <a:sym typeface="Calibri"/>
            </a:endParaRPr>
          </a:p>
        </p:txBody>
      </p:sp>
    </p:spTree>
    <p:extLst>
      <p:ext uri="{BB962C8B-B14F-4D97-AF65-F5344CB8AC3E}">
        <p14:creationId xmlns:p14="http://schemas.microsoft.com/office/powerpoint/2010/main" val="1285781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7519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855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b4a2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b4a2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3 - 5 minutes for uninterrupted first read and 8 - 15 minutes for the second read with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includes three slides with this slide.  Continue to the next two slides to complete reading the Engagement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“The Tale of the Knight’s Nose”  aloud twice. The first time, uninterrupted. After the second read, students turn to a partner and retell the story in their own words. Engage students in a comprehension discussion  including any new vocabulary.  (Questions are found on the slides following the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‘The Tale of the Knight’s Nose.’ 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“The Tale of the Knight’s Nose.”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additional help, including ELLs: Consider providing picture cards of nouns in “The Tale of the Knight’s Nose” to support comprehension.</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690779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5 - 8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a:t>
            </a:r>
            <a:r>
              <a:rPr lang="en" sz="1200" i="1" dirty="0">
                <a:solidFill>
                  <a:schemeClr val="dk1"/>
                </a:solidFill>
                <a:latin typeface="Calibri"/>
                <a:ea typeface="Calibri"/>
                <a:cs typeface="Calibri"/>
                <a:sym typeface="Calibri"/>
              </a:rPr>
              <a:t>The Tale of the Knight’s Nose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is Sam frustrated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can’t decide what his character’s weakness will be, wants to come up with an idea nobody has already heard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did Sam decide to write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brave knight who will be strong and can see very long distances and hear things from far away but has no sense of smell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did Sam come up with his idea?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Dad was baking cupcakes, they smelled good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925835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“The Tale of a Knight’s Nose.”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the story, it says Sam’s class ‘had been given the assignment to write a story.’ What does the word ‘assignment’ mean</a:t>
            </a:r>
            <a:r>
              <a:rPr lang="en" sz="1200" dirty="0">
                <a:solidFill>
                  <a:schemeClr val="dk1"/>
                </a:solidFill>
                <a:latin typeface="Calibri"/>
                <a:ea typeface="Calibri"/>
                <a:cs typeface="Calibri"/>
                <a:sym typeface="Calibri"/>
              </a:rPr>
              <a:t>?” ( </a:t>
            </a:r>
            <a:r>
              <a:rPr lang="en" sz="1200" b="1" dirty="0">
                <a:solidFill>
                  <a:schemeClr val="dk1"/>
                </a:solidFill>
                <a:latin typeface="Calibri"/>
                <a:ea typeface="Calibri"/>
                <a:cs typeface="Calibri"/>
                <a:sym typeface="Calibri"/>
              </a:rPr>
              <a:t>job, task, homework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When Sam got to the kitchen, Dad was decorating ‘scrumptious cupcakes.’ What must ‘scrumptious’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delicious, really good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comes just before the noun “cupcakes,” so it must be an adjective describing the cupcake</a:t>
            </a:r>
            <a:r>
              <a:rPr lang="en" sz="1200" dirty="0">
                <a:solidFill>
                  <a:schemeClr val="dk1"/>
                </a:solidFill>
                <a:latin typeface="Calibri"/>
                <a:ea typeface="Calibri"/>
                <a:cs typeface="Calibri"/>
                <a:sym typeface="Calibri"/>
              </a:rPr>
              <a:t>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Sam had to include a character in his story with a ‘weakness.’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is a weakness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something a person struggles with or can’t do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20492594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2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221676" y="28581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23: Lesson 112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30" name="Google Shape;230;p40"/>
          <p:cNvSpPr txBox="1">
            <a:spLocks noGrp="1"/>
          </p:cNvSpPr>
          <p:nvPr>
            <p:ph type="body" idx="1"/>
          </p:nvPr>
        </p:nvSpPr>
        <p:spPr>
          <a:xfrm>
            <a:off x="221675" y="990083"/>
            <a:ext cx="8520601" cy="3843175"/>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in</a:t>
            </a:r>
            <a:r>
              <a:rPr lang="en" sz="1600" i="1" dirty="0"/>
              <a:t>cludes three instructional practices: Engagement Text Read Aloud, Snap or Trap, and Decodable Reader Partner Search and Read. Students work with the Engagement Text: “The Tale of the Knight’s Nose”, to pique their interest about the Decodable Reader, by incorporating the topic and some words from this cycle into a read-aloud and engaging in a comprehension discussion. During Snap or Trap, students will determine which words are “snap” (easily decodable) and which are “trap” (difficult to decode/irregular) and explain their thinking. The new high-frequency words introduced in this cycle are “brought” and “piece.”  Students will then read the </a:t>
            </a:r>
            <a:r>
              <a:rPr lang="en" sz="1600" b="1" i="1" dirty="0"/>
              <a:t>decodable “Sam’s Story: The Tale of the Knight’s Nose” </a:t>
            </a:r>
            <a:r>
              <a:rPr lang="en" sz="1600" i="1" dirty="0"/>
              <a:t>with partners.</a:t>
            </a: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a:t>
            </a:r>
            <a:r>
              <a:rPr lang="en" sz="1600" dirty="0"/>
              <a:t> spelling pattern “a-t-e” with the /ət/ or /āt/ sound, </a:t>
            </a:r>
            <a:r>
              <a:rPr lang="en" sz="1600" dirty="0">
                <a:solidFill>
                  <a:schemeClr val="dk1"/>
                </a:solidFill>
              </a:rPr>
              <a:t>and </a:t>
            </a:r>
            <a:r>
              <a:rPr lang="en" sz="1600" dirty="0"/>
              <a:t>previous </a:t>
            </a:r>
            <a:r>
              <a:rPr lang="en" sz="1600" dirty="0">
                <a:solidFill>
                  <a:schemeClr val="dk1"/>
                </a:solidFill>
              </a:rPr>
              <a:t>cycles</a:t>
            </a:r>
            <a:r>
              <a:rPr lang="en" sz="1600" dirty="0"/>
              <a:t>’ spelling patterns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“brought,” “piece,” “knew,” “huge,” “new,” “saw,” “whole,” “hole,” “ate” </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9" name="Google Shape;289;p49"/>
          <p:cNvSpPr txBox="1">
            <a:spLocks noGrp="1"/>
          </p:cNvSpPr>
          <p:nvPr>
            <p:ph type="body" idx="1"/>
          </p:nvPr>
        </p:nvSpPr>
        <p:spPr>
          <a:xfrm>
            <a:off x="311700" y="1010960"/>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5" name="Google Shape;295;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96" name="Google Shape;296;p50"/>
          <p:cNvPicPr preferRelativeResize="0"/>
          <p:nvPr/>
        </p:nvPicPr>
        <p:blipFill>
          <a:blip r:embed="rId3">
            <a:alphaModFix/>
          </a:blip>
          <a:stretch>
            <a:fillRect/>
          </a:stretch>
        </p:blipFill>
        <p:spPr>
          <a:xfrm>
            <a:off x="8290672" y="4258686"/>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2" name="Google Shape;302;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a:t>brought     piece  	knew    huge </a:t>
            </a:r>
            <a:endParaRPr sz="3600"/>
          </a:p>
          <a:p>
            <a:pPr marL="0" lvl="0" indent="0" algn="l" rtl="0">
              <a:spcBef>
                <a:spcPts val="800"/>
              </a:spcBef>
              <a:spcAft>
                <a:spcPts val="0"/>
              </a:spcAft>
              <a:buNone/>
            </a:pPr>
            <a:r>
              <a:rPr lang="en" sz="3600"/>
              <a:t>	</a:t>
            </a:r>
            <a:endParaRPr sz="3600"/>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3600"/>
          </a:p>
          <a:p>
            <a:pPr marL="0" lvl="0" indent="0" algn="l" rtl="0">
              <a:spcBef>
                <a:spcPts val="800"/>
              </a:spcBef>
              <a:spcAft>
                <a:spcPts val="0"/>
              </a:spcAft>
              <a:buNone/>
            </a:pPr>
            <a:endParaRPr sz="3600"/>
          </a:p>
          <a:p>
            <a:pPr marL="0" lvl="0" indent="0" algn="l" rtl="0">
              <a:spcBef>
                <a:spcPts val="800"/>
              </a:spcBef>
              <a:spcAft>
                <a:spcPts val="0"/>
              </a:spcAft>
              <a:buNone/>
            </a:pPr>
            <a:r>
              <a:rPr lang="en" sz="3600"/>
              <a:t>	</a:t>
            </a:r>
            <a:endParaRPr sz="3600"/>
          </a:p>
          <a:p>
            <a:pPr marL="0" lvl="0" indent="0" algn="l" rtl="0">
              <a:spcBef>
                <a:spcPts val="800"/>
              </a:spcBef>
              <a:spcAft>
                <a:spcPts val="0"/>
              </a:spcAft>
              <a:buNone/>
            </a:pPr>
            <a:endParaRPr/>
          </a:p>
          <a:p>
            <a:pPr marL="914400" lvl="0" indent="0" algn="l" rtl="0">
              <a:spcBef>
                <a:spcPts val="800"/>
              </a:spcBef>
              <a:spcAft>
                <a:spcPts val="0"/>
              </a:spcAft>
              <a:buNone/>
            </a:pPr>
            <a:r>
              <a:rPr lang="en" sz="2400"/>
              <a:t>                                        </a:t>
            </a:r>
            <a:endParaRPr sz="2400"/>
          </a:p>
        </p:txBody>
      </p:sp>
      <p:sp>
        <p:nvSpPr>
          <p:cNvPr id="303" name="Google Shape;303;p51"/>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a:solidFill>
                  <a:schemeClr val="dk1"/>
                </a:solidFill>
                <a:latin typeface="Century Gothic"/>
                <a:ea typeface="Century Gothic"/>
                <a:cs typeface="Century Gothic"/>
                <a:sym typeface="Century Gothic"/>
              </a:rPr>
              <a:t>new      saw	 	whole 	 ate     hole</a:t>
            </a:r>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09" name="Google Shape;309;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10" name="Google Shape;310;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1" name="Google Shape;311;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0"/>
                                        </p:tgtEl>
                                        <p:attrNameLst>
                                          <p:attrName>style.visibility</p:attrName>
                                        </p:attrNameLst>
                                      </p:cBhvr>
                                      <p:to>
                                        <p:strVal val="visible"/>
                                      </p:to>
                                    </p:set>
                                    <p:animEffect transition="in" filter="fade">
                                      <p:cBhvr>
                                        <p:cTn id="7" dur="1000"/>
                                        <p:tgtEl>
                                          <p:spTgt spid="3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1"/>
                                        </p:tgtEl>
                                        <p:attrNameLst>
                                          <p:attrName>style.visibility</p:attrName>
                                        </p:attrNameLst>
                                      </p:cBhvr>
                                      <p:to>
                                        <p:strVal val="visible"/>
                                      </p:to>
                                    </p:set>
                                    <p:animEffect transition="in" filter="fade">
                                      <p:cBhvr>
                                        <p:cTn id="12" dur="1000"/>
                                        <p:tgtEl>
                                          <p:spTgt spid="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7" name="Google Shape;317;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3" name="Google Shape;323;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7350" algn="l" rtl="0">
              <a:lnSpc>
                <a:spcPct val="120000"/>
              </a:lnSpc>
              <a:spcBef>
                <a:spcPts val="800"/>
              </a:spcBef>
              <a:spcAft>
                <a:spcPts val="0"/>
              </a:spcAft>
              <a:buClr>
                <a:schemeClr val="dk1"/>
              </a:buClr>
              <a:buSzPts val="2500"/>
              <a:buChar char="•"/>
            </a:pPr>
            <a:r>
              <a:rPr lang="en" sz="2500" dirty="0">
                <a:solidFill>
                  <a:schemeClr val="dk1"/>
                </a:solidFill>
              </a:rPr>
              <a:t>I can read and understand the </a:t>
            </a:r>
            <a:r>
              <a:rPr lang="en" sz="2500" b="1" dirty="0">
                <a:solidFill>
                  <a:schemeClr val="dk1"/>
                </a:solidFill>
              </a:rPr>
              <a:t>decodable text: “</a:t>
            </a:r>
            <a:r>
              <a:rPr lang="en" sz="2500" b="1" dirty="0"/>
              <a:t>Sam’s Story: The Tale of the Knight’s Nose.</a:t>
            </a:r>
            <a:r>
              <a:rPr lang="en" sz="2500" b="1" dirty="0">
                <a:solidFill>
                  <a:schemeClr val="dk1"/>
                </a:solidFill>
              </a:rPr>
              <a:t>”</a:t>
            </a:r>
            <a:endParaRPr sz="25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24" name="Google Shape;324;p54"/>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30" name="Google Shape;330;p55"/>
          <p:cNvPicPr preferRelativeResize="0"/>
          <p:nvPr/>
        </p:nvPicPr>
        <p:blipFill>
          <a:blip r:embed="rId3">
            <a:alphaModFix/>
          </a:blip>
          <a:stretch>
            <a:fillRect/>
          </a:stretch>
        </p:blipFill>
        <p:spPr>
          <a:xfrm>
            <a:off x="847725" y="1226375"/>
            <a:ext cx="3724275" cy="2057400"/>
          </a:xfrm>
          <a:prstGeom prst="rect">
            <a:avLst/>
          </a:prstGeom>
          <a:noFill/>
          <a:ln>
            <a:noFill/>
          </a:ln>
        </p:spPr>
      </p:pic>
      <p:pic>
        <p:nvPicPr>
          <p:cNvPr id="331" name="Google Shape;331;p55"/>
          <p:cNvPicPr preferRelativeResize="0"/>
          <p:nvPr/>
        </p:nvPicPr>
        <p:blipFill>
          <a:blip r:embed="rId4">
            <a:alphaModFix/>
          </a:blip>
          <a:stretch>
            <a:fillRect/>
          </a:stretch>
        </p:blipFill>
        <p:spPr>
          <a:xfrm>
            <a:off x="4460775" y="790275"/>
            <a:ext cx="3581400" cy="3705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6"/>
          <p:cNvSpPr txBox="1">
            <a:spLocks noGrp="1"/>
          </p:cNvSpPr>
          <p:nvPr>
            <p:ph type="title"/>
          </p:nvPr>
        </p:nvSpPr>
        <p:spPr>
          <a:xfrm>
            <a:off x="836857" y="124349"/>
            <a:ext cx="8100314"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37" name="Google Shape;337;p56"/>
          <p:cNvPicPr preferRelativeResize="0"/>
          <p:nvPr/>
        </p:nvPicPr>
        <p:blipFill>
          <a:blip r:embed="rId3">
            <a:alphaModFix/>
          </a:blip>
          <a:stretch>
            <a:fillRect/>
          </a:stretch>
        </p:blipFill>
        <p:spPr>
          <a:xfrm rot="-1505795">
            <a:off x="68625" y="1382950"/>
            <a:ext cx="4048124" cy="2581275"/>
          </a:xfrm>
          <a:prstGeom prst="rect">
            <a:avLst/>
          </a:prstGeom>
          <a:noFill/>
          <a:ln>
            <a:noFill/>
          </a:ln>
        </p:spPr>
      </p:pic>
      <p:pic>
        <p:nvPicPr>
          <p:cNvPr id="338" name="Google Shape;338;p56"/>
          <p:cNvPicPr preferRelativeResize="0"/>
          <p:nvPr/>
        </p:nvPicPr>
        <p:blipFill>
          <a:blip r:embed="rId4">
            <a:alphaModFix/>
          </a:blip>
          <a:stretch>
            <a:fillRect/>
          </a:stretch>
        </p:blipFill>
        <p:spPr>
          <a:xfrm>
            <a:off x="4177375" y="1320500"/>
            <a:ext cx="4192625" cy="2352200"/>
          </a:xfrm>
          <a:prstGeom prst="rect">
            <a:avLst/>
          </a:prstGeom>
          <a:noFill/>
          <a:ln>
            <a:noFill/>
          </a:ln>
        </p:spPr>
      </p:pic>
      <p:pic>
        <p:nvPicPr>
          <p:cNvPr id="339" name="Google Shape;339;p56"/>
          <p:cNvPicPr preferRelativeResize="0"/>
          <p:nvPr/>
        </p:nvPicPr>
        <p:blipFill>
          <a:blip r:embed="rId5">
            <a:alphaModFix/>
          </a:blip>
          <a:stretch>
            <a:fillRect/>
          </a:stretch>
        </p:blipFill>
        <p:spPr>
          <a:xfrm>
            <a:off x="261257" y="64374"/>
            <a:ext cx="575600" cy="6326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5" name="Google Shape;345;p57"/>
          <p:cNvPicPr preferRelativeResize="0"/>
          <p:nvPr/>
        </p:nvPicPr>
        <p:blipFill>
          <a:blip r:embed="rId3">
            <a:alphaModFix/>
          </a:blip>
          <a:stretch>
            <a:fillRect/>
          </a:stretch>
        </p:blipFill>
        <p:spPr>
          <a:xfrm>
            <a:off x="2101925" y="1430200"/>
            <a:ext cx="4345850" cy="2251850"/>
          </a:xfrm>
          <a:prstGeom prst="rect">
            <a:avLst/>
          </a:prstGeom>
          <a:noFill/>
          <a:ln>
            <a:noFill/>
          </a:ln>
        </p:spPr>
      </p:pic>
      <p:sp>
        <p:nvSpPr>
          <p:cNvPr id="6" name="Google Shape;336;p56"/>
          <p:cNvSpPr txBox="1">
            <a:spLocks/>
          </p:cNvSpPr>
          <p:nvPr/>
        </p:nvSpPr>
        <p:spPr>
          <a:xfrm>
            <a:off x="836857" y="124349"/>
            <a:ext cx="8100314" cy="572700"/>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r>
              <a:rPr lang="en-US" sz="3000" smtClean="0"/>
              <a:t>Partner Search and Read</a:t>
            </a:r>
            <a:endParaRPr lang="en-US" sz="3000" dirty="0"/>
          </a:p>
        </p:txBody>
      </p:sp>
      <p:pic>
        <p:nvPicPr>
          <p:cNvPr id="7" name="Google Shape;339;p56"/>
          <p:cNvPicPr preferRelativeResize="0"/>
          <p:nvPr/>
        </p:nvPicPr>
        <p:blipFill>
          <a:blip r:embed="rId4">
            <a:alphaModFix/>
          </a:blip>
          <a:stretch>
            <a:fillRect/>
          </a:stretch>
        </p:blipFill>
        <p:spPr>
          <a:xfrm>
            <a:off x="261257" y="64374"/>
            <a:ext cx="575600" cy="632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2" name="Google Shape;352;p58"/>
          <p:cNvPicPr preferRelativeResize="0"/>
          <p:nvPr/>
        </p:nvPicPr>
        <p:blipFill>
          <a:blip r:embed="rId3">
            <a:alphaModFix/>
          </a:blip>
          <a:stretch>
            <a:fillRect/>
          </a:stretch>
        </p:blipFill>
        <p:spPr>
          <a:xfrm rot="389542">
            <a:off x="5147925" y="1066754"/>
            <a:ext cx="3015949" cy="3314642"/>
          </a:xfrm>
          <a:prstGeom prst="rect">
            <a:avLst/>
          </a:prstGeom>
          <a:noFill/>
          <a:ln>
            <a:noFill/>
          </a:ln>
        </p:spPr>
      </p:pic>
      <p:pic>
        <p:nvPicPr>
          <p:cNvPr id="353" name="Google Shape;353;p58"/>
          <p:cNvPicPr preferRelativeResize="0"/>
          <p:nvPr/>
        </p:nvPicPr>
        <p:blipFill>
          <a:blip r:embed="rId4">
            <a:alphaModFix/>
          </a:blip>
          <a:stretch>
            <a:fillRect/>
          </a:stretch>
        </p:blipFill>
        <p:spPr>
          <a:xfrm>
            <a:off x="1129175" y="1331275"/>
            <a:ext cx="4038600" cy="2324100"/>
          </a:xfrm>
          <a:prstGeom prst="rect">
            <a:avLst/>
          </a:prstGeom>
          <a:noFill/>
          <a:ln>
            <a:noFill/>
          </a:ln>
        </p:spPr>
      </p:pic>
      <p:sp>
        <p:nvSpPr>
          <p:cNvPr id="7" name="Google Shape;336;p56"/>
          <p:cNvSpPr txBox="1">
            <a:spLocks noGrp="1"/>
          </p:cNvSpPr>
          <p:nvPr>
            <p:ph type="title"/>
          </p:nvPr>
        </p:nvSpPr>
        <p:spPr>
          <a:xfrm>
            <a:off x="836857" y="124349"/>
            <a:ext cx="8100314"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8" name="Google Shape;339;p56"/>
          <p:cNvPicPr preferRelativeResize="0"/>
          <p:nvPr/>
        </p:nvPicPr>
        <p:blipFill>
          <a:blip r:embed="rId5">
            <a:alphaModFix/>
          </a:blip>
          <a:stretch>
            <a:fillRect/>
          </a:stretch>
        </p:blipFill>
        <p:spPr>
          <a:xfrm>
            <a:off x="261257" y="64374"/>
            <a:ext cx="575600" cy="632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t>Enlarged Engagement Text: “The Tale of the Knight’s Nose”</a:t>
            </a:r>
            <a:r>
              <a:rPr lang="en" sz="1800" dirty="0">
                <a:solidFill>
                  <a:schemeClr val="dk1"/>
                </a:solidFill>
              </a:rPr>
              <a:t> </a:t>
            </a:r>
            <a:endParaRPr sz="1800" dirty="0"/>
          </a:p>
          <a:p>
            <a:pPr marL="457200" lvl="0" indent="-342900" algn="l" rtl="0">
              <a:spcBef>
                <a:spcPts val="0"/>
              </a:spcBef>
              <a:spcAft>
                <a:spcPts val="0"/>
              </a:spcAft>
              <a:buClr>
                <a:schemeClr val="dk1"/>
              </a:buClr>
              <a:buSzPts val="1800"/>
              <a:buChar char="•"/>
            </a:pPr>
            <a:r>
              <a:rPr lang="en" sz="1800" b="1" dirty="0"/>
              <a:t>Snap or Trap</a:t>
            </a:r>
            <a:r>
              <a:rPr lang="en" sz="1800" b="1" dirty="0">
                <a:solidFill>
                  <a:schemeClr val="dk1"/>
                </a:solidFill>
              </a:rPr>
              <a:t> Word Cards and T-chart </a:t>
            </a:r>
            <a:endParaRPr sz="1800" b="1" dirty="0"/>
          </a:p>
          <a:p>
            <a:pPr marL="457200" lvl="0" indent="-342900" algn="l" rtl="0">
              <a:spcBef>
                <a:spcPts val="0"/>
              </a:spcBef>
              <a:spcAft>
                <a:spcPts val="0"/>
              </a:spcAft>
              <a:buSzPts val="1800"/>
              <a:buChar char="•"/>
            </a:pPr>
            <a:r>
              <a:rPr lang="en" sz="1800" b="1" dirty="0"/>
              <a:t>Enlarged Decodable Reader: “Sam’s Story: The Tale of the Knight’s Nose”</a:t>
            </a:r>
            <a:endParaRPr sz="1800" b="1" dirty="0"/>
          </a:p>
          <a:p>
            <a:pPr marL="457200" lvl="0" indent="-342900" algn="l" rtl="0">
              <a:spcBef>
                <a:spcPts val="0"/>
              </a:spcBef>
              <a:spcAft>
                <a:spcPts val="0"/>
              </a:spcAft>
              <a:buSzPts val="1800"/>
              <a:buChar char="•"/>
            </a:pPr>
            <a:r>
              <a:rPr lang="en" sz="1800" b="1" dirty="0"/>
              <a:t>Decodable Reader: “Sam’s Story: The Tale of the Knight’s Nose”</a:t>
            </a:r>
            <a:endParaRPr sz="18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Highlighters, highlighter tape (optional)</a:t>
            </a:r>
            <a:endParaRPr sz="18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23: Lesson 112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60" name="Google Shape;360;p59"/>
          <p:cNvPicPr preferRelativeResize="0"/>
          <p:nvPr/>
        </p:nvPicPr>
        <p:blipFill>
          <a:blip r:embed="rId3">
            <a:alphaModFix/>
          </a:blip>
          <a:stretch>
            <a:fillRect/>
          </a:stretch>
        </p:blipFill>
        <p:spPr>
          <a:xfrm>
            <a:off x="5039450" y="671513"/>
            <a:ext cx="3457575" cy="3800475"/>
          </a:xfrm>
          <a:prstGeom prst="rect">
            <a:avLst/>
          </a:prstGeom>
          <a:noFill/>
          <a:ln>
            <a:noFill/>
          </a:ln>
        </p:spPr>
      </p:pic>
      <p:pic>
        <p:nvPicPr>
          <p:cNvPr id="361" name="Google Shape;361;p59"/>
          <p:cNvPicPr preferRelativeResize="0"/>
          <p:nvPr/>
        </p:nvPicPr>
        <p:blipFill>
          <a:blip r:embed="rId4">
            <a:alphaModFix/>
          </a:blip>
          <a:stretch>
            <a:fillRect/>
          </a:stretch>
        </p:blipFill>
        <p:spPr>
          <a:xfrm>
            <a:off x="1005525" y="1232375"/>
            <a:ext cx="4095750" cy="2085975"/>
          </a:xfrm>
          <a:prstGeom prst="rect">
            <a:avLst/>
          </a:prstGeom>
          <a:noFill/>
          <a:ln>
            <a:noFill/>
          </a:ln>
        </p:spPr>
      </p:pic>
      <p:sp>
        <p:nvSpPr>
          <p:cNvPr id="7" name="Google Shape;336;p56"/>
          <p:cNvSpPr txBox="1">
            <a:spLocks noGrp="1"/>
          </p:cNvSpPr>
          <p:nvPr>
            <p:ph type="title"/>
          </p:nvPr>
        </p:nvSpPr>
        <p:spPr>
          <a:xfrm>
            <a:off x="836857" y="124349"/>
            <a:ext cx="8100314"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8" name="Google Shape;339;p56"/>
          <p:cNvPicPr preferRelativeResize="0"/>
          <p:nvPr/>
        </p:nvPicPr>
        <p:blipFill>
          <a:blip r:embed="rId3">
            <a:alphaModFix/>
          </a:blip>
          <a:stretch>
            <a:fillRect/>
          </a:stretch>
        </p:blipFill>
        <p:spPr>
          <a:xfrm>
            <a:off x="261257" y="64374"/>
            <a:ext cx="575600" cy="6326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9" name="Google Shape;369;p60"/>
          <p:cNvPicPr preferRelativeResize="0"/>
          <p:nvPr/>
        </p:nvPicPr>
        <p:blipFill>
          <a:blip r:embed="rId3">
            <a:alphaModFix/>
          </a:blip>
          <a:stretch>
            <a:fillRect/>
          </a:stretch>
        </p:blipFill>
        <p:spPr>
          <a:xfrm>
            <a:off x="2091302" y="1122677"/>
            <a:ext cx="4811525" cy="2280875"/>
          </a:xfrm>
          <a:prstGeom prst="rect">
            <a:avLst/>
          </a:prstGeom>
          <a:noFill/>
          <a:ln>
            <a:noFill/>
          </a:ln>
        </p:spPr>
      </p:pic>
      <p:sp>
        <p:nvSpPr>
          <p:cNvPr id="6" name="Google Shape;336;p56"/>
          <p:cNvSpPr txBox="1">
            <a:spLocks/>
          </p:cNvSpPr>
          <p:nvPr/>
        </p:nvSpPr>
        <p:spPr>
          <a:xfrm>
            <a:off x="836857" y="124349"/>
            <a:ext cx="8100314" cy="572700"/>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r>
              <a:rPr lang="en-US" sz="3000" smtClean="0"/>
              <a:t>Partner Search and Read</a:t>
            </a:r>
            <a:endParaRPr lang="en-US" sz="3000" dirty="0"/>
          </a:p>
        </p:txBody>
      </p:sp>
      <p:pic>
        <p:nvPicPr>
          <p:cNvPr id="7" name="Google Shape;339;p56"/>
          <p:cNvPicPr preferRelativeResize="0"/>
          <p:nvPr/>
        </p:nvPicPr>
        <p:blipFill>
          <a:blip r:embed="rId4">
            <a:alphaModFix/>
          </a:blip>
          <a:stretch>
            <a:fillRect/>
          </a:stretch>
        </p:blipFill>
        <p:spPr>
          <a:xfrm>
            <a:off x="261257" y="64374"/>
            <a:ext cx="575600" cy="6326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6" name="Google Shape;376;p61"/>
          <p:cNvPicPr preferRelativeResize="0"/>
          <p:nvPr/>
        </p:nvPicPr>
        <p:blipFill>
          <a:blip r:embed="rId3">
            <a:alphaModFix/>
          </a:blip>
          <a:stretch>
            <a:fillRect/>
          </a:stretch>
        </p:blipFill>
        <p:spPr>
          <a:xfrm>
            <a:off x="387325" y="1009650"/>
            <a:ext cx="4124325" cy="2571750"/>
          </a:xfrm>
          <a:prstGeom prst="rect">
            <a:avLst/>
          </a:prstGeom>
          <a:noFill/>
          <a:ln>
            <a:noFill/>
          </a:ln>
        </p:spPr>
      </p:pic>
      <p:pic>
        <p:nvPicPr>
          <p:cNvPr id="377" name="Google Shape;377;p61"/>
          <p:cNvPicPr preferRelativeResize="0"/>
          <p:nvPr/>
        </p:nvPicPr>
        <p:blipFill>
          <a:blip r:embed="rId4">
            <a:alphaModFix/>
          </a:blip>
          <a:stretch>
            <a:fillRect/>
          </a:stretch>
        </p:blipFill>
        <p:spPr>
          <a:xfrm>
            <a:off x="4664050" y="1009650"/>
            <a:ext cx="4162425" cy="3124200"/>
          </a:xfrm>
          <a:prstGeom prst="rect">
            <a:avLst/>
          </a:prstGeom>
          <a:noFill/>
          <a:ln>
            <a:noFill/>
          </a:ln>
        </p:spPr>
      </p:pic>
      <p:sp>
        <p:nvSpPr>
          <p:cNvPr id="7" name="Google Shape;336;p56"/>
          <p:cNvSpPr txBox="1">
            <a:spLocks/>
          </p:cNvSpPr>
          <p:nvPr/>
        </p:nvSpPr>
        <p:spPr>
          <a:xfrm>
            <a:off x="836857" y="124349"/>
            <a:ext cx="8100314" cy="572700"/>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r>
              <a:rPr lang="en-US" sz="3000" smtClean="0"/>
              <a:t>Partner Search and Read</a:t>
            </a:r>
            <a:endParaRPr lang="en-US" sz="3000" dirty="0"/>
          </a:p>
        </p:txBody>
      </p:sp>
      <p:pic>
        <p:nvPicPr>
          <p:cNvPr id="8" name="Google Shape;339;p56"/>
          <p:cNvPicPr preferRelativeResize="0"/>
          <p:nvPr/>
        </p:nvPicPr>
        <p:blipFill>
          <a:blip r:embed="rId5">
            <a:alphaModFix/>
          </a:blip>
          <a:stretch>
            <a:fillRect/>
          </a:stretch>
        </p:blipFill>
        <p:spPr>
          <a:xfrm>
            <a:off x="261257" y="64374"/>
            <a:ext cx="575600" cy="6326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4" name="Google Shape;384;p62"/>
          <p:cNvPicPr preferRelativeResize="0"/>
          <p:nvPr/>
        </p:nvPicPr>
        <p:blipFill>
          <a:blip r:embed="rId3">
            <a:alphaModFix/>
          </a:blip>
          <a:stretch>
            <a:fillRect/>
          </a:stretch>
        </p:blipFill>
        <p:spPr>
          <a:xfrm>
            <a:off x="5036250" y="671938"/>
            <a:ext cx="3457575" cy="3124200"/>
          </a:xfrm>
          <a:prstGeom prst="rect">
            <a:avLst/>
          </a:prstGeom>
          <a:noFill/>
          <a:ln>
            <a:noFill/>
          </a:ln>
        </p:spPr>
      </p:pic>
      <p:pic>
        <p:nvPicPr>
          <p:cNvPr id="385" name="Google Shape;385;p62"/>
          <p:cNvPicPr preferRelativeResize="0"/>
          <p:nvPr/>
        </p:nvPicPr>
        <p:blipFill>
          <a:blip r:embed="rId4">
            <a:alphaModFix/>
          </a:blip>
          <a:stretch>
            <a:fillRect/>
          </a:stretch>
        </p:blipFill>
        <p:spPr>
          <a:xfrm>
            <a:off x="968425" y="1113688"/>
            <a:ext cx="3841226" cy="2240715"/>
          </a:xfrm>
          <a:prstGeom prst="rect">
            <a:avLst/>
          </a:prstGeom>
          <a:noFill/>
          <a:ln>
            <a:noFill/>
          </a:ln>
        </p:spPr>
      </p:pic>
      <p:sp>
        <p:nvSpPr>
          <p:cNvPr id="7" name="Google Shape;336;p56"/>
          <p:cNvSpPr txBox="1">
            <a:spLocks noGrp="1"/>
          </p:cNvSpPr>
          <p:nvPr>
            <p:ph type="title"/>
          </p:nvPr>
        </p:nvSpPr>
        <p:spPr>
          <a:xfrm>
            <a:off x="836857" y="124349"/>
            <a:ext cx="8100314"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8" name="Google Shape;339;p56"/>
          <p:cNvPicPr preferRelativeResize="0"/>
          <p:nvPr/>
        </p:nvPicPr>
        <p:blipFill>
          <a:blip r:embed="rId5">
            <a:alphaModFix/>
          </a:blip>
          <a:stretch>
            <a:fillRect/>
          </a:stretch>
        </p:blipFill>
        <p:spPr>
          <a:xfrm>
            <a:off x="261257" y="64374"/>
            <a:ext cx="575600" cy="6326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63"/>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93" name="Google Shape;393;p63"/>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394" name="Google Shape;394;p63"/>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00" name="Google Shape;400;p64"/>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6" name="Google Shape;406;p6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 frequency words and words spelled with “a-t-e” with the schwa or long “a” sound. </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a:t>
            </a:r>
            <a:r>
              <a:rPr lang="en" sz="2400" b="1" dirty="0">
                <a:solidFill>
                  <a:schemeClr val="dk1"/>
                </a:solidFill>
              </a:rPr>
              <a:t>decodable text: “</a:t>
            </a:r>
            <a:r>
              <a:rPr lang="en" sz="2400" b="1" dirty="0"/>
              <a:t>Sam’s Story: The Tale of the Knight’s Nose.</a:t>
            </a:r>
            <a:r>
              <a:rPr lang="en" sz="2400" b="1" dirty="0">
                <a:solidFill>
                  <a:schemeClr val="dk1"/>
                </a:solidFill>
              </a:rPr>
              <a:t>”</a:t>
            </a:r>
            <a:endParaRPr sz="24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07" name="Google Shape;407;p65"/>
          <p:cNvPicPr preferRelativeResize="0"/>
          <p:nvPr/>
        </p:nvPicPr>
        <p:blipFill>
          <a:blip r:embed="rId3">
            <a:alphaModFix/>
          </a:blip>
          <a:stretch>
            <a:fillRect/>
          </a:stretch>
        </p:blipFill>
        <p:spPr>
          <a:xfrm>
            <a:off x="8301558" y="4269572"/>
            <a:ext cx="792000" cy="6421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graphicFrame>
        <p:nvGraphicFramePr>
          <p:cNvPr id="412" name="Google Shape;412;p66"/>
          <p:cNvGraphicFramePr/>
          <p:nvPr>
            <p:extLst>
              <p:ext uri="{D42A27DB-BD31-4B8C-83A1-F6EECF244321}">
                <p14:modId xmlns:p14="http://schemas.microsoft.com/office/powerpoint/2010/main" val="3535273684"/>
              </p:ext>
            </p:extLst>
          </p:nvPr>
        </p:nvGraphicFramePr>
        <p:xfrm>
          <a:off x="0" y="0"/>
          <a:ext cx="9143975" cy="5144905"/>
        </p:xfrm>
        <a:graphic>
          <a:graphicData uri="http://schemas.openxmlformats.org/drawingml/2006/table">
            <a:tbl>
              <a:tblPr>
                <a:noFill/>
                <a:tableStyleId>{BB3DC59D-3C50-46CB-99A0-F1DA7F2ACBEC}</a:tableStyleId>
              </a:tblPr>
              <a:tblGrid>
                <a:gridCol w="3120125"/>
                <a:gridCol w="3129675"/>
                <a:gridCol w="2894175"/>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the high frequency words  “brought,” “piece,” “knew,” “huge,” “new,” “saw,” “whole,” “hole,” “ate</a:t>
                      </a:r>
                      <a:r>
                        <a:rPr lang="en"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all the words spelled with “a-t-e” with the schwa or long ‘a’ </a:t>
                      </a:r>
                      <a:r>
                        <a:rPr lang="en" sz="1500" dirty="0" smtClean="0">
                          <a:solidFill>
                            <a:schemeClr val="dk1"/>
                          </a:solidFill>
                          <a:latin typeface="Century Gothic"/>
                          <a:ea typeface="Century Gothic"/>
                          <a:cs typeface="Century Gothic"/>
                          <a:sym typeface="Century Gothic"/>
                        </a:rPr>
                        <a:t>sound.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If </a:t>
                      </a:r>
                      <a:r>
                        <a:rPr lang="en" sz="1500" dirty="0">
                          <a:solidFill>
                            <a:schemeClr val="dk1"/>
                          </a:solidFill>
                          <a:latin typeface="Century Gothic"/>
                          <a:ea typeface="Century Gothic"/>
                          <a:cs typeface="Century Gothic"/>
                          <a:sym typeface="Century Gothic"/>
                        </a:rPr>
                        <a:t>you can’t read a word, use the tools from the Reader’s Toolbox.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Work </a:t>
                      </a:r>
                      <a:r>
                        <a:rPr lang="en" sz="1500" dirty="0">
                          <a:solidFill>
                            <a:schemeClr val="dk1"/>
                          </a:solidFill>
                          <a:latin typeface="Century Gothic"/>
                          <a:ea typeface="Century Gothic"/>
                          <a:cs typeface="Century Gothic"/>
                          <a:sym typeface="Century Gothic"/>
                        </a:rPr>
                        <a:t>with your partner to read all the words.  </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00" dirty="0" smtClean="0">
                          <a:solidFill>
                            <a:schemeClr val="dk1"/>
                          </a:solidFill>
                          <a:latin typeface="Century Gothic"/>
                          <a:ea typeface="Century Gothic"/>
                          <a:cs typeface="Century Gothic"/>
                          <a:sym typeface="Century Gothic"/>
                        </a:rPr>
                        <a:t>Complete </a:t>
                      </a:r>
                      <a:r>
                        <a:rPr lang="en" sz="1300" dirty="0">
                          <a:solidFill>
                            <a:schemeClr val="dk1"/>
                          </a:solidFill>
                          <a:latin typeface="Century Gothic"/>
                          <a:ea typeface="Century Gothic"/>
                          <a:cs typeface="Century Gothic"/>
                          <a:sym typeface="Century Gothic"/>
                        </a:rPr>
                        <a:t>the Word </a:t>
                      </a:r>
                      <a:r>
                        <a:rPr lang="en" sz="1300" dirty="0" smtClean="0">
                          <a:solidFill>
                            <a:schemeClr val="dk1"/>
                          </a:solidFill>
                          <a:latin typeface="Century Gothic"/>
                          <a:ea typeface="Century Gothic"/>
                          <a:cs typeface="Century Gothic"/>
                          <a:sym typeface="Century Gothic"/>
                        </a:rPr>
                        <a:t>Work.</a:t>
                      </a:r>
                      <a:endParaRPr lang="en" sz="13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00" dirty="0" smtClean="0">
                          <a:solidFill>
                            <a:schemeClr val="dk1"/>
                          </a:solidFill>
                          <a:latin typeface="Century Gothic"/>
                          <a:ea typeface="Century Gothic"/>
                          <a:cs typeface="Century Gothic"/>
                          <a:sym typeface="Century Gothic"/>
                        </a:rPr>
                        <a:t>Are </a:t>
                      </a:r>
                      <a:r>
                        <a:rPr lang="en" sz="130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00" dirty="0" smtClean="0">
                          <a:solidFill>
                            <a:schemeClr val="dk1"/>
                          </a:solidFill>
                          <a:latin typeface="Century Gothic"/>
                          <a:ea typeface="Century Gothic"/>
                          <a:cs typeface="Century Gothic"/>
                          <a:sym typeface="Century Gothic"/>
                        </a:rPr>
                        <a:t>Read </a:t>
                      </a:r>
                      <a:r>
                        <a:rPr lang="en" sz="1300" dirty="0">
                          <a:solidFill>
                            <a:schemeClr val="dk1"/>
                          </a:solidFill>
                          <a:latin typeface="Century Gothic"/>
                          <a:ea typeface="Century Gothic"/>
                          <a:cs typeface="Century Gothic"/>
                          <a:sym typeface="Century Gothic"/>
                        </a:rPr>
                        <a:t>the first page of “Sam’s Story: The Tale of the Knight’s Nose” together, using the same voice, then take turns reading the other pages of the </a:t>
                      </a:r>
                      <a:r>
                        <a:rPr lang="en" sz="1300" dirty="0" smtClean="0">
                          <a:solidFill>
                            <a:schemeClr val="dk1"/>
                          </a:solidFill>
                          <a:latin typeface="Century Gothic"/>
                          <a:ea typeface="Century Gothic"/>
                          <a:cs typeface="Century Gothic"/>
                          <a:sym typeface="Century Gothic"/>
                        </a:rPr>
                        <a:t>decodable.</a:t>
                      </a:r>
                      <a:endParaRPr lang="en" sz="13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00" dirty="0" smtClean="0">
                          <a:solidFill>
                            <a:schemeClr val="dk1"/>
                          </a:solidFill>
                          <a:latin typeface="Century Gothic"/>
                          <a:ea typeface="Century Gothic"/>
                          <a:cs typeface="Century Gothic"/>
                          <a:sym typeface="Century Gothic"/>
                        </a:rPr>
                        <a:t>If </a:t>
                      </a:r>
                      <a:r>
                        <a:rPr lang="en" sz="1300" dirty="0">
                          <a:solidFill>
                            <a:schemeClr val="dk1"/>
                          </a:solidFill>
                          <a:latin typeface="Century Gothic"/>
                          <a:ea typeface="Century Gothic"/>
                          <a:cs typeface="Century Gothic"/>
                          <a:sym typeface="Century Gothic"/>
                        </a:rPr>
                        <a:t>you can’t read a word, use the Reader’s Toolbox and try </a:t>
                      </a:r>
                      <a:r>
                        <a:rPr lang="en" sz="1300" dirty="0" smtClean="0">
                          <a:solidFill>
                            <a:schemeClr val="dk1"/>
                          </a:solidFill>
                          <a:latin typeface="Century Gothic"/>
                          <a:ea typeface="Century Gothic"/>
                          <a:cs typeface="Century Gothic"/>
                          <a:sym typeface="Century Gothic"/>
                        </a:rPr>
                        <a:t>again.</a:t>
                      </a:r>
                      <a:endParaRPr lang="en" sz="13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00" dirty="0" smtClean="0">
                          <a:solidFill>
                            <a:schemeClr val="dk1"/>
                          </a:solidFill>
                          <a:latin typeface="Century Gothic"/>
                          <a:ea typeface="Century Gothic"/>
                          <a:cs typeface="Century Gothic"/>
                          <a:sym typeface="Century Gothic"/>
                        </a:rPr>
                        <a:t>Check </a:t>
                      </a:r>
                      <a:r>
                        <a:rPr lang="en" sz="1300" dirty="0">
                          <a:solidFill>
                            <a:schemeClr val="dk1"/>
                          </a:solidFill>
                          <a:latin typeface="Century Gothic"/>
                          <a:ea typeface="Century Gothic"/>
                          <a:cs typeface="Century Gothic"/>
                          <a:sym typeface="Century Gothic"/>
                        </a:rPr>
                        <a:t>the </a:t>
                      </a:r>
                      <a:r>
                        <a:rPr lang="en" sz="1300" b="1" dirty="0">
                          <a:solidFill>
                            <a:schemeClr val="dk1"/>
                          </a:solidFill>
                          <a:latin typeface="Century Gothic"/>
                          <a:ea typeface="Century Gothic"/>
                          <a:cs typeface="Century Gothic"/>
                          <a:sym typeface="Century Gothic"/>
                        </a:rPr>
                        <a:t>Fluency Rubric</a:t>
                      </a:r>
                      <a:r>
                        <a:rPr lang="en" sz="1300" dirty="0">
                          <a:solidFill>
                            <a:schemeClr val="dk1"/>
                          </a:solidFill>
                          <a:latin typeface="Century Gothic"/>
                          <a:ea typeface="Century Gothic"/>
                          <a:cs typeface="Century Gothic"/>
                          <a:sym typeface="Century Gothic"/>
                        </a:rPr>
                        <a:t>. Did you read </a:t>
                      </a:r>
                      <a:r>
                        <a:rPr lang="en" sz="1300" i="1" dirty="0">
                          <a:solidFill>
                            <a:schemeClr val="dk1"/>
                          </a:solidFill>
                          <a:latin typeface="Century Gothic"/>
                          <a:ea typeface="Century Gothic"/>
                          <a:cs typeface="Century Gothic"/>
                          <a:sym typeface="Century Gothic"/>
                        </a:rPr>
                        <a:t>smoothly</a:t>
                      </a:r>
                      <a:r>
                        <a:rPr lang="en" sz="1300" dirty="0">
                          <a:solidFill>
                            <a:schemeClr val="dk1"/>
                          </a:solidFill>
                          <a:latin typeface="Century Gothic"/>
                          <a:ea typeface="Century Gothic"/>
                          <a:cs typeface="Century Gothic"/>
                          <a:sym typeface="Century Gothic"/>
                        </a:rPr>
                        <a:t>, </a:t>
                      </a:r>
                      <a:r>
                        <a:rPr lang="en" sz="1300" i="1" dirty="0">
                          <a:solidFill>
                            <a:schemeClr val="dk1"/>
                          </a:solidFill>
                          <a:latin typeface="Century Gothic"/>
                          <a:ea typeface="Century Gothic"/>
                          <a:cs typeface="Century Gothic"/>
                          <a:sym typeface="Century Gothic"/>
                        </a:rPr>
                        <a:t>with expression &amp; meaning</a:t>
                      </a:r>
                      <a:r>
                        <a:rPr lang="en" sz="1300" dirty="0">
                          <a:solidFill>
                            <a:schemeClr val="dk1"/>
                          </a:solidFill>
                          <a:latin typeface="Century Gothic"/>
                          <a:ea typeface="Century Gothic"/>
                          <a:cs typeface="Century Gothic"/>
                          <a:sym typeface="Century Gothic"/>
                        </a:rPr>
                        <a:t> and at </a:t>
                      </a:r>
                      <a:r>
                        <a:rPr lang="en" sz="1300" i="1" dirty="0">
                          <a:solidFill>
                            <a:schemeClr val="dk1"/>
                          </a:solidFill>
                          <a:latin typeface="Century Gothic"/>
                          <a:ea typeface="Century Gothic"/>
                          <a:cs typeface="Century Gothic"/>
                          <a:sym typeface="Century Gothic"/>
                        </a:rPr>
                        <a:t>just the right </a:t>
                      </a:r>
                      <a:r>
                        <a:rPr lang="en" sz="1300" i="1" dirty="0" smtClean="0">
                          <a:solidFill>
                            <a:schemeClr val="dk1"/>
                          </a:solidFill>
                          <a:latin typeface="Century Gothic"/>
                          <a:ea typeface="Century Gothic"/>
                          <a:cs typeface="Century Gothic"/>
                          <a:sym typeface="Century Gothic"/>
                        </a:rPr>
                        <a:t>speed</a:t>
                      </a:r>
                      <a:r>
                        <a:rPr lang="en" sz="1300" dirty="0" smtClean="0">
                          <a:solidFill>
                            <a:schemeClr val="dk1"/>
                          </a:solidFill>
                          <a:latin typeface="Century Gothic"/>
                          <a:ea typeface="Century Gothic"/>
                          <a:cs typeface="Century Gothic"/>
                          <a:sym typeface="Century Gothic"/>
                        </a:rPr>
                        <a:t>?</a:t>
                      </a:r>
                      <a:endParaRPr lang="en" sz="13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00" dirty="0" smtClean="0">
                          <a:solidFill>
                            <a:schemeClr val="dk1"/>
                          </a:solidFill>
                          <a:latin typeface="Century Gothic"/>
                          <a:ea typeface="Century Gothic"/>
                          <a:cs typeface="Century Gothic"/>
                          <a:sym typeface="Century Gothic"/>
                        </a:rPr>
                        <a:t>If </a:t>
                      </a:r>
                      <a:r>
                        <a:rPr lang="en" sz="1300" dirty="0">
                          <a:solidFill>
                            <a:schemeClr val="dk1"/>
                          </a:solidFill>
                          <a:latin typeface="Century Gothic"/>
                          <a:ea typeface="Century Gothic"/>
                          <a:cs typeface="Century Gothic"/>
                          <a:sym typeface="Century Gothic"/>
                        </a:rPr>
                        <a:t>time allows, read the story again and act out what happens as you take turns reading.</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“Sam’s Story: The Tale of the Knight’s Nose.” </a:t>
                      </a: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As </a:t>
                      </a:r>
                      <a:r>
                        <a:rPr lang="en" dirty="0">
                          <a:solidFill>
                            <a:schemeClr val="dk1"/>
                          </a:solidFill>
                          <a:latin typeface="Century Gothic"/>
                          <a:ea typeface="Century Gothic"/>
                          <a:cs typeface="Century Gothic"/>
                          <a:sym typeface="Century Gothic"/>
                        </a:rPr>
                        <a:t>you read, circle all the words spelled with “a-t-e” with the schwa or long ‘a’ sound and the high frequency words “brought,” “piece,” “knew,” “huge,” “new,” “saw,” “whole,” “hole,” “ate</a:t>
                      </a:r>
                      <a:r>
                        <a:rPr lang="en" dirty="0" smtClean="0">
                          <a:solidFill>
                            <a:schemeClr val="dk1"/>
                          </a:solidFill>
                          <a:latin typeface="Century Gothic"/>
                          <a:ea typeface="Century Gothic"/>
                          <a:cs typeface="Century Gothic"/>
                          <a:sym typeface="Century Gothic"/>
                        </a:rPr>
                        <a:t>.”</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the story </a:t>
                      </a:r>
                      <a:r>
                        <a:rPr lang="en" dirty="0" smtClean="0">
                          <a:solidFill>
                            <a:schemeClr val="dk1"/>
                          </a:solidFill>
                          <a:latin typeface="Century Gothic"/>
                          <a:ea typeface="Century Gothic"/>
                          <a:cs typeface="Century Gothic"/>
                          <a:sym typeface="Century Gothic"/>
                        </a:rPr>
                        <a:t>again.</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can’t read a word, use the Reader’s Toolbox and try </a:t>
                      </a:r>
                      <a:r>
                        <a:rPr lang="en" dirty="0" smtClean="0">
                          <a:solidFill>
                            <a:schemeClr val="dk1"/>
                          </a:solidFill>
                          <a:latin typeface="Century Gothic"/>
                          <a:ea typeface="Century Gothic"/>
                          <a:cs typeface="Century Gothic"/>
                          <a:sym typeface="Century Gothic"/>
                        </a:rPr>
                        <a:t>again.</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have time, find another student that independently read and share your work</a:t>
                      </a:r>
                      <a:r>
                        <a:rPr lang="en" dirty="0" smtClean="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413" name="Google Shape;413;p6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4" name="Google Shape;414;p66"/>
          <p:cNvPicPr preferRelativeResize="0"/>
          <p:nvPr/>
        </p:nvPicPr>
        <p:blipFill>
          <a:blip r:embed="rId4">
            <a:alphaModFix/>
          </a:blip>
          <a:stretch>
            <a:fillRect/>
          </a:stretch>
        </p:blipFill>
        <p:spPr>
          <a:xfrm>
            <a:off x="3120125" y="1925"/>
            <a:ext cx="576750" cy="548850"/>
          </a:xfrm>
          <a:prstGeom prst="rect">
            <a:avLst/>
          </a:prstGeom>
          <a:noFill/>
          <a:ln>
            <a:noFill/>
          </a:ln>
        </p:spPr>
      </p:pic>
      <p:pic>
        <p:nvPicPr>
          <p:cNvPr id="415" name="Google Shape;415;p66"/>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graphicFrame>
        <p:nvGraphicFramePr>
          <p:cNvPr id="420" name="Google Shape;420;p67"/>
          <p:cNvGraphicFramePr/>
          <p:nvPr>
            <p:extLst>
              <p:ext uri="{D42A27DB-BD31-4B8C-83A1-F6EECF244321}">
                <p14:modId xmlns:p14="http://schemas.microsoft.com/office/powerpoint/2010/main" val="487286579"/>
              </p:ext>
            </p:extLst>
          </p:nvPr>
        </p:nvGraphicFramePr>
        <p:xfrm>
          <a:off x="91100" y="0"/>
          <a:ext cx="8971900" cy="4968089"/>
        </p:xfrm>
        <a:graphic>
          <a:graphicData uri="http://schemas.openxmlformats.org/drawingml/2006/table">
            <a:tbl>
              <a:tblPr>
                <a:noFill/>
                <a:tableStyleId>{BB3DC59D-3C50-46CB-99A0-F1DA7F2ACBEC}</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I Can Read: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1. Not Yet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2. Somewhat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3. Fluent</a:t>
                      </a:r>
                      <a:endParaRPr sz="1400" b="1">
                        <a:latin typeface="Century Gothic"/>
                        <a:ea typeface="Century Gothic"/>
                        <a:cs typeface="Century Gothic"/>
                        <a:sym typeface="Century Gothic"/>
                      </a:endParaRPr>
                    </a:p>
                  </a:txBody>
                  <a:tcPr marL="91425" marR="91425" marT="91425" marB="91425"/>
                </a:tc>
              </a:tr>
              <a:tr h="57710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Smoothly</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Many errors and/or many pauses,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 errors and/or pauses, sometimes sounds choppy</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Minimal or no errors </a:t>
                      </a:r>
                      <a:r>
                        <a:rPr lang="en" sz="1400" dirty="0" smtClean="0">
                          <a:latin typeface="Century Gothic"/>
                          <a:ea typeface="Century Gothic"/>
                          <a:cs typeface="Century Gothic"/>
                          <a:sym typeface="Century Gothic"/>
                        </a:rPr>
                        <a:t>and/or </a:t>
                      </a:r>
                      <a:r>
                        <a:rPr lang="en" sz="1400" dirty="0">
                          <a:latin typeface="Century Gothic"/>
                          <a:ea typeface="Century Gothic"/>
                          <a:cs typeface="Century Gothic"/>
                          <a:sym typeface="Century Gothic"/>
                        </a:rPr>
                        <a:t>pauses, sounds </a:t>
                      </a:r>
                      <a:r>
                        <a:rPr lang="en" sz="1400" dirty="0" smtClean="0">
                          <a:latin typeface="Century Gothic"/>
                          <a:ea typeface="Century Gothic"/>
                          <a:cs typeface="Century Gothic"/>
                          <a:sym typeface="Century Gothic"/>
                        </a:rPr>
                        <a:t>fluid</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Expression</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Monotone, does not sound </a:t>
                      </a:r>
                      <a:r>
                        <a:rPr lang="en" sz="1400" dirty="0" smtClean="0">
                          <a:latin typeface="Century Gothic"/>
                          <a:ea typeface="Century Gothic"/>
                          <a:cs typeface="Century Gothic"/>
                          <a:sym typeface="Century Gothic"/>
                        </a:rPr>
                        <a:t>natural</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Sometimes Monotone, sounds like natural talking </a:t>
                      </a:r>
                      <a:r>
                        <a:rPr lang="en" sz="1400" dirty="0" smtClean="0">
                          <a:latin typeface="Century Gothic"/>
                          <a:ea typeface="Century Gothic"/>
                          <a:cs typeface="Century Gothic"/>
                          <a:sym typeface="Century Gothic"/>
                        </a:rPr>
                        <a:t>sometimes</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Sounds like natural talking while </a:t>
                      </a:r>
                      <a:r>
                        <a:rPr lang="en" sz="1400" dirty="0" smtClean="0">
                          <a:latin typeface="Century Gothic"/>
                          <a:ea typeface="Century Gothic"/>
                          <a:cs typeface="Century Gothic"/>
                          <a:sym typeface="Century Gothic"/>
                        </a:rPr>
                        <a:t>reading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Meaning</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-Not yet attending to</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punctuation.</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-Some Intonation that reflects the tone/ mood of the text.</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-Little or no self-</a:t>
                      </a:r>
                      <a:br>
                        <a:rPr lang="en" sz="1400" dirty="0">
                          <a:latin typeface="Century Gothic"/>
                          <a:ea typeface="Century Gothic"/>
                          <a:cs typeface="Century Gothic"/>
                          <a:sym typeface="Century Gothic"/>
                        </a:rPr>
                      </a:br>
                      <a:r>
                        <a:rPr lang="en" sz="1400" dirty="0" smtClean="0">
                          <a:latin typeface="Century Gothic"/>
                          <a:ea typeface="Century Gothic"/>
                          <a:cs typeface="Century Gothic"/>
                          <a:sym typeface="Century Gothic"/>
                        </a:rPr>
                        <a:t>monitoring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attention to</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punctuation.</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Some</a:t>
                      </a:r>
                      <a:r>
                        <a:rPr lang="en-US" sz="1400" baseline="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Intonation </a:t>
                      </a:r>
                      <a:r>
                        <a:rPr lang="en" sz="1400" dirty="0">
                          <a:latin typeface="Century Gothic"/>
                          <a:ea typeface="Century Gothic"/>
                          <a:cs typeface="Century Gothic"/>
                          <a:sym typeface="Century Gothic"/>
                        </a:rPr>
                        <a:t>that reflects the tone/ mood of the text.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-Some self-monitoring.</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Attention to 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tone/ mood of the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-Self- monitoring.</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Just the Right Speed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Slow and labored OR 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Somewhat slow OR</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Varies from slow to fast as appropriate throughout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the text.</a:t>
                      </a:r>
                      <a:endParaRPr sz="14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26" name="Google Shape;426;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7" name="Google Shape;427;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8" name="Google Shape;428;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9" name="Google Shape;429;p68"/>
          <p:cNvGraphicFramePr/>
          <p:nvPr>
            <p:extLst>
              <p:ext uri="{D42A27DB-BD31-4B8C-83A1-F6EECF244321}">
                <p14:modId xmlns:p14="http://schemas.microsoft.com/office/powerpoint/2010/main" val="218812022"/>
              </p:ext>
            </p:extLst>
          </p:nvPr>
        </p:nvGraphicFramePr>
        <p:xfrm>
          <a:off x="4572000" y="19125"/>
          <a:ext cx="4328900" cy="4743374"/>
        </p:xfrm>
        <a:graphic>
          <a:graphicData uri="http://schemas.openxmlformats.org/drawingml/2006/table">
            <a:tbl>
              <a:tblPr>
                <a:noFill/>
                <a:tableStyleId>{BB3DC59D-3C50-46CB-99A0-F1DA7F2ACBEC}</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a:t>
                      </a:r>
                      <a:r>
                        <a:rPr lang="en" sz="1300" dirty="0">
                          <a:latin typeface="Century Gothic"/>
                          <a:ea typeface="Century Gothic"/>
                          <a:cs typeface="Century Gothic"/>
                          <a:sym typeface="Century Gothic"/>
                        </a:rPr>
                        <a:t> 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430" name="Google Shape;430;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31" name="Google Shape;431;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32" name="Google Shape;432;p6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33" name="Google Shape;433;p68"/>
          <p:cNvPicPr preferRelativeResize="0"/>
          <p:nvPr/>
        </p:nvPicPr>
        <p:blipFill>
          <a:blip r:embed="rId4">
            <a:alphaModFix/>
          </a:blip>
          <a:stretch>
            <a:fillRect/>
          </a:stretch>
        </p:blipFill>
        <p:spPr>
          <a:xfrm rot="-10799989">
            <a:off x="4659337" y="3361425"/>
            <a:ext cx="449825" cy="381000"/>
          </a:xfrm>
          <a:prstGeom prst="rect">
            <a:avLst/>
          </a:prstGeom>
          <a:noFill/>
          <a:ln>
            <a:noFill/>
          </a:ln>
        </p:spPr>
      </p:pic>
      <p:pic>
        <p:nvPicPr>
          <p:cNvPr id="434" name="Google Shape;434;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112</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The Tale of the Knight’s Nose</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a:t>
            </a:r>
            <a:r>
              <a:rPr lang="en" b="1" dirty="0"/>
              <a:t>Independent and Small Group Work guidance </a:t>
            </a:r>
            <a:r>
              <a:rPr lang="en" dirty="0"/>
              <a:t>(</a:t>
            </a:r>
            <a:r>
              <a:rPr lang="en" b="1" dirty="0"/>
              <a:t>Skills Block Resource Manual</a:t>
            </a:r>
            <a:r>
              <a:rPr lang="en" dirty="0"/>
              <a:t>)</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23: Lesson 112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23: Lesson 112</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195700" y="10106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tell what I learned from the text: “The Tale of the Knight’s Nose.”</a:t>
            </a:r>
            <a:endParaRPr sz="2400"/>
          </a:p>
          <a:p>
            <a:pPr marL="0" lvl="0" indent="0" algn="l" rtl="0">
              <a:lnSpc>
                <a:spcPct val="120000"/>
              </a:lnSpc>
              <a:spcBef>
                <a:spcPts val="800"/>
              </a:spcBef>
              <a:spcAft>
                <a:spcPts val="0"/>
              </a:spcAft>
              <a:buNone/>
            </a:pPr>
            <a:endParaRPr sz="2400"/>
          </a:p>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the engagement text “The Tale of the Knight’s Nose.”</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292923" y="4275067"/>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graphicFrame>
        <p:nvGraphicFramePr>
          <p:cNvPr id="269" name="Google Shape;269;p46"/>
          <p:cNvGraphicFramePr/>
          <p:nvPr/>
        </p:nvGraphicFramePr>
        <p:xfrm>
          <a:off x="952500" y="0"/>
          <a:ext cx="8191500" cy="5275125"/>
        </p:xfrm>
        <a:graphic>
          <a:graphicData uri="http://schemas.openxmlformats.org/drawingml/2006/table">
            <a:tbl>
              <a:tblPr>
                <a:noFill/>
                <a:tableStyleId>{BB3DC59D-3C50-46CB-99A0-F1DA7F2ACBEC}</a:tableStyleId>
              </a:tblPr>
              <a:tblGrid>
                <a:gridCol w="4095750"/>
                <a:gridCol w="4095750"/>
              </a:tblGrid>
              <a:tr h="5275125">
                <a:tc>
                  <a:txBody>
                    <a:bodyPr/>
                    <a:lstStyle/>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Sam</a:t>
                      </a:r>
                      <a:r>
                        <a:rPr lang="en" sz="1600">
                          <a:latin typeface="Century Gothic"/>
                          <a:ea typeface="Century Gothic"/>
                          <a:cs typeface="Century Gothic"/>
                          <a:sym typeface="Century Gothic"/>
                        </a:rPr>
                        <a:t> sat at the dining room table with his head in his hands. He was frustrated. His class had been given the assignment to write a story. Sam had no idea where to begin. Mr. Moats told them the story should:</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1. Be a fairy tale</a:t>
                      </a: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2. Include a main character with a weakness of some kind</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Sam knew he wanted the story to be about a knight. But what would his weakness be? There were so many fairy tales about knights. How could he create a new idea that nobody had heard already?</a:t>
                      </a:r>
                      <a:endParaRPr sz="1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As he sat there, he smelled something. What was it? “Yum...” he thought. He followed his nose to the kitchen. He was smelling the fresh chocolate cupcakes Dad was baking for dessert. Sam was watching Dad decorate the scrumptious cupcakes with icing when he had an idea.</a:t>
                      </a: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“I know!” he exclaimed. “The knight will be very brave and smart. He will be strong and able to see very long distances and hear things from very far away. His weakness would be his nose. He will have no sense of smell!”</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Dad loved the idea. Sam and Dad brainstormed together before Sam began to write the story.</a:t>
                      </a:r>
                      <a:endParaRPr sz="1600">
                        <a:latin typeface="Century Gothic"/>
                        <a:ea typeface="Century Gothic"/>
                        <a:cs typeface="Century Gothic"/>
                        <a:sym typeface="Century Gothic"/>
                      </a:endParaRPr>
                    </a:p>
                  </a:txBody>
                  <a:tcPr marL="91425" marR="91425" marT="91425" marB="91425"/>
                </a:tc>
              </a:tr>
            </a:tbl>
          </a:graphicData>
        </a:graphic>
      </p:graphicFrame>
      <p:sp>
        <p:nvSpPr>
          <p:cNvPr id="270" name="Google Shape;270;p46"/>
          <p:cNvSpPr txBox="1"/>
          <p:nvPr/>
        </p:nvSpPr>
        <p:spPr>
          <a:xfrm rot="-5400000">
            <a:off x="-2362950" y="1005600"/>
            <a:ext cx="6008100" cy="128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Engagement Text: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The Tale of the Knight’s Nose</a:t>
            </a:r>
            <a:endParaRPr sz="1800">
              <a:latin typeface="Century Gothic"/>
              <a:ea typeface="Century Gothic"/>
              <a:cs typeface="Century Gothic"/>
              <a:sym typeface="Century Gothic"/>
            </a:endParaRPr>
          </a:p>
        </p:txBody>
      </p:sp>
      <p:pic>
        <p:nvPicPr>
          <p:cNvPr id="271" name="Google Shape;271;p46"/>
          <p:cNvPicPr preferRelativeResize="0"/>
          <p:nvPr/>
        </p:nvPicPr>
        <p:blipFill>
          <a:blip r:embed="rId3">
            <a:alphaModFix/>
          </a:blip>
          <a:stretch>
            <a:fillRect/>
          </a:stretch>
        </p:blipFill>
        <p:spPr>
          <a:xfrm rot="-5400000">
            <a:off x="46650" y="402725"/>
            <a:ext cx="830375" cy="981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7"/>
          <p:cNvSpPr txBox="1">
            <a:spLocks noGrp="1"/>
          </p:cNvSpPr>
          <p:nvPr>
            <p:ph type="title"/>
          </p:nvPr>
        </p:nvSpPr>
        <p:spPr>
          <a:xfrm>
            <a:off x="311700" y="3723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77" name="Google Shape;277;p47"/>
          <p:cNvSpPr txBox="1">
            <a:spLocks noGrp="1"/>
          </p:cNvSpPr>
          <p:nvPr>
            <p:ph type="body" idx="1"/>
          </p:nvPr>
        </p:nvSpPr>
        <p:spPr>
          <a:xfrm>
            <a:off x="392100" y="658650"/>
            <a:ext cx="87519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endParaRPr sz="2400" dirty="0"/>
          </a:p>
          <a:p>
            <a:pPr marL="457200" lvl="0" indent="-381000" algn="l" rtl="0">
              <a:lnSpc>
                <a:spcPct val="115000"/>
              </a:lnSpc>
              <a:spcBef>
                <a:spcPts val="1000"/>
              </a:spcBef>
              <a:spcAft>
                <a:spcPts val="0"/>
              </a:spcAft>
              <a:buSzPts val="2400"/>
              <a:buAutoNum type="arabicPeriod"/>
            </a:pPr>
            <a:r>
              <a:rPr lang="en" sz="2400" dirty="0"/>
              <a:t>Why is Sam frustrated?</a:t>
            </a:r>
            <a:endParaRPr sz="2400" dirty="0"/>
          </a:p>
          <a:p>
            <a:pPr marL="457200" lvl="0" indent="-381000" algn="l" rtl="0">
              <a:lnSpc>
                <a:spcPct val="115000"/>
              </a:lnSpc>
              <a:spcBef>
                <a:spcPts val="1000"/>
              </a:spcBef>
              <a:spcAft>
                <a:spcPts val="0"/>
              </a:spcAft>
              <a:buSzPts val="2400"/>
              <a:buAutoNum type="arabicPeriod"/>
            </a:pPr>
            <a:r>
              <a:rPr lang="en" sz="2400" dirty="0"/>
              <a:t>What did Sam decide to write about?</a:t>
            </a:r>
            <a:endParaRPr sz="2400" dirty="0"/>
          </a:p>
          <a:p>
            <a:pPr marL="457200" lvl="0" indent="-381000" algn="l" rtl="0">
              <a:lnSpc>
                <a:spcPct val="115000"/>
              </a:lnSpc>
              <a:spcBef>
                <a:spcPts val="1000"/>
              </a:spcBef>
              <a:spcAft>
                <a:spcPts val="0"/>
              </a:spcAft>
              <a:buSzPts val="2400"/>
              <a:buAutoNum type="arabicPeriod"/>
            </a:pPr>
            <a:r>
              <a:rPr lang="en" sz="2400" dirty="0"/>
              <a:t>How did Sam come up with his idea?</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8"/>
          <p:cNvSpPr txBox="1">
            <a:spLocks noGrp="1"/>
          </p:cNvSpPr>
          <p:nvPr>
            <p:ph type="title"/>
          </p:nvPr>
        </p:nvSpPr>
        <p:spPr>
          <a:xfrm>
            <a:off x="337457" y="25037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3" name="Google Shape;283;p48"/>
          <p:cNvSpPr txBox="1">
            <a:spLocks noGrp="1"/>
          </p:cNvSpPr>
          <p:nvPr>
            <p:ph type="body" idx="1"/>
          </p:nvPr>
        </p:nvSpPr>
        <p:spPr>
          <a:xfrm>
            <a:off x="337457" y="966331"/>
            <a:ext cx="8523515" cy="3812496"/>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ct val="100000"/>
              <a:buAutoNum type="arabicPeriod"/>
            </a:pPr>
            <a:r>
              <a:rPr lang="en" sz="2000" dirty="0" smtClean="0"/>
              <a:t>In </a:t>
            </a:r>
            <a:r>
              <a:rPr lang="en" sz="2000" dirty="0"/>
              <a:t>the story, Sam’s class ‘had been given the assignment to write a story.’ What does the word ‘assignment’ </a:t>
            </a:r>
            <a:r>
              <a:rPr lang="en" sz="2000" dirty="0" smtClean="0"/>
              <a:t>mean?</a:t>
            </a:r>
            <a:endParaRPr lang="en" sz="2000" dirty="0"/>
          </a:p>
          <a:p>
            <a:pPr marL="457200" lvl="0" indent="-361950" algn="l" rtl="0">
              <a:lnSpc>
                <a:spcPct val="120000"/>
              </a:lnSpc>
              <a:spcBef>
                <a:spcPts val="800"/>
              </a:spcBef>
              <a:spcAft>
                <a:spcPts val="0"/>
              </a:spcAft>
              <a:buSzPct val="100000"/>
              <a:buAutoNum type="arabicPeriod"/>
            </a:pPr>
            <a:endParaRPr lang="en" sz="2000" dirty="0"/>
          </a:p>
          <a:p>
            <a:pPr marL="457200" lvl="0" indent="-361950" algn="l" rtl="0">
              <a:lnSpc>
                <a:spcPct val="120000"/>
              </a:lnSpc>
              <a:spcBef>
                <a:spcPts val="800"/>
              </a:spcBef>
              <a:spcAft>
                <a:spcPts val="0"/>
              </a:spcAft>
              <a:buSzPct val="100000"/>
              <a:buAutoNum type="arabicPeriod"/>
            </a:pPr>
            <a:r>
              <a:rPr lang="en" sz="2000" dirty="0" smtClean="0"/>
              <a:t>When </a:t>
            </a:r>
            <a:r>
              <a:rPr lang="en" sz="2000" dirty="0"/>
              <a:t>Sam got to the kitchen, Dad was decorating ‘scrumptious cupcakes.’ What must ‘scrumptious’ mean? How do you </a:t>
            </a:r>
            <a:r>
              <a:rPr lang="en" sz="2000" dirty="0" smtClean="0"/>
              <a:t>know?</a:t>
            </a:r>
            <a:endParaRPr lang="en" sz="2000" dirty="0"/>
          </a:p>
          <a:p>
            <a:pPr marL="457200" lvl="0" indent="-361950" algn="l" rtl="0">
              <a:lnSpc>
                <a:spcPct val="120000"/>
              </a:lnSpc>
              <a:spcBef>
                <a:spcPts val="800"/>
              </a:spcBef>
              <a:spcAft>
                <a:spcPts val="0"/>
              </a:spcAft>
              <a:buSzPct val="100000"/>
              <a:buAutoNum type="arabicPeriod"/>
            </a:pPr>
            <a:endParaRPr lang="en" sz="2000" dirty="0"/>
          </a:p>
          <a:p>
            <a:pPr marL="457200" lvl="0" indent="-361950" algn="l" rtl="0">
              <a:lnSpc>
                <a:spcPct val="120000"/>
              </a:lnSpc>
              <a:spcBef>
                <a:spcPts val="800"/>
              </a:spcBef>
              <a:spcAft>
                <a:spcPts val="0"/>
              </a:spcAft>
              <a:buSzPct val="100000"/>
              <a:buAutoNum type="arabicPeriod"/>
            </a:pPr>
            <a:r>
              <a:rPr lang="en" sz="2000" dirty="0" smtClean="0"/>
              <a:t>Sam </a:t>
            </a:r>
            <a:r>
              <a:rPr lang="en" sz="2000" dirty="0"/>
              <a:t>had to include a character in his story with a ‘weakness.’ What is a weakness? </a:t>
            </a:r>
            <a:endParaRPr sz="2000"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6BA0644-5ABB-4602-A3BD-3EC68E3E24BA}"/>
</file>

<file path=customXml/itemProps2.xml><?xml version="1.0" encoding="utf-8"?>
<ds:datastoreItem xmlns:ds="http://schemas.openxmlformats.org/officeDocument/2006/customXml" ds:itemID="{DD352B74-DC01-4F2B-B7CC-7F6C3ACA4232}"/>
</file>

<file path=customXml/itemProps3.xml><?xml version="1.0" encoding="utf-8"?>
<ds:datastoreItem xmlns:ds="http://schemas.openxmlformats.org/officeDocument/2006/customXml" ds:itemID="{F557DBAC-6B4D-415A-A90E-0859D057906A}"/>
</file>

<file path=docProps/app.xml><?xml version="1.0" encoding="utf-8"?>
<Properties xmlns="http://schemas.openxmlformats.org/officeDocument/2006/extended-properties" xmlns:vt="http://schemas.openxmlformats.org/officeDocument/2006/docPropsVTypes">
  <TotalTime>20</TotalTime>
  <Words>6227</Words>
  <Application>Microsoft Macintosh PowerPoint</Application>
  <PresentationFormat>On-screen Show (16:9)</PresentationFormat>
  <Paragraphs>580</Paragraphs>
  <Slides>29</Slides>
  <Notes>29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Office Theme</vt:lpstr>
      <vt:lpstr>Office Theme</vt:lpstr>
      <vt:lpstr>Simple Light</vt:lpstr>
      <vt:lpstr>Grade 2: Module 4: Part 2: Cycle 23: Lesson 112 Teacher slide, before teaching.</vt:lpstr>
      <vt:lpstr>Grade 2: Module 4: Part 2: Cycle 23: Lesson 112 Teacher slide, before teaching.</vt:lpstr>
      <vt:lpstr>Grade 2: Module 4: Part 2: Cycle 23: Lesson 112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PowerPoint Presentation</vt:lpstr>
      <vt:lpstr>Partner Search and Read</vt:lpstr>
      <vt:lpstr>Partner Search and Read</vt:lpstr>
      <vt:lpstr>PowerPoint Presentation</vt:lpstr>
      <vt:lpstr>PowerPoint Presentation</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23: Lesson 112 Teacher slide, before teaching.</dc:title>
  <dc:creator>nbravo</dc:creator>
  <cp:lastModifiedBy>Alexander Specht</cp:lastModifiedBy>
  <cp:revision>7</cp:revision>
  <dcterms:modified xsi:type="dcterms:W3CDTF">2019-01-08T21:59:01Z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