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334" r:id="rId6"/>
    <p:sldId id="279" r:id="rId7"/>
    <p:sldId id="336" r:id="rId8"/>
    <p:sldId id="339" r:id="rId9"/>
    <p:sldId id="338" r:id="rId10"/>
    <p:sldId id="335" r:id="rId11"/>
    <p:sldId id="333" r:id="rId12"/>
    <p:sldId id="340" r:id="rId13"/>
    <p:sldId id="337" r:id="rId14"/>
    <p:sldId id="266" r:id="rId15"/>
    <p:sldId id="280" r:id="rId1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72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315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11/20/2020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11/20/2020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Welcome those returning and those new to the series</a:t>
            </a:r>
          </a:p>
          <a:p>
            <a:r>
              <a:rPr lang="en-US" b="1" i="1" dirty="0">
                <a:latin typeface="Arial" pitchFamily="34" charset="0"/>
                <a:cs typeface="Arial" pitchFamily="34" charset="0"/>
              </a:rPr>
              <a:t>Re-cap of sessions:  Owning Your Governance Role During Change; Owning Student Learning During Change</a:t>
            </a:r>
          </a:p>
          <a:p>
            <a:r>
              <a:rPr lang="en-US" b="1" i="1" dirty="0">
                <a:latin typeface="Arial" pitchFamily="34" charset="0"/>
                <a:cs typeface="Arial" pitchFamily="34" charset="0"/>
              </a:rPr>
              <a:t>Thank authorizers for (financially) supporting this PD opportunity</a:t>
            </a:r>
          </a:p>
          <a:p>
            <a:r>
              <a:rPr lang="en-US" b="1" i="1" dirty="0">
                <a:latin typeface="Arial" pitchFamily="34" charset="0"/>
                <a:cs typeface="Arial" pitchFamily="34" charset="0"/>
              </a:rPr>
              <a:t>Housekeeping Items:</a:t>
            </a:r>
          </a:p>
          <a:p>
            <a:r>
              <a:rPr lang="en-US" b="1" i="1" dirty="0">
                <a:latin typeface="Arial" pitchFamily="34" charset="0"/>
                <a:cs typeface="Arial" pitchFamily="34" charset="0"/>
              </a:rPr>
              <a:t>Jenny P.’s role</a:t>
            </a:r>
          </a:p>
          <a:p>
            <a:r>
              <a:rPr lang="en-US" b="1" i="1" dirty="0">
                <a:latin typeface="Arial" pitchFamily="34" charset="0"/>
                <a:cs typeface="Arial" pitchFamily="34" charset="0"/>
              </a:rPr>
              <a:t>Participation – chat/hand icon</a:t>
            </a:r>
          </a:p>
          <a:p>
            <a:r>
              <a:rPr lang="en-US" b="1" i="1" dirty="0">
                <a:latin typeface="Arial" pitchFamily="34" charset="0"/>
                <a:cs typeface="Arial" pitchFamily="34" charset="0"/>
              </a:rPr>
              <a:t>Recording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budgeted to actual report – remember, budget articulates your desires and projections, while a report like this, presents your budget reality . . . This report, in particular, should stimulate questions . .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30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1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97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should look very familiar – continue using it as a reminder of how we are positioning board ownership – we have discussed academic direction – tonight we are going to focus on your role in directing fiscal performance</a:t>
            </a:r>
          </a:p>
          <a:p>
            <a:r>
              <a:rPr lang="en-US" dirty="0"/>
              <a:t>Remind the group of the importance of this slide relative to the series “theme”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34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And, again, we are going to discuss tonight, what this exchange looks like relative to your fiscal responsibility(</a:t>
            </a:r>
            <a:r>
              <a:rPr lang="en-US" dirty="0" err="1"/>
              <a:t>ies</a:t>
            </a:r>
            <a:r>
              <a:rPr lang="en-US" dirty="0"/>
              <a:t>) . .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71029">
              <a:defRPr/>
            </a:pPr>
            <a:fld id="{0A3C37BE-C303-496D-B5CD-85F2937540FC}" type="slidenum">
              <a:rPr lang="en-US">
                <a:solidFill>
                  <a:srgbClr val="514843"/>
                </a:solidFill>
                <a:latin typeface="Euphemia"/>
              </a:rPr>
              <a:pPr defTabSz="971029">
                <a:defRPr/>
              </a:pPr>
              <a:t>3</a:t>
            </a:fld>
            <a:endParaRPr lang="en-US">
              <a:solidFill>
                <a:srgbClr val="514843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3476361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 history on Prop A before showing image . . .Proposal A provided for a multiple range of tax-based funding (versus just local property taxes) – increases in taxes were dedicated, in part, to the School Aid Fund – Restructuring the way schools were funded was an essential first step for the creation of charter public schools . . .Proposal A was passed in 1994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9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board, you cannot delegate your fiscal responsibility – this is a critical oversight role that only the board can undertake . . . In satisfying this role, YOU have a responsibility to ensure budget adherence throughout the school year – maintaining compliance and fidelity to the board-adopted budget – we are going to discuss, in the subsequent slides, best practices for performing that role exceptionally well – as the highest level of leadership for the school(s) you serve . .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05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should review your budgeting process/plan with the same care and focus you would give any other “plan/process” review . . . This review should be done on an annual basis, prior to initiating your budgeting process . . . Your budget serves as your financial plan for any given year designed to bridge the gap that can exist between your stated goals and resource allocation . . . </a:t>
            </a:r>
          </a:p>
          <a:p>
            <a:r>
              <a:rPr lang="en-US" dirty="0"/>
              <a:t>Unform Budget and Accounting Act requires you to adopt a budget by July 1 of each year – also includes other provisions such as designating a CAO (Note:  CAO has the final responsibility for budget preparation).  While CAO has final budget preparation responsibilities, the budget still “belongs to” the board . . .</a:t>
            </a:r>
          </a:p>
          <a:p>
            <a:endParaRPr lang="en-US" dirty="0"/>
          </a:p>
          <a:p>
            <a:r>
              <a:rPr lang="en-US" dirty="0"/>
              <a:t>As you review your process, do not forget about re-visiting the important budget preparation policies and/or guidelines you might have in place.  For those of you that use the Institute’s policy service, refer to Policy and AG 6220 for this review; be sure you have a reasonable timeline in place for budget preparation (and follow it); review past budget performance:  how accurate was your budget “last” year?  Where did overspending/underspending occur?  Were we forced to sacrifice funding for sustaining critical programs?</a:t>
            </a:r>
          </a:p>
          <a:p>
            <a:endParaRPr lang="en-US" dirty="0"/>
          </a:p>
          <a:p>
            <a:r>
              <a:rPr lang="en-US" dirty="0"/>
              <a:t>Other questions:</a:t>
            </a:r>
          </a:p>
          <a:p>
            <a:pPr marL="235572" indent="-235572">
              <a:buAutoNum type="arabicPeriod"/>
            </a:pPr>
            <a:r>
              <a:rPr lang="en-US" dirty="0"/>
              <a:t>Have all staff been given an opportunity to present budget needs?</a:t>
            </a:r>
          </a:p>
          <a:p>
            <a:pPr marL="235572" indent="-235572">
              <a:buAutoNum type="arabicPeriod"/>
            </a:pPr>
            <a:r>
              <a:rPr lang="en-US" dirty="0"/>
              <a:t>How do we/does our process allow for financial contingencies?</a:t>
            </a:r>
          </a:p>
          <a:p>
            <a:pPr marL="235572" indent="-235572">
              <a:buAutoNum type="arabicPeriod"/>
            </a:pPr>
            <a:r>
              <a:rPr lang="en-US" dirty="0"/>
              <a:t>How have we projected student enrollment numbers?  Has that been a realistic approach?</a:t>
            </a:r>
          </a:p>
          <a:p>
            <a:pPr marL="235572" indent="-235572">
              <a:buAutoNum type="arabicPeriod"/>
            </a:pPr>
            <a:r>
              <a:rPr lang="en-US" dirty="0"/>
              <a:t>Do we discuss the anticipation of big dollar projects/expenditures as part of our process review?</a:t>
            </a:r>
          </a:p>
          <a:p>
            <a:pPr marL="235572" indent="-235572">
              <a:buAutoNum type="arabicPeriod"/>
            </a:pPr>
            <a:r>
              <a:rPr lang="en-US" dirty="0"/>
              <a:t>How we discuss the budgeting process relative to our vision/mission?  Are we ensuring alignment and support?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66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we understand all budget components to the extent that we can engage in practical and thorough fiscal oversight?</a:t>
            </a:r>
          </a:p>
          <a:p>
            <a:r>
              <a:rPr lang="en-US" dirty="0"/>
              <a:t>General elements of a budget:  We discussed the revenue sources already; expenditures:  instruction = dollars and cents that impact direct and/or supplement classroom experiences (i.e. teachers,  summer school, special education, vocational education, etc.); supporting services = dollars and centers that support classroom experiences (i.e. counselors and consultants; “central support services”; operations/maintenance, etc.) – ensure positive difference between revenues and expenditures – develop fund balance goals . . .</a:t>
            </a:r>
          </a:p>
          <a:p>
            <a:r>
              <a:rPr lang="en-US" dirty="0"/>
              <a:t>Know enough about budget components that you can ask reasonable and wise questions . . . Both to enlighten your current conversation and decisions but to better inform sub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18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 back to first slide where vision/mission discussed . . . Are we allocating enough money to those areas of school operations that are most important to us?  Consider your strategic plan in this discussion  . . .are there any key programs or strategies identified in your strategic plan that require special funding attention?  Are we and/or have we provided for that funding, historically?  Examples . .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the board receiving the financial information in its board packets it needs to reach/draw reasonable conclusions that will result in wise decision-making? Statement of revenues, expenditures and changes in fund balance – budgeted versus actual; balance sheet; cash flow statement (at a minimum)  Is the Board asking reasonable and wise questions based on materials/information it is receiving – including questions surrounding variances . .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6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11/20/2020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11/20/2020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11/20/2020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11/20/2020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11/20/2020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11/20/2020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11/20/2020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11/20/2020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11/20/2020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11/20/2020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s/intercambio-de-ideas-siluetas-hombre-81822/" TargetMode="Externa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higancapitolconfidential.com/media/images/2010/VanBeekFoundationAllowancePipeline-V3FINAL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hebluediamondgallery.com/b/budget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quipotecnicoorientaciongranada.com/2014/11/14/encuentros-de-coordinacion-de-convivencia-e-igualdad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alabamaschoolconnection.org/2013/04/23/common-core-state-standards-in-the-state-of-alabama-why-is-this-such-a-big-dea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57452" y="1874843"/>
            <a:ext cx="6671362" cy="2219691"/>
          </a:xfrm>
        </p:spPr>
        <p:txBody>
          <a:bodyPr anchor="ctr">
            <a:normAutofit/>
          </a:bodyPr>
          <a:lstStyle/>
          <a:p>
            <a:r>
              <a:rPr lang="en-US" sz="2800" dirty="0"/>
              <a:t>Governing in a post-pandemic environment: Navigating Your Board role within a new reality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57452" y="3749918"/>
            <a:ext cx="5734050" cy="955565"/>
          </a:xfrm>
        </p:spPr>
        <p:txBody>
          <a:bodyPr>
            <a:normAutofit/>
          </a:bodyPr>
          <a:lstStyle/>
          <a:p>
            <a:r>
              <a:rPr lang="en-US" sz="2000" b="1" i="1" dirty="0"/>
              <a:t>Owning your Budget During Change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243F25-187C-48C1-B794-585ADD3BD3D1}"/>
              </a:ext>
            </a:extLst>
          </p:cNvPr>
          <p:cNvSpPr txBox="1"/>
          <p:nvPr/>
        </p:nvSpPr>
        <p:spPr>
          <a:xfrm>
            <a:off x="205203" y="4520817"/>
            <a:ext cx="5838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Webinar #3:  November 18, 2020</a:t>
            </a: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OWNING YOUR BUDGET DURING CHANGE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78AE7-05D0-4C7A-82DB-32102F04706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04900" y="1475912"/>
            <a:ext cx="9982200" cy="296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400" b="1" i="1" dirty="0"/>
              <a:t>Step 5:  Track Budget to Actual(s) Over Fiscal Year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72CF73-BF0D-4F57-8CFC-86C191BF390E}"/>
              </a:ext>
            </a:extLst>
          </p:cNvPr>
          <p:cNvPicPr/>
          <p:nvPr/>
        </p:nvPicPr>
        <p:blipFill rotWithShape="1">
          <a:blip r:embed="rId3"/>
          <a:srcRect l="12179" t="20513" r="52180" b="9592"/>
          <a:stretch/>
        </p:blipFill>
        <p:spPr bwMode="auto">
          <a:xfrm>
            <a:off x="1482571" y="1864312"/>
            <a:ext cx="9365942" cy="4917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987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OWNING YOUR BUDGET DURING CHANGE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/>
              <a:t>“A budget is only a tool. It will take you wherever you wish, but it will not replace you as the driver.”</a:t>
            </a:r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OWNING YOUR BUDGET DURING CHANGE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632316A-A634-46DE-8BCD-D08D7D097A41}"/>
              </a:ext>
            </a:extLst>
          </p:cNvPr>
          <p:cNvSpPr txBox="1">
            <a:spLocks/>
          </p:cNvSpPr>
          <p:nvPr/>
        </p:nvSpPr>
        <p:spPr>
          <a:xfrm>
            <a:off x="6702641" y="1733365"/>
            <a:ext cx="4070782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35" name="Down Arrow 11">
            <a:extLst>
              <a:ext uri="{FF2B5EF4-FFF2-40B4-BE49-F238E27FC236}">
                <a16:creationId xmlns:a16="http://schemas.microsoft.com/office/drawing/2014/main" id="{5E80C83D-705C-4516-8285-BE8117286702}"/>
              </a:ext>
            </a:extLst>
          </p:cNvPr>
          <p:cNvSpPr/>
          <p:nvPr/>
        </p:nvSpPr>
        <p:spPr>
          <a:xfrm>
            <a:off x="6171053" y="8233225"/>
            <a:ext cx="45085" cy="243840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065CA864-A84E-4270-8143-9806A24B9886}"/>
              </a:ext>
            </a:extLst>
          </p:cNvPr>
          <p:cNvSpPr txBox="1">
            <a:spLocks/>
          </p:cNvSpPr>
          <p:nvPr/>
        </p:nvSpPr>
        <p:spPr>
          <a:xfrm>
            <a:off x="694967" y="1785626"/>
            <a:ext cx="11042341" cy="1464906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THANK YOU FOR PARTICIPATING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830F26-2B0B-4438-8F16-30188B2F0EA0}"/>
              </a:ext>
            </a:extLst>
          </p:cNvPr>
          <p:cNvSpPr/>
          <p:nvPr/>
        </p:nvSpPr>
        <p:spPr>
          <a:xfrm>
            <a:off x="460529" y="474493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Angela L. Irwin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/>
            </a:br>
            <a:r>
              <a:rPr lang="en-US" sz="1200" dirty="0"/>
              <a:t>4521 Henry Drive</a:t>
            </a:r>
            <a:br>
              <a:rPr lang="en-US" sz="1200" dirty="0"/>
            </a:br>
            <a:r>
              <a:rPr lang="en-US" sz="1200" dirty="0"/>
              <a:t>Beaverton, MI  48612</a:t>
            </a:r>
            <a:br>
              <a:rPr lang="en-US" sz="1200" dirty="0"/>
            </a:br>
            <a:r>
              <a:rPr lang="en-US" sz="1200" dirty="0"/>
              <a:t>989-239-7555</a:t>
            </a:r>
            <a:br>
              <a:rPr lang="en-US" sz="1200" dirty="0"/>
            </a:br>
            <a:r>
              <a:rPr lang="en-US" sz="1200" dirty="0"/>
              <a:t>Email:  angela@airwinllc.com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4BE0FC-287A-4A93-8C3C-A9293BA4B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91" y="4318906"/>
            <a:ext cx="2626822" cy="85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4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OWNING YOUR BUDGET DURING CHANGE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78AE7-05D0-4C7A-82DB-32102F04706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04900" y="1600200"/>
            <a:ext cx="9982200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dirty="0"/>
              <a:t>Board of Directors:</a:t>
            </a:r>
          </a:p>
          <a:p>
            <a:pPr marL="0" indent="0">
              <a:buNone/>
            </a:pPr>
            <a:r>
              <a:rPr lang="en-US" i="1" dirty="0"/>
              <a:t>To serve as the highest level of leadership by directing academic, fiscal and operational performance and holding management </a:t>
            </a:r>
            <a:r>
              <a:rPr lang="en-US" b="1" i="1" dirty="0"/>
              <a:t>accountable </a:t>
            </a:r>
            <a:r>
              <a:rPr lang="en-US" i="1" dirty="0"/>
              <a:t>for results within the parameters of the </a:t>
            </a:r>
            <a:r>
              <a:rPr lang="en-US" b="1" i="1" dirty="0"/>
              <a:t>directing goals</a:t>
            </a:r>
            <a:r>
              <a:rPr lang="en-US" i="1" dirty="0"/>
              <a:t>.</a:t>
            </a:r>
          </a:p>
          <a:p>
            <a:pPr marL="0" indent="0">
              <a:buNone/>
            </a:pPr>
            <a:r>
              <a:rPr lang="en-US" b="1" dirty="0"/>
              <a:t>Accountable/Accountability:</a:t>
            </a:r>
          </a:p>
          <a:p>
            <a:pPr marL="0" indent="0">
              <a:buNone/>
            </a:pPr>
            <a:r>
              <a:rPr lang="en-US" i="1" dirty="0"/>
              <a:t>Accepting complete responsibility for academic, fiscal and operational actions and being able to give a satisfactory reason for the actions and/or a satisfactory report on results/outcomes.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41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7B04564-C3CE-45D8-A13C-155DFFF4340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5510" y="1233996"/>
            <a:ext cx="12120980" cy="5624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3AC1C2-B862-47EF-B578-B775CA95B8DC}"/>
              </a:ext>
            </a:extLst>
          </p:cNvPr>
          <p:cNvSpPr txBox="1"/>
          <p:nvPr/>
        </p:nvSpPr>
        <p:spPr>
          <a:xfrm>
            <a:off x="932155" y="1684628"/>
            <a:ext cx="10537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To demonstrate ownership of your governance role is to apply, consistently, the understanding of the director/accountability exchange to your governance practices.</a:t>
            </a:r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041FCAB8-7007-44C7-BF4D-C8ABB6591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97" y="137034"/>
            <a:ext cx="9980682" cy="1096962"/>
          </a:xfrm>
        </p:spPr>
        <p:txBody>
          <a:bodyPr/>
          <a:lstStyle/>
          <a:p>
            <a:r>
              <a:rPr lang="en-US" dirty="0"/>
              <a:t>OWNING YOUR BUDGET DURING CHANGE</a:t>
            </a:r>
          </a:p>
        </p:txBody>
      </p:sp>
    </p:spTree>
    <p:extLst>
      <p:ext uri="{BB962C8B-B14F-4D97-AF65-F5344CB8AC3E}">
        <p14:creationId xmlns:p14="http://schemas.microsoft.com/office/powerpoint/2010/main" val="91705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OWNING YOUR BUDGET DURING CHANGE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636930-686E-40A9-9119-3BDC2D467B1B}"/>
              </a:ext>
            </a:extLst>
          </p:cNvPr>
          <p:cNvSpPr txBox="1"/>
          <p:nvPr/>
        </p:nvSpPr>
        <p:spPr>
          <a:xfrm>
            <a:off x="2707688" y="1896024"/>
            <a:ext cx="6853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i="1" dirty="0"/>
          </a:p>
          <a:p>
            <a:pPr algn="ctr"/>
            <a:r>
              <a:rPr lang="en-US" sz="4000" b="1" i="1" dirty="0">
                <a:hlinkClick r:id="rId3"/>
              </a:rPr>
              <a:t>How School Funding Works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14567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OWNING YOUR BUDGET DURING CHANGE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636930-686E-40A9-9119-3BDC2D467B1B}"/>
              </a:ext>
            </a:extLst>
          </p:cNvPr>
          <p:cNvSpPr txBox="1"/>
          <p:nvPr/>
        </p:nvSpPr>
        <p:spPr>
          <a:xfrm>
            <a:off x="1248034" y="1483212"/>
            <a:ext cx="969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What Steps Should Boards Take, Then, in Ensuring Budget Fidelity?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D6374F-E9B9-45D0-8FBB-D21EBC477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2379216"/>
            <a:ext cx="12192000" cy="429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OWNING YOUR BUDGET DURING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1C9A2-CFD9-4A1A-9502-21316F5FE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811044"/>
            <a:ext cx="9982200" cy="42457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i="1" dirty="0"/>
              <a:t>Step 1:  Review Your Budgeting Process</a:t>
            </a:r>
          </a:p>
          <a:p>
            <a:pPr marL="0" indent="0" algn="ctr">
              <a:buNone/>
            </a:pPr>
            <a:endParaRPr lang="en-US" sz="2400" i="1" dirty="0"/>
          </a:p>
          <a:p>
            <a:pPr marL="0" indent="0" algn="ctr">
              <a:buNone/>
            </a:pPr>
            <a:endParaRPr lang="en-US" sz="24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363F63-DEE4-4B14-BF6C-AA9E7D4D1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57600" y="2415451"/>
            <a:ext cx="4876800" cy="325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2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OWNING YOUR BUDGET DURING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063D9-109C-49A5-A3EE-7F8813E1E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b="1" i="1" dirty="0"/>
              <a:t>Step 2:  Understand All Budget Components</a:t>
            </a:r>
          </a:p>
          <a:p>
            <a:pPr marL="0" indent="0" algn="ctr">
              <a:buNone/>
            </a:pPr>
            <a:endParaRPr lang="en-US" b="1" i="1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E46EC29A-63E1-4883-9370-38C106BE7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284197"/>
              </p:ext>
            </p:extLst>
          </p:nvPr>
        </p:nvGraphicFramePr>
        <p:xfrm>
          <a:off x="958787" y="2327971"/>
          <a:ext cx="10573304" cy="413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326">
                  <a:extLst>
                    <a:ext uri="{9D8B030D-6E8A-4147-A177-3AD203B41FA5}">
                      <a16:colId xmlns:a16="http://schemas.microsoft.com/office/drawing/2014/main" val="2438693241"/>
                    </a:ext>
                  </a:extLst>
                </a:gridCol>
                <a:gridCol w="2643326">
                  <a:extLst>
                    <a:ext uri="{9D8B030D-6E8A-4147-A177-3AD203B41FA5}">
                      <a16:colId xmlns:a16="http://schemas.microsoft.com/office/drawing/2014/main" val="581428810"/>
                    </a:ext>
                  </a:extLst>
                </a:gridCol>
                <a:gridCol w="2643326">
                  <a:extLst>
                    <a:ext uri="{9D8B030D-6E8A-4147-A177-3AD203B41FA5}">
                      <a16:colId xmlns:a16="http://schemas.microsoft.com/office/drawing/2014/main" val="2636677184"/>
                    </a:ext>
                  </a:extLst>
                </a:gridCol>
                <a:gridCol w="2643326">
                  <a:extLst>
                    <a:ext uri="{9D8B030D-6E8A-4147-A177-3AD203B41FA5}">
                      <a16:colId xmlns:a16="http://schemas.microsoft.com/office/drawing/2014/main" val="196950073"/>
                    </a:ext>
                  </a:extLst>
                </a:gridCol>
              </a:tblGrid>
              <a:tr h="164336">
                <a:tc>
                  <a:txBody>
                    <a:bodyPr/>
                    <a:lstStyle/>
                    <a:p>
                      <a:r>
                        <a:rPr lang="en-US" dirty="0"/>
                        <a:t>Revenues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Expenditures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Excess of Revenues Over/(Under) Expenditures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Beginning and Projected Ending Fund 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747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Local 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Difference between revenues and expenditures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Estimated Beginning Fund Balance of beginning of budget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501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 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Supporting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Projected Ending Fund balance of end of budget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82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Federal 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402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 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264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REVENUES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EXPENDITURES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27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8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OWNING YOUR BUDGET DURING CHANGE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78AE7-05D0-4C7A-82DB-32102F04706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04900" y="1600200"/>
            <a:ext cx="9982200" cy="347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400" b="1" i="1" dirty="0"/>
              <a:t>Step 3:  Ensure Key Programs/Strategies are Adequately Funded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AA4309-5A6C-432A-9856-927A3A156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04900" y="2196483"/>
            <a:ext cx="10265325" cy="45853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844E51-9B51-4087-AF93-E27EC7B35BC5}"/>
              </a:ext>
            </a:extLst>
          </p:cNvPr>
          <p:cNvSpPr txBox="1"/>
          <p:nvPr/>
        </p:nvSpPr>
        <p:spPr>
          <a:xfrm>
            <a:off x="963337" y="6858000"/>
            <a:ext cx="102653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alabamaschoolconnection.org/2013/04/23/common-core-state-standards-in-the-state-of-alabama-why-is-this-such-a-big-deal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0813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OWNING YOUR BUDGET DURING CHANGE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78AE7-05D0-4C7A-82DB-32102F04706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04900" y="1475912"/>
            <a:ext cx="9982200" cy="347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400" b="1" i="1" dirty="0"/>
              <a:t>Step 4:  Ensure Board is Receiving Adequate Financial Information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680AD4-175F-4FBB-ABB5-B36EE6FB8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6352"/>
            <a:ext cx="12192000" cy="485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9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4873beb7-5857-4685-be1f-d57550cc96cc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308</TotalTime>
  <Words>1293</Words>
  <Application>Microsoft Office PowerPoint</Application>
  <PresentationFormat>Widescreen</PresentationFormat>
  <Paragraphs>102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Euphemia</vt:lpstr>
      <vt:lpstr>Plantagenet Cherokee</vt:lpstr>
      <vt:lpstr>Wingdings</vt:lpstr>
      <vt:lpstr>Academic Literature 16x9</vt:lpstr>
      <vt:lpstr>Governing in a post-pandemic environment: Navigating Your Board role within a new reality</vt:lpstr>
      <vt:lpstr>OWNING YOUR BUDGET DURING CHANGE</vt:lpstr>
      <vt:lpstr>OWNING YOUR BUDGET DURING CHANGE</vt:lpstr>
      <vt:lpstr>OWNING YOUR BUDGET DURING CHANGE</vt:lpstr>
      <vt:lpstr>OWNING YOUR BUDGET DURING CHANGE</vt:lpstr>
      <vt:lpstr>OWNING YOUR BUDGET DURING CHANGE</vt:lpstr>
      <vt:lpstr>OWNING YOUR BUDGET DURING CHANGE</vt:lpstr>
      <vt:lpstr>OWNING YOUR BUDGET DURING CHANGE</vt:lpstr>
      <vt:lpstr>OWNING YOUR BUDGET DURING CHANGE</vt:lpstr>
      <vt:lpstr>OWNING YOUR BUDGET DURING CHANGE</vt:lpstr>
      <vt:lpstr>OWNING YOUR BUDGET DURING CHANGE</vt:lpstr>
      <vt:lpstr>OWNING YOUR BUDGET DURING CHANGE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Governing in a post-pandemic environment: Navigating Your Board role within anew reality</dc:title>
  <dc:creator>Angela Irwin</dc:creator>
  <cp:lastModifiedBy>Jacqueline Sims</cp:lastModifiedBy>
  <cp:revision>32</cp:revision>
  <cp:lastPrinted>2020-11-18T15:59:43Z</cp:lastPrinted>
  <dcterms:created xsi:type="dcterms:W3CDTF">2020-07-20T17:39:59Z</dcterms:created>
  <dcterms:modified xsi:type="dcterms:W3CDTF">2020-11-20T15:34:31Z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