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slideLayouts/slideLayout4.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2B76C01-1EE2-4F52-BA1E-C5D55667E096}">
  <a:tblStyle styleId="{E2B76C01-1EE2-4F52-BA1E-C5D55667E09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189" autoAdjust="0"/>
  </p:normalViewPr>
  <p:slideViewPr>
    <p:cSldViewPr snapToGrid="0">
      <p:cViewPr varScale="1">
        <p:scale>
          <a:sx n="103" d="100"/>
          <a:sy n="103" d="100"/>
        </p:scale>
        <p:origin x="-125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1" Type="http://schemas.openxmlformats.org/officeDocument/2006/relationships/slide" Target="slides/slide20.xml"/><Relationship Id="rId3" Type="http://schemas.openxmlformats.org/officeDocument/2006/relationships/slide" Target="slides/slide2.xml"/><Relationship Id="rId25"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slide" Target="slides/slide19.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printerSettings" Target="printerSettings/printerSettings1.bin"/><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5125828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curriculum.eleducation.org/sites/default/files/g4m4u1_all-block_110517_1.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5471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infer the topic of this module from quotes.” </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meaning of unfamiliar words and phrases.”</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remind them that at the beginning of most modules, they have looked at resources to infer the topic.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quotes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it mean to infer?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You use what you know and what the text says to figure out something the author doesn’t specifically 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quote?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Something that a writer or speaker has written or said.)</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and provide an example as needed:</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Clarification</a:t>
            </a:r>
            <a:r>
              <a:rPr lang="en" sz="1200" i="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“To make an inference, a reader uses what he or she already knows about a topic and combines it with the text he or she read to figure out something that the author does not explicitly tell the reader. It is a guess based on evidence.” </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a:t>
            </a:r>
            <a:r>
              <a:rPr lang="en" sz="1200" i="1" dirty="0">
                <a:solidFill>
                  <a:schemeClr val="dk1"/>
                </a:solidFill>
                <a:latin typeface="Calibri"/>
                <a:ea typeface="Calibri"/>
                <a:cs typeface="Calibri"/>
                <a:sym typeface="Calibri"/>
              </a:rPr>
              <a:t>If someone is crying, you might infer that he or she is sad.”</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the vocabulary strategies we have been using this year to determine the meaning of unfamiliar vocabulary?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context, affixes and roots, dictionary</a:t>
            </a:r>
            <a:r>
              <a:rPr lang="en" sz="1200"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learning targets and the academic vocabulary within them.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motivation: (Working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discuss how they previously worked toward each learning target.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vocabulary: (Parts of Speech: Noticing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difference between the words infer and inference?” </a:t>
            </a:r>
            <a:r>
              <a:rPr lang="en" sz="1200" b="1" dirty="0">
                <a:solidFill>
                  <a:schemeClr val="dk1"/>
                </a:solidFill>
                <a:latin typeface="Calibri"/>
                <a:ea typeface="Calibri"/>
                <a:cs typeface="Calibri"/>
                <a:sym typeface="Calibri"/>
              </a:rPr>
              <a:t>(Infer is a verb, or an action word that means to make an inference. Inference is a noun or a thing. It is the word for a guess that we make based on clues.) </a:t>
            </a:r>
            <a:endParaRPr sz="1200" dirty="0">
              <a:solidFill>
                <a:schemeClr val="dk1"/>
              </a:solidFill>
              <a:latin typeface="Calibri"/>
              <a:ea typeface="Calibri"/>
              <a:cs typeface="Calibri"/>
              <a:sym typeface="Calibri"/>
            </a:endParaRPr>
          </a:p>
        </p:txBody>
      </p:sp>
      <p:sp>
        <p:nvSpPr>
          <p:cNvPr id="158" name="Google Shape;15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7212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around the room for use during this part of the lesson.  The resources can be found in the lesson’s supporting documents.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Build up excitement for this module and unit by explaining that today, students will begin learning about a new topic that they will study and write about over the next several weeks.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use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Infer the Topic protocol</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make inferences about their new topic of study.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posted around the room.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tell them that some of them may find the quotes and pictures upsetting because of what these things represent. Remind students to show respect for others’ feelings, and empathy and compassion for those who might find them upsetting. Remind students of what these habits of character look and sound like. Students who prefer to do this protocol silently, rather than discussing their thinking with others, may do so.</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I Notice/I Wonder note-catchers</a:t>
            </a:r>
            <a:r>
              <a:rPr lang="en" sz="1200" dirty="0">
                <a:solidFill>
                  <a:schemeClr val="dk1"/>
                </a:solidFill>
                <a:latin typeface="Calibri"/>
                <a:ea typeface="Calibri"/>
                <a:cs typeface="Calibri"/>
                <a:sym typeface="Calibri"/>
              </a:rPr>
              <a:t>. Focus students on the question at the top and read it aloud: “</a:t>
            </a:r>
            <a:r>
              <a:rPr lang="en" sz="1200" i="1" dirty="0">
                <a:solidFill>
                  <a:schemeClr val="dk1"/>
                </a:solidFill>
                <a:latin typeface="Calibri"/>
                <a:ea typeface="Calibri"/>
                <a:cs typeface="Calibri"/>
                <a:sym typeface="Calibri"/>
              </a:rPr>
              <a:t>What do you think you will be learning about in this module?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purpose of the </a:t>
            </a:r>
            <a:r>
              <a:rPr lang="en" sz="1200" b="0"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is to take notes to help them remember their thinking. It isn’t something they will hand in for assessment, so they can record in pictures or words. They do not need to write in full sentences.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used the Infer the Topic protocol in Modules 2–3, and review as necessary using the </a:t>
            </a:r>
            <a:r>
              <a:rPr lang="en" sz="1200" b="1" dirty="0">
                <a:solidFill>
                  <a:schemeClr val="dk1"/>
                </a:solidFill>
                <a:latin typeface="Calibri"/>
                <a:ea typeface="Calibri"/>
                <a:cs typeface="Calibri"/>
                <a:sym typeface="Calibri"/>
              </a:rPr>
              <a:t>Directions for Infer the Topic</a:t>
            </a:r>
            <a:r>
              <a:rPr lang="en" sz="1200" dirty="0">
                <a:solidFill>
                  <a:schemeClr val="dk1"/>
                </a:solidFill>
                <a:latin typeface="Calibri"/>
                <a:ea typeface="Calibri"/>
                <a:cs typeface="Calibri"/>
                <a:sym typeface="Calibri"/>
              </a:rPr>
              <a:t>. (The steps </a:t>
            </a:r>
            <a:r>
              <a:rPr lang="en" sz="1200" dirty="0" smtClean="0">
                <a:solidFill>
                  <a:schemeClr val="dk1"/>
                </a:solidFill>
                <a:latin typeface="Calibri"/>
                <a:ea typeface="Calibri"/>
                <a:cs typeface="Calibri"/>
                <a:sym typeface="Calibri"/>
              </a:rPr>
              <a:t>follow.)</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select an image and record their inference about the new topic of study.</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mingle about the room and stop when prompted, facing a partner.</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one minute or less, students view each other’s images, discuss and record a new inference about the upcoming topic of study.</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mingle about the room again, this time with the partner they were just sharing with.  When prompted, partners </a:t>
            </a:r>
            <a:r>
              <a:rPr lang="en" sz="1200" dirty="0" smtClean="0">
                <a:solidFill>
                  <a:schemeClr val="dk1"/>
                </a:solidFill>
                <a:latin typeface="Calibri"/>
                <a:ea typeface="Calibri"/>
                <a:cs typeface="Calibri"/>
                <a:sym typeface="Calibri"/>
              </a:rPr>
              <a:t>stop</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facing another set of partners.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four students share their artifacts and inferences, discuss further and make a new inference about what the new topic of study could be.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gather whole group displaying their artifact in front of them for all to see.  The teacher invites a few to share their artifacts and their inferences about the upcoming topic.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(steps </a:t>
            </a:r>
            <a:r>
              <a:rPr lang="en" sz="1200" dirty="0" smtClean="0">
                <a:solidFill>
                  <a:schemeClr val="dk1"/>
                </a:solidFill>
                <a:latin typeface="Calibri"/>
                <a:ea typeface="Calibri"/>
                <a:cs typeface="Calibri"/>
                <a:sym typeface="Calibri"/>
              </a:rPr>
              <a:t>above). </a:t>
            </a:r>
            <a:r>
              <a:rPr lang="en" sz="1200" dirty="0">
                <a:solidFill>
                  <a:schemeClr val="dk1"/>
                </a:solidFill>
                <a:latin typeface="Calibri"/>
                <a:ea typeface="Calibri"/>
                <a:cs typeface="Calibri"/>
                <a:sym typeface="Calibri"/>
              </a:rPr>
              <a:t>Allow them to choose what resources to observe, so those who may not be able to read independently have the option to view a photo.</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Now that you have looked at some resources, what do you think this module might be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women wanting to vote, segregation.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“Can you say more about that? I’ll give you some time to think and write or sketch.” </a:t>
            </a:r>
            <a:r>
              <a:rPr lang="en" sz="1200" b="1"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infer the topic and participate in a discussion with their 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strategy development: (Modeling and Thinking Aloud: Inferring the Topic</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a student to role-play the Infer the Topic protocol with you. Model and think aloud the protocol for inferring the topic, as well as recording information on the </a:t>
            </a: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“I notice the word women is included in a lot of the quotes and pictures, so I will write ‘the word women’ in the ‘I Notice’ column on the </a:t>
            </a:r>
            <a:r>
              <a:rPr lang="en" sz="1200" b="0" i="1" dirty="0" smtClean="0">
                <a:solidFill>
                  <a:schemeClr val="dk1"/>
                </a:solidFill>
                <a:latin typeface="Calibri"/>
                <a:ea typeface="Calibri"/>
                <a:cs typeface="Calibri"/>
                <a:sym typeface="Calibri"/>
              </a:rPr>
              <a:t>note</a:t>
            </a:r>
            <a:r>
              <a:rPr lang="en-US" sz="1200" b="0" i="1" dirty="0" smtClean="0">
                <a:solidFill>
                  <a:schemeClr val="dk1"/>
                </a:solidFill>
                <a:latin typeface="Calibri"/>
                <a:ea typeface="Calibri"/>
                <a:cs typeface="Calibri"/>
                <a:sym typeface="Calibri"/>
              </a:rPr>
              <a:t> </a:t>
            </a:r>
            <a:r>
              <a:rPr lang="en" sz="1200" b="0" i="1" dirty="0" smtClean="0">
                <a:solidFill>
                  <a:schemeClr val="dk1"/>
                </a:solidFill>
                <a:latin typeface="Calibri"/>
                <a:ea typeface="Calibri"/>
                <a:cs typeface="Calibri"/>
                <a:sym typeface="Calibri"/>
              </a:rPr>
              <a:t>catcher</a:t>
            </a:r>
            <a:r>
              <a:rPr lang="en" sz="1200" i="1" dirty="0">
                <a:solidFill>
                  <a:schemeClr val="dk1"/>
                </a:solidFill>
                <a:latin typeface="Calibri"/>
                <a:ea typeface="Calibri"/>
                <a:cs typeface="Calibri"/>
                <a:sym typeface="Calibri"/>
              </a:rPr>
              <a:t>. I wonder if that means the module topic is going to focus on women, so I will write ‘topic about women’ in the ‘I Wonder’ column on my note-catcher. What did you observe?”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organizing ideas for verbal expression: (Sentence Frames: Lighter Support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provide lighter support, invite intermediate students to create sentence frames to bolster participation as students share as a group. Invite students who need heavier support to use the frames. (Example: </a:t>
            </a:r>
            <a:r>
              <a:rPr lang="en" sz="1200" i="1" dirty="0">
                <a:solidFill>
                  <a:schemeClr val="dk1"/>
                </a:solidFill>
                <a:latin typeface="Calibri"/>
                <a:ea typeface="Calibri"/>
                <a:cs typeface="Calibri"/>
                <a:sym typeface="Calibri"/>
              </a:rPr>
              <a:t>I think the module will be about</a:t>
            </a:r>
            <a:r>
              <a:rPr lang="en" sz="1200" dirty="0">
                <a:solidFill>
                  <a:schemeClr val="dk1"/>
                </a:solidFill>
                <a:latin typeface="Calibri"/>
                <a:ea typeface="Calibri"/>
                <a:cs typeface="Calibri"/>
                <a:sym typeface="Calibri"/>
              </a:rPr>
              <a:t> ________ </a:t>
            </a:r>
            <a:r>
              <a:rPr lang="en" sz="1200" b="0" dirty="0">
                <a:solidFill>
                  <a:schemeClr val="dk1"/>
                </a:solidFill>
                <a:latin typeface="Calibri"/>
                <a:ea typeface="Calibri"/>
                <a:cs typeface="Calibri"/>
                <a:sym typeface="Calibri"/>
              </a:rPr>
              <a:t>[women] </a:t>
            </a:r>
            <a:r>
              <a:rPr lang="en" sz="1200" b="0" i="1" dirty="0">
                <a:solidFill>
                  <a:schemeClr val="dk1"/>
                </a:solidFill>
                <a:latin typeface="Calibri"/>
                <a:ea typeface="Calibri"/>
                <a:cs typeface="Calibri"/>
                <a:sym typeface="Calibri"/>
              </a:rPr>
              <a:t>because </a:t>
            </a:r>
            <a:r>
              <a:rPr lang="en" sz="1200" b="0" dirty="0">
                <a:solidFill>
                  <a:schemeClr val="dk1"/>
                </a:solidFill>
                <a:latin typeface="Calibri"/>
                <a:ea typeface="Calibri"/>
                <a:cs typeface="Calibri"/>
                <a:sym typeface="Calibri"/>
              </a:rPr>
              <a:t>________ [there are a lot of resources that say the word women]. </a:t>
            </a:r>
            <a:r>
              <a:rPr lang="en" sz="1200" b="0" i="1" dirty="0">
                <a:solidFill>
                  <a:schemeClr val="dk1"/>
                </a:solidFill>
                <a:latin typeface="Calibri"/>
                <a:ea typeface="Calibri"/>
                <a:cs typeface="Calibri"/>
                <a:sym typeface="Calibri"/>
              </a:rPr>
              <a:t>For example,</a:t>
            </a:r>
            <a:r>
              <a:rPr lang="en" sz="1200" b="0" dirty="0">
                <a:solidFill>
                  <a:schemeClr val="dk1"/>
                </a:solidFill>
                <a:latin typeface="Calibri"/>
                <a:ea typeface="Calibri"/>
                <a:cs typeface="Calibri"/>
                <a:sym typeface="Calibri"/>
              </a:rPr>
              <a:t> __________[four of the six quotes have the word women in them]). </a:t>
            </a:r>
            <a:endParaRPr sz="1200" b="0" dirty="0">
              <a:solidFill>
                <a:schemeClr val="dk1"/>
              </a:solidFill>
              <a:latin typeface="Calibri"/>
              <a:ea typeface="Calibri"/>
              <a:cs typeface="Calibri"/>
              <a:sym typeface="Calibri"/>
            </a:endParaRPr>
          </a:p>
        </p:txBody>
      </p:sp>
      <p:sp>
        <p:nvSpPr>
          <p:cNvPr id="166" name="Google Shape;16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98466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infer the topic of this module from quotes.”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9039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read the task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notice?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will create a press release about the action that we take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wonder?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What is a press release? What does it mean to take action? What will we be taking action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Now that you have analyzed the performance task, has your inference of what this module is about changed? How?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Who can tell us what your classmate said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participation in discussion about the performance task.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sustaining effort: Because students may be overwhelmed by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assure them that you will continue to discuss the meaning of the chart in subsequent lessons and units. Consider displaying a model performance task from a former student. </a:t>
            </a:r>
            <a:endParaRPr sz="1200" dirty="0">
              <a:solidFill>
                <a:schemeClr val="dk1"/>
              </a:solidFill>
              <a:latin typeface="Calibri"/>
              <a:ea typeface="Calibri"/>
              <a:cs typeface="Calibri"/>
              <a:sym typeface="Calibri"/>
            </a:endParaRPr>
          </a:p>
        </p:txBody>
      </p:sp>
      <p:sp>
        <p:nvSpPr>
          <p:cNvPr id="181" name="Google Shape;18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7965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10-12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a:t>
            </a:r>
            <a:r>
              <a:rPr lang="en" sz="1200" b="1" dirty="0">
                <a:solidFill>
                  <a:schemeClr val="dk1"/>
                </a:solidFill>
                <a:latin typeface="Calibri"/>
                <a:ea typeface="Calibri"/>
                <a:cs typeface="Calibri"/>
                <a:sym typeface="Calibri"/>
              </a:rPr>
              <a:t>Model press release</a:t>
            </a:r>
            <a:r>
              <a:rPr lang="en" sz="1200" dirty="0">
                <a:solidFill>
                  <a:schemeClr val="dk1"/>
                </a:solidFill>
                <a:latin typeface="Calibri"/>
                <a:ea typeface="Calibri"/>
                <a:cs typeface="Calibri"/>
                <a:sym typeface="Calibri"/>
              </a:rPr>
              <a:t> appears in G4:M4:U1:L13.</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what a press release is and display and read aloud the </a:t>
            </a:r>
            <a:r>
              <a:rPr lang="en" sz="1200" b="1" dirty="0">
                <a:solidFill>
                  <a:schemeClr val="dk1"/>
                </a:solidFill>
                <a:latin typeface="Calibri"/>
                <a:ea typeface="Calibri"/>
                <a:cs typeface="Calibri"/>
                <a:sym typeface="Calibri"/>
              </a:rPr>
              <a:t>model press release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and read the questions aloud: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can we learn from the process of ratifying the 19th Amendment?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can stories inspire us to take action to contribute to a better world?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and why can we encourage and support others to contribute to a better world?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question and underline the word </a:t>
            </a:r>
            <a:r>
              <a:rPr lang="en" sz="1200" i="1" dirty="0">
                <a:solidFill>
                  <a:schemeClr val="dk1"/>
                </a:solidFill>
                <a:latin typeface="Calibri"/>
                <a:ea typeface="Calibri"/>
                <a:cs typeface="Calibri"/>
                <a:sym typeface="Calibri"/>
              </a:rPr>
              <a:t>ratifying</a:t>
            </a:r>
            <a:r>
              <a:rPr lang="en" sz="1200" dirty="0">
                <a:solidFill>
                  <a:schemeClr val="dk1"/>
                </a:solidFill>
                <a:latin typeface="Calibri"/>
                <a:ea typeface="Calibri"/>
                <a:cs typeface="Calibri"/>
                <a:sym typeface="Calibri"/>
              </a:rPr>
              <a:t>. Focus students on the vocabulary 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to determine the meaning of ratifying. Use total participation techniques to select students to share their responses with the whole group (</a:t>
            </a:r>
            <a:r>
              <a:rPr lang="en" sz="1200" b="1" dirty="0">
                <a:solidFill>
                  <a:schemeClr val="dk1"/>
                </a:solidFill>
                <a:latin typeface="Calibri"/>
                <a:ea typeface="Calibri"/>
                <a:cs typeface="Calibri"/>
                <a:sym typeface="Calibri"/>
              </a:rPr>
              <a:t>to sign or agree to a treaty or contract to make it official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to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with translations in home languages.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learn more about the 19th Amendment over the course of the module, but in brief, it was an amendment (a change) to the Constitution, the supreme law of the land, allowing women to vote.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are the questions that will guide their thinking and learning throughout the module.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Now that you have analyzed the guiding questions and performance task, has your inference of what this module is about changed?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How is what _____ said the same as/different from what _____ said? I’ll give you time to think and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that this module will be about responding to inequality, with the ratification of the 19th Amendment as the case study of responding to inequalities.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Affix List. 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inequality mean? What familiar word do you see in the word inequality? What prefix can you see, and what does it mean? How does that help you understand the meaning of the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Equal means the same. The prefix in- means not. Inequality means not equal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throughout this module they will read about how people respond to inequality.  Acknowledge that some students may already know something about this topic. Explain that for homework, they will reflect on the guiding questions and how they feel about the questions based on their own experiences, and that this will be discussed more at the beginning of the next lesson. Note for students that some of them may know nothing about the topic—tell the class it will be fun to dig in together.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participation in the discussion about the module guiding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unfamiliar vocabulary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vocabulary: (Relating Words to Their Opposite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demonstrate understanding of the word </a:t>
            </a:r>
            <a:r>
              <a:rPr lang="en" sz="1200" i="1" dirty="0">
                <a:latin typeface="Calibri"/>
                <a:ea typeface="Calibri"/>
                <a:cs typeface="Calibri"/>
                <a:sym typeface="Calibri"/>
              </a:rPr>
              <a:t>inequality </a:t>
            </a:r>
            <a:r>
              <a:rPr lang="en" sz="1200" dirty="0">
                <a:latin typeface="Calibri"/>
                <a:ea typeface="Calibri"/>
                <a:cs typeface="Calibri"/>
                <a:sym typeface="Calibri"/>
              </a:rPr>
              <a:t>by relating it to its </a:t>
            </a:r>
            <a:r>
              <a:rPr lang="en" sz="1200" b="0" dirty="0">
                <a:latin typeface="Calibri"/>
                <a:ea typeface="Calibri"/>
                <a:cs typeface="Calibri"/>
                <a:sym typeface="Calibri"/>
              </a:rPr>
              <a:t>opposite (equality) and using </a:t>
            </a:r>
            <a:r>
              <a:rPr lang="en" sz="1200" dirty="0">
                <a:latin typeface="Calibri"/>
                <a:ea typeface="Calibri"/>
                <a:cs typeface="Calibri"/>
                <a:sym typeface="Calibri"/>
              </a:rPr>
              <a:t>each word in a familiar context. Provide sentence frames. (Example: </a:t>
            </a:r>
            <a:r>
              <a:rPr lang="en" sz="1200" i="0" dirty="0">
                <a:latin typeface="Calibri"/>
                <a:ea typeface="Calibri"/>
                <a:cs typeface="Calibri"/>
                <a:sym typeface="Calibri"/>
              </a:rPr>
              <a:t>One example of equality is ___________ because _______. One example of inequality is _______ because ______.)</a:t>
            </a:r>
            <a:endParaRPr sz="1200" i="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i="0" dirty="0">
              <a:latin typeface="Calibri"/>
              <a:ea typeface="Calibri"/>
              <a:cs typeface="Calibri"/>
              <a:sym typeface="Calibri"/>
            </a:endParaRPr>
          </a:p>
        </p:txBody>
      </p:sp>
    </p:spTree>
    <p:extLst>
      <p:ext uri="{BB962C8B-B14F-4D97-AF65-F5344CB8AC3E}">
        <p14:creationId xmlns:p14="http://schemas.microsoft.com/office/powerpoint/2010/main" val="3149383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determine the meaning of unfamiliar words and phrases.”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2674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T</a:t>
            </a:r>
            <a:r>
              <a:rPr lang="en" sz="1200" b="1" i="0" u="none" strike="noStrike" cap="none" dirty="0">
                <a:solidFill>
                  <a:schemeClr val="dk1"/>
                </a:solidFill>
                <a:latin typeface="Calibri"/>
                <a:ea typeface="Calibri"/>
                <a:cs typeface="Calibri"/>
                <a:sym typeface="Calibri"/>
              </a:rPr>
              <a:t>ri</a:t>
            </a:r>
            <a:r>
              <a:rPr lang="en" sz="1200" b="1" dirty="0">
                <a:solidFill>
                  <a:schemeClr val="dk1"/>
                </a:solidFill>
                <a:latin typeface="Calibri"/>
                <a:ea typeface="Calibri"/>
                <a:cs typeface="Calibri"/>
                <a:sym typeface="Calibri"/>
              </a:rPr>
              <a:t>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reading triads and invite them to label themselves A, B, and 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the text above the title</a:t>
            </a:r>
            <a:r>
              <a:rPr lang="en" sz="1200" b="1" i="0" dirty="0">
                <a:solidFill>
                  <a:schemeClr val="dk1"/>
                </a:solidFill>
                <a:latin typeface="Calibri"/>
                <a:ea typeface="Calibri"/>
                <a:cs typeface="Calibri"/>
                <a:sym typeface="Calibri"/>
              </a:rPr>
              <a:t>—“Shouldn’t everyone have the right to vote?</a:t>
            </a:r>
            <a:r>
              <a:rPr lang="en" sz="1200" dirty="0">
                <a:solidFill>
                  <a:schemeClr val="dk1"/>
                </a:solidFill>
                <a:latin typeface="Calibri"/>
                <a:ea typeface="Calibri"/>
                <a:cs typeface="Calibri"/>
                <a:sym typeface="Calibri"/>
              </a:rPr>
              <a:t>”—and the title.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vote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If you vote on something, what do you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(Submit your choice between two or more people or things, and others do the same, and the one with the most votes wins.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it mean to have the right to vote?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be allowed to vote for decisions made in the state and country; for example, who will be president.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From the text above the title, the title, and the front cover, what do you think this book is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people wanting to be able to vote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Conversation Cue</a:t>
            </a:r>
            <a:r>
              <a:rPr lang="en" sz="1200" i="1" dirty="0">
                <a:solidFill>
                  <a:schemeClr val="dk1"/>
                </a:solidFill>
                <a:latin typeface="Calibri"/>
                <a:ea typeface="Calibri"/>
                <a:cs typeface="Calibri"/>
                <a:sym typeface="Calibri"/>
              </a:rPr>
              <a:t>: “Do you agree or disagree with what your classmate said?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and understanding of the concepts.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need additional support with strategy development: (Modeling and Thinking Aloud Steps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each step as it is recorded on the board. This provides students with a model and minimizes confusion about the activity. Allow time for students to ask questions, and clarify the process as needed. (Example: </a:t>
            </a:r>
            <a:r>
              <a:rPr lang="en" sz="1200" i="1" dirty="0">
                <a:latin typeface="Calibri"/>
                <a:ea typeface="Calibri"/>
                <a:cs typeface="Calibri"/>
                <a:sym typeface="Calibri"/>
              </a:rPr>
              <a:t>“First, I will begin reading the chapter.”</a:t>
            </a:r>
            <a:r>
              <a:rPr lang="en" sz="1200" dirty="0">
                <a:latin typeface="Calibri"/>
                <a:ea typeface="Calibri"/>
                <a:cs typeface="Calibri"/>
                <a:sym typeface="Calibri"/>
              </a:rPr>
              <a:t> Write this as step 1 on the board and model opening the book and beginning to read. </a:t>
            </a:r>
            <a:r>
              <a:rPr lang="en" sz="1200" i="1" dirty="0">
                <a:latin typeface="Calibri"/>
                <a:ea typeface="Calibri"/>
                <a:cs typeface="Calibri"/>
                <a:sym typeface="Calibri"/>
              </a:rPr>
              <a:t>“Next, I will stop at the end of the page and discuss unfamiliar words with my triad.”</a:t>
            </a:r>
            <a:r>
              <a:rPr lang="en" sz="1200" dirty="0">
                <a:latin typeface="Calibri"/>
                <a:ea typeface="Calibri"/>
                <a:cs typeface="Calibri"/>
                <a:sym typeface="Calibri"/>
              </a:rPr>
              <a:t> Write this as step 2 on the board, and pick out one or two words to discuss with the class. </a:t>
            </a:r>
            <a:r>
              <a:rPr lang="en" sz="1200" i="1" dirty="0">
                <a:latin typeface="Calibri"/>
                <a:ea typeface="Calibri"/>
                <a:cs typeface="Calibri"/>
                <a:sym typeface="Calibri"/>
              </a:rPr>
              <a:t>“What is my step 3?”</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203" name="Google Shape;20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2820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10-12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chorally read the blurb on the back cover of the book in their triads.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which time period is this book set?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1917–1920, because it mentions 1917 and then three years later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questions do you have after reading this blurb?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What is a hope chest? What is a suff ? What is an anti?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Whose right to vote is this book about?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Women—it says Chloe is fighting for the right of women to vote.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read the first chapter in their reading triads. Explain that reading in reading triads means each student takes turns to read a part of the chapter—for example, each person reads a page at a time. Emphasize that students do not need to read the same amount of the chapter—a stronger reader can read more to help out someone who isn’t as strong, but it is important that everyone has a chance to read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sticky notes.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select one member of the triad to record unfamiliar words with the page number on </a:t>
            </a: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as they read. Emphasize that this means stopping at the end of a page to discuss which words are unfamiliar to everyone in the triad and then recording those words.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following directions (these are posted on the student-facing slide):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 begins reading the chapter.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Stop at end of the page or when it makes sense to stop and discuss words unfamiliar with your triad.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Chose a partner to record each word on a sticky note.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B reads the next page, and the group repeats steps 2–3.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habits they discussed earlier in the lesson on the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reading and discussion about the chapter.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with strategy development: (Modeling and Thinking Aloud Steps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each step as it is recorded on the board. This provides students with a model and minimizes confusion about the activity. Allow time for students to ask questions, and clarify the process as needed. (Example: </a:t>
            </a:r>
            <a:r>
              <a:rPr lang="en" sz="1200" i="1" dirty="0">
                <a:solidFill>
                  <a:schemeClr val="dk1"/>
                </a:solidFill>
                <a:latin typeface="Calibri"/>
                <a:ea typeface="Calibri"/>
                <a:cs typeface="Calibri"/>
                <a:sym typeface="Calibri"/>
              </a:rPr>
              <a:t>“First, I will begin reading the chapter.” </a:t>
            </a:r>
            <a:r>
              <a:rPr lang="en" sz="1200" dirty="0">
                <a:solidFill>
                  <a:schemeClr val="dk1"/>
                </a:solidFill>
                <a:latin typeface="Calibri"/>
                <a:ea typeface="Calibri"/>
                <a:cs typeface="Calibri"/>
                <a:sym typeface="Calibri"/>
              </a:rPr>
              <a:t>Write this as step 1 on the board and model opening the book and beginning to read. </a:t>
            </a:r>
            <a:r>
              <a:rPr lang="en" sz="1200" i="1" dirty="0">
                <a:solidFill>
                  <a:schemeClr val="dk1"/>
                </a:solidFill>
                <a:latin typeface="Calibri"/>
                <a:ea typeface="Calibri"/>
                <a:cs typeface="Calibri"/>
                <a:sym typeface="Calibri"/>
              </a:rPr>
              <a:t>“Next, I will stop at the end of the page and discuss unfamiliar words with my triad.”</a:t>
            </a:r>
            <a:r>
              <a:rPr lang="en" sz="1200" dirty="0">
                <a:solidFill>
                  <a:schemeClr val="dk1"/>
                </a:solidFill>
                <a:latin typeface="Calibri"/>
                <a:ea typeface="Calibri"/>
                <a:cs typeface="Calibri"/>
                <a:sym typeface="Calibri"/>
              </a:rPr>
              <a:t> Write this as step 2 on the board, and pick out one or two words to discuss with the class. </a:t>
            </a:r>
            <a:r>
              <a:rPr lang="en" sz="1200" i="1" dirty="0">
                <a:solidFill>
                  <a:schemeClr val="dk1"/>
                </a:solidFill>
                <a:latin typeface="Calibri"/>
                <a:ea typeface="Calibri"/>
                <a:cs typeface="Calibri"/>
                <a:sym typeface="Calibri"/>
              </a:rPr>
              <a:t>“What is my step 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
        <p:nvSpPr>
          <p:cNvPr id="210" name="Google Shape;21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292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or when all triads have finished reading the chapter, refocus whole group.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2–3 minutes for silent reflection. Students can either sketch, journal, or sit and think silently.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was the gist of this chapter? What is this chapter mostly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Violet finds letters from her sister, Chloe, which her mother has hidden from her. She learns about what Chloe is doing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So what is the Hope Chest?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a vehicle. We know this because Chloe describes in her letters how it got two flat tires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surprised you about what you heard?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I was surprised that Chloe disobeyed her mother and father and ran away.)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Conversation Cue: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words all triads identified as unfamiliar.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vocabulary 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select volunteers to help you determine the meaning. Add the words to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with translations in home languages, and invite students to add words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Ensure the following domain-specific words and phrases are discussed: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opposition party </a:t>
            </a:r>
            <a:r>
              <a:rPr lang="en" sz="1200" b="1" i="0" dirty="0">
                <a:solidFill>
                  <a:schemeClr val="dk1"/>
                </a:solidFill>
                <a:latin typeface="Calibri"/>
                <a:ea typeface="Calibri"/>
                <a:cs typeface="Calibri"/>
                <a:sym typeface="Calibri"/>
              </a:rPr>
              <a:t>(group(s) of people opposed to the government)</a:t>
            </a: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Bolshevist revolution </a:t>
            </a:r>
            <a:r>
              <a:rPr lang="en" sz="1200" b="1" i="0" dirty="0">
                <a:solidFill>
                  <a:schemeClr val="dk1"/>
                </a:solidFill>
                <a:latin typeface="Calibri"/>
                <a:ea typeface="Calibri"/>
                <a:cs typeface="Calibri"/>
                <a:sym typeface="Calibri"/>
              </a:rPr>
              <a:t>(when a group of people called Bolsheviks overthrew the government in Russia and set up a new government in 1917)</a:t>
            </a: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armistice </a:t>
            </a:r>
            <a:r>
              <a:rPr lang="en" sz="1200" b="1" i="0" dirty="0">
                <a:solidFill>
                  <a:schemeClr val="dk1"/>
                </a:solidFill>
                <a:latin typeface="Calibri"/>
                <a:ea typeface="Calibri"/>
                <a:cs typeface="Calibri"/>
                <a:sym typeface="Calibri"/>
              </a:rPr>
              <a:t>(an agreement made by opposing sides in a war to stop fighting)</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congress </a:t>
            </a:r>
            <a:r>
              <a:rPr lang="en" sz="1200" b="1" i="0" dirty="0">
                <a:solidFill>
                  <a:schemeClr val="dk1"/>
                </a:solidFill>
                <a:latin typeface="Calibri"/>
                <a:ea typeface="Calibri"/>
                <a:cs typeface="Calibri"/>
                <a:sym typeface="Calibri"/>
              </a:rPr>
              <a:t>(the chief group of lawmakers for a country)</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amendment </a:t>
            </a:r>
            <a:r>
              <a:rPr lang="en" sz="1200" b="1" i="0" dirty="0">
                <a:solidFill>
                  <a:schemeClr val="dk1"/>
                </a:solidFill>
                <a:latin typeface="Calibri"/>
                <a:ea typeface="Calibri"/>
                <a:cs typeface="Calibri"/>
                <a:sym typeface="Calibri"/>
              </a:rPr>
              <a:t>(a change in a legal document)</a:t>
            </a: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ratification </a:t>
            </a:r>
            <a:r>
              <a:rPr lang="en" sz="1200" b="1" i="0" dirty="0">
                <a:solidFill>
                  <a:schemeClr val="dk1"/>
                </a:solidFill>
                <a:latin typeface="Calibri"/>
                <a:ea typeface="Calibri"/>
                <a:cs typeface="Calibri"/>
                <a:sym typeface="Calibri"/>
              </a:rPr>
              <a:t>(to confirm something officially by vote) </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suffragist </a:t>
            </a:r>
            <a:r>
              <a:rPr lang="en" sz="1200" b="1" dirty="0">
                <a:solidFill>
                  <a:schemeClr val="dk1"/>
                </a:solidFill>
                <a:latin typeface="Calibri"/>
                <a:ea typeface="Calibri"/>
                <a:cs typeface="Calibri"/>
                <a:sym typeface="Calibri"/>
              </a:rPr>
              <a:t>(a person working for the right to vote)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 ability to identify gist of the chapter.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define the unfamiliar vocabulary in the chapter.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(Strategic Grouping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triads with varying levels of language proficiency. Students with greater language proficiency can serve as models in the group, initiating discussions and providing implicit sentence frames. If possible, consider grouping students who speak the same home language together to help one another interpret and comprehend the conversation in their home languages.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Provide whiteboards and markers as an option for students to record (in drawing or writing) their ideas as the triads read. This will also help scaffold active listening for key details.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
        <p:nvSpPr>
          <p:cNvPr id="217" name="Google Shape;2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8763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24" name="Google Shape;22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4805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highlight>
                  <a:srgbClr val="FFFFFF"/>
                </a:highlight>
                <a:latin typeface="Calibri"/>
                <a:ea typeface="Calibri"/>
                <a:cs typeface="Calibri"/>
                <a:sym typeface="Calibri"/>
                <a:hlinkClick r:id="rId3"/>
              </a:rPr>
              <a:t>http://curriculum.eleducation.org/curriculum/ela/grade-4/module-4/unit-1</a:t>
            </a:r>
            <a:r>
              <a:rPr lang="en" sz="1200" dirty="0">
                <a:solidFill>
                  <a:schemeClr val="dk1"/>
                </a:solidFill>
                <a:highlight>
                  <a:srgbClr val="FFFFFF"/>
                </a:highlight>
                <a:latin typeface="Calibri"/>
                <a:ea typeface="Calibri"/>
                <a:cs typeface="Calibri"/>
                <a:sym typeface="Calibri"/>
              </a:rPr>
              <a:t> </a:t>
            </a:r>
            <a:endParaRPr sz="120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In Work Time A, students participate in the Infer the Topic protocol to familiarize themselves with the module topic, using pictures and quotes from the texts they will be reading throughout the module. Note that some students may be sensitive to the content of the quotes and images used in the protocol because these materials show segregation. Prepare students for this work using the habits listed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to guide student conversation and interaction during this protocol.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continue to build on the foundations of inferring the topic as they are introduced to the performance task and the module guiding questions in Work Time B, which include questions about equality. Be aware that some students may connect with this topic personally and deeply. Monitor students and determine whether there are any issues surfacing that need to be discussed in more detail as a whole group, in smaller groups, independently, or with families. Students’ feelings may be personal, and students are not required to share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In the Closing, students are introduced to the central text for the module, </a:t>
            </a:r>
            <a:r>
              <a:rPr lang="en" sz="1200" b="0" i="1" dirty="0">
                <a:latin typeface="Calibri"/>
                <a:ea typeface="Calibri"/>
                <a:cs typeface="Calibri"/>
                <a:sym typeface="Calibri"/>
              </a:rPr>
              <a:t>The Hope Chest </a:t>
            </a:r>
            <a:r>
              <a:rPr lang="en" sz="1200" dirty="0">
                <a:latin typeface="Calibri"/>
                <a:ea typeface="Calibri"/>
                <a:cs typeface="Calibri"/>
                <a:sym typeface="Calibri"/>
              </a:rPr>
              <a:t>by Karen Schwabach, and read the first chapter aloud to one another in reading triads. They identify unfamiliar words and phrases as they read, and these are then addressed whole group. In this module, the text is not read aloud by the teacher as it has been in previous modules. This is to promote independence in reading. A time for silent reflection is provided after reading the chapter to give students time to process the connections they make. Be aware that these connections may be personal, and students are not required to share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It is important to be sensitive to students’ and families’ experiences with regard to issues related with inequality, specifically racial and gender inequality, because these are the issues presented in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focus on working to become ethical people—particularly </a:t>
            </a:r>
            <a:r>
              <a:rPr lang="en" sz="1200" i="1" dirty="0">
                <a:latin typeface="Calibri"/>
                <a:ea typeface="Calibri"/>
                <a:cs typeface="Calibri"/>
                <a:sym typeface="Calibri"/>
              </a:rPr>
              <a:t>respect, empathy</a:t>
            </a:r>
            <a:r>
              <a:rPr lang="en" sz="1200" dirty="0">
                <a:latin typeface="Calibri"/>
                <a:ea typeface="Calibri"/>
                <a:cs typeface="Calibri"/>
                <a:sym typeface="Calibri"/>
              </a:rPr>
              <a:t>, and </a:t>
            </a:r>
            <a:r>
              <a:rPr lang="en" sz="1200" i="1" dirty="0">
                <a:latin typeface="Calibri"/>
                <a:ea typeface="Calibri"/>
                <a:cs typeface="Calibri"/>
                <a:sym typeface="Calibri"/>
              </a:rPr>
              <a:t>compassion</a:t>
            </a:r>
            <a:r>
              <a:rPr lang="en" sz="1200" dirty="0">
                <a:latin typeface="Calibri"/>
                <a:ea typeface="Calibri"/>
                <a:cs typeface="Calibri"/>
                <a:sym typeface="Calibri"/>
              </a:rPr>
              <a:t>—when participating in the Infer the Topic protocol and reading aloud Chapter 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groups.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189613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32" name="Google Shape;232;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6087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note-catchers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Infer the Topic</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(new; teacher-created; see Performance Task Overview)</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press release</a:t>
            </a:r>
            <a:r>
              <a:rPr lang="en" sz="1200" dirty="0">
                <a:solidFill>
                  <a:schemeClr val="dk1"/>
                </a:solidFill>
                <a:latin typeface="Calibri"/>
                <a:ea typeface="Calibri"/>
                <a:cs typeface="Calibri"/>
                <a:sym typeface="Calibri"/>
              </a:rPr>
              <a:t> (one to display; see Performance Task Overview, appears in G4:M4:U1:L13)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(one to display; see Module Overview)</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(see Teaching Notes)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(one per student)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(10 </a:t>
            </a:r>
            <a:r>
              <a:rPr lang="en" sz="1200" dirty="0">
                <a:solidFill>
                  <a:schemeClr val="dk1"/>
                </a:solidFill>
                <a:latin typeface="Calibri"/>
                <a:ea typeface="Calibri"/>
                <a:cs typeface="Calibri"/>
                <a:sym typeface="Calibri"/>
              </a:rPr>
              <a:t>per triad)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if any students may be sensitive to the issues that this topic raises based on cultural background and family history.  Consider explaining to families that students will be reading about and discussing inequality, including segregation and women’s rights, so that the families can appropriately prepare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new do</a:t>
            </a:r>
            <a:r>
              <a:rPr lang="en" sz="1200" b="1" dirty="0">
                <a:solidFill>
                  <a:schemeClr val="dk1"/>
                </a:solidFill>
                <a:latin typeface="Calibri"/>
                <a:ea typeface="Calibri"/>
                <a:cs typeface="Calibri"/>
                <a:sym typeface="Calibri"/>
              </a:rPr>
              <a:t>main-specific Word Wall</a:t>
            </a:r>
            <a:r>
              <a:rPr lang="en" sz="1200" dirty="0">
                <a:solidFill>
                  <a:schemeClr val="dk1"/>
                </a:solidFill>
                <a:latin typeface="Calibri"/>
                <a:ea typeface="Calibri"/>
                <a:cs typeface="Calibri"/>
                <a:sym typeface="Calibri"/>
              </a:rPr>
              <a:t> for Responding to Inequalities:  Ratifying the 19th Amendment.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into reading triads, with at least one strong reader in each triad.  Students remain in these reading triads throughout Units 1 and 2 to </a:t>
            </a:r>
            <a:r>
              <a:rPr lang="en" sz="1200" b="0" dirty="0">
                <a:solidFill>
                  <a:schemeClr val="dk1"/>
                </a:solidFill>
                <a:latin typeface="Calibri"/>
                <a:ea typeface="Calibri"/>
                <a:cs typeface="Calibri"/>
                <a:sym typeface="Calibri"/>
              </a:rPr>
              <a:t>read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4810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Infer The Topic</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35222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adding unfamiliar vocabulary words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during the Closing, invite students to use each word in a sentence with context. This will support their understanding of each word, as well as provide additional context for students who need heavier support.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Because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is a complex text with a potentially high volume of unfamiliar vocabulary words, consider reading Chapter 1 aloud to students before the lesson. Additionally, consider inviting students to practice reading a section of the chapter in advance that they can then be responsible for when reading in their triads during the Closing. </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7932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30" name="Google Shape;130;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7173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37" name="Google Shape;137;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4458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43" name="Google Shape;14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8054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slide and build excitement for the module, unit and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373768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4/unit-1/lesson-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t>60-90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1800"/>
              <a:buFont typeface="Century Gothic"/>
              <a:buNone/>
            </a:pPr>
            <a:r>
              <a:rPr lang="en" sz="1400" dirty="0"/>
              <a:t>Students participate in the Infer the Topic protocol to familiarize themselves with the module topic, using pictures and quotes from the texts they will be reading throughout the module. Note that some students may be sensitive to the content of the quotes and images used in the protocol because these materials show segregation. Students focus on working to become ethical people, emphasizing respect, empathy, and compassion during this lesson.</a:t>
            </a:r>
            <a:endParaRPr sz="1400" dirty="0"/>
          </a:p>
          <a:p>
            <a:pPr marL="628650" marR="0" lvl="1" indent="-95250" algn="l" rtl="0">
              <a:lnSpc>
                <a:spcPct val="90000"/>
              </a:lnSpc>
              <a:spcBef>
                <a:spcPts val="0"/>
              </a:spcBef>
              <a:spcAft>
                <a:spcPts val="0"/>
              </a:spcAft>
              <a:buClr>
                <a:schemeClr val="dk1"/>
              </a:buClr>
              <a:buSzPts val="12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AutoNum type="arabicPeriod"/>
            </a:pPr>
            <a:r>
              <a:rPr lang="en" sz="1400" dirty="0"/>
              <a:t>I can infer the topic of this module from quotes. </a:t>
            </a:r>
            <a:endParaRPr sz="1400" dirty="0"/>
          </a:p>
          <a:p>
            <a:pPr marL="457200" marR="0" lvl="0" indent="-317500" algn="l" rtl="0">
              <a:lnSpc>
                <a:spcPct val="90000"/>
              </a:lnSpc>
              <a:spcBef>
                <a:spcPts val="0"/>
              </a:spcBef>
              <a:spcAft>
                <a:spcPts val="0"/>
              </a:spcAft>
              <a:buSzPts val="1400"/>
              <a:buAutoNum type="arabicPeriod"/>
            </a:pPr>
            <a:r>
              <a:rPr lang="en" sz="1400" dirty="0" smtClean="0"/>
              <a:t>I </a:t>
            </a:r>
            <a:r>
              <a:rPr lang="en" sz="1400" dirty="0"/>
              <a:t>can determine the meaning of unfamiliar words and phrases.</a:t>
            </a:r>
            <a:endParaRPr sz="1400"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 Learning Targets</a:t>
            </a:r>
            <a:endParaRPr sz="3300" b="0" i="0" u="none" strike="noStrike" cap="none">
              <a:solidFill>
                <a:schemeClr val="dk1"/>
              </a:solidFill>
              <a:latin typeface="Century Gothic"/>
              <a:ea typeface="Century Gothic"/>
              <a:cs typeface="Century Gothic"/>
              <a:sym typeface="Century Gothic"/>
            </a:endParaRPr>
          </a:p>
        </p:txBody>
      </p:sp>
      <p:sp>
        <p:nvSpPr>
          <p:cNvPr id="161" name="Google Shape;161;p2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552450" lvl="0" indent="-457200" algn="l" rtl="0">
              <a:lnSpc>
                <a:spcPct val="90000"/>
              </a:lnSpc>
              <a:spcBef>
                <a:spcPts val="800"/>
              </a:spcBef>
              <a:spcAft>
                <a:spcPts val="0"/>
              </a:spcAft>
              <a:buSzPts val="2100"/>
              <a:buFont typeface="+mj-lt"/>
              <a:buAutoNum type="arabicPeriod"/>
            </a:pPr>
            <a:r>
              <a:rPr lang="en" dirty="0"/>
              <a:t>I can </a:t>
            </a:r>
            <a:r>
              <a:rPr lang="en" u="sng" dirty="0"/>
              <a:t>infer </a:t>
            </a:r>
            <a:r>
              <a:rPr lang="en" dirty="0"/>
              <a:t>the topic of this module from </a:t>
            </a:r>
            <a:r>
              <a:rPr lang="en" u="sng" dirty="0"/>
              <a:t>quotes</a:t>
            </a:r>
            <a:r>
              <a:rPr lang="en" dirty="0"/>
              <a:t>. </a:t>
            </a:r>
          </a:p>
          <a:p>
            <a:pPr marL="552450" lvl="0" indent="-457200" algn="l" rtl="0">
              <a:lnSpc>
                <a:spcPct val="90000"/>
              </a:lnSpc>
              <a:spcBef>
                <a:spcPts val="800"/>
              </a:spcBef>
              <a:spcAft>
                <a:spcPts val="0"/>
              </a:spcAft>
              <a:buSzPts val="2100"/>
              <a:buFont typeface="+mj-lt"/>
              <a:buAutoNum type="arabicPeriod"/>
            </a:pPr>
            <a:r>
              <a:rPr lang="en" dirty="0" smtClean="0"/>
              <a:t>I </a:t>
            </a:r>
            <a:r>
              <a:rPr lang="en" dirty="0"/>
              <a:t>can determine the meaning of unfamiliar words and phrases.</a:t>
            </a:r>
            <a:endParaRPr dirty="0">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pic>
        <p:nvPicPr>
          <p:cNvPr id="162" name="Google Shape;162;p22"/>
          <p:cNvPicPr preferRelativeResize="0"/>
          <p:nvPr/>
        </p:nvPicPr>
        <p:blipFill rotWithShape="1">
          <a:blip r:embed="rId3">
            <a:alphaModFix/>
          </a:blip>
          <a:srcRect/>
          <a:stretch/>
        </p:blipFill>
        <p:spPr>
          <a:xfrm>
            <a:off x="8515350" y="4441370"/>
            <a:ext cx="476250" cy="516836"/>
          </a:xfrm>
          <a:prstGeom prst="rect">
            <a:avLst/>
          </a:prstGeom>
          <a:noFill/>
          <a:ln>
            <a:noFill/>
          </a:ln>
        </p:spPr>
      </p:pic>
      <p:pic>
        <p:nvPicPr>
          <p:cNvPr id="163" name="Google Shape;163;p22"/>
          <p:cNvPicPr preferRelativeResize="0"/>
          <p:nvPr/>
        </p:nvPicPr>
        <p:blipFill rotWithShape="1">
          <a:blip r:embed="rId4">
            <a:alphaModFix/>
          </a:blip>
          <a:srcRect/>
          <a:stretch/>
        </p:blipFill>
        <p:spPr>
          <a:xfrm>
            <a:off x="7939398" y="4441370"/>
            <a:ext cx="542718" cy="5163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3"/>
          <p:cNvSpPr txBox="1">
            <a:spLocks noGrp="1"/>
          </p:cNvSpPr>
          <p:nvPr>
            <p:ph type="title"/>
          </p:nvPr>
        </p:nvSpPr>
        <p:spPr>
          <a:xfrm>
            <a:off x="628650" y="5024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dirty="0"/>
              <a:t>Infer the Topic: Responding to Inequality: Ratifying the 19th Amendment  </a:t>
            </a:r>
            <a:endParaRPr sz="3300" b="0" i="0" u="none" strike="noStrike" cap="none" dirty="0">
              <a:solidFill>
                <a:schemeClr val="dk1"/>
              </a:solidFill>
              <a:latin typeface="Century Gothic"/>
              <a:ea typeface="Century Gothic"/>
              <a:cs typeface="Century Gothic"/>
              <a:sym typeface="Century Gothic"/>
            </a:endParaRPr>
          </a:p>
        </p:txBody>
      </p:sp>
      <p:sp>
        <p:nvSpPr>
          <p:cNvPr id="169" name="Google Shape;169;p23"/>
          <p:cNvSpPr txBox="1">
            <a:spLocks noGrp="1"/>
          </p:cNvSpPr>
          <p:nvPr>
            <p:ph type="body" idx="1"/>
          </p:nvPr>
        </p:nvSpPr>
        <p:spPr>
          <a:xfrm>
            <a:off x="628650" y="1777999"/>
            <a:ext cx="7886700" cy="28545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400" b="0" i="0" u="none" strike="noStrike" cap="none" dirty="0">
              <a:solidFill>
                <a:schemeClr val="dk1"/>
              </a:solidFill>
              <a:latin typeface="Calibri"/>
              <a:ea typeface="Calibri"/>
              <a:cs typeface="Calibri"/>
              <a:sym typeface="Calibri"/>
            </a:endParaRPr>
          </a:p>
          <a:p>
            <a:pPr marL="457200" lvl="0" indent="-342900" algn="l" rtl="0">
              <a:lnSpc>
                <a:spcPct val="100000"/>
              </a:lnSpc>
              <a:spcBef>
                <a:spcPts val="0"/>
              </a:spcBef>
              <a:spcAft>
                <a:spcPts val="0"/>
              </a:spcAft>
              <a:buSzPts val="1800"/>
              <a:buFont typeface="Century Gothic"/>
              <a:buAutoNum type="arabicPeriod"/>
            </a:pPr>
            <a:r>
              <a:rPr lang="en" sz="1800" dirty="0"/>
              <a:t>What do you think you will be learning about in this module?</a:t>
            </a:r>
            <a:endParaRPr sz="1800" dirty="0"/>
          </a:p>
          <a:p>
            <a:pPr marL="457200" lvl="0" indent="-342900" algn="l" rtl="0">
              <a:lnSpc>
                <a:spcPct val="100000"/>
              </a:lnSpc>
              <a:spcBef>
                <a:spcPts val="0"/>
              </a:spcBef>
              <a:spcAft>
                <a:spcPts val="0"/>
              </a:spcAft>
              <a:buSzPts val="1800"/>
              <a:buFont typeface="Century Gothic"/>
              <a:buAutoNum type="arabicPeriod"/>
            </a:pPr>
            <a:r>
              <a:rPr lang="en" sz="1800" dirty="0"/>
              <a:t>Now that you have looked at some resources, what do you think this module might be about?</a:t>
            </a:r>
            <a:endParaRPr sz="1800" dirty="0"/>
          </a:p>
        </p:txBody>
      </p:sp>
      <p:pic>
        <p:nvPicPr>
          <p:cNvPr id="170" name="Google Shape;170;p23"/>
          <p:cNvPicPr preferRelativeResize="0"/>
          <p:nvPr/>
        </p:nvPicPr>
        <p:blipFill rotWithShape="1">
          <a:blip r:embed="rId3">
            <a:alphaModFix/>
          </a:blip>
          <a:srcRect/>
          <a:stretch/>
        </p:blipFill>
        <p:spPr>
          <a:xfrm>
            <a:off x="8515350" y="4352486"/>
            <a:ext cx="582386" cy="561368"/>
          </a:xfrm>
          <a:prstGeom prst="rect">
            <a:avLst/>
          </a:prstGeom>
          <a:noFill/>
          <a:ln>
            <a:noFill/>
          </a:ln>
        </p:spPr>
      </p:pic>
      <p:pic>
        <p:nvPicPr>
          <p:cNvPr id="171" name="Google Shape;171;p23"/>
          <p:cNvPicPr preferRelativeResize="0"/>
          <p:nvPr/>
        </p:nvPicPr>
        <p:blipFill rotWithShape="1">
          <a:blip r:embed="rId4">
            <a:alphaModFix/>
          </a:blip>
          <a:srcRect/>
          <a:stretch/>
        </p:blipFill>
        <p:spPr>
          <a:xfrm>
            <a:off x="7945354" y="4361493"/>
            <a:ext cx="569996" cy="5523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177" name="Google Shape;177;p2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90000"/>
              </a:lnSpc>
              <a:spcBef>
                <a:spcPts val="800"/>
              </a:spcBef>
              <a:spcAft>
                <a:spcPts val="0"/>
              </a:spcAft>
              <a:buSzPts val="2400"/>
              <a:buAutoNum type="arabicPeriod"/>
            </a:pPr>
            <a:r>
              <a:rPr lang="en" sz="2400"/>
              <a:t>I can infer the topic of this module from quotes.</a:t>
            </a:r>
            <a:endParaRPr sz="2400"/>
          </a:p>
        </p:txBody>
      </p:sp>
      <p:pic>
        <p:nvPicPr>
          <p:cNvPr id="178" name="Google Shape;178;p24"/>
          <p:cNvPicPr preferRelativeResize="0"/>
          <p:nvPr/>
        </p:nvPicPr>
        <p:blipFill rotWithShape="1">
          <a:blip r:embed="rId3">
            <a:alphaModFix/>
          </a:blip>
          <a:srcRect/>
          <a:stretch/>
        </p:blipFill>
        <p:spPr>
          <a:xfrm>
            <a:off x="8447316" y="4358608"/>
            <a:ext cx="546999" cy="5480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Introducing the Performance Task and the Module Guiding Questions</a:t>
            </a:r>
            <a:endParaRPr sz="3300" b="0" i="0" u="none" strike="noStrike" cap="none">
              <a:solidFill>
                <a:schemeClr val="dk1"/>
              </a:solidFill>
              <a:latin typeface="Century Gothic"/>
              <a:ea typeface="Century Gothic"/>
              <a:cs typeface="Century Gothic"/>
              <a:sym typeface="Century Gothic"/>
            </a:endParaRPr>
          </a:p>
        </p:txBody>
      </p:sp>
      <p:sp>
        <p:nvSpPr>
          <p:cNvPr id="184" name="Google Shape;184;p25"/>
          <p:cNvSpPr txBox="1">
            <a:spLocks noGrp="1"/>
          </p:cNvSpPr>
          <p:nvPr>
            <p:ph type="body" idx="1"/>
          </p:nvPr>
        </p:nvSpPr>
        <p:spPr>
          <a:xfrm>
            <a:off x="4461500" y="1369225"/>
            <a:ext cx="40539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800" u="none" strike="noStrike" cap="none" dirty="0">
              <a:solidFill>
                <a:schemeClr val="dk1"/>
              </a:solidFill>
            </a:endParaRPr>
          </a:p>
          <a:p>
            <a:pPr marL="457200" lvl="0" indent="-342900" algn="l" rtl="0">
              <a:lnSpc>
                <a:spcPct val="100000"/>
              </a:lnSpc>
              <a:spcBef>
                <a:spcPts val="0"/>
              </a:spcBef>
              <a:spcAft>
                <a:spcPts val="0"/>
              </a:spcAft>
              <a:buSzPts val="1800"/>
              <a:buFont typeface="Century Gothic"/>
              <a:buAutoNum type="arabicPeriod"/>
            </a:pPr>
            <a:r>
              <a:rPr lang="en" sz="1800" dirty="0"/>
              <a:t>What do you notice?</a:t>
            </a:r>
            <a:endParaRPr sz="1800" dirty="0"/>
          </a:p>
          <a:p>
            <a:pPr marL="457200" lvl="0" indent="-342900" algn="l" rtl="0">
              <a:lnSpc>
                <a:spcPct val="100000"/>
              </a:lnSpc>
              <a:spcBef>
                <a:spcPts val="0"/>
              </a:spcBef>
              <a:spcAft>
                <a:spcPts val="0"/>
              </a:spcAft>
              <a:buSzPts val="1800"/>
              <a:buFont typeface="Century Gothic"/>
              <a:buAutoNum type="arabicPeriod"/>
            </a:pPr>
            <a:r>
              <a:rPr lang="en" sz="1800" dirty="0"/>
              <a:t>What do you wonder?</a:t>
            </a:r>
            <a:endParaRPr sz="1800" dirty="0"/>
          </a:p>
          <a:p>
            <a:pPr marL="457200" lvl="0" indent="-342900" algn="l" rtl="0">
              <a:lnSpc>
                <a:spcPct val="100000"/>
              </a:lnSpc>
              <a:spcBef>
                <a:spcPts val="0"/>
              </a:spcBef>
              <a:spcAft>
                <a:spcPts val="0"/>
              </a:spcAft>
              <a:buSzPts val="1800"/>
              <a:buFont typeface="Century Gothic"/>
              <a:buAutoNum type="arabicPeriod"/>
            </a:pPr>
            <a:r>
              <a:rPr lang="en" sz="1800" dirty="0"/>
              <a:t>Now that you have analyzed the performance task, has your inference of what this module is about changed? How?</a:t>
            </a:r>
            <a:endParaRPr sz="1800" dirty="0"/>
          </a:p>
        </p:txBody>
      </p:sp>
      <p:pic>
        <p:nvPicPr>
          <p:cNvPr id="185" name="Google Shape;185;p25"/>
          <p:cNvPicPr preferRelativeResize="0"/>
          <p:nvPr/>
        </p:nvPicPr>
        <p:blipFill rotWithShape="1">
          <a:blip r:embed="rId3">
            <a:alphaModFix/>
          </a:blip>
          <a:srcRect/>
          <a:stretch/>
        </p:blipFill>
        <p:spPr>
          <a:xfrm>
            <a:off x="209250" y="1268044"/>
            <a:ext cx="4156701" cy="3309157"/>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sz="2400"/>
              <a:t>Introducing The Module Guiding Questions</a:t>
            </a:r>
            <a:endParaRPr sz="2400"/>
          </a:p>
        </p:txBody>
      </p:sp>
      <p:pic>
        <p:nvPicPr>
          <p:cNvPr id="191" name="Google Shape;191;p26"/>
          <p:cNvPicPr preferRelativeResize="0"/>
          <p:nvPr/>
        </p:nvPicPr>
        <p:blipFill rotWithShape="1">
          <a:blip r:embed="rId3">
            <a:alphaModFix/>
          </a:blip>
          <a:srcRect/>
          <a:stretch/>
        </p:blipFill>
        <p:spPr>
          <a:xfrm>
            <a:off x="379750" y="1079444"/>
            <a:ext cx="2792957" cy="3570657"/>
          </a:xfrm>
          <a:prstGeom prst="rect">
            <a:avLst/>
          </a:prstGeom>
          <a:noFill/>
          <a:ln w="9525" cap="flat" cmpd="sng">
            <a:solidFill>
              <a:schemeClr val="dk2"/>
            </a:solidFill>
            <a:prstDash val="solid"/>
            <a:round/>
            <a:headEnd type="none" w="sm" len="sm"/>
            <a:tailEnd type="none" w="sm" len="sm"/>
          </a:ln>
        </p:spPr>
      </p:pic>
      <p:sp>
        <p:nvSpPr>
          <p:cNvPr id="192" name="Google Shape;192;p26"/>
          <p:cNvSpPr txBox="1"/>
          <p:nvPr/>
        </p:nvSpPr>
        <p:spPr>
          <a:xfrm>
            <a:off x="3935775" y="1236150"/>
            <a:ext cx="4219800" cy="333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Guiding Questions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can we learn from the process of </a:t>
            </a:r>
            <a:r>
              <a:rPr lang="en" sz="1800" b="0" i="0" u="sng" strike="noStrike" cap="none">
                <a:solidFill>
                  <a:srgbClr val="000000"/>
                </a:solidFill>
                <a:latin typeface="Century Gothic"/>
                <a:ea typeface="Century Gothic"/>
                <a:cs typeface="Century Gothic"/>
                <a:sym typeface="Century Gothic"/>
              </a:rPr>
              <a:t>ratifying</a:t>
            </a:r>
            <a:r>
              <a:rPr lang="en" sz="1800" b="0" i="0" u="none" strike="noStrike" cap="none">
                <a:solidFill>
                  <a:srgbClr val="000000"/>
                </a:solidFill>
                <a:latin typeface="Century Gothic"/>
                <a:ea typeface="Century Gothic"/>
                <a:cs typeface="Century Gothic"/>
                <a:sym typeface="Century Gothic"/>
              </a:rPr>
              <a:t> the 19th Amendment?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Century Gothic"/>
              <a:ea typeface="Century Gothic"/>
              <a:cs typeface="Century Gothic"/>
              <a:sym typeface="Century Gothic"/>
            </a:endParaRPr>
          </a:p>
        </p:txBody>
      </p:sp>
      <p:pic>
        <p:nvPicPr>
          <p:cNvPr id="193" name="Google Shape;193;p26"/>
          <p:cNvPicPr preferRelativeResize="0"/>
          <p:nvPr/>
        </p:nvPicPr>
        <p:blipFill rotWithShape="1">
          <a:blip r:embed="rId4">
            <a:alphaModFix/>
          </a:blip>
          <a:srcRect/>
          <a:stretch/>
        </p:blipFill>
        <p:spPr>
          <a:xfrm>
            <a:off x="8526236" y="4466406"/>
            <a:ext cx="476250" cy="476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199" name="Google Shape;19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90000"/>
              </a:lnSpc>
              <a:spcBef>
                <a:spcPts val="800"/>
              </a:spcBef>
              <a:spcAft>
                <a:spcPts val="0"/>
              </a:spcAft>
              <a:buSzPts val="2100"/>
              <a:buAutoNum type="arabicPeriod"/>
            </a:pPr>
            <a:r>
              <a:rPr lang="en"/>
              <a:t>I can determine the meaning of unfamiliar words and phrases.</a:t>
            </a:r>
            <a:endParaRPr>
              <a:latin typeface="Calibri"/>
              <a:ea typeface="Calibri"/>
              <a:cs typeface="Calibri"/>
              <a:sym typeface="Calibri"/>
            </a:endParaRPr>
          </a:p>
          <a:p>
            <a:pPr marL="0" lvl="0" indent="0" algn="l" rtl="0">
              <a:lnSpc>
                <a:spcPct val="90000"/>
              </a:lnSpc>
              <a:spcBef>
                <a:spcPts val="800"/>
              </a:spcBef>
              <a:spcAft>
                <a:spcPts val="0"/>
              </a:spcAft>
              <a:buSzPts val="2100"/>
              <a:buNone/>
            </a:pPr>
            <a:endParaRPr sz="2400"/>
          </a:p>
        </p:txBody>
      </p:sp>
      <p:pic>
        <p:nvPicPr>
          <p:cNvPr id="200" name="Google Shape;200;p27"/>
          <p:cNvPicPr preferRelativeResize="0"/>
          <p:nvPr/>
        </p:nvPicPr>
        <p:blipFill rotWithShape="1">
          <a:blip r:embed="rId3">
            <a:alphaModFix/>
          </a:blip>
          <a:srcRect/>
          <a:stretch/>
        </p:blipFill>
        <p:spPr>
          <a:xfrm>
            <a:off x="8479973" y="4369494"/>
            <a:ext cx="525228" cy="5262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8"/>
          <p:cNvSpPr txBox="1">
            <a:spLocks noGrp="1"/>
          </p:cNvSpPr>
          <p:nvPr>
            <p:ph type="title"/>
          </p:nvPr>
        </p:nvSpPr>
        <p:spPr>
          <a:xfrm>
            <a:off x="628650" y="251521"/>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Reading in Triads: </a:t>
            </a:r>
            <a:r>
              <a:rPr lang="en" sz="3300" i="1"/>
              <a:t>The Hope Chest</a:t>
            </a:r>
            <a:r>
              <a:rPr lang="en" sz="3300"/>
              <a:t>, Chapter 1</a:t>
            </a:r>
            <a:endParaRPr sz="3300" b="0" i="0" u="none" strike="noStrike" cap="none">
              <a:solidFill>
                <a:schemeClr val="dk1"/>
              </a:solidFill>
              <a:latin typeface="Century Gothic"/>
              <a:ea typeface="Century Gothic"/>
              <a:cs typeface="Century Gothic"/>
              <a:sym typeface="Century Gothic"/>
            </a:endParaRPr>
          </a:p>
        </p:txBody>
      </p:sp>
      <p:sp>
        <p:nvSpPr>
          <p:cNvPr id="206" name="Google Shape;206;p28"/>
          <p:cNvSpPr txBox="1">
            <a:spLocks noGrp="1"/>
          </p:cNvSpPr>
          <p:nvPr>
            <p:ph type="body" idx="1"/>
          </p:nvPr>
        </p:nvSpPr>
        <p:spPr>
          <a:xfrm>
            <a:off x="628650" y="1454475"/>
            <a:ext cx="7886700" cy="326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AutoNum type="arabicPeriod"/>
            </a:pPr>
            <a:r>
              <a:rPr lang="en" dirty="0"/>
              <a:t>What does </a:t>
            </a:r>
            <a:r>
              <a:rPr lang="en" i="1" dirty="0"/>
              <a:t>vote</a:t>
            </a:r>
            <a:r>
              <a:rPr lang="en" dirty="0"/>
              <a:t> mean?  If you vote on something what do you do?</a:t>
            </a:r>
            <a:endParaRPr dirty="0"/>
          </a:p>
          <a:p>
            <a:pPr marL="457200" marR="0" lvl="0" indent="-361950" algn="l" rtl="0">
              <a:lnSpc>
                <a:spcPct val="90000"/>
              </a:lnSpc>
              <a:spcBef>
                <a:spcPts val="0"/>
              </a:spcBef>
              <a:spcAft>
                <a:spcPts val="0"/>
              </a:spcAft>
              <a:buSzPts val="2100"/>
              <a:buAutoNum type="arabicPeriod"/>
            </a:pPr>
            <a:r>
              <a:rPr lang="en" dirty="0"/>
              <a:t>What does it mean to have the right to vote?</a:t>
            </a:r>
            <a:endParaRPr dirty="0"/>
          </a:p>
          <a:p>
            <a:pPr marL="457200" marR="0" lvl="0" indent="-361950" algn="l" rtl="0">
              <a:lnSpc>
                <a:spcPct val="90000"/>
              </a:lnSpc>
              <a:spcBef>
                <a:spcPts val="0"/>
              </a:spcBef>
              <a:spcAft>
                <a:spcPts val="0"/>
              </a:spcAft>
              <a:buSzPts val="2100"/>
              <a:buAutoNum type="arabicPeriod"/>
            </a:pPr>
            <a:r>
              <a:rPr lang="en" dirty="0"/>
              <a:t>From the text above the title, the title, and the front cover, what do you think this book is about?</a:t>
            </a:r>
            <a:endParaRPr dirty="0"/>
          </a:p>
          <a:p>
            <a:pPr marL="457200" marR="0" lvl="0" indent="-361950" algn="l" rtl="0">
              <a:lnSpc>
                <a:spcPct val="90000"/>
              </a:lnSpc>
              <a:spcBef>
                <a:spcPts val="0"/>
              </a:spcBef>
              <a:spcAft>
                <a:spcPts val="0"/>
              </a:spcAft>
              <a:buSzPts val="2100"/>
              <a:buAutoNum type="arabicPeriod"/>
            </a:pPr>
            <a:r>
              <a:rPr lang="en" dirty="0"/>
              <a:t>Do you agree or disagree with what your classmate said?  Why?</a:t>
            </a:r>
            <a:endParaRPr dirty="0"/>
          </a:p>
        </p:txBody>
      </p:sp>
      <p:pic>
        <p:nvPicPr>
          <p:cNvPr id="207" name="Google Shape;207;p28"/>
          <p:cNvPicPr preferRelativeResize="0"/>
          <p:nvPr/>
        </p:nvPicPr>
        <p:blipFill rotWithShape="1">
          <a:blip r:embed="rId3">
            <a:alphaModFix/>
          </a:blip>
          <a:srcRect/>
          <a:stretch/>
        </p:blipFill>
        <p:spPr>
          <a:xfrm>
            <a:off x="8504464" y="4430486"/>
            <a:ext cx="459725" cy="4615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a:t>
            </a:r>
            <a:r>
              <a:rPr lang="en" sz="3300"/>
              <a:t>, Chapter 1</a:t>
            </a:r>
            <a:endParaRPr sz="3300" b="0" u="none" strike="noStrike" cap="none">
              <a:solidFill>
                <a:schemeClr val="dk1"/>
              </a:solidFill>
              <a:latin typeface="Century Gothic"/>
              <a:ea typeface="Century Gothic"/>
              <a:cs typeface="Century Gothic"/>
              <a:sym typeface="Century Gothic"/>
            </a:endParaRPr>
          </a:p>
        </p:txBody>
      </p:sp>
      <p:sp>
        <p:nvSpPr>
          <p:cNvPr id="213" name="Google Shape;213;p29"/>
          <p:cNvSpPr txBox="1">
            <a:spLocks noGrp="1"/>
          </p:cNvSpPr>
          <p:nvPr>
            <p:ph type="body" idx="1"/>
          </p:nvPr>
        </p:nvSpPr>
        <p:spPr>
          <a:xfrm>
            <a:off x="628650" y="1369225"/>
            <a:ext cx="6774000" cy="326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AutoNum type="arabicPeriod"/>
            </a:pPr>
            <a:r>
              <a:rPr lang="en"/>
              <a:t>Partner A begins reading the chapter.</a:t>
            </a:r>
            <a:endParaRPr sz="2100" i="0" u="none" strike="noStrike" cap="none">
              <a:solidFill>
                <a:schemeClr val="dk1"/>
              </a:solidFill>
            </a:endParaRPr>
          </a:p>
          <a:p>
            <a:pPr marL="457200" marR="0" lvl="0" indent="-361950" algn="l" rtl="0">
              <a:lnSpc>
                <a:spcPct val="90000"/>
              </a:lnSpc>
              <a:spcBef>
                <a:spcPts val="0"/>
              </a:spcBef>
              <a:spcAft>
                <a:spcPts val="0"/>
              </a:spcAft>
              <a:buClr>
                <a:schemeClr val="dk1"/>
              </a:buClr>
              <a:buSzPts val="2100"/>
              <a:buAutoNum type="arabicPeriod"/>
            </a:pPr>
            <a:r>
              <a:rPr lang="en"/>
              <a:t>Stop at the end of the page or when it makes sense to stop and discuss words unfamiliar with your triad.</a:t>
            </a:r>
            <a:endParaRPr/>
          </a:p>
          <a:p>
            <a:pPr marL="457200" marR="0" lvl="0" indent="-361950" algn="l" rtl="0">
              <a:lnSpc>
                <a:spcPct val="90000"/>
              </a:lnSpc>
              <a:spcBef>
                <a:spcPts val="0"/>
              </a:spcBef>
              <a:spcAft>
                <a:spcPts val="0"/>
              </a:spcAft>
              <a:buSzPts val="2100"/>
              <a:buAutoNum type="arabicPeriod"/>
            </a:pPr>
            <a:r>
              <a:rPr lang="en"/>
              <a:t>Chose a partner to record each word on a sticky note.</a:t>
            </a:r>
            <a:endParaRPr/>
          </a:p>
          <a:p>
            <a:pPr marL="457200" marR="0" lvl="0" indent="-361950" algn="l" rtl="0">
              <a:lnSpc>
                <a:spcPct val="90000"/>
              </a:lnSpc>
              <a:spcBef>
                <a:spcPts val="0"/>
              </a:spcBef>
              <a:spcAft>
                <a:spcPts val="0"/>
              </a:spcAft>
              <a:buSzPts val="2100"/>
              <a:buAutoNum type="arabicPeriod"/>
            </a:pPr>
            <a:r>
              <a:rPr lang="en"/>
              <a:t>Partner B reads the next page, and the group repeats steps 2 - 3.  </a:t>
            </a:r>
            <a:endParaRPr/>
          </a:p>
          <a:p>
            <a:pPr marL="457200" marR="0" lvl="0" indent="0" algn="l" rtl="0">
              <a:lnSpc>
                <a:spcPct val="90000"/>
              </a:lnSpc>
              <a:spcBef>
                <a:spcPts val="0"/>
              </a:spcBef>
              <a:spcAft>
                <a:spcPts val="0"/>
              </a:spcAft>
              <a:buSzPts val="2100"/>
              <a:buNone/>
            </a:pPr>
            <a:endParaRPr/>
          </a:p>
        </p:txBody>
      </p:sp>
      <p:pic>
        <p:nvPicPr>
          <p:cNvPr id="5" name="Google Shape;207;p28"/>
          <p:cNvPicPr preferRelativeResize="0"/>
          <p:nvPr/>
        </p:nvPicPr>
        <p:blipFill rotWithShape="1">
          <a:blip r:embed="rId3">
            <a:alphaModFix/>
          </a:blip>
          <a:srcRect/>
          <a:stretch/>
        </p:blipFill>
        <p:spPr>
          <a:xfrm>
            <a:off x="8504464" y="4430486"/>
            <a:ext cx="459725" cy="4615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a:t>The Hope Chest</a:t>
            </a:r>
            <a:r>
              <a:rPr lang="en" sz="3300"/>
              <a:t>, Chapter 1</a:t>
            </a:r>
            <a:endParaRPr sz="3300" b="0" u="none" strike="noStrike" cap="none">
              <a:solidFill>
                <a:schemeClr val="dk1"/>
              </a:solidFill>
              <a:latin typeface="Century Gothic"/>
              <a:ea typeface="Century Gothic"/>
              <a:cs typeface="Century Gothic"/>
              <a:sym typeface="Century Gothic"/>
            </a:endParaRPr>
          </a:p>
        </p:txBody>
      </p:sp>
      <p:sp>
        <p:nvSpPr>
          <p:cNvPr id="220" name="Google Shape;220;p30"/>
          <p:cNvSpPr txBox="1">
            <a:spLocks noGrp="1"/>
          </p:cNvSpPr>
          <p:nvPr>
            <p:ph type="body" idx="1"/>
          </p:nvPr>
        </p:nvSpPr>
        <p:spPr>
          <a:xfrm>
            <a:off x="628650" y="1369223"/>
            <a:ext cx="7115100" cy="23250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Clr>
                <a:schemeClr val="dk1"/>
              </a:buClr>
              <a:buSzPts val="2400"/>
              <a:buAutoNum type="arabicPeriod"/>
            </a:pPr>
            <a:r>
              <a:rPr lang="en" sz="2400"/>
              <a:t>What was the gist of this chapter?  What is this chapter mostly about?</a:t>
            </a:r>
            <a:endParaRPr sz="2400" i="0" u="none" strike="noStrike" cap="none">
              <a:solidFill>
                <a:schemeClr val="dk1"/>
              </a:solidFill>
            </a:endParaRPr>
          </a:p>
          <a:p>
            <a:pPr marL="457200" marR="0" lvl="0" indent="-381000" algn="l" rtl="0">
              <a:lnSpc>
                <a:spcPct val="90000"/>
              </a:lnSpc>
              <a:spcBef>
                <a:spcPts val="0"/>
              </a:spcBef>
              <a:spcAft>
                <a:spcPts val="0"/>
              </a:spcAft>
              <a:buClr>
                <a:schemeClr val="dk1"/>
              </a:buClr>
              <a:buSzPts val="2400"/>
              <a:buAutoNum type="arabicPeriod"/>
            </a:pPr>
            <a:r>
              <a:rPr lang="en" sz="2400"/>
              <a:t>So what is the Hope Chest?  How do you know?</a:t>
            </a:r>
            <a:endParaRPr sz="2400"/>
          </a:p>
          <a:p>
            <a:pPr marL="457200" marR="0" lvl="0" indent="-381000" algn="l" rtl="0">
              <a:lnSpc>
                <a:spcPct val="90000"/>
              </a:lnSpc>
              <a:spcBef>
                <a:spcPts val="0"/>
              </a:spcBef>
              <a:spcAft>
                <a:spcPts val="0"/>
              </a:spcAft>
              <a:buSzPts val="2400"/>
              <a:buAutoNum type="arabicPeriod"/>
            </a:pPr>
            <a:r>
              <a:rPr lang="en" sz="2400"/>
              <a:t>What surprised you about what you heard?</a:t>
            </a:r>
            <a:endParaRPr sz="2400"/>
          </a:p>
        </p:txBody>
      </p:sp>
      <p:pic>
        <p:nvPicPr>
          <p:cNvPr id="5" name="Google Shape;207;p28"/>
          <p:cNvPicPr preferRelativeResize="0"/>
          <p:nvPr/>
        </p:nvPicPr>
        <p:blipFill rotWithShape="1">
          <a:blip r:embed="rId3">
            <a:alphaModFix/>
          </a:blip>
          <a:srcRect/>
          <a:stretch/>
        </p:blipFill>
        <p:spPr>
          <a:xfrm>
            <a:off x="8504464" y="4430486"/>
            <a:ext cx="459725" cy="46156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27" name="Google Shape;227;p31"/>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Read </a:t>
            </a:r>
            <a:r>
              <a:rPr lang="en" sz="1800" b="0" i="0" u="none" strike="noStrike" cap="none" dirty="0">
                <a:solidFill>
                  <a:schemeClr val="tx1"/>
                </a:solidFill>
                <a:latin typeface="Century Gothic"/>
                <a:ea typeface="Century Gothic"/>
                <a:cs typeface="Century Gothic"/>
                <a:sym typeface="Century Gothic"/>
              </a:rPr>
              <a:t>and reflect on the guiding questions for the module.  Talk about them with someone at home.  How do the questions make you feel?  Why?  What do they make you think about?  You can sketch or write your reflections.</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p:txBody>
      </p:sp>
      <p:sp>
        <p:nvSpPr>
          <p:cNvPr id="228" name="Google Shape;228;p31"/>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3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dirty="0" smtClean="0"/>
              <a:t>4:</a:t>
            </a:r>
            <a:r>
              <a:rPr lang="en" sz="3400" b="0" i="0" u="none" strike="noStrike" cap="none" dirty="0" smtClean="0">
                <a:solidFill>
                  <a:schemeClr val="dk1"/>
                </a:solidFill>
                <a:latin typeface="Century Gothic"/>
                <a:ea typeface="Century Gothic"/>
                <a:cs typeface="Century Gothic"/>
                <a:sym typeface="Century Gothic"/>
              </a:rPr>
              <a:t> </a:t>
            </a:r>
            <a:r>
              <a:rPr lang="en" sz="3400" b="0" i="0" u="none" strike="noStrike" cap="none" dirty="0">
                <a:solidFill>
                  <a:schemeClr val="dk1"/>
                </a:solidFill>
                <a:latin typeface="Century Gothic"/>
                <a:ea typeface="Century Gothic"/>
                <a:cs typeface="Century Gothic"/>
                <a:sym typeface="Century Gothic"/>
              </a:rPr>
              <a:t>Unit 1: Lesson </a:t>
            </a:r>
            <a:r>
              <a:rPr lang="en" dirty="0"/>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1987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1</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1</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200000"/>
              </a:lnSpc>
              <a:spcBef>
                <a:spcPts val="0"/>
              </a:spcBef>
              <a:spcAft>
                <a:spcPts val="0"/>
              </a:spcAft>
              <a:buClr>
                <a:schemeClr val="dk1"/>
              </a:buClr>
              <a:buSzPts val="1700"/>
              <a:buFont typeface="Arial"/>
              <a:buNone/>
            </a:pPr>
            <a:r>
              <a:rPr lang="en" sz="1700" b="0" i="0" u="none" strike="noStrike" cap="none" dirty="0">
                <a:solidFill>
                  <a:schemeClr val="dk1"/>
                </a:solidFill>
                <a:latin typeface="Century Gothic"/>
                <a:ea typeface="Century Gothic"/>
                <a:cs typeface="Century Gothic"/>
                <a:sym typeface="Century Gothic"/>
              </a:rPr>
              <a:t>In this lesson, students will be: </a:t>
            </a:r>
            <a:endParaRPr dirty="0"/>
          </a:p>
          <a:p>
            <a:pPr marL="406400" marR="0" lvl="0" indent="-285750" algn="l" rtl="0">
              <a:lnSpc>
                <a:spcPct val="100000"/>
              </a:lnSpc>
              <a:spcBef>
                <a:spcPts val="0"/>
              </a:spcBef>
              <a:spcAft>
                <a:spcPts val="0"/>
              </a:spcAft>
              <a:buClr>
                <a:schemeClr val="dk1"/>
              </a:buClr>
              <a:buSzPts val="1700"/>
              <a:buFont typeface="Arial"/>
              <a:buChar char="•"/>
            </a:pPr>
            <a:r>
              <a:rPr lang="en" sz="1700" dirty="0"/>
              <a:t>Reviewing Learning </a:t>
            </a:r>
            <a:r>
              <a:rPr lang="en" sz="1700" dirty="0" smtClean="0"/>
              <a:t>Targets</a:t>
            </a:r>
            <a:endParaRPr lang="en"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smtClean="0"/>
              <a:t>Inferring </a:t>
            </a:r>
            <a:r>
              <a:rPr lang="en" sz="1700" dirty="0"/>
              <a:t>the Topic:  Responding to Inequality:  Ratifying the 19th </a:t>
            </a:r>
            <a:r>
              <a:rPr lang="en" sz="1700" dirty="0" smtClean="0"/>
              <a:t>Amendment</a:t>
            </a:r>
            <a:endParaRPr lang="en"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smtClean="0"/>
              <a:t>Introducing </a:t>
            </a:r>
            <a:r>
              <a:rPr lang="en" sz="1700" dirty="0"/>
              <a:t>the Performance Task and the Module Guiding </a:t>
            </a:r>
            <a:r>
              <a:rPr lang="en" sz="1700" dirty="0" smtClean="0"/>
              <a:t>Questions</a:t>
            </a:r>
            <a:endParaRPr lang="en" sz="1700" dirty="0"/>
          </a:p>
          <a:p>
            <a:pPr marL="406400" marR="0" lvl="0" indent="-285750" algn="l" rtl="0">
              <a:lnSpc>
                <a:spcPct val="100000"/>
              </a:lnSpc>
              <a:spcBef>
                <a:spcPts val="0"/>
              </a:spcBef>
              <a:spcAft>
                <a:spcPts val="0"/>
              </a:spcAft>
              <a:buClr>
                <a:schemeClr val="dk1"/>
              </a:buClr>
              <a:buSzPts val="1700"/>
              <a:buFont typeface="Arial"/>
              <a:buChar char="•"/>
            </a:pPr>
            <a:r>
              <a:rPr lang="en" sz="1700" dirty="0" smtClean="0"/>
              <a:t>Reading </a:t>
            </a:r>
            <a:r>
              <a:rPr lang="en" sz="1700" dirty="0"/>
              <a:t>in Triads:  </a:t>
            </a:r>
            <a:r>
              <a:rPr lang="en" sz="1700" i="1" dirty="0"/>
              <a:t>The Hope Chest</a:t>
            </a:r>
            <a:r>
              <a:rPr lang="en" sz="1700" dirty="0"/>
              <a:t>, </a:t>
            </a:r>
            <a:r>
              <a:rPr lang="en" sz="1700"/>
              <a:t>Chapter </a:t>
            </a:r>
            <a:r>
              <a:rPr lang="en" sz="1700" smtClean="0"/>
              <a:t>1</a:t>
            </a:r>
            <a:endParaRPr lang="en" sz="1700" dirty="0"/>
          </a:p>
          <a:p>
            <a:pPr marL="406400" marR="0" lvl="0" indent="-285750" algn="l" rtl="0">
              <a:lnSpc>
                <a:spcPct val="100000"/>
              </a:lnSpc>
              <a:spcBef>
                <a:spcPts val="0"/>
              </a:spcBef>
              <a:spcAft>
                <a:spcPts val="0"/>
              </a:spcAft>
              <a:buClr>
                <a:schemeClr val="dk1"/>
              </a:buClr>
              <a:buSzPts val="1700"/>
              <a:buFont typeface="Arial"/>
              <a:buChar char="•"/>
            </a:pPr>
            <a:r>
              <a:rPr lang="en" sz="1700" smtClean="0"/>
              <a:t>Reviewing </a:t>
            </a:r>
            <a:r>
              <a:rPr lang="en" sz="1700" dirty="0"/>
              <a:t>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5" name="Google Shape;235;p32"/>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6" name="Google Shape;236;p32"/>
          <p:cNvGraphicFramePr/>
          <p:nvPr/>
        </p:nvGraphicFramePr>
        <p:xfrm>
          <a:off x="952500" y="2809725"/>
          <a:ext cx="7239000" cy="1859219"/>
        </p:xfrm>
        <a:graphic>
          <a:graphicData uri="http://schemas.openxmlformats.org/drawingml/2006/table">
            <a:tbl>
              <a:tblPr>
                <a:noFill/>
                <a:tableStyleId>{E2B76C01-1EE2-4F52-BA1E-C5D55667E096}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1</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1</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4</a:t>
            </a:r>
            <a:r>
              <a:rPr lang="en" sz="2400" b="0" i="0" u="none" strike="noStrike" cap="none">
                <a:solidFill>
                  <a:schemeClr val="dk1"/>
                </a:solidFill>
                <a:latin typeface="Century Gothic"/>
                <a:ea typeface="Century Gothic"/>
                <a:cs typeface="Century Gothic"/>
                <a:sym typeface="Century Gothic"/>
              </a:rPr>
              <a:t> protocols:  </a:t>
            </a:r>
            <a:r>
              <a:rPr lang="en" sz="2400"/>
              <a:t>Turn and Talk, Infer The Topic, T</a:t>
            </a:r>
            <a:r>
              <a:rPr lang="en" sz="2400" b="0" i="0" u="none" strike="noStrike" cap="none">
                <a:solidFill>
                  <a:schemeClr val="dk1"/>
                </a:solidFill>
                <a:latin typeface="Century Gothic"/>
                <a:ea typeface="Century Gothic"/>
                <a:cs typeface="Century Gothic"/>
                <a:sym typeface="Century Gothic"/>
              </a:rPr>
              <a:t>hink</a:t>
            </a:r>
            <a:r>
              <a:rPr lang="en" sz="2400"/>
              <a:t>-P</a:t>
            </a:r>
            <a:r>
              <a:rPr lang="en" sz="2400" b="0" i="0" u="none" strike="noStrike" cap="none">
                <a:solidFill>
                  <a:schemeClr val="dk1"/>
                </a:solidFill>
                <a:latin typeface="Century Gothic"/>
                <a:ea typeface="Century Gothic"/>
                <a:cs typeface="Century Gothic"/>
                <a:sym typeface="Century Gothic"/>
              </a:rPr>
              <a:t>air</a:t>
            </a:r>
            <a:r>
              <a:rPr lang="en" sz="2400"/>
              <a:t>-S</a:t>
            </a:r>
            <a:r>
              <a:rPr lang="en" sz="2400" b="0" i="0" u="none" strike="noStrike" cap="none">
                <a:solidFill>
                  <a:schemeClr val="dk1"/>
                </a:solidFill>
                <a:latin typeface="Century Gothic"/>
                <a:ea typeface="Century Gothic"/>
                <a:cs typeface="Century Gothic"/>
                <a:sym typeface="Century Gothic"/>
              </a:rPr>
              <a:t>hare, and Thumb-O-Meter</a:t>
            </a:r>
            <a:r>
              <a:rPr lang="en" sz="2400"/>
              <a:t>.</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7402642" y="4110191"/>
            <a:ext cx="472125" cy="472150"/>
          </a:xfrm>
          <a:prstGeom prst="rect">
            <a:avLst/>
          </a:prstGeom>
          <a:noFill/>
          <a:ln>
            <a:noFill/>
          </a:ln>
        </p:spPr>
      </p:pic>
      <p:pic>
        <p:nvPicPr>
          <p:cNvPr id="111" name="Google Shape;111;p16"/>
          <p:cNvPicPr preferRelativeResize="0"/>
          <p:nvPr/>
        </p:nvPicPr>
        <p:blipFill rotWithShape="1">
          <a:blip r:embed="rId4">
            <a:alphaModFix/>
          </a:blip>
          <a:srcRect/>
          <a:stretch/>
        </p:blipFill>
        <p:spPr>
          <a:xfrm>
            <a:off x="6359664" y="4110212"/>
            <a:ext cx="472125" cy="472125"/>
          </a:xfrm>
          <a:prstGeom prst="rect">
            <a:avLst/>
          </a:prstGeom>
          <a:noFill/>
          <a:ln>
            <a:noFill/>
          </a:ln>
        </p:spPr>
      </p:pic>
      <p:pic>
        <p:nvPicPr>
          <p:cNvPr id="112" name="Google Shape;112;p16"/>
          <p:cNvPicPr preferRelativeResize="0"/>
          <p:nvPr/>
        </p:nvPicPr>
        <p:blipFill rotWithShape="1">
          <a:blip r:embed="rId5">
            <a:alphaModFix/>
          </a:blip>
          <a:srcRect/>
          <a:stretch/>
        </p:blipFill>
        <p:spPr>
          <a:xfrm>
            <a:off x="8027842" y="4077350"/>
            <a:ext cx="487500" cy="487500"/>
          </a:xfrm>
          <a:prstGeom prst="rect">
            <a:avLst/>
          </a:prstGeom>
          <a:noFill/>
          <a:ln>
            <a:noFill/>
          </a:ln>
        </p:spPr>
      </p:pic>
      <p:pic>
        <p:nvPicPr>
          <p:cNvPr id="113" name="Google Shape;113;p16"/>
          <p:cNvPicPr preferRelativeResize="0"/>
          <p:nvPr/>
        </p:nvPicPr>
        <p:blipFill rotWithShape="1">
          <a:blip r:embed="rId6">
            <a:alphaModFix/>
          </a:blip>
          <a:srcRect/>
          <a:stretch/>
        </p:blipFill>
        <p:spPr>
          <a:xfrm>
            <a:off x="6915150" y="4077350"/>
            <a:ext cx="487500" cy="487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19" name="Google Shape;119;p17"/>
          <p:cNvSpPr txBox="1">
            <a:spLocks noGrp="1"/>
          </p:cNvSpPr>
          <p:nvPr>
            <p:ph type="body" idx="1"/>
          </p:nvPr>
        </p:nvSpPr>
        <p:spPr>
          <a:xfrm>
            <a:off x="628650" y="11134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1: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a:p>
          <a:p>
            <a:pPr marL="457200" marR="0" lvl="0" indent="-317500" algn="l" rtl="0">
              <a:lnSpc>
                <a:spcPct val="100000"/>
              </a:lnSpc>
              <a:spcBef>
                <a:spcPts val="0"/>
              </a:spcBef>
              <a:spcAft>
                <a:spcPts val="0"/>
              </a:spcAft>
              <a:buClr>
                <a:srgbClr val="000000"/>
              </a:buClr>
              <a:buSzPts val="1400"/>
              <a:buChar char="•"/>
            </a:pPr>
            <a:r>
              <a:rPr lang="en" sz="1400">
                <a:solidFill>
                  <a:srgbClr val="000000"/>
                </a:solidFill>
              </a:rPr>
              <a:t>The basic design of this lesson supports students with opportunities to explore and discuss the module topic and guiding questions, which provide important and supportive context for the work students will do in this unit and subsequent units in the module. Additionally, the opportunity for students to determine the meaning of unfamiliar vocabulary words is particularly supportive.</a:t>
            </a:r>
            <a:endParaRPr sz="1400">
              <a:solidFill>
                <a:srgbClr val="000000"/>
              </a:solidFill>
            </a:endParaRPr>
          </a:p>
          <a:p>
            <a:pPr marL="457200" lvl="0" indent="-317500" algn="l" rtl="0">
              <a:lnSpc>
                <a:spcPct val="100000"/>
              </a:lnSpc>
              <a:spcBef>
                <a:spcPts val="0"/>
              </a:spcBef>
              <a:spcAft>
                <a:spcPts val="0"/>
              </a:spcAft>
              <a:buClr>
                <a:srgbClr val="000000"/>
              </a:buClr>
              <a:buSzPts val="1400"/>
              <a:buChar char="•"/>
            </a:pPr>
            <a:r>
              <a:rPr lang="en" sz="1400">
                <a:solidFill>
                  <a:srgbClr val="000000"/>
                </a:solidFill>
              </a:rPr>
              <a:t>Students may find it challenging to read and understand the quote strips during the Infer the Topic protocol because of potentially unfamiliar new language and complex language structures. Encourage students to focus on the pictures, the gist of each quote strip, and language that is familiar. Additionally, students may find it challenging to keep pace with the class when reading Chapter 1 of </a:t>
            </a:r>
            <a:r>
              <a:rPr lang="en" sz="1400" i="1">
                <a:solidFill>
                  <a:srgbClr val="000000"/>
                </a:solidFill>
              </a:rPr>
              <a:t>The Hope Chest </a:t>
            </a:r>
            <a:r>
              <a:rPr lang="en" sz="1400">
                <a:solidFill>
                  <a:srgbClr val="000000"/>
                </a:solidFill>
              </a:rPr>
              <a:t>during the Closing and Assessment. Tell them that it is okay if they don’t understand everything today, because they will be building understanding of the text and topic throughout the entire module.</a:t>
            </a:r>
            <a:endParaRPr sz="1400">
              <a:solidFill>
                <a:srgbClr val="000000"/>
              </a:solidFill>
            </a:endParaRPr>
          </a:p>
          <a:p>
            <a:pPr marL="0" marR="0" lvl="0" indent="0" algn="l" rtl="0">
              <a:lnSpc>
                <a:spcPct val="200000"/>
              </a:lnSpc>
              <a:spcBef>
                <a:spcPts val="0"/>
              </a:spcBef>
              <a:spcAft>
                <a:spcPts val="0"/>
              </a:spcAft>
              <a:buSzPts val="2100"/>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120" name="Google Shape;120;p17"/>
          <p:cNvSpPr txBox="1"/>
          <p:nvPr/>
        </p:nvSpPr>
        <p:spPr>
          <a:xfrm>
            <a:off x="339000" y="97007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6" name="Google Shape;126;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8"/>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b="0" i="0" u="none" strike="noStrike" cap="none" dirty="0">
                <a:solidFill>
                  <a:schemeClr val="dk1"/>
                </a:solidFill>
                <a:latin typeface="Century Gothic" panose="020B0502020202020204" pitchFamily="34" charset="0"/>
                <a:ea typeface="Calibri"/>
                <a:cs typeface="Calibri"/>
                <a:sym typeface="Calibri"/>
              </a:rPr>
              <a:t>Grade 4 Module 4 Overview</a:t>
            </a:r>
            <a:endParaRPr sz="3000" b="0" i="0" u="none" strike="noStrike" cap="none" dirty="0">
              <a:solidFill>
                <a:schemeClr val="dk1"/>
              </a:solidFill>
              <a:latin typeface="Century Gothic" panose="020B0502020202020204" pitchFamily="34" charset="0"/>
              <a:ea typeface="Calibri"/>
              <a:cs typeface="Calibri"/>
              <a:sym typeface="Calibri"/>
            </a:endParaRPr>
          </a:p>
        </p:txBody>
      </p:sp>
      <p:sp>
        <p:nvSpPr>
          <p:cNvPr id="133" name="Google Shape;133;p18"/>
          <p:cNvSpPr txBox="1">
            <a:spLocks noGrp="1"/>
          </p:cNvSpPr>
          <p:nvPr>
            <p:ph type="body" idx="1"/>
          </p:nvPr>
        </p:nvSpPr>
        <p:spPr>
          <a:xfrm>
            <a:off x="457200" y="106337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50" b="0" i="0" u="none" strike="noStrike" cap="none" dirty="0">
                <a:solidFill>
                  <a:schemeClr val="dk1"/>
                </a:solidFill>
                <a:latin typeface="Century Gothic" panose="020B0502020202020204" pitchFamily="34" charset="0"/>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 In Unit 1, students begin reading </a:t>
            </a:r>
            <a:r>
              <a:rPr lang="en" sz="1250" b="0" i="1" u="none" strike="noStrike" cap="none" dirty="0">
                <a:solidFill>
                  <a:schemeClr val="dk1"/>
                </a:solidFill>
                <a:latin typeface="Century Gothic" panose="020B0502020202020204" pitchFamily="34" charset="0"/>
                <a:ea typeface="Calibri"/>
                <a:cs typeface="Calibri"/>
                <a:sym typeface="Calibri"/>
              </a:rPr>
              <a:t>The Hope Chest</a:t>
            </a:r>
            <a:r>
              <a:rPr lang="en" sz="1250" b="0" i="0" u="none" strike="noStrike" cap="none" dirty="0">
                <a:solidFill>
                  <a:schemeClr val="dk1"/>
                </a:solidFill>
                <a:latin typeface="Century Gothic" panose="020B0502020202020204" pitchFamily="34" charset="0"/>
                <a:ea typeface="Calibri"/>
                <a:cs typeface="Calibri"/>
                <a:sym typeface="Calibri"/>
              </a:rPr>
              <a:t> by Karen Schwabach. As they read about events in </a:t>
            </a:r>
            <a:r>
              <a:rPr lang="en" sz="1250" b="0" i="1" u="none" strike="noStrike" cap="none" dirty="0">
                <a:solidFill>
                  <a:schemeClr val="dk1"/>
                </a:solidFill>
                <a:latin typeface="Century Gothic" panose="020B0502020202020204" pitchFamily="34" charset="0"/>
                <a:ea typeface="Calibri"/>
                <a:cs typeface="Calibri"/>
                <a:sym typeface="Calibri"/>
              </a:rPr>
              <a:t>The Hope Chest</a:t>
            </a:r>
            <a:r>
              <a:rPr lang="en" sz="1250" b="0" i="0" u="none" strike="noStrike" cap="none" dirty="0">
                <a:solidFill>
                  <a:schemeClr val="dk1"/>
                </a:solidFill>
                <a:latin typeface="Century Gothic" panose="020B0502020202020204" pitchFamily="34" charset="0"/>
                <a:ea typeface="Calibri"/>
                <a:cs typeface="Calibri"/>
                <a:sym typeface="Calibri"/>
              </a:rPr>
              <a:t>, they also read informational firsthand and secondhand accounts of real-life responses to inequality and compare and contrast the information in both.</a:t>
            </a:r>
            <a:endParaRPr sz="125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chemeClr val="dk1"/>
              </a:buClr>
              <a:buSzPts val="1615"/>
              <a:buFont typeface="Arial"/>
              <a:buNone/>
            </a:pPr>
            <a:endParaRPr sz="125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rgbClr val="000000"/>
              </a:buClr>
              <a:buSzPts val="1100"/>
              <a:buFont typeface="Arial"/>
              <a:buNone/>
            </a:pPr>
            <a:r>
              <a:rPr lang="en" sz="1250" b="0" i="0" u="none" strike="noStrike" cap="none" dirty="0">
                <a:solidFill>
                  <a:schemeClr val="dk1"/>
                </a:solidFill>
                <a:latin typeface="Century Gothic" panose="020B0502020202020204" pitchFamily="34" charset="0"/>
                <a:ea typeface="Calibri"/>
                <a:cs typeface="Calibri"/>
                <a:sym typeface="Calibri"/>
              </a:rPr>
              <a:t>Students will focus on the following guiding questions:</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What can we learn from the process of ratifying the 19th Amendment?</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How can stories inspire us to take action to contribute to a better world?</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How and why can we encourage and support others to contribute to a better world?</a:t>
            </a:r>
            <a:br>
              <a:rPr lang="en" sz="1250" b="0" i="0" u="none" strike="noStrike" cap="none" dirty="0">
                <a:solidFill>
                  <a:schemeClr val="dk1"/>
                </a:solidFill>
                <a:latin typeface="Century Gothic" panose="020B0502020202020204" pitchFamily="34" charset="0"/>
                <a:ea typeface="Calibri"/>
                <a:cs typeface="Calibri"/>
                <a:sym typeface="Calibri"/>
              </a:rPr>
            </a:br>
            <a:endParaRPr sz="125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250" b="0" i="0" u="none" strike="noStrike" cap="none" dirty="0">
                <a:solidFill>
                  <a:schemeClr val="dk1"/>
                </a:solidFill>
                <a:latin typeface="Century Gothic" panose="020B0502020202020204" pitchFamily="34" charset="0"/>
                <a:ea typeface="Calibri"/>
                <a:cs typeface="Calibri"/>
                <a:sym typeface="Calibri"/>
              </a:rPr>
              <a:t>This module is designed so that students grapple with the following big </a:t>
            </a:r>
            <a:r>
              <a:rPr lang="en" sz="1250" b="0" i="0" u="none" strike="noStrike" cap="none" dirty="0" smtClean="0">
                <a:solidFill>
                  <a:schemeClr val="dk1"/>
                </a:solidFill>
                <a:latin typeface="Century Gothic" panose="020B0502020202020204" pitchFamily="34" charset="0"/>
                <a:ea typeface="Calibri"/>
                <a:cs typeface="Calibri"/>
                <a:sym typeface="Calibri"/>
              </a:rPr>
              <a:t>ideas</a:t>
            </a:r>
            <a:r>
              <a:rPr lang="en-US" sz="1250" b="0" i="0" u="none" strike="noStrike" cap="none" dirty="0" smtClean="0">
                <a:solidFill>
                  <a:schemeClr val="dk1"/>
                </a:solidFill>
                <a:latin typeface="Century Gothic" panose="020B0502020202020204" pitchFamily="34" charset="0"/>
                <a:ea typeface="Calibri"/>
                <a:cs typeface="Calibri"/>
                <a:sym typeface="Calibri"/>
              </a:rPr>
              <a:t>:</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When people take action against inequality, they can cause social change.</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Stories can build our awareness, empathy, and understanding of injustice and other problems in the world.</a:t>
            </a:r>
            <a:endParaRPr sz="125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50" b="0" i="0" u="none" strike="noStrike" cap="none" dirty="0">
                <a:solidFill>
                  <a:schemeClr val="dk1"/>
                </a:solidFill>
                <a:latin typeface="Century Gothic" panose="020B0502020202020204" pitchFamily="34" charset="0"/>
                <a:ea typeface="Calibri"/>
                <a:cs typeface="Calibri"/>
                <a:sym typeface="Calibri"/>
              </a:rPr>
              <a:t>We can encourage others to create a better world by raising awareness, offering ideas, and providing opportunities for them to help.</a:t>
            </a:r>
            <a:br>
              <a:rPr lang="en" sz="1250" b="0" i="0" u="none" strike="noStrike" cap="none" dirty="0">
                <a:solidFill>
                  <a:schemeClr val="dk1"/>
                </a:solidFill>
                <a:latin typeface="Century Gothic" panose="020B0502020202020204" pitchFamily="34" charset="0"/>
                <a:ea typeface="Calibri"/>
                <a:cs typeface="Calibri"/>
                <a:sym typeface="Calibri"/>
              </a:rPr>
            </a:br>
            <a:endParaRPr sz="125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b="0" i="0" u="none" strike="noStrike" cap="none" dirty="0">
                <a:solidFill>
                  <a:schemeClr val="dk1"/>
                </a:solidFill>
                <a:latin typeface="Century Gothic" panose="020B0502020202020204" pitchFamily="34" charset="0"/>
                <a:ea typeface="Calibri"/>
                <a:cs typeface="Calibri"/>
                <a:sym typeface="Calibri"/>
              </a:rPr>
              <a:t>Grade 4 Module 4 Unit 1 Overview</a:t>
            </a:r>
            <a:endParaRPr sz="3000" b="0" i="0" u="none" strike="noStrike" cap="none" dirty="0">
              <a:solidFill>
                <a:schemeClr val="dk1"/>
              </a:solidFill>
              <a:latin typeface="Century Gothic" panose="020B0502020202020204" pitchFamily="34" charset="0"/>
              <a:ea typeface="Calibri"/>
              <a:cs typeface="Calibri"/>
              <a:sym typeface="Calibri"/>
            </a:endParaRPr>
          </a:p>
        </p:txBody>
      </p:sp>
      <p:sp>
        <p:nvSpPr>
          <p:cNvPr id="140" name="Google Shape;140;p19"/>
          <p:cNvSpPr txBox="1">
            <a:spLocks noGrp="1"/>
          </p:cNvSpPr>
          <p:nvPr>
            <p:ph type="body" idx="1"/>
          </p:nvPr>
        </p:nvSpPr>
        <p:spPr>
          <a:xfrm>
            <a:off x="457200" y="966175"/>
            <a:ext cx="8229600" cy="3628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304"/>
              </a:spcBef>
              <a:spcAft>
                <a:spcPts val="0"/>
              </a:spcAft>
              <a:buClr>
                <a:schemeClr val="dk1"/>
              </a:buClr>
              <a:buSzPts val="1520"/>
              <a:buFont typeface="Arial"/>
              <a:buNone/>
            </a:pPr>
            <a:r>
              <a:rPr lang="en" sz="1300" b="0" i="0" u="none" strike="noStrike" cap="none" dirty="0">
                <a:solidFill>
                  <a:schemeClr val="dk1"/>
                </a:solidFill>
                <a:latin typeface="Century Gothic" panose="020B0502020202020204" pitchFamily="34" charset="0"/>
                <a:ea typeface="Calibri"/>
                <a:cs typeface="Calibri"/>
                <a:sym typeface="Calibri"/>
              </a:rPr>
              <a:t>In Unit 1, students are introduced to the topic, “Responding to Inequality: Ratifying the 19th Amendment,” and begin reading </a:t>
            </a:r>
            <a:r>
              <a:rPr lang="en" sz="1300" b="0" i="1" u="none" strike="noStrike" cap="none" dirty="0">
                <a:solidFill>
                  <a:schemeClr val="dk1"/>
                </a:solidFill>
                <a:latin typeface="Century Gothic" panose="020B0502020202020204" pitchFamily="34" charset="0"/>
                <a:ea typeface="Calibri"/>
                <a:cs typeface="Calibri"/>
                <a:sym typeface="Calibri"/>
              </a:rPr>
              <a:t>The Hope Chest</a:t>
            </a:r>
            <a:r>
              <a:rPr lang="en" sz="1300" b="0" i="0" u="none" strike="noStrike" cap="none" dirty="0">
                <a:solidFill>
                  <a:schemeClr val="dk1"/>
                </a:solidFill>
                <a:latin typeface="Century Gothic" panose="020B0502020202020204" pitchFamily="34" charset="0"/>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300" b="1" i="0" u="none" strike="noStrike" cap="none" dirty="0">
                <a:solidFill>
                  <a:schemeClr val="dk1"/>
                </a:solidFill>
                <a:latin typeface="Century Gothic" panose="020B0502020202020204" pitchFamily="34" charset="0"/>
                <a:ea typeface="Calibri"/>
                <a:cs typeface="Calibri"/>
                <a:sym typeface="Calibri"/>
              </a:rPr>
              <a:t>mid-unit assessment</a:t>
            </a:r>
            <a:r>
              <a:rPr lang="en" sz="1300" b="0" i="0" u="none" strike="noStrike" cap="none" dirty="0">
                <a:solidFill>
                  <a:schemeClr val="dk1"/>
                </a:solidFill>
                <a:latin typeface="Century Gothic" panose="020B0502020202020204" pitchFamily="34" charset="0"/>
                <a:ea typeface="Calibri"/>
                <a:cs typeface="Calibri"/>
                <a:sym typeface="Calibri"/>
              </a:rPr>
              <a:t>, students read a new chapter of </a:t>
            </a:r>
            <a:r>
              <a:rPr lang="en" sz="1300" b="0" i="1" u="none" strike="noStrike" cap="none" dirty="0">
                <a:solidFill>
                  <a:schemeClr val="dk1"/>
                </a:solidFill>
                <a:latin typeface="Century Gothic" panose="020B0502020202020204" pitchFamily="34" charset="0"/>
                <a:ea typeface="Calibri"/>
                <a:cs typeface="Calibri"/>
                <a:sym typeface="Calibri"/>
              </a:rPr>
              <a:t>The Hope Chest</a:t>
            </a:r>
            <a:r>
              <a:rPr lang="en" sz="1300" b="0" i="0" u="none" strike="noStrike" cap="none" dirty="0">
                <a:solidFill>
                  <a:schemeClr val="dk1"/>
                </a:solidFill>
                <a:latin typeface="Century Gothic" panose="020B0502020202020204" pitchFamily="34" charset="0"/>
                <a:ea typeface="Calibri"/>
                <a:cs typeface="Calibri"/>
                <a:sym typeface="Calibri"/>
              </a:rPr>
              <a:t> and compare art inspired by the chapter to details in the text. They also read aloud a new excerpt for fluency.</a:t>
            </a: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chemeClr val="dk1"/>
              </a:buClr>
              <a:buSzPts val="110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rgbClr val="000000"/>
              </a:buClr>
              <a:buSzPts val="1100"/>
              <a:buFont typeface="Arial"/>
              <a:buNone/>
            </a:pPr>
            <a:r>
              <a:rPr lang="en" sz="1300" b="0" i="0" u="none" strike="noStrike" cap="none" dirty="0">
                <a:solidFill>
                  <a:schemeClr val="dk1"/>
                </a:solidFill>
                <a:latin typeface="Century Gothic" panose="020B0502020202020204" pitchFamily="34" charset="0"/>
                <a:ea typeface="Calibri"/>
                <a:cs typeface="Calibri"/>
                <a:sym typeface="Calibri"/>
              </a:rPr>
              <a:t>Students will focus on the following guiding questions:</a:t>
            </a:r>
            <a:endParaRPr sz="130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300" b="0" i="0" u="none" strike="noStrike" cap="none" dirty="0">
                <a:solidFill>
                  <a:schemeClr val="dk1"/>
                </a:solidFill>
                <a:latin typeface="Century Gothic" panose="020B0502020202020204" pitchFamily="34" charset="0"/>
                <a:ea typeface="Calibri"/>
                <a:cs typeface="Calibri"/>
                <a:sym typeface="Calibri"/>
              </a:rPr>
              <a:t>What can we learn from the process of ratifying the 19th Amendment?</a:t>
            </a: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chemeClr val="dk1"/>
              </a:buClr>
              <a:buSzPts val="2100"/>
              <a:buFont typeface="Arial"/>
              <a:buNone/>
            </a:pPr>
            <a:r>
              <a:rPr lang="en" sz="1300" b="0" i="0" u="none" strike="noStrike" cap="none" dirty="0">
                <a:solidFill>
                  <a:schemeClr val="dk1"/>
                </a:solidFill>
                <a:latin typeface="Century Gothic" panose="020B0502020202020204" pitchFamily="34" charset="0"/>
                <a:ea typeface="Calibri"/>
                <a:cs typeface="Calibri"/>
                <a:sym typeface="Calibri"/>
              </a:rPr>
              <a:t/>
            </a:r>
            <a:br>
              <a:rPr lang="en" sz="1300" b="0" i="0" u="none" strike="noStrike" cap="none" dirty="0">
                <a:solidFill>
                  <a:schemeClr val="dk1"/>
                </a:solidFill>
                <a:latin typeface="Century Gothic" panose="020B0502020202020204" pitchFamily="34" charset="0"/>
                <a:ea typeface="Calibri"/>
                <a:cs typeface="Calibri"/>
                <a:sym typeface="Calibri"/>
              </a:rPr>
            </a:b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300" b="0" i="0" u="none" strike="noStrike" cap="none" dirty="0">
                <a:solidFill>
                  <a:schemeClr val="dk1"/>
                </a:solidFill>
                <a:latin typeface="Century Gothic" panose="020B0502020202020204" pitchFamily="34" charset="0"/>
                <a:ea typeface="Calibri"/>
                <a:cs typeface="Calibri"/>
                <a:sym typeface="Calibri"/>
              </a:rPr>
              <a:t>This unit is designed so that students grapple with the following big ideas.</a:t>
            </a:r>
            <a:endParaRPr sz="13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300" b="0" i="0" u="none" strike="noStrike" cap="none" dirty="0">
                <a:solidFill>
                  <a:schemeClr val="dk1"/>
                </a:solidFill>
                <a:latin typeface="Century Gothic" panose="020B0502020202020204" pitchFamily="34" charset="0"/>
                <a:ea typeface="Calibri"/>
                <a:cs typeface="Calibri"/>
                <a:sym typeface="Calibri"/>
              </a:rPr>
              <a:t>In 1920, the U.S. Constitution was amended to give women the right to vote; however, this did not allow African American women to vote.</a:t>
            </a:r>
            <a:endParaRPr sz="13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300" b="0" i="0" u="none" strike="noStrike" cap="none" dirty="0">
                <a:solidFill>
                  <a:schemeClr val="dk1"/>
                </a:solidFill>
                <a:latin typeface="Century Gothic" panose="020B0502020202020204" pitchFamily="34" charset="0"/>
                <a:ea typeface="Calibri"/>
                <a:cs typeface="Calibri"/>
                <a:sym typeface="Calibri"/>
              </a:rPr>
              <a:t>When people take action against inequality, they can cause social change.</a:t>
            </a:r>
            <a:endParaRPr sz="1300" b="0" i="0" u="none" strike="noStrike" cap="none" dirty="0">
              <a:solidFill>
                <a:schemeClr val="dk1"/>
              </a:solidFill>
              <a:latin typeface="Century Gothic" panose="020B0502020202020204" pitchFamily="34" charset="0"/>
              <a:ea typeface="Calibri"/>
              <a:cs typeface="Calibri"/>
              <a:sym typeface="Calibri"/>
            </a:endParaRPr>
          </a:p>
          <a:p>
            <a:pPr marL="342900" marR="0" lvl="0" indent="0" algn="l" rtl="0">
              <a:lnSpc>
                <a:spcPct val="90000"/>
              </a:lnSpc>
              <a:spcBef>
                <a:spcPts val="340"/>
              </a:spcBef>
              <a:spcAft>
                <a:spcPts val="0"/>
              </a:spcAft>
              <a:buClr>
                <a:schemeClr val="dk1"/>
              </a:buClr>
              <a:buSzPts val="210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a:p>
            <a:pPr marL="342900" marR="0" lvl="0" indent="0" algn="l" rtl="0">
              <a:lnSpc>
                <a:spcPct val="90000"/>
              </a:lnSpc>
              <a:spcBef>
                <a:spcPts val="340"/>
              </a:spcBef>
              <a:spcAft>
                <a:spcPts val="0"/>
              </a:spcAft>
              <a:buClr>
                <a:schemeClr val="dk1"/>
              </a:buClr>
              <a:buSzPts val="210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a:p>
            <a:pPr marL="457200" marR="0" lvl="0" indent="0" algn="l" rtl="0">
              <a:lnSpc>
                <a:spcPct val="80000"/>
              </a:lnSpc>
              <a:spcBef>
                <a:spcPts val="304"/>
              </a:spcBef>
              <a:spcAft>
                <a:spcPts val="0"/>
              </a:spcAft>
              <a:buClr>
                <a:schemeClr val="dk1"/>
              </a:buClr>
              <a:buSzPts val="210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30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4"/>
        <p:cNvGrpSpPr/>
        <p:nvPr/>
      </p:nvGrpSpPr>
      <p:grpSpPr>
        <a:xfrm>
          <a:off x="0" y="0"/>
          <a:ext cx="0" cy="0"/>
          <a:chOff x="0" y="0"/>
          <a:chExt cx="0" cy="0"/>
        </a:xfrm>
      </p:grpSpPr>
      <p:pic>
        <p:nvPicPr>
          <p:cNvPr id="145" name="Google Shape;145;p2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46" name="Google Shape;146;p2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7" name="Google Shape;147;p2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48" name="Google Shape;148;p2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49" name="Google Shape;149;p2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628650" y="17609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55" name="Google Shape;155;p21"/>
          <p:cNvSpPr txBox="1">
            <a:spLocks noGrp="1"/>
          </p:cNvSpPr>
          <p:nvPr>
            <p:ph type="body" idx="1"/>
          </p:nvPr>
        </p:nvSpPr>
        <p:spPr>
          <a:xfrm>
            <a:off x="628650" y="117029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Char char="•"/>
            </a:pPr>
            <a:r>
              <a:rPr lang="en" sz="2400"/>
              <a:t>Reviewing Learning Targets;</a:t>
            </a:r>
            <a:endParaRPr sz="2400"/>
          </a:p>
          <a:p>
            <a:pPr marL="457200" marR="0" lvl="0" indent="-381000" algn="l" rtl="0">
              <a:lnSpc>
                <a:spcPct val="100000"/>
              </a:lnSpc>
              <a:spcBef>
                <a:spcPts val="0"/>
              </a:spcBef>
              <a:spcAft>
                <a:spcPts val="0"/>
              </a:spcAft>
              <a:buSzPts val="2400"/>
              <a:buChar char="•"/>
            </a:pPr>
            <a:r>
              <a:rPr lang="en" sz="2400"/>
              <a:t>Inferring the Topic:  Responding to Inequality:  Ratifying the 19th Amendment;</a:t>
            </a:r>
            <a:endParaRPr sz="2400"/>
          </a:p>
          <a:p>
            <a:pPr marL="457200" marR="0" lvl="0" indent="-381000" algn="l" rtl="0">
              <a:lnSpc>
                <a:spcPct val="100000"/>
              </a:lnSpc>
              <a:spcBef>
                <a:spcPts val="0"/>
              </a:spcBef>
              <a:spcAft>
                <a:spcPts val="0"/>
              </a:spcAft>
              <a:buSzPts val="2400"/>
              <a:buChar char="•"/>
            </a:pPr>
            <a:r>
              <a:rPr lang="en" sz="2400"/>
              <a:t>Introducing the Performance Task and the Module Guiding Questions;</a:t>
            </a:r>
            <a:endParaRPr sz="2400"/>
          </a:p>
          <a:p>
            <a:pPr marL="457200" lvl="0" indent="-381000" algn="l" rtl="0">
              <a:lnSpc>
                <a:spcPct val="100000"/>
              </a:lnSpc>
              <a:spcBef>
                <a:spcPts val="0"/>
              </a:spcBef>
              <a:spcAft>
                <a:spcPts val="0"/>
              </a:spcAft>
              <a:buSzPts val="2400"/>
              <a:buChar char="•"/>
            </a:pPr>
            <a:r>
              <a:rPr lang="en" sz="2400"/>
              <a:t>Reading in Triads: </a:t>
            </a:r>
            <a:r>
              <a:rPr lang="en" sz="2400" i="1"/>
              <a:t>The Hope Chest</a:t>
            </a:r>
            <a:r>
              <a:rPr lang="en" sz="2400"/>
              <a:t>, Chapter 1; and </a:t>
            </a:r>
            <a:endParaRPr sz="2400"/>
          </a:p>
          <a:p>
            <a:pPr marL="457200" lvl="0" indent="-381000" algn="l" rtl="0">
              <a:lnSpc>
                <a:spcPct val="100000"/>
              </a:lnSpc>
              <a:spcBef>
                <a:spcPts val="0"/>
              </a:spcBef>
              <a:spcAft>
                <a:spcPts val="0"/>
              </a:spcAft>
              <a:buSzPts val="2400"/>
              <a:buChar char="•"/>
            </a:pPr>
            <a:r>
              <a:rPr lang="en" sz="2400"/>
              <a:t>Reviewing Homework.</a:t>
            </a:r>
            <a:endParaRPr sz="24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417BC4-635F-4817-A3B5-F8E9C09C5625}"/>
</file>

<file path=customXml/itemProps2.xml><?xml version="1.0" encoding="utf-8"?>
<ds:datastoreItem xmlns:ds="http://schemas.openxmlformats.org/officeDocument/2006/customXml" ds:itemID="{59D99662-9E28-4ED2-A60D-8DF01F94CF84}"/>
</file>

<file path=customXml/itemProps3.xml><?xml version="1.0" encoding="utf-8"?>
<ds:datastoreItem xmlns:ds="http://schemas.openxmlformats.org/officeDocument/2006/customXml" ds:itemID="{82A005D9-4EAE-4720-894D-F955A149A8CC}"/>
</file>

<file path=docProps/app.xml><?xml version="1.0" encoding="utf-8"?>
<Properties xmlns="http://schemas.openxmlformats.org/officeDocument/2006/extended-properties" xmlns:vt="http://schemas.openxmlformats.org/officeDocument/2006/docPropsVTypes">
  <TotalTime>33</TotalTime>
  <Words>6673</Words>
  <Application>Microsoft Macintosh PowerPoint</Application>
  <PresentationFormat>On-screen Show (16:9)</PresentationFormat>
  <Paragraphs>438</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Century Gothic</vt:lpstr>
      <vt:lpstr>Georgia</vt:lpstr>
      <vt:lpstr>Calibri</vt:lpstr>
      <vt:lpstr>Office Theme</vt:lpstr>
      <vt:lpstr>Grade 4: Module 4: Unit 1: Lesson 1 Teacher slide, before teaching.</vt:lpstr>
      <vt:lpstr>Grade 4: Module 4: Unit 1: Lesson 1 Teacher slide, before teaching.</vt:lpstr>
      <vt:lpstr>Grade 4: Module 4: Unit 1: Lesson 1 Teacher slide, before teaching.</vt:lpstr>
      <vt:lpstr>Grade 4: Module 4: Unit 1: Lesson 1 Teacher slide, before teaching.</vt:lpstr>
      <vt:lpstr>Grade 4: Module 4: Unit 1: Lesson 1 Teacher slide, before teaching. </vt:lpstr>
      <vt:lpstr>Grade 4 Module 4 Overview</vt:lpstr>
      <vt:lpstr>Grade 4 Module 4 Unit 1 Overview</vt:lpstr>
      <vt:lpstr>Grade 4: Module 4:  Unit 1: Lesson 1</vt:lpstr>
      <vt:lpstr>Hello, Students!</vt:lpstr>
      <vt:lpstr>Review Learning Targets</vt:lpstr>
      <vt:lpstr>Infer the Topic: Responding to Inequality: Ratifying the 19th Amendment  </vt:lpstr>
      <vt:lpstr>Reviewing the Learning Target</vt:lpstr>
      <vt:lpstr>Introducing the Performance Task and the Module Guiding Questions</vt:lpstr>
      <vt:lpstr>Introducing The Module Guiding Questions</vt:lpstr>
      <vt:lpstr>Reviewing the Learning Target</vt:lpstr>
      <vt:lpstr>Reading in Triads: The Hope Chest, Chapter 1</vt:lpstr>
      <vt:lpstr>The Hope Chest, Chapter 1</vt:lpstr>
      <vt:lpstr>The Hope Chest, Chapter 1</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1 Teacher slide, before teaching.</dc:title>
  <dc:creator>nbravo</dc:creator>
  <cp:lastModifiedBy>Alexander Specht</cp:lastModifiedBy>
  <cp:revision>6</cp:revision>
  <dcterms:modified xsi:type="dcterms:W3CDTF">2018-11-17T23:38:47Z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