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7.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13.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8.xml" ContentType="application/vnd.openxmlformats-officedocument.presentationml.notesSlide+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2" r:id="rId1"/>
    <p:sldMasterId id="2147483683" r:id="rId2"/>
    <p:sldMasterId id="2147483684" r:id="rId3"/>
  </p:sldMasterIdLst>
  <p:notesMasterIdLst>
    <p:notesMasterId r:id="rId20"/>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8A783ABD-43A6-4397-A2D9-90C23923542E}">
  <a:tblStyle styleId="{8A783ABD-43A6-4397-A2D9-90C23923542E}"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993" autoAdjust="0"/>
  </p:normalViewPr>
  <p:slideViewPr>
    <p:cSldViewPr snapToGrid="0">
      <p:cViewPr varScale="1">
        <p:scale>
          <a:sx n="106" d="100"/>
          <a:sy n="106" d="100"/>
        </p:scale>
        <p:origin x="-1176"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8" Type="http://schemas.openxmlformats.org/officeDocument/2006/relationships/slide" Target="slides/slide5.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Master" Target="slideMasters/slideMaster3.xml"/><Relationship Id="rId25" Type="http://schemas.openxmlformats.org/officeDocument/2006/relationships/tableStyles" Target="tableStyles.xml"/><Relationship Id="rId12" Type="http://schemas.openxmlformats.org/officeDocument/2006/relationships/slide" Target="slides/slide9.xml"/><Relationship Id="rId17" Type="http://schemas.openxmlformats.org/officeDocument/2006/relationships/slide" Target="slides/slide14.xml"/><Relationship Id="rId7" Type="http://schemas.openxmlformats.org/officeDocument/2006/relationships/slide" Target="slides/slide4.xml"/><Relationship Id="rId20" Type="http://schemas.openxmlformats.org/officeDocument/2006/relationships/notesMaster" Target="notesMasters/notesMaster1.xml"/><Relationship Id="rId16" Type="http://schemas.openxmlformats.org/officeDocument/2006/relationships/slide" Target="slides/slide13.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8.xml"/><Relationship Id="rId1" Type="http://schemas.openxmlformats.org/officeDocument/2006/relationships/slideMaster" Target="slideMasters/slideMaster1.xml"/><Relationship Id="rId6" Type="http://schemas.openxmlformats.org/officeDocument/2006/relationships/slide" Target="slides/slide3.xml"/><Relationship Id="rId23" Type="http://schemas.openxmlformats.org/officeDocument/2006/relationships/viewProps" Target="viewProps.xml"/><Relationship Id="rId15" Type="http://schemas.openxmlformats.org/officeDocument/2006/relationships/slide" Target="slides/slide12.xml"/><Relationship Id="rId5" Type="http://schemas.openxmlformats.org/officeDocument/2006/relationships/slide" Target="slides/slide2.xml"/><Relationship Id="rId28"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slide" Target="slides/slide16.xml"/><Relationship Id="rId9" Type="http://schemas.openxmlformats.org/officeDocument/2006/relationships/slide" Target="slides/slide6.xml"/><Relationship Id="rId22" Type="http://schemas.openxmlformats.org/officeDocument/2006/relationships/presProps" Target="presProps.xml"/><Relationship Id="rId14" Type="http://schemas.openxmlformats.org/officeDocument/2006/relationships/slide" Target="slides/slide11.xml"/><Relationship Id="rId4" Type="http://schemas.openxmlformats.org/officeDocument/2006/relationships/slide" Target="slides/slide1.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87993827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3/lesson-3"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 Id="rId3" Type="http://schemas.openxmlformats.org/officeDocument/2006/relationships/hyperlink" Target="https://eleducation.org/resources/protocols-for-checking-for-understanding-and-ongoing-assessment-from-management-in-the-active-classroom" TargetMode="Externa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5" name="Google Shape;255;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240"/>
              <a:buFont typeface="Arial"/>
              <a:buNone/>
            </a:pPr>
            <a:r>
              <a:rPr lang="en" sz="1200" b="0" i="0" u="none" strike="noStrike" cap="none" dirty="0">
                <a:solidFill>
                  <a:schemeClr val="dk1"/>
                </a:solidFill>
                <a:latin typeface="Calibri"/>
                <a:ea typeface="Calibri"/>
                <a:cs typeface="Calibri"/>
                <a:sym typeface="Calibri"/>
              </a:rPr>
              <a:t>In this unit, students apply what they have learned about the American Revolution and colonial perspectives on the war to create broadsides persuading someone to be a Patriot or a Loyalist. This prepares students for the performance task, a text-based discussion in which they discuss whether they would have supported the war if they had lived during colonial times. In the first half of the unit, students read and analyze opinion writing to understand characteristics of the format and how authors support their opinions with reasons and evidence. For the </a:t>
            </a:r>
            <a:r>
              <a:rPr lang="en" sz="1200" b="1" i="0" u="none" strike="noStrike" cap="none" dirty="0">
                <a:solidFill>
                  <a:schemeClr val="dk1"/>
                </a:solidFill>
                <a:latin typeface="Calibri"/>
                <a:ea typeface="Calibri"/>
                <a:cs typeface="Calibri"/>
                <a:sym typeface="Calibri"/>
              </a:rPr>
              <a:t>mid-unit assessment</a:t>
            </a:r>
            <a:r>
              <a:rPr lang="en" sz="1200" b="0" i="0" u="none" strike="noStrike" cap="none" dirty="0">
                <a:solidFill>
                  <a:schemeClr val="dk1"/>
                </a:solidFill>
                <a:latin typeface="Calibri"/>
                <a:ea typeface="Calibri"/>
                <a:cs typeface="Calibri"/>
                <a:sym typeface="Calibri"/>
              </a:rPr>
              <a:t>, students read a new broadside from the Quaker perspective and analyze the author’s opinion, reasons, and evidence.</a:t>
            </a:r>
            <a:endParaRPr sz="1200" b="0" i="0" u="none" strike="noStrike" cap="none" dirty="0">
              <a:solidFill>
                <a:srgbClr val="444444"/>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444444"/>
              </a:solidFill>
              <a:latin typeface="Calibri"/>
              <a:ea typeface="Calibri"/>
              <a:cs typeface="Calibri"/>
              <a:sym typeface="Calibri"/>
            </a:endParaRPr>
          </a:p>
          <a:p>
            <a:pPr marL="0" marR="0" lvl="0" indent="0" algn="l" rtl="0">
              <a:lnSpc>
                <a:spcPct val="100000"/>
              </a:lnSpc>
              <a:spcBef>
                <a:spcPts val="323"/>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Students will focus on the following guiding questions: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34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How did the American Revolution and the events leading up to it affect the people in the colonies</a:t>
            </a:r>
            <a:r>
              <a:rPr lang="en" sz="1200" b="0" i="0" u="none" strike="noStrike" cap="none" dirty="0" smtClean="0">
                <a:solidFill>
                  <a:schemeClr val="dk1"/>
                </a:solidFill>
                <a:latin typeface="Calibri"/>
                <a:ea typeface="Calibri"/>
                <a:cs typeface="Calibri"/>
                <a:sym typeface="Calibri"/>
              </a:rPr>
              <a:t>?</a:t>
            </a:r>
            <a:endParaRPr lang="en-US" sz="1200" b="0" i="0" u="none" strike="noStrike" cap="none" dirty="0" smtClean="0">
              <a:solidFill>
                <a:schemeClr val="dk1"/>
              </a:solidFill>
              <a:latin typeface="Calibri"/>
              <a:ea typeface="Calibri"/>
              <a:cs typeface="Calibri"/>
              <a:sym typeface="Calibri"/>
            </a:endParaRPr>
          </a:p>
          <a:p>
            <a:pPr marL="152400" marR="0" lvl="0" indent="0" algn="l" rtl="0">
              <a:lnSpc>
                <a:spcPct val="100000"/>
              </a:lnSpc>
              <a:spcBef>
                <a:spcPts val="34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34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This unit is designed so that students grapple with the following big ideas.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34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American Revolution resulted in the United States of America becoming a new country with independence from Britain.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The American Revolution, like many wars, divided people: brother against brother, mother against daughter, neighbor against neighbor.</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American colonists had different perspectives on fighting for independence from Britain.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565346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10</a:t>
            </a:r>
            <a:r>
              <a:rPr lang="en-US" sz="1200" b="1" i="0" u="none" strike="noStrike" cap="none" dirty="0" smtClean="0">
                <a:solidFill>
                  <a:schemeClr val="dk1"/>
                </a:solidFill>
                <a:latin typeface="Calibri"/>
                <a:ea typeface="Calibri"/>
                <a:cs typeface="Calibri"/>
                <a:sym typeface="Calibri"/>
              </a:rPr>
              <a:t>-12</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Using a</a:t>
            </a:r>
            <a:r>
              <a:rPr lang="en" sz="1200" b="1" i="0" u="none" strike="noStrike" cap="none" dirty="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total participation technique, invite responses from the group:</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How do people today share their opinion?</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Responses will vary, but may include: Twitter, Facebook, newspaper editorials, blogs, etc.</a:t>
            </a:r>
            <a:r>
              <a:rPr lang="en"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How might people have shared their opinion during the American Revolution, before things like Twitter and blogs existed?</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Responses will vary.</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in the American colonies, printers had an important job. Their job was to use their printing press to create documents that could be used to educate, advertise, share, and give someone’s opinion. These documents were often posted in public spaces where people could read them. They often weren’t able to print enough copies for everyone to have their own copy, so they printed fewer and posted them in places where many people could read them.</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they will experience something similar to this during today’s Poster Walk. There may be many students trying to read the same document at the same time, but it is a public document meant for many to read and share, just as the colonists experienced with broadsides printed and posted during the time period of the revolution.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Display the</a:t>
            </a:r>
            <a:r>
              <a:rPr lang="en" sz="1200" b="1" i="0" u="none" strike="noStrike" cap="none" dirty="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Exit Ticket: Determining an Opinion from Lesson 2. Tell students these excerpts are from actual broadsides published during the American Revolution.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aloud the first excerpt: “</a:t>
            </a:r>
            <a:r>
              <a:rPr lang="en" sz="1200" b="0" i="1" u="none" strike="noStrike" cap="none" dirty="0">
                <a:solidFill>
                  <a:srgbClr val="000000"/>
                </a:solidFill>
                <a:latin typeface="Calibri"/>
                <a:ea typeface="Calibri"/>
                <a:cs typeface="Calibri"/>
                <a:sym typeface="Calibri"/>
              </a:rPr>
              <a:t>… gloriously fighting in the cause of liberty and country …”</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Using a total participation technique, invite responses from the group:</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What is this author’s opinion of the American Revolution?</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This author thinks that the colonies should be free from the king. I know because the quote talks about liberty and says that fighting for the cause is glorious.</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Repeat this process with the second excerpt from the Exit Ticket: Determining an Opinion:  </a:t>
            </a:r>
            <a:r>
              <a:rPr lang="en" sz="1200" b="0" i="0" u="none" strike="noStrike" cap="none" dirty="0">
                <a:solidFill>
                  <a:schemeClr val="dk1"/>
                </a:solidFill>
                <a:latin typeface="Calibri"/>
                <a:ea typeface="Calibri"/>
                <a:cs typeface="Calibri"/>
                <a:sym typeface="Calibri"/>
              </a:rPr>
              <a:t>“All of the colonies are firm and unshaken in their attachment to the common cause of America, and they are now ready, with their lives and fortunes, to assist us in defeating the cruel enemy.”</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 “</a:t>
            </a:r>
            <a:r>
              <a:rPr lang="en" sz="1200" b="0" i="1" u="none" strike="noStrike" cap="none" dirty="0">
                <a:solidFill>
                  <a:schemeClr val="dk1"/>
                </a:solidFill>
                <a:latin typeface="Calibri"/>
                <a:ea typeface="Calibri"/>
                <a:cs typeface="Calibri"/>
                <a:sym typeface="Calibri"/>
              </a:rPr>
              <a:t>What is this author’s opinion of the American Revolution?</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(This author also thinks that the colonies should be free from the king. I know because the quote talks about Britain as the “cruel enemy.”)</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in discussion of the questions.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able to articulate the author’s opinions from the text read aloud.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When using a total participation technique, minimize discomfort or perceived threats and distractions by alerting individual students that you are going to call on them next.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(Pointing Out Excerpts in Broadsides</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As you discuss each excerpt on the exit ticket, consider displaying next to the exit ticket the actual broadside from which the excerpts were taken and pointing out each excerpt within the broadside. This will reinforce students’ understanding that certain sentences within a text describe or give us clues about the author’s opinion. It will also support students’ understanding of this particular broadside during the Poster Walk in Work Time B.</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327" name="Google Shape;327;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02788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2"/>
        <p:cNvGrpSpPr/>
        <p:nvPr/>
      </p:nvGrpSpPr>
      <p:grpSpPr>
        <a:xfrm>
          <a:off x="0" y="0"/>
          <a:ext cx="0" cy="0"/>
          <a:chOff x="0" y="0"/>
          <a:chExt cx="0" cy="0"/>
        </a:xfrm>
      </p:grpSpPr>
      <p:sp>
        <p:nvSpPr>
          <p:cNvPr id="333" name="Google Shape;333;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15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Group/Small Groups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Build up excitement by telling students they will now investigate more broadsides on their own.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markers and point out the Poster Walk posters displayed around the classroom. Remind students that they used this protocol in Module 2 and review as necessary. Refer to the</a:t>
            </a:r>
            <a:r>
              <a:rPr lang="en" sz="1200" b="1" i="0" u="none" strike="noStrike" cap="none" dirty="0">
                <a:solidFill>
                  <a:srgbClr val="000000"/>
                </a:solidFill>
                <a:latin typeface="Calibri"/>
                <a:ea typeface="Calibri"/>
                <a:cs typeface="Calibri"/>
                <a:sym typeface="Calibri"/>
              </a:rPr>
              <a:t> Classroom Protocols document</a:t>
            </a:r>
            <a:r>
              <a:rPr lang="en" sz="1200" b="0" i="0" u="none" strike="noStrike" cap="none" dirty="0">
                <a:solidFill>
                  <a:srgbClr val="000000"/>
                </a:solidFill>
                <a:latin typeface="Calibri"/>
                <a:ea typeface="Calibri"/>
                <a:cs typeface="Calibri"/>
                <a:sym typeface="Calibri"/>
              </a:rPr>
              <a:t> for the full version of the protocol.</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Display and review briefly the</a:t>
            </a:r>
            <a:r>
              <a:rPr lang="en" sz="1200" b="1" i="0" u="none" strike="noStrike" cap="none" dirty="0">
                <a:solidFill>
                  <a:srgbClr val="000000"/>
                </a:solidFill>
                <a:latin typeface="Calibri"/>
                <a:ea typeface="Calibri"/>
                <a:cs typeface="Calibri"/>
                <a:sym typeface="Calibri"/>
              </a:rPr>
              <a:t> Directions for Poster Walk.</a:t>
            </a:r>
            <a:r>
              <a:rPr lang="en" sz="1200" b="0" i="0" u="none" strike="noStrike" cap="none" dirty="0">
                <a:solidFill>
                  <a:srgbClr val="000000"/>
                </a:solidFill>
                <a:latin typeface="Calibri"/>
                <a:ea typeface="Calibri"/>
                <a:cs typeface="Calibri"/>
                <a:sym typeface="Calibri"/>
              </a:rPr>
              <a:t> Answer clarifying questions.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Group students, indicate where each group will start, and review the discussion question as needed: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What can you infer about broadsides from the pictures and/or text on this poster?</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Guide students through the protocol. Point out that because these broadsides were written over 200 years ago, sometimes the language used in them is not language we use to write or speak today, and that symbols used for certain letters are different from those we use today. For example, read aloud the title of Poster 5 and point out that a symbol that looks like an “f” without a horizontal line is used for the letter “s” whenever it appears in the middle of a word.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Circulate to support students as they work, giving them 2 minutes at each poster. If necessary, gently point participants to interesting comments and questions, pushing them to cite evidence for what they notice and wonder.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After 10 minutes, invite students to go back to their first poster and read through all of the inferences and comments. Explain that they should be thinking about what they notice and wonder about what has been written on their poster.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Using a</a:t>
            </a:r>
            <a:r>
              <a:rPr lang="en" sz="1200" b="1" i="0" u="none" strike="noStrike" cap="none" dirty="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total participation technique, invite responses from the group:</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What patterns or themes did you notice in all of the Poster Walk posters?</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Responses will vary</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identification of components of a broadside and understanding of broadsides.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solidFill>
                  <a:srgbClr val="000000"/>
                </a:solidFill>
                <a:latin typeface="Calibri"/>
                <a:ea typeface="Calibri"/>
                <a:cs typeface="Calibri"/>
                <a:sym typeface="Calibri"/>
              </a:rPr>
              <a:t>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comprehension and engagement: To activate background knowledge, invite students to recall and share with an elbow partner their previous experience with Poster Walks.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(Display, Repeat, Rephrase</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Display and repeat the question. Ask: </a:t>
            </a:r>
            <a:r>
              <a:rPr lang="en" sz="1200" b="0" i="1" u="none" strike="noStrike" cap="none" dirty="0">
                <a:solidFill>
                  <a:srgbClr val="000000"/>
                </a:solidFill>
                <a:latin typeface="Calibri"/>
                <a:ea typeface="Calibri"/>
                <a:cs typeface="Calibri"/>
                <a:sym typeface="Calibri"/>
              </a:rPr>
              <a:t>“What can you infer about broadsides from the pictures and/or text on this poster?”  </a:t>
            </a:r>
            <a:r>
              <a:rPr lang="en" sz="1200" b="0" i="0" u="none" strike="noStrike" cap="none" dirty="0">
                <a:solidFill>
                  <a:srgbClr val="000000"/>
                </a:solidFill>
                <a:latin typeface="Calibri"/>
                <a:ea typeface="Calibri"/>
                <a:cs typeface="Calibri"/>
                <a:sym typeface="Calibri"/>
              </a:rPr>
              <a:t>Rephrase the question. Ask:  </a:t>
            </a:r>
            <a:r>
              <a:rPr lang="en" sz="1200" b="0" i="1" u="none" strike="noStrike" cap="none" dirty="0">
                <a:solidFill>
                  <a:srgbClr val="000000"/>
                </a:solidFill>
                <a:latin typeface="Calibri"/>
                <a:ea typeface="Calibri"/>
                <a:cs typeface="Calibri"/>
                <a:sym typeface="Calibri"/>
              </a:rPr>
              <a:t>“What do you notice about the pictures, the words, and the way the information is organized on the posters? What does that tell you about broadsides?”</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(Modeling and Thinking Aloud: Poster </a:t>
            </a:r>
            <a:r>
              <a:rPr lang="en" sz="1200" b="0" i="0" u="none" strike="noStrike" cap="none" dirty="0" smtClean="0">
                <a:solidFill>
                  <a:srgbClr val="000000"/>
                </a:solidFill>
                <a:latin typeface="Calibri"/>
                <a:ea typeface="Calibri"/>
                <a:cs typeface="Calibri"/>
                <a:sym typeface="Calibri"/>
              </a:rPr>
              <a:t>Walk)</a:t>
            </a:r>
            <a:r>
              <a:rPr lang="en-US" sz="1200" b="0" i="0" u="none" strike="noStrike" cap="none" dirty="0" smtClean="0">
                <a:solidFill>
                  <a:srgbClr val="000000"/>
                </a:solidFill>
                <a:latin typeface="Calibri"/>
                <a:ea typeface="Calibri"/>
                <a:cs typeface="Calibri"/>
                <a:sym typeface="Calibri"/>
              </a:rPr>
              <a:t>.</a:t>
            </a:r>
            <a:r>
              <a:rPr lang="en-US" sz="1200" b="0" i="0" u="none" strike="noStrike" cap="none" baseline="0" dirty="0" smtClean="0">
                <a:solidFill>
                  <a:srgbClr val="000000"/>
                </a:solidFill>
                <a:latin typeface="Calibri"/>
                <a:ea typeface="Calibri"/>
                <a:cs typeface="Calibri"/>
                <a:sym typeface="Calibri"/>
              </a:rPr>
              <a:t> </a:t>
            </a:r>
            <a:r>
              <a:rPr lang="en" sz="1200" b="0" i="0" u="none" strike="noStrike" cap="none" dirty="0" smtClean="0">
                <a:solidFill>
                  <a:srgbClr val="000000"/>
                </a:solidFill>
                <a:latin typeface="Calibri"/>
                <a:ea typeface="Calibri"/>
                <a:cs typeface="Calibri"/>
                <a:sym typeface="Calibri"/>
              </a:rPr>
              <a:t>Model </a:t>
            </a:r>
            <a:r>
              <a:rPr lang="en" sz="1200" b="0" i="0" u="none" strike="noStrike" cap="none" dirty="0">
                <a:solidFill>
                  <a:srgbClr val="000000"/>
                </a:solidFill>
                <a:latin typeface="Calibri"/>
                <a:ea typeface="Calibri"/>
                <a:cs typeface="Calibri"/>
                <a:sym typeface="Calibri"/>
              </a:rPr>
              <a:t>and think aloud the process for examining one poster, making inferences, and adding that information to the poster. (Example: </a:t>
            </a:r>
            <a:r>
              <a:rPr lang="en" sz="1200" b="0" i="1" u="none" strike="noStrike" cap="none" dirty="0">
                <a:solidFill>
                  <a:srgbClr val="000000"/>
                </a:solidFill>
                <a:latin typeface="Calibri"/>
                <a:ea typeface="Calibri"/>
                <a:cs typeface="Calibri"/>
                <a:sym typeface="Calibri"/>
              </a:rPr>
              <a:t>“One of the first things I notice about this poster is that it has the date in the top right-hand corner. I wonder if all broadsides included the date. I also notice that the title, or headline, is written in larger font than the rest of the broadside. I cannot tell what the author’s opinion is based on this title, so I will read more. Before examining the next broadside, I will add my thoughts to the poster.”</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334" name="Google Shape;334;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3210874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0"/>
        <p:cNvGrpSpPr/>
        <p:nvPr/>
      </p:nvGrpSpPr>
      <p:grpSpPr>
        <a:xfrm>
          <a:off x="0" y="0"/>
          <a:ext cx="0" cy="0"/>
          <a:chOff x="0" y="0"/>
          <a:chExt cx="0" cy="0"/>
        </a:xfrm>
      </p:grpSpPr>
      <p:sp>
        <p:nvSpPr>
          <p:cNvPr id="341" name="Google Shape;34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10</a:t>
            </a:r>
            <a:r>
              <a:rPr lang="en-US" sz="1200" b="1" i="0" u="none" strike="noStrike" cap="none" dirty="0" smtClean="0">
                <a:solidFill>
                  <a:schemeClr val="dk1"/>
                </a:solidFill>
                <a:latin typeface="Calibri"/>
                <a:ea typeface="Calibri"/>
                <a:cs typeface="Calibri"/>
                <a:sym typeface="Calibri"/>
              </a:rPr>
              <a:t>-12</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Partners/Whole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they are going to debrief the Poster Walk using the Back-to-Back and Face-to-Face protocol. Remind them that they used this protocol in Modules 1 and 2, and review as necessary. Refer to the </a:t>
            </a:r>
            <a:r>
              <a:rPr lang="en" sz="1200" b="1" i="0" u="none" strike="noStrike" cap="none" dirty="0">
                <a:solidFill>
                  <a:srgbClr val="000000"/>
                </a:solidFill>
                <a:latin typeface="Calibri"/>
                <a:ea typeface="Calibri"/>
                <a:cs typeface="Calibri"/>
                <a:sym typeface="Calibri"/>
              </a:rPr>
              <a:t>Classroom Protocols document </a:t>
            </a:r>
            <a:r>
              <a:rPr lang="en" sz="1200" b="0" i="0" u="none" strike="noStrike" cap="none" dirty="0">
                <a:solidFill>
                  <a:srgbClr val="000000"/>
                </a:solidFill>
                <a:latin typeface="Calibri"/>
                <a:ea typeface="Calibri"/>
                <a:cs typeface="Calibri"/>
                <a:sym typeface="Calibri"/>
              </a:rPr>
              <a:t>for the full version of the protocol.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Guide students through the protocol using the following prompts. After the first question, invite students to find a new partner for the remaining two: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Now that you’ve seen some more broadsides, what do you think broadsides were used for during the American Revolution?</a:t>
            </a:r>
            <a:r>
              <a:rPr lang="en" sz="1200" b="0" i="0" u="none" strike="noStrike" cap="none" dirty="0">
                <a:solidFill>
                  <a:srgbClr val="000000"/>
                </a:solidFill>
                <a:latin typeface="Calibri"/>
                <a:ea typeface="Calibri"/>
                <a:cs typeface="Calibri"/>
                <a:sym typeface="Calibri"/>
              </a:rPr>
              <a:t>”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What was one characteristic you saw in most of the broadsides you looked at today?</a:t>
            </a:r>
            <a:r>
              <a:rPr lang="en" sz="1200" b="0" i="0" u="none" strike="noStrike" cap="none" dirty="0">
                <a:solidFill>
                  <a:srgbClr val="000000"/>
                </a:solidFill>
                <a:latin typeface="Calibri"/>
                <a:ea typeface="Calibri"/>
                <a:cs typeface="Calibri"/>
                <a:sym typeface="Calibri"/>
              </a:rPr>
              <a:t>”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What was one opinion you saw expressed in the broadsides?</a:t>
            </a:r>
            <a:r>
              <a:rPr lang="en"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return to their seats.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a:t>
            </a:r>
            <a:r>
              <a:rPr lang="en" sz="1200" b="1" i="0" u="none" strike="noStrike" cap="none" dirty="0">
                <a:solidFill>
                  <a:srgbClr val="000000"/>
                </a:solidFill>
                <a:latin typeface="Calibri"/>
                <a:ea typeface="Calibri"/>
                <a:cs typeface="Calibri"/>
                <a:sym typeface="Calibri"/>
              </a:rPr>
              <a:t>Characteristics of Broadsides anchor chart</a:t>
            </a:r>
            <a:r>
              <a:rPr lang="en" sz="1200" b="0" i="0" u="none" strike="noStrike" cap="none" dirty="0">
                <a:solidFill>
                  <a:srgbClr val="000000"/>
                </a:solidFill>
                <a:latin typeface="Calibri"/>
                <a:ea typeface="Calibri"/>
                <a:cs typeface="Calibri"/>
                <a:sym typeface="Calibri"/>
              </a:rPr>
              <a:t>. Select a volunteer to read the definition of a broadside at the top of the chart: posters announcing news, information, events or proclamations, advertisements, or calls for help or support to a certain cause.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Use a</a:t>
            </a:r>
            <a:r>
              <a:rPr lang="en" sz="1200" b="1" i="0" u="none" strike="noStrike" cap="none" dirty="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total participation technique to select students to share what they learned today from the Poster Walk and from their conversations during Back-to-Back and Face-to-Face. As students share out, capture the characteristics of broadsides on the anchor chart. Refer to the </a:t>
            </a:r>
            <a:r>
              <a:rPr lang="en" sz="1200" b="1" i="0" u="none" strike="noStrike" cap="none" dirty="0">
                <a:solidFill>
                  <a:srgbClr val="000000"/>
                </a:solidFill>
                <a:latin typeface="Calibri"/>
                <a:ea typeface="Calibri"/>
                <a:cs typeface="Calibri"/>
                <a:sym typeface="Calibri"/>
              </a:rPr>
              <a:t>Characteristics of Broadsides anchor chart (example for teacher reference) </a:t>
            </a:r>
            <a:r>
              <a:rPr lang="en" sz="1200" b="0" i="0" u="none" strike="noStrike" cap="none" dirty="0">
                <a:solidFill>
                  <a:srgbClr val="000000"/>
                </a:solidFill>
                <a:latin typeface="Calibri"/>
                <a:ea typeface="Calibri"/>
                <a:cs typeface="Calibri"/>
                <a:sym typeface="Calibri"/>
              </a:rPr>
              <a:t>as necessary.</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participating in protocol.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need additional support with receptive language and comprehension: As students share out the characteristics of broadsides, jot down, say aloud, sketch, and display each characteristic to provide visual reinforcement.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(Displaying Questions</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Consider displaying the questions to guide students’ thinking during the Back-to-Back and Face-to-Face protocol (e.g., </a:t>
            </a:r>
            <a:r>
              <a:rPr lang="en" sz="1200" b="0" i="1" u="none" strike="noStrike" cap="none" dirty="0">
                <a:solidFill>
                  <a:srgbClr val="000000"/>
                </a:solidFill>
                <a:latin typeface="Calibri"/>
                <a:ea typeface="Calibri"/>
                <a:cs typeface="Calibri"/>
                <a:sym typeface="Calibri"/>
              </a:rPr>
              <a:t>“Now that you’ve seen some more broadsides, what do you think broadsides were used for during the American Revolution?” </a:t>
            </a:r>
            <a:r>
              <a:rPr lang="en" sz="1200" b="0" i="0" u="none" strike="noStrike" cap="none" dirty="0">
                <a:solidFill>
                  <a:srgbClr val="000000"/>
                </a:solidFill>
                <a:latin typeface="Calibri"/>
                <a:ea typeface="Calibri"/>
                <a:cs typeface="Calibri"/>
                <a:sym typeface="Calibri"/>
              </a:rPr>
              <a:t>etc.)</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(Labeling Broadsides). Consider adding labels to the broadsides to highlight the characteristics on each (for example, label the columns on any broadsides that have them, etc.). This will help students make connections between the information on the </a:t>
            </a:r>
            <a:r>
              <a:rPr lang="en" sz="1200" b="1" i="0" u="none" strike="noStrike" cap="none" dirty="0">
                <a:solidFill>
                  <a:srgbClr val="000000"/>
                </a:solidFill>
                <a:latin typeface="Calibri"/>
                <a:ea typeface="Calibri"/>
                <a:cs typeface="Calibri"/>
                <a:sym typeface="Calibri"/>
              </a:rPr>
              <a:t>Characteristics of Broadsides anchor chart</a:t>
            </a:r>
            <a:r>
              <a:rPr lang="en" sz="1200" b="0" i="0" u="none" strike="noStrike" cap="none" dirty="0">
                <a:solidFill>
                  <a:srgbClr val="000000"/>
                </a:solidFill>
                <a:latin typeface="Calibri"/>
                <a:ea typeface="Calibri"/>
                <a:cs typeface="Calibri"/>
                <a:sym typeface="Calibri"/>
              </a:rPr>
              <a:t> and the characteristics of the actual broadsides.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
        <p:nvSpPr>
          <p:cNvPr id="342" name="Google Shape;34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5663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Suggested slide pacing: </a:t>
            </a:r>
            <a:r>
              <a:rPr lang="en" sz="1200" b="1" i="0" u="none" strike="noStrike" cap="none" dirty="0" smtClean="0">
                <a:solidFill>
                  <a:srgbClr val="000000"/>
                </a:solidFill>
                <a:latin typeface="Calibri"/>
                <a:ea typeface="Calibri"/>
                <a:cs typeface="Calibri"/>
                <a:sym typeface="Calibri"/>
              </a:rPr>
              <a:t>6</a:t>
            </a:r>
            <a:r>
              <a:rPr lang="en-US" sz="1200" b="1" i="0" u="none" strike="noStrike" cap="none" dirty="0" smtClean="0">
                <a:solidFill>
                  <a:srgbClr val="000000"/>
                </a:solidFill>
                <a:latin typeface="Calibri"/>
                <a:ea typeface="Calibri"/>
                <a:cs typeface="Calibri"/>
                <a:sym typeface="Calibri"/>
              </a:rPr>
              <a:t>-8</a:t>
            </a:r>
            <a:r>
              <a:rPr lang="en" sz="1200" b="1" i="0"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minutes</a:t>
            </a:r>
            <a:endParaRPr sz="1200" b="0" i="1"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Group/Pairs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None. </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on the upcoming </a:t>
            </a:r>
            <a:r>
              <a:rPr lang="en" sz="1200" b="1" i="0" u="none" strike="noStrike" cap="none" dirty="0">
                <a:solidFill>
                  <a:srgbClr val="000000"/>
                </a:solidFill>
                <a:latin typeface="Calibri"/>
                <a:ea typeface="Calibri"/>
                <a:cs typeface="Calibri"/>
                <a:sym typeface="Calibri"/>
              </a:rPr>
              <a:t>mid-unit assessment</a:t>
            </a:r>
            <a:r>
              <a:rPr lang="en" sz="1200" b="0" i="0" u="none" strike="noStrike" cap="none" dirty="0">
                <a:solidFill>
                  <a:srgbClr val="000000"/>
                </a:solidFill>
                <a:latin typeface="Calibri"/>
                <a:ea typeface="Calibri"/>
                <a:cs typeface="Calibri"/>
                <a:sym typeface="Calibri"/>
              </a:rPr>
              <a:t>, they will demonstrate their progress toward the following learning target:</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“I can explain how an author supports an opinion with reasons and evidence.”</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they now know what an opinion is, how to identify one in an author’s writing, and how authors support their opinions with reasons and evidence.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them that for their assessment, they will read an opinion piece and identify the opinion as well as the author’s reasons and evidence used to support that opinion. Reassure students that there are no tricks with this assessment. They will be using the same process they have used over the past several days to closely read an opinion piece and answer questions.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Answer clarifying questions.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Use a checking for understanding technique (e.g., Red Light, Green Light or </a:t>
            </a:r>
            <a:r>
              <a:rPr lang="en" sz="1200" b="0" i="0" u="none" strike="noStrike" cap="none" dirty="0" smtClean="0">
                <a:solidFill>
                  <a:srgbClr val="000000"/>
                </a:solidFill>
                <a:latin typeface="Calibri"/>
                <a:ea typeface="Calibri"/>
                <a:cs typeface="Calibri"/>
                <a:sym typeface="Calibri"/>
              </a:rPr>
              <a:t>Thumb-O</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Meter</a:t>
            </a:r>
            <a:r>
              <a:rPr lang="en" sz="1200" b="0" i="0" u="none" strike="noStrike" cap="none" dirty="0">
                <a:solidFill>
                  <a:srgbClr val="000000"/>
                </a:solidFill>
                <a:latin typeface="Calibri"/>
                <a:ea typeface="Calibri"/>
                <a:cs typeface="Calibri"/>
                <a:sym typeface="Calibri"/>
              </a:rPr>
              <a:t>) for students to self-assess against the learning target.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Repeat, inviting students to self-assess against how well they showed integrity in this lesson.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 participation in and engagement with the discussion.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comprehension: Invite students to recall one way they recently showed integrity outside of the classroom.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(Opinions/Reasons/Evidence Chart: Referencing</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Remind students of the opinion texts they read in the previous two lessons. Invite them to refer to the Opinions/Reasons/Evidence chart and describe how William and Robert supported their opinions with reasons and evidence in their letters.</a:t>
            </a:r>
            <a:endParaRPr sz="1200" b="0" i="0" u="none" strike="noStrike" cap="none" dirty="0">
              <a:solidFill>
                <a:srgbClr val="000000"/>
              </a:solidFill>
              <a:latin typeface="Calibri"/>
              <a:ea typeface="Calibri"/>
              <a:cs typeface="Calibri"/>
              <a:sym typeface="Calibri"/>
            </a:endParaRPr>
          </a:p>
        </p:txBody>
      </p:sp>
      <p:sp>
        <p:nvSpPr>
          <p:cNvPr id="350" name="Google Shape;350;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247220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57" name="Google Shape;357;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5718641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64" name="Google Shape;364;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1820608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1" name="Google Shape;371;p1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4 M3 U3: </a:t>
            </a:r>
            <a:r>
              <a:rPr lang="en" sz="1200" b="0" i="0" u="sng" strike="noStrike" cap="none"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372" name="Google Shape;372;p1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7545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1" name="Google Shape;261;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b="0" i="0" u="sng" strike="noStrike" cap="none" dirty="0">
                <a:solidFill>
                  <a:schemeClr val="hlink"/>
                </a:solidFill>
                <a:latin typeface="Calibri"/>
                <a:ea typeface="Calibri"/>
                <a:cs typeface="Calibri"/>
                <a:sym typeface="Calibri"/>
                <a:hlinkClick r:id="rId3"/>
              </a:rPr>
              <a:t>http://curriculum.eleducation.org/curriculum/ela/grade-4/module-3/unit-3/lesson-3</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7551440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7" name="Google Shape;267;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Markers</a:t>
            </a:r>
            <a:r>
              <a:rPr lang="en" sz="1200" b="1" i="0" u="none" strike="noStrike" cap="none" dirty="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(a different color for each group; one per student)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Poster Walk posters</a:t>
            </a:r>
            <a:r>
              <a:rPr lang="en" sz="1200" b="1" i="0" u="none" strike="noStrike" cap="none" dirty="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(new; teacher-created; see supporting Materials)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Directions for Poster Walk </a:t>
            </a:r>
            <a:r>
              <a:rPr lang="en" sz="1200" b="0" i="0" u="none" strike="noStrike" cap="none" dirty="0">
                <a:solidFill>
                  <a:srgbClr val="000000"/>
                </a:solidFill>
                <a:latin typeface="Calibri"/>
                <a:ea typeface="Calibri"/>
                <a:cs typeface="Calibri"/>
                <a:sym typeface="Calibri"/>
              </a:rPr>
              <a:t>(one to display)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Characteristics of Broadsides anchor chart </a:t>
            </a:r>
            <a:r>
              <a:rPr lang="en" sz="1200" b="0" i="0" u="none" strike="noStrike" cap="none" dirty="0">
                <a:solidFill>
                  <a:srgbClr val="000000"/>
                </a:solidFill>
                <a:latin typeface="Calibri"/>
                <a:ea typeface="Calibri"/>
                <a:cs typeface="Calibri"/>
                <a:sym typeface="Calibri"/>
              </a:rPr>
              <a:t>(new; co-created with students during Closing and Assessment A; see Teaching Notes)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1" i="0" u="none" strike="noStrike" cap="none" dirty="0">
                <a:solidFill>
                  <a:srgbClr val="000000"/>
                </a:solidFill>
                <a:latin typeface="Calibri"/>
                <a:ea typeface="Calibri"/>
                <a:cs typeface="Calibri"/>
                <a:sym typeface="Calibri"/>
              </a:rPr>
              <a:t>Characteristics of Broadsides anchor chart (example, for teacher reference) </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Ethical People anchor chart</a:t>
            </a:r>
            <a:r>
              <a:rPr lang="en" sz="1200" b="0" i="0" u="none" strike="noStrike" cap="none" dirty="0">
                <a:solidFill>
                  <a:schemeClr val="dk1"/>
                </a:solidFill>
                <a:latin typeface="Calibri"/>
                <a:ea typeface="Calibri"/>
                <a:cs typeface="Calibri"/>
                <a:sym typeface="Calibri"/>
              </a:rPr>
              <a:t> (begun in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Independent Reading: Sample Plans</a:t>
            </a:r>
            <a:r>
              <a:rPr lang="en" sz="1200" b="0" i="0" u="none" strike="noStrike" cap="none" dirty="0">
                <a:solidFill>
                  <a:schemeClr val="dk1"/>
                </a:solidFill>
                <a:latin typeface="Calibri"/>
                <a:ea typeface="Calibri"/>
                <a:cs typeface="Calibri"/>
                <a:sym typeface="Calibri"/>
              </a:rPr>
              <a:t> (for teacher reference; see Module 1 Appendix)</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Academic Word Wall</a:t>
            </a:r>
            <a:r>
              <a:rPr lang="en" sz="1200" b="0" i="0" u="none" strike="noStrike" cap="none" dirty="0">
                <a:solidFill>
                  <a:schemeClr val="dk1"/>
                </a:solidFill>
                <a:latin typeface="Calibri"/>
                <a:ea typeface="Calibri"/>
                <a:cs typeface="Calibri"/>
                <a:sym typeface="Calibri"/>
              </a:rPr>
              <a:t> (begun in Module 1; added to during Opening B)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Exit Ticket: Determining an Opinion (completed in Lesson 2; one to display)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Determine Poster Walk groups with three or four students in each group.</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Prepare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Research reading share using the </a:t>
            </a:r>
            <a:r>
              <a:rPr lang="en" sz="1200" b="1" i="0" u="none" strike="noStrike" cap="none" dirty="0">
                <a:solidFill>
                  <a:schemeClr val="dk1"/>
                </a:solidFill>
                <a:latin typeface="Calibri"/>
                <a:ea typeface="Calibri"/>
                <a:cs typeface="Calibri"/>
                <a:sym typeface="Calibri"/>
              </a:rPr>
              <a:t>Independent Reading:  Sample Plans</a:t>
            </a:r>
            <a:r>
              <a:rPr lang="en" sz="1200" b="0" i="0" u="none" strike="noStrike" cap="none" dirty="0">
                <a:solidFill>
                  <a:schemeClr val="dk1"/>
                </a:solidFill>
                <a:latin typeface="Calibri"/>
                <a:ea typeface="Calibri"/>
                <a:cs typeface="Calibri"/>
                <a:sym typeface="Calibri"/>
              </a:rPr>
              <a:t> or your own independent reading routine.</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Poster Walk posters.  Note:  This preparation will take additional time.</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Characteristics of Broadsides anchor chart</a:t>
            </a:r>
            <a:r>
              <a:rPr lang="en" sz="1200" b="0" i="0" u="none" strike="noStrike" cap="none" dirty="0">
                <a:solidFill>
                  <a:schemeClr val="dk1"/>
                </a:solidFill>
                <a:latin typeface="Calibri"/>
                <a:ea typeface="Calibri"/>
                <a:cs typeface="Calibri"/>
                <a:sym typeface="Calibri"/>
              </a:rPr>
              <a:t> by writing the title on the top of a piece of chart paper and the following definition, leaving space below to add to the chart:  “Broadsides:  posters announcing news, information, events or proclamations, advertisements, or calls for help or support to a certain cause.”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learning targets and applicable anchor charts.</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76507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Triad Talk</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Back-to-Back and Face-To-Face</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Poster Walk</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Think-Pair-Share</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200" b="0" i="0" u="none" strike="noStrike" cap="none">
              <a:solidFill>
                <a:srgbClr val="000000"/>
              </a:solidFill>
              <a:latin typeface="Calibri"/>
              <a:ea typeface="Calibri"/>
              <a:cs typeface="Calibri"/>
              <a:sym typeface="Calibri"/>
            </a:endParaRPr>
          </a:p>
        </p:txBody>
      </p:sp>
      <p:sp>
        <p:nvSpPr>
          <p:cNvPr id="273" name="Google Shape;273;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931074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5" name="Google Shape;285;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Additional Support Considerations:</a:t>
            </a:r>
            <a:endParaRPr sz="1200" b="0" i="1"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rgbClr val="000000"/>
                </a:solidFill>
                <a:latin typeface="Calibri"/>
                <a:ea typeface="Calibri"/>
                <a:cs typeface="Calibri"/>
                <a:sym typeface="Calibri"/>
              </a:rPr>
              <a:t>For lighter support: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Challenge students to restate the broadside summaries in their own words. Display these revised summaries under the original summaries on the posters and encourage students who need heavier support to read the revised summaries during Work Time B.</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Challenge students to create sentence frames to support the noticing and wondering during the Poster Walk in Work Time B. Invite students who need heavier support to use the frames. (Examples: Something I notice about the text in this poster is _____________. I notice that broadsides __________. I wonder why broadsides________________. I think that the purpose of this broadside is ____________.)</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rgbClr val="000000"/>
                </a:solidFill>
                <a:latin typeface="Calibri"/>
                <a:ea typeface="Calibri"/>
                <a:cs typeface="Calibri"/>
                <a:sym typeface="Calibri"/>
              </a:rPr>
              <a:t>For heavier support:</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During Work Time B, invite students to use the frames created by more proficient students to discuss the posters (see “for lighter support”).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1700"/>
              </a:spcBef>
              <a:spcAft>
                <a:spcPts val="0"/>
              </a:spcAft>
              <a:buClr>
                <a:srgbClr val="000000"/>
              </a:buClr>
              <a:buSzPts val="1100"/>
              <a:buFont typeface="Arial"/>
              <a:buNone/>
            </a:pPr>
            <a:endParaRPr sz="1200" b="1"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291142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94" name="Google Shape;294;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684857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3" name="Google Shape;303;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Welcome students to class and the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through the agenda for today.</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10126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309" name="Google Shape;30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Research Reading Share: Book Talk</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Suggested Slide Pacing: </a:t>
            </a:r>
            <a:r>
              <a:rPr lang="en-US" sz="1200" b="1" i="0" u="none" strike="noStrike" cap="none" dirty="0" smtClean="0">
                <a:solidFill>
                  <a:srgbClr val="000000"/>
                </a:solidFill>
                <a:latin typeface="Calibri"/>
                <a:ea typeface="Calibri"/>
                <a:cs typeface="Calibri"/>
                <a:sym typeface="Calibri"/>
              </a:rPr>
              <a:t>8-</a:t>
            </a:r>
            <a:r>
              <a:rPr lang="en" sz="1200" b="1" i="0" u="none" strike="noStrike" cap="none" dirty="0" smtClean="0">
                <a:solidFill>
                  <a:srgbClr val="000000"/>
                </a:solidFill>
                <a:latin typeface="Calibri"/>
                <a:ea typeface="Calibri"/>
                <a:cs typeface="Calibri"/>
                <a:sym typeface="Calibri"/>
              </a:rPr>
              <a:t>10 </a:t>
            </a:r>
            <a:r>
              <a:rPr lang="en" sz="1200" b="1" i="0" u="none" strike="noStrike" cap="none" dirty="0">
                <a:solidFill>
                  <a:srgbClr val="000000"/>
                </a:solidFill>
                <a:latin typeface="Calibri"/>
                <a:ea typeface="Calibri"/>
                <a:cs typeface="Calibri"/>
                <a:sym typeface="Calibri"/>
              </a:rPr>
              <a:t>minutes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rgbClr val="000000"/>
                </a:solidFill>
                <a:latin typeface="Calibri"/>
                <a:ea typeface="Calibri"/>
                <a:cs typeface="Calibri"/>
                <a:sym typeface="Calibri"/>
              </a:rPr>
              <a:t>Grouping: Whole Group/Triad</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Teacher Notes: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Review these protocols before teaching. They are all used in this lesson: Triad Talk</a:t>
            </a:r>
            <a:br>
              <a:rPr lang="en" sz="1200" b="0" i="0" u="none" strike="noStrike" cap="none" dirty="0">
                <a:solidFill>
                  <a:srgbClr val="000000"/>
                </a:solidFill>
                <a:latin typeface="Calibri"/>
                <a:ea typeface="Calibri"/>
                <a:cs typeface="Calibri"/>
                <a:sym typeface="Calibri"/>
              </a:rPr>
            </a:br>
            <a:r>
              <a:rPr lang="en" sz="1200" b="0" i="0" u="sng" strike="noStrike" cap="none" dirty="0">
                <a:solidFill>
                  <a:schemeClr val="hlink"/>
                </a:solidFill>
                <a:latin typeface="Calibri"/>
                <a:ea typeface="Calibri"/>
                <a:cs typeface="Calibri"/>
                <a:sym typeface="Calibri"/>
                <a:hlinkClick r:id="rId3"/>
              </a:rPr>
              <a:t>https://eleducation.org/resources/protocols-for-checking-for-understanding-and-ongoing-assessment-from-management-in-the-active-classroom</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Gather the following materials for this lesson:</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Reading book (teacher copy only)</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Research reading text (one per student)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a:t>
            </a:r>
            <a:r>
              <a:rPr lang="en" sz="1200" b="1" i="0" u="none" strike="noStrike" cap="none" dirty="0">
                <a:solidFill>
                  <a:schemeClr val="dk1"/>
                </a:solidFill>
                <a:latin typeface="Calibri"/>
                <a:ea typeface="Calibri"/>
                <a:cs typeface="Calibri"/>
                <a:sym typeface="Calibri"/>
              </a:rPr>
              <a:t>Working to Become Ethical People anchor chart </a:t>
            </a:r>
            <a:r>
              <a:rPr lang="en" sz="1200" b="0" i="0" u="none" strike="noStrike" cap="none" dirty="0">
                <a:solidFill>
                  <a:schemeClr val="dk1"/>
                </a:solidFill>
                <a:latin typeface="Calibri"/>
                <a:ea typeface="Calibri"/>
                <a:cs typeface="Calibri"/>
                <a:sym typeface="Calibri"/>
              </a:rPr>
              <a:t>and remind them specifically of </a:t>
            </a:r>
            <a:r>
              <a:rPr lang="en" sz="1200" b="0" i="1" u="none" strike="noStrike" cap="none" dirty="0">
                <a:solidFill>
                  <a:schemeClr val="dk1"/>
                </a:solidFill>
                <a:latin typeface="Calibri"/>
                <a:ea typeface="Calibri"/>
                <a:cs typeface="Calibri"/>
                <a:sym typeface="Calibri"/>
              </a:rPr>
              <a:t>integrity</a:t>
            </a:r>
            <a:r>
              <a:rPr lang="en" sz="1200" b="0" i="0" u="none" strike="noStrike" cap="none" dirty="0">
                <a:solidFill>
                  <a:schemeClr val="dk1"/>
                </a:solidFill>
                <a:latin typeface="Calibri"/>
                <a:ea typeface="Calibri"/>
                <a:cs typeface="Calibri"/>
                <a:sym typeface="Calibri"/>
              </a:rPr>
              <a:t>.  In the context of research reading homework, this means trying to do it each day, even when it is tough to do so, and if it isn’t possible, being honest when recording the dates and pages read in their journals.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 attention to learning target.  Call on a student to read the learning target to the class.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Display and read aloud the following sentence frame:</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“I am reading ________, which is about ________. I would/would not recommend it to a friend because ________________.”</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Model an example for students using your own reading book (one appropriate to share with students). (Example: “I am reading Through the Looking Glass, which is about a girl called Alice, whom you might recognize from the story Alice in Wonderland. I would recommend it because it is funny. Alice meets a lot of strange and interesting characters when she climbs through the mirror, and many of them say and do very funny things.”)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to retrieve their research reading texts and give them 2 minutes to think about how they would complete the sentence frame.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move into pairs or triads and to label themselves A, B, and C.</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Allocate 2 minutes for each student to share with his or her partner or triad.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Give students specific, positive praise on their book talks. (Example: </a:t>
            </a:r>
            <a:r>
              <a:rPr lang="en" sz="1200" b="0" i="1" u="none" strike="noStrike" cap="none" dirty="0">
                <a:solidFill>
                  <a:srgbClr val="000000"/>
                </a:solidFill>
                <a:latin typeface="Calibri"/>
                <a:ea typeface="Calibri"/>
                <a:cs typeface="Calibri"/>
                <a:sym typeface="Calibri"/>
              </a:rPr>
              <a:t>“I heard many of you giving your classmates thoughtful reasons about whether you recommend</a:t>
            </a:r>
            <a:br>
              <a:rPr lang="en" sz="1200" b="0" i="1" u="none" strike="noStrike" cap="none" dirty="0">
                <a:solidFill>
                  <a:srgbClr val="000000"/>
                </a:solidFill>
                <a:latin typeface="Calibri"/>
                <a:ea typeface="Calibri"/>
                <a:cs typeface="Calibri"/>
                <a:sym typeface="Calibri"/>
              </a:rPr>
            </a:br>
            <a:r>
              <a:rPr lang="en" sz="1200" b="0" i="1" u="none" strike="noStrike" cap="none" dirty="0">
                <a:solidFill>
                  <a:srgbClr val="000000"/>
                </a:solidFill>
                <a:latin typeface="Calibri"/>
                <a:ea typeface="Calibri"/>
                <a:cs typeface="Calibri"/>
                <a:sym typeface="Calibri"/>
              </a:rPr>
              <a:t>your book or not.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All students are sharing their “book talk” with partners/triads.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are giving specific reasons why they would or wouldn’t recommend their text.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For students who may need additional support with organizing their thinking for verbal expression: Consider meeting with them in advance to prep them for the research reading share and minimize the threat associated with sharing.</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31679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i="0" u="none" strike="noStrike" cap="none" dirty="0" smtClean="0">
                <a:solidFill>
                  <a:schemeClr val="dk1"/>
                </a:solidFill>
                <a:latin typeface="Calibri"/>
                <a:ea typeface="Calibri"/>
                <a:cs typeface="Calibri"/>
                <a:sym typeface="Calibri"/>
              </a:rPr>
              <a:t>5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learning target and read it aloud:</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“I can identify the characteristics of a broadside.” </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in this unit, they will write opinion texts using the format people used during colonial times: broadsides. Tell students that today they will look at examples of authentic broadsides to understand their characteristics, or qualities.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 Add any new vocabulary to the</a:t>
            </a:r>
            <a:r>
              <a:rPr lang="en" sz="1200" b="1" i="0" u="none" strike="noStrike" cap="none" dirty="0">
                <a:solidFill>
                  <a:srgbClr val="000000"/>
                </a:solidFill>
                <a:latin typeface="Calibri"/>
                <a:ea typeface="Calibri"/>
                <a:cs typeface="Calibri"/>
                <a:sym typeface="Calibri"/>
              </a:rPr>
              <a:t> Academic Word Wall.</a:t>
            </a:r>
            <a:r>
              <a:rPr lang="en" sz="1200" b="0" i="0" u="none" strike="noStrike" cap="none" dirty="0">
                <a:solidFill>
                  <a:srgbClr val="000000"/>
                </a:solidFill>
                <a:latin typeface="Calibri"/>
                <a:ea typeface="Calibri"/>
                <a:cs typeface="Calibri"/>
                <a:sym typeface="Calibri"/>
              </a:rPr>
              <a:t> Invite students to add translations of the words in their home languages in a different color next to the target vocabulary.</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understanding of the learning targets.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solidFill>
                  <a:srgbClr val="000000"/>
                </a:solidFill>
                <a:latin typeface="Calibri"/>
                <a:ea typeface="Calibri"/>
                <a:cs typeface="Calibri"/>
                <a:sym typeface="Calibri"/>
              </a:rPr>
              <a:t>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(Summarizing the Target</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Check for comprehension by asking students to summarize and then to personalize the learning target. Ask: </a:t>
            </a:r>
            <a:r>
              <a:rPr lang="en" sz="1200" b="0" i="1" u="none" strike="noStrike" cap="none" dirty="0">
                <a:solidFill>
                  <a:srgbClr val="000000"/>
                </a:solidFill>
                <a:latin typeface="Calibri"/>
                <a:ea typeface="Calibri"/>
                <a:cs typeface="Calibri"/>
                <a:sym typeface="Calibri"/>
              </a:rPr>
              <a:t>“Can you put the learning target in your own words?” </a:t>
            </a:r>
            <a:r>
              <a:rPr lang="en" sz="1200" b="1" i="0" u="none" strike="noStrike" cap="none" dirty="0">
                <a:solidFill>
                  <a:srgbClr val="000000"/>
                </a:solidFill>
                <a:latin typeface="Calibri"/>
                <a:ea typeface="Calibri"/>
                <a:cs typeface="Calibri"/>
                <a:sym typeface="Calibri"/>
              </a:rPr>
              <a:t>(I can notice what is included in broadsides.)</a:t>
            </a:r>
            <a:r>
              <a:rPr lang="en" sz="1200" b="0" i="1" u="none" strike="noStrike" cap="none" dirty="0">
                <a:solidFill>
                  <a:srgbClr val="000000"/>
                </a:solidFill>
                <a:latin typeface="Calibri"/>
                <a:ea typeface="Calibri"/>
                <a:cs typeface="Calibri"/>
                <a:sym typeface="Calibri"/>
              </a:rPr>
              <a:t> “How do you feel about that target?”</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(I am excited to see what broadsides are like!)</a:t>
            </a:r>
            <a:endParaRPr sz="1200" b="1" i="0" u="none" strike="noStrike" cap="none" dirty="0">
              <a:solidFill>
                <a:srgbClr val="000000"/>
              </a:solidFill>
              <a:latin typeface="Calibri"/>
              <a:ea typeface="Calibri"/>
              <a:cs typeface="Calibri"/>
              <a:sym typeface="Calibri"/>
            </a:endParaRPr>
          </a:p>
        </p:txBody>
      </p:sp>
      <p:sp>
        <p:nvSpPr>
          <p:cNvPr id="320" name="Google Shape;320;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631342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3.xml"/><Relationship Id="rId2" Type="http://schemas.openxmlformats.org/officeDocument/2006/relationships/image" Target="../media/image1.jp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5"/>
        <p:cNvGrpSpPr/>
        <p:nvPr/>
      </p:nvGrpSpPr>
      <p:grpSpPr>
        <a:xfrm>
          <a:off x="0" y="0"/>
          <a:ext cx="0" cy="0"/>
          <a:chOff x="0" y="0"/>
          <a:chExt cx="0" cy="0"/>
        </a:xfrm>
      </p:grpSpPr>
      <p:sp>
        <p:nvSpPr>
          <p:cNvPr id="96" name="Google Shape;96;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7" name="Google Shape;97;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Century Gothic"/>
              <a:buNone/>
              <a:defRPr sz="1800" b="0" i="0" u="none" strike="noStrike" cap="none">
                <a:solidFill>
                  <a:schemeClr val="dk1"/>
                </a:solidFill>
                <a:latin typeface="Century Gothic"/>
                <a:ea typeface="Century Gothic"/>
                <a:cs typeface="Century Gothic"/>
                <a:sym typeface="Century Gothic"/>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2" name="Google Shape;102;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6" name="Google Shape;106;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78" name="Google Shape;178;p26"/>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80" name="Google Shape;180;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3" name="Google Shape;183;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84" name="Google Shape;184;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7"/>
        <p:cNvGrpSpPr/>
        <p:nvPr/>
      </p:nvGrpSpPr>
      <p:grpSpPr>
        <a:xfrm>
          <a:off x="0" y="0"/>
          <a:ext cx="0" cy="0"/>
          <a:chOff x="0" y="0"/>
          <a:chExt cx="0" cy="0"/>
        </a:xfrm>
      </p:grpSpPr>
      <p:sp>
        <p:nvSpPr>
          <p:cNvPr id="188" name="Google Shape;188;p28"/>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89" name="Google Shape;189;p28"/>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90" name="Google Shape;190;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1" name="Google Shape;191;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93" name="Google Shape;193;p28"/>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94" name="Google Shape;194;p28"/>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95" name="Google Shape;195;p28"/>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96"/>
        <p:cNvGrpSpPr/>
        <p:nvPr/>
      </p:nvGrpSpPr>
      <p:grpSpPr>
        <a:xfrm>
          <a:off x="0" y="0"/>
          <a:ext cx="0" cy="0"/>
          <a:chOff x="0" y="0"/>
          <a:chExt cx="0" cy="0"/>
        </a:xfrm>
      </p:grpSpPr>
      <p:sp>
        <p:nvSpPr>
          <p:cNvPr id="197" name="Google Shape;197;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98" name="Google Shape;198;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99" name="Google Shape;199;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0" name="Google Shape;200;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1" name="Google Shape;201;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02"/>
        <p:cNvGrpSpPr/>
        <p:nvPr/>
      </p:nvGrpSpPr>
      <p:grpSpPr>
        <a:xfrm>
          <a:off x="0" y="0"/>
          <a:ext cx="0" cy="0"/>
          <a:chOff x="0" y="0"/>
          <a:chExt cx="0" cy="0"/>
        </a:xfrm>
      </p:grpSpPr>
      <p:sp>
        <p:nvSpPr>
          <p:cNvPr id="203" name="Google Shape;203;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04" name="Google Shape;204;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5" name="Google Shape;205;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6" name="Google Shape;206;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7" name="Google Shape;207;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09"/>
        <p:cNvGrpSpPr/>
        <p:nvPr/>
      </p:nvGrpSpPr>
      <p:grpSpPr>
        <a:xfrm>
          <a:off x="0" y="0"/>
          <a:ext cx="0" cy="0"/>
          <a:chOff x="0" y="0"/>
          <a:chExt cx="0" cy="0"/>
        </a:xfrm>
      </p:grpSpPr>
      <p:sp>
        <p:nvSpPr>
          <p:cNvPr id="210" name="Google Shape;210;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11" name="Google Shape;211;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2" name="Google Shape;212;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3" name="Google Shape;213;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14" name="Google Shape;214;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5" name="Google Shape;215;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6" name="Google Shape;216;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17" name="Google Shape;217;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8"/>
        <p:cNvGrpSpPr/>
        <p:nvPr/>
      </p:nvGrpSpPr>
      <p:grpSpPr>
        <a:xfrm>
          <a:off x="0" y="0"/>
          <a:ext cx="0" cy="0"/>
          <a:chOff x="0" y="0"/>
          <a:chExt cx="0" cy="0"/>
        </a:xfrm>
      </p:grpSpPr>
      <p:sp>
        <p:nvSpPr>
          <p:cNvPr id="219" name="Google Shape;219;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0" name="Google Shape;220;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1" name="Google Shape;221;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2" name="Google Shape;222;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3"/>
        <p:cNvGrpSpPr/>
        <p:nvPr/>
      </p:nvGrpSpPr>
      <p:grpSpPr>
        <a:xfrm>
          <a:off x="0" y="0"/>
          <a:ext cx="0" cy="0"/>
          <a:chOff x="0" y="0"/>
          <a:chExt cx="0" cy="0"/>
        </a:xfrm>
      </p:grpSpPr>
      <p:sp>
        <p:nvSpPr>
          <p:cNvPr id="224" name="Google Shape;224;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5" name="Google Shape;225;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26" name="Google Shape;226;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27"/>
        <p:cNvGrpSpPr/>
        <p:nvPr/>
      </p:nvGrpSpPr>
      <p:grpSpPr>
        <a:xfrm>
          <a:off x="0" y="0"/>
          <a:ext cx="0" cy="0"/>
          <a:chOff x="0" y="0"/>
          <a:chExt cx="0" cy="0"/>
        </a:xfrm>
      </p:grpSpPr>
      <p:sp>
        <p:nvSpPr>
          <p:cNvPr id="228" name="Google Shape;228;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9" name="Google Shape;229;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30" name="Google Shape;230;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1" name="Google Shape;231;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2" name="Google Shape;232;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3" name="Google Shape;233;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234"/>
        <p:cNvGrpSpPr/>
        <p:nvPr/>
      </p:nvGrpSpPr>
      <p:grpSpPr>
        <a:xfrm>
          <a:off x="0" y="0"/>
          <a:ext cx="0" cy="0"/>
          <a:chOff x="0" y="0"/>
          <a:chExt cx="0" cy="0"/>
        </a:xfrm>
      </p:grpSpPr>
      <p:sp>
        <p:nvSpPr>
          <p:cNvPr id="235" name="Google Shape;235;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36" name="Google Shape;236;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37" name="Google Shape;237;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38" name="Google Shape;238;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39" name="Google Shape;239;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0" name="Google Shape;240;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41"/>
        <p:cNvGrpSpPr/>
        <p:nvPr/>
      </p:nvGrpSpPr>
      <p:grpSpPr>
        <a:xfrm>
          <a:off x="0" y="0"/>
          <a:ext cx="0" cy="0"/>
          <a:chOff x="0" y="0"/>
          <a:chExt cx="0" cy="0"/>
        </a:xfrm>
      </p:grpSpPr>
      <p:sp>
        <p:nvSpPr>
          <p:cNvPr id="242" name="Google Shape;242;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3" name="Google Shape;243;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4" name="Google Shape;244;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6" name="Google Shape;246;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47"/>
        <p:cNvGrpSpPr/>
        <p:nvPr/>
      </p:nvGrpSpPr>
      <p:grpSpPr>
        <a:xfrm>
          <a:off x="0" y="0"/>
          <a:ext cx="0" cy="0"/>
          <a:chOff x="0" y="0"/>
          <a:chExt cx="0" cy="0"/>
        </a:xfrm>
      </p:grpSpPr>
      <p:sp>
        <p:nvSpPr>
          <p:cNvPr id="248" name="Google Shape;248;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49" name="Google Shape;249;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50" name="Google Shape;250;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1" name="Google Shape;251;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2" name="Google Shape;252;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11" Type="http://schemas.openxmlformats.org/officeDocument/2006/relationships/slideLayout" Target="../slideLayouts/slideLayout33.xml"/><Relationship Id="rId12" Type="http://schemas.openxmlformats.org/officeDocument/2006/relationships/slideLayout" Target="../slideLayouts/slideLayout34.xml"/><Relationship Id="rId13" Type="http://schemas.openxmlformats.org/officeDocument/2006/relationships/theme" Target="../theme/theme3.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23.xml"/><Relationship Id="rId2" Type="http://schemas.openxmlformats.org/officeDocument/2006/relationships/slideLayout" Target="../slideLayouts/slideLayout24.xml"/><Relationship Id="rId3" Type="http://schemas.openxmlformats.org/officeDocument/2006/relationships/slideLayout" Target="../slideLayouts/slideLayout25.xml"/><Relationship Id="rId4" Type="http://schemas.openxmlformats.org/officeDocument/2006/relationships/slideLayout" Target="../slideLayouts/slideLayout26.xml"/><Relationship Id="rId5" Type="http://schemas.openxmlformats.org/officeDocument/2006/relationships/slideLayout" Target="../slideLayouts/slideLayout27.xml"/><Relationship Id="rId6" Type="http://schemas.openxmlformats.org/officeDocument/2006/relationships/slideLayout" Target="../slideLayouts/slideLayout28.xml"/><Relationship Id="rId7" Type="http://schemas.openxmlformats.org/officeDocument/2006/relationships/slideLayout" Target="../slideLayouts/slideLayout29.xml"/><Relationship Id="rId8" Type="http://schemas.openxmlformats.org/officeDocument/2006/relationships/slideLayout" Target="../slideLayouts/slideLayout30.xml"/><Relationship Id="rId9" Type="http://schemas.openxmlformats.org/officeDocument/2006/relationships/slideLayout" Target="../slideLayouts/slideLayout31.xml"/><Relationship Id="rId10"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73" name="Google Shape;173;p2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74" name="Google Shape;174;p2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75" name="Google Shape;175;p2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12.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13.jpg"/><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4" Type="http://schemas.openxmlformats.org/officeDocument/2006/relationships/image" Target="../media/image15.jp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3/lesson-3"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6" Type="http://schemas.openxmlformats.org/officeDocument/2006/relationships/image" Target="../media/image7.png"/><Relationship Id="rId7" Type="http://schemas.openxmlformats.org/officeDocument/2006/relationships/image" Target="../media/image8.png"/><Relationship Id="rId8"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11.png"/><Relationship Id="rId1" Type="http://schemas.openxmlformats.org/officeDocument/2006/relationships/slideLayout" Target="../slideLayouts/slideLayout1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38"/>
          <p:cNvSpPr txBox="1">
            <a:spLocks noGrp="1"/>
          </p:cNvSpPr>
          <p:nvPr>
            <p:ph type="title"/>
          </p:nvPr>
        </p:nvSpPr>
        <p:spPr>
          <a:xfrm>
            <a:off x="436100" y="273850"/>
            <a:ext cx="80793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3: Lesson 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58" name="Google Shape;258;p38"/>
          <p:cNvSpPr txBox="1">
            <a:spLocks noGrp="1"/>
          </p:cNvSpPr>
          <p:nvPr>
            <p:ph type="body" idx="1"/>
          </p:nvPr>
        </p:nvSpPr>
        <p:spPr>
          <a:xfrm>
            <a:off x="436100" y="1178225"/>
            <a:ext cx="8555400" cy="34521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60-</a:t>
            </a:r>
            <a:r>
              <a:rPr lang="en" sz="1800" dirty="0">
                <a:latin typeface="Century Gothic"/>
                <a:ea typeface="Century Gothic"/>
                <a:cs typeface="Century Gothic"/>
                <a:sym typeface="Century Gothic"/>
              </a:rPr>
              <a:t>7</a:t>
            </a:r>
            <a:r>
              <a:rPr lang="en" sz="1800" b="0" i="0" u="none" strike="noStrike" cap="none" dirty="0">
                <a:solidFill>
                  <a:schemeClr val="dk1"/>
                </a:solidFill>
                <a:latin typeface="Century Gothic"/>
                <a:ea typeface="Century Gothic"/>
                <a:cs typeface="Century Gothic"/>
                <a:sym typeface="Century Gothic"/>
              </a:rPr>
              <a:t>0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rgbClr val="000000"/>
                </a:solidFill>
                <a:latin typeface="Century Gothic"/>
                <a:ea typeface="Century Gothic"/>
                <a:cs typeface="Century Gothic"/>
                <a:sym typeface="Century Gothic"/>
              </a:rPr>
              <a:t>In this lesson, students are introduced to the concept of broadsides through a Poster Walk to help them understand how broadsides were used to share opinions during the American Revolution. Students co-create a </a:t>
            </a:r>
            <a:r>
              <a:rPr lang="en" sz="1800" b="1" i="0" u="none" strike="noStrike" cap="none" dirty="0">
                <a:solidFill>
                  <a:srgbClr val="000000"/>
                </a:solidFill>
                <a:latin typeface="Century Gothic"/>
                <a:ea typeface="Century Gothic"/>
                <a:cs typeface="Century Gothic"/>
                <a:sym typeface="Century Gothic"/>
              </a:rPr>
              <a:t>Characteristics of Broadsides anchor chart </a:t>
            </a:r>
            <a:r>
              <a:rPr lang="en" sz="1800" b="0" i="0" u="none" strike="noStrike" cap="none" dirty="0">
                <a:solidFill>
                  <a:srgbClr val="000000"/>
                </a:solidFill>
                <a:latin typeface="Century Gothic"/>
                <a:ea typeface="Century Gothic"/>
                <a:cs typeface="Century Gothic"/>
                <a:sym typeface="Century Gothic"/>
              </a:rPr>
              <a:t>after examining real broadsides from the time period of the revolution. They will add to and refer to this anchor chart throughout the remainder of this unit as they create their own broadsides.</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learning targets for today: </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50000"/>
              </a:lnSpc>
              <a:spcBef>
                <a:spcPts val="0"/>
              </a:spcBef>
              <a:spcAft>
                <a:spcPts val="0"/>
              </a:spcAft>
              <a:buClr>
                <a:srgbClr val="444444"/>
              </a:buClr>
              <a:buSzPts val="1800"/>
              <a:buFont typeface="Century Gothic"/>
              <a:buAutoNum type="arabicPeriod"/>
            </a:pPr>
            <a:r>
              <a:rPr lang="en" sz="1800" b="0" i="0" u="none" strike="noStrike" cap="none" dirty="0">
                <a:solidFill>
                  <a:schemeClr val="dk1"/>
                </a:solidFill>
                <a:latin typeface="Century Gothic"/>
                <a:ea typeface="Century Gothic"/>
                <a:cs typeface="Century Gothic"/>
                <a:sym typeface="Century Gothic"/>
              </a:rPr>
              <a:t>I can identify the characteristics of a broadside. </a:t>
            </a: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47"/>
          <p:cNvSpPr txBox="1">
            <a:spLocks noGrp="1"/>
          </p:cNvSpPr>
          <p:nvPr>
            <p:ph type="title"/>
          </p:nvPr>
        </p:nvSpPr>
        <p:spPr>
          <a:xfrm>
            <a:off x="426225" y="201075"/>
            <a:ext cx="8089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800" b="0" i="0" u="none" strike="noStrike" cap="none" dirty="0" smtClean="0">
                <a:solidFill>
                  <a:srgbClr val="000000"/>
                </a:solidFill>
                <a:latin typeface="Century Gothic"/>
                <a:ea typeface="Century Gothic"/>
                <a:cs typeface="Century Gothic"/>
                <a:sym typeface="Century Gothic"/>
              </a:rPr>
              <a:t>Discussing </a:t>
            </a:r>
            <a:r>
              <a:rPr lang="en" sz="2800" b="0" i="0" u="none" strike="noStrike" cap="none" dirty="0">
                <a:solidFill>
                  <a:srgbClr val="000000"/>
                </a:solidFill>
                <a:latin typeface="Century Gothic"/>
                <a:ea typeface="Century Gothic"/>
                <a:cs typeface="Century Gothic"/>
                <a:sym typeface="Century Gothic"/>
              </a:rPr>
              <a:t>Opinion during the American Revolution </a:t>
            </a:r>
            <a:endParaRPr sz="2800" b="0" i="0" u="none" strike="noStrike" cap="none" dirty="0">
              <a:solidFill>
                <a:srgbClr val="000000"/>
              </a:solidFill>
              <a:latin typeface="Century Gothic"/>
              <a:ea typeface="Century Gothic"/>
              <a:cs typeface="Century Gothic"/>
              <a:sym typeface="Century Gothic"/>
            </a:endParaRPr>
          </a:p>
        </p:txBody>
      </p:sp>
      <p:pic>
        <p:nvPicPr>
          <p:cNvPr id="330" name="Google Shape;330;p47"/>
          <p:cNvPicPr preferRelativeResize="0"/>
          <p:nvPr/>
        </p:nvPicPr>
        <p:blipFill rotWithShape="1">
          <a:blip r:embed="rId3">
            <a:alphaModFix/>
          </a:blip>
          <a:srcRect/>
          <a:stretch/>
        </p:blipFill>
        <p:spPr>
          <a:xfrm>
            <a:off x="8414797" y="4441371"/>
            <a:ext cx="598203" cy="481607"/>
          </a:xfrm>
          <a:prstGeom prst="rect">
            <a:avLst/>
          </a:prstGeom>
          <a:noFill/>
          <a:ln>
            <a:noFill/>
          </a:ln>
        </p:spPr>
      </p:pic>
      <p:sp>
        <p:nvSpPr>
          <p:cNvPr id="331" name="Google Shape;331;p47"/>
          <p:cNvSpPr txBox="1"/>
          <p:nvPr/>
        </p:nvSpPr>
        <p:spPr>
          <a:xfrm>
            <a:off x="548625" y="1245369"/>
            <a:ext cx="7844400" cy="34875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rgbClr val="444444"/>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How do people today share their opinion?</a:t>
            </a: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How might people have shared their opinion during the American Revolution, before things like Twitter and blogs existed?</a:t>
            </a: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What is this author’s opinion of the American Revolution?</a:t>
            </a:r>
            <a:endParaRPr sz="2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35"/>
        <p:cNvGrpSpPr/>
        <p:nvPr/>
      </p:nvGrpSpPr>
      <p:grpSpPr>
        <a:xfrm>
          <a:off x="0" y="0"/>
          <a:ext cx="0" cy="0"/>
          <a:chOff x="0" y="0"/>
          <a:chExt cx="0" cy="0"/>
        </a:xfrm>
      </p:grpSpPr>
      <p:sp>
        <p:nvSpPr>
          <p:cNvPr id="336" name="Google Shape;336;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b="0" i="0" u="none" strike="noStrike" cap="none">
                <a:solidFill>
                  <a:srgbClr val="000000"/>
                </a:solidFill>
                <a:latin typeface="Century Gothic"/>
                <a:ea typeface="Century Gothic"/>
                <a:cs typeface="Century Gothic"/>
                <a:sym typeface="Century Gothic"/>
              </a:rPr>
              <a:t>Poster Walk: Exploring Broadsides</a:t>
            </a:r>
            <a:endParaRPr sz="3200" b="0" i="0" u="none" strike="noStrike" cap="none">
              <a:solidFill>
                <a:srgbClr val="000000"/>
              </a:solidFill>
              <a:latin typeface="Century Gothic"/>
              <a:ea typeface="Century Gothic"/>
              <a:cs typeface="Century Gothic"/>
              <a:sym typeface="Century Gothic"/>
            </a:endParaRPr>
          </a:p>
        </p:txBody>
      </p:sp>
      <p:sp>
        <p:nvSpPr>
          <p:cNvPr id="337" name="Google Shape;337;p48"/>
          <p:cNvSpPr txBox="1">
            <a:spLocks noGrp="1"/>
          </p:cNvSpPr>
          <p:nvPr>
            <p:ph type="body" idx="1"/>
          </p:nvPr>
        </p:nvSpPr>
        <p:spPr>
          <a:xfrm>
            <a:off x="4833400" y="1465050"/>
            <a:ext cx="3969600" cy="25167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2100"/>
              <a:buFont typeface="Arial"/>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What can you infer about broadsides from the pictures and/or text on this poster?</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What patterns or themes did you notice in all of the Poster Walk posters?</a:t>
            </a:r>
            <a:endParaRPr sz="1800" b="0" i="0" u="none" strike="noStrike" cap="none">
              <a:solidFill>
                <a:schemeClr val="dk1"/>
              </a:solidFill>
              <a:latin typeface="Century Gothic"/>
              <a:ea typeface="Century Gothic"/>
              <a:cs typeface="Century Gothic"/>
              <a:sym typeface="Century Gothic"/>
            </a:endParaRPr>
          </a:p>
        </p:txBody>
      </p:sp>
      <p:pic>
        <p:nvPicPr>
          <p:cNvPr id="338" name="Google Shape;338;p48"/>
          <p:cNvPicPr preferRelativeResize="0"/>
          <p:nvPr/>
        </p:nvPicPr>
        <p:blipFill rotWithShape="1">
          <a:blip r:embed="rId3">
            <a:alphaModFix/>
          </a:blip>
          <a:srcRect/>
          <a:stretch/>
        </p:blipFill>
        <p:spPr>
          <a:xfrm>
            <a:off x="8485414" y="4356485"/>
            <a:ext cx="552450" cy="552450"/>
          </a:xfrm>
          <a:prstGeom prst="rect">
            <a:avLst/>
          </a:prstGeom>
          <a:noFill/>
          <a:ln>
            <a:noFill/>
          </a:ln>
        </p:spPr>
      </p:pic>
      <p:pic>
        <p:nvPicPr>
          <p:cNvPr id="339" name="Google Shape;339;p48"/>
          <p:cNvPicPr preferRelativeResize="0"/>
          <p:nvPr/>
        </p:nvPicPr>
        <p:blipFill rotWithShape="1">
          <a:blip r:embed="rId4">
            <a:alphaModFix/>
          </a:blip>
          <a:srcRect/>
          <a:stretch/>
        </p:blipFill>
        <p:spPr>
          <a:xfrm>
            <a:off x="243175" y="1140594"/>
            <a:ext cx="4543218" cy="357065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43"/>
        <p:cNvGrpSpPr/>
        <p:nvPr/>
      </p:nvGrpSpPr>
      <p:grpSpPr>
        <a:xfrm>
          <a:off x="0" y="0"/>
          <a:ext cx="0" cy="0"/>
          <a:chOff x="0" y="0"/>
          <a:chExt cx="0" cy="0"/>
        </a:xfrm>
      </p:grpSpPr>
      <p:sp>
        <p:nvSpPr>
          <p:cNvPr id="344" name="Google Shape;344;p49"/>
          <p:cNvSpPr txBox="1">
            <a:spLocks noGrp="1"/>
          </p:cNvSpPr>
          <p:nvPr>
            <p:ph type="title"/>
          </p:nvPr>
        </p:nvSpPr>
        <p:spPr>
          <a:xfrm>
            <a:off x="184350" y="255250"/>
            <a:ext cx="8775300" cy="766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400" b="0" i="0" u="none" strike="noStrike" cap="none">
                <a:solidFill>
                  <a:srgbClr val="000000"/>
                </a:solidFill>
                <a:latin typeface="Georgia"/>
                <a:ea typeface="Georgia"/>
                <a:cs typeface="Georgia"/>
                <a:sym typeface="Georgia"/>
              </a:rPr>
              <a:t> </a:t>
            </a:r>
            <a:r>
              <a:rPr lang="en" sz="2400" b="0" i="0" u="none" strike="noStrike" cap="none">
                <a:solidFill>
                  <a:srgbClr val="000000"/>
                </a:solidFill>
                <a:latin typeface="Century Gothic"/>
                <a:ea typeface="Century Gothic"/>
                <a:cs typeface="Century Gothic"/>
                <a:sym typeface="Century Gothic"/>
              </a:rPr>
              <a:t>Back-to-Back and Face-to-Face: Reflecting on Learning</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2400" b="0" i="0" u="none" strike="noStrike" cap="none">
              <a:solidFill>
                <a:srgbClr val="000000"/>
              </a:solidFill>
              <a:latin typeface="Century Gothic"/>
              <a:ea typeface="Century Gothic"/>
              <a:cs typeface="Century Gothic"/>
              <a:sym typeface="Century Gothic"/>
            </a:endParaRPr>
          </a:p>
        </p:txBody>
      </p:sp>
      <p:sp>
        <p:nvSpPr>
          <p:cNvPr id="345" name="Google Shape;345;p49"/>
          <p:cNvSpPr txBox="1"/>
          <p:nvPr/>
        </p:nvSpPr>
        <p:spPr>
          <a:xfrm>
            <a:off x="4720000" y="817650"/>
            <a:ext cx="4167600" cy="3508200"/>
          </a:xfrm>
          <a:prstGeom prst="rect">
            <a:avLst/>
          </a:prstGeom>
          <a:noFill/>
          <a:ln>
            <a:noFill/>
          </a:ln>
        </p:spPr>
        <p:txBody>
          <a:bodyPr spcFirstLastPara="1" wrap="square" lIns="91425" tIns="91425" rIns="91425" bIns="91425" anchor="t" anchorCtr="0">
            <a:noAutofit/>
          </a:bodyPr>
          <a:lstStyle/>
          <a:p>
            <a:pPr marL="457200" marR="0" lvl="0" indent="-336550" algn="l" rtl="0">
              <a:lnSpc>
                <a:spcPct val="100000"/>
              </a:lnSpc>
              <a:spcBef>
                <a:spcPts val="0"/>
              </a:spcBef>
              <a:spcAft>
                <a:spcPts val="0"/>
              </a:spcAft>
              <a:buClr>
                <a:schemeClr val="dk1"/>
              </a:buClr>
              <a:buSzPts val="1700"/>
              <a:buFont typeface="Century Gothic"/>
              <a:buAutoNum type="arabicPeriod"/>
            </a:pPr>
            <a:r>
              <a:rPr lang="en" sz="1700" b="0" i="1" u="none" strike="noStrike" cap="none" dirty="0">
                <a:solidFill>
                  <a:schemeClr val="dk1"/>
                </a:solidFill>
                <a:latin typeface="Century Gothic"/>
                <a:ea typeface="Century Gothic"/>
                <a:cs typeface="Century Gothic"/>
                <a:sym typeface="Century Gothic"/>
              </a:rPr>
              <a:t>Now that you’ve seen some more broadsides, what do you think broadsides were used for during the American </a:t>
            </a:r>
            <a:r>
              <a:rPr lang="en" sz="1700" b="0" i="1" u="none" strike="noStrike" cap="none" dirty="0" smtClean="0">
                <a:solidFill>
                  <a:schemeClr val="dk1"/>
                </a:solidFill>
                <a:latin typeface="Century Gothic"/>
                <a:ea typeface="Century Gothic"/>
                <a:cs typeface="Century Gothic"/>
                <a:sym typeface="Century Gothic"/>
              </a:rPr>
              <a:t>Revolution?</a:t>
            </a:r>
            <a:endParaRPr lang="en" sz="1700" i="1"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AutoNum type="arabicPeriod"/>
            </a:pPr>
            <a:endParaRPr lang="en" sz="1700" b="0" i="1"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AutoNum type="arabicPeriod"/>
            </a:pPr>
            <a:r>
              <a:rPr lang="en" sz="1700" b="0" i="1" u="none" strike="noStrike" cap="none" dirty="0" smtClean="0">
                <a:solidFill>
                  <a:schemeClr val="dk1"/>
                </a:solidFill>
                <a:latin typeface="Century Gothic"/>
                <a:ea typeface="Century Gothic"/>
                <a:cs typeface="Century Gothic"/>
                <a:sym typeface="Century Gothic"/>
              </a:rPr>
              <a:t>What </a:t>
            </a:r>
            <a:r>
              <a:rPr lang="en" sz="1700" b="0" i="1" u="none" strike="noStrike" cap="none" dirty="0">
                <a:solidFill>
                  <a:schemeClr val="dk1"/>
                </a:solidFill>
                <a:latin typeface="Century Gothic"/>
                <a:ea typeface="Century Gothic"/>
                <a:cs typeface="Century Gothic"/>
                <a:sym typeface="Century Gothic"/>
              </a:rPr>
              <a:t>was one characteristic you saw in most of the broadsides you looked at </a:t>
            </a:r>
            <a:r>
              <a:rPr lang="en" sz="1700" b="0" i="1" u="none" strike="noStrike" cap="none" dirty="0" smtClean="0">
                <a:solidFill>
                  <a:schemeClr val="dk1"/>
                </a:solidFill>
                <a:latin typeface="Century Gothic"/>
                <a:ea typeface="Century Gothic"/>
                <a:cs typeface="Century Gothic"/>
                <a:sym typeface="Century Gothic"/>
              </a:rPr>
              <a:t>today?</a:t>
            </a:r>
            <a:endParaRPr lang="en" sz="1700" i="1"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AutoNum type="arabicPeriod"/>
            </a:pPr>
            <a:endParaRPr lang="en" sz="1700" b="0" i="1"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AutoNum type="arabicPeriod"/>
            </a:pPr>
            <a:r>
              <a:rPr lang="en" sz="1700" b="0" i="1" u="none" strike="noStrike" cap="none" dirty="0" smtClean="0">
                <a:solidFill>
                  <a:schemeClr val="dk1"/>
                </a:solidFill>
                <a:latin typeface="Century Gothic"/>
                <a:ea typeface="Century Gothic"/>
                <a:cs typeface="Century Gothic"/>
                <a:sym typeface="Century Gothic"/>
              </a:rPr>
              <a:t>What </a:t>
            </a:r>
            <a:r>
              <a:rPr lang="en" sz="1700" b="0" i="1" u="none" strike="noStrike" cap="none" dirty="0">
                <a:solidFill>
                  <a:schemeClr val="dk1"/>
                </a:solidFill>
                <a:latin typeface="Century Gothic"/>
                <a:ea typeface="Century Gothic"/>
                <a:cs typeface="Century Gothic"/>
                <a:sym typeface="Century Gothic"/>
              </a:rPr>
              <a:t>was one opinion you saw expressed in the broadsides?</a:t>
            </a:r>
            <a:endParaRPr sz="1700" b="0" i="1" u="none" strike="noStrike" cap="none" dirty="0">
              <a:solidFill>
                <a:schemeClr val="dk1"/>
              </a:solidFill>
              <a:latin typeface="Century Gothic"/>
              <a:ea typeface="Century Gothic"/>
              <a:cs typeface="Century Gothic"/>
              <a:sym typeface="Century Gothic"/>
            </a:endParaRPr>
          </a:p>
        </p:txBody>
      </p:sp>
      <p:pic>
        <p:nvPicPr>
          <p:cNvPr id="346" name="Google Shape;346;p49"/>
          <p:cNvPicPr preferRelativeResize="0"/>
          <p:nvPr/>
        </p:nvPicPr>
        <p:blipFill rotWithShape="1">
          <a:blip r:embed="rId3">
            <a:alphaModFix/>
          </a:blip>
          <a:srcRect/>
          <a:stretch/>
        </p:blipFill>
        <p:spPr>
          <a:xfrm>
            <a:off x="8523514" y="4402051"/>
            <a:ext cx="528657" cy="494325"/>
          </a:xfrm>
          <a:prstGeom prst="rect">
            <a:avLst/>
          </a:prstGeom>
          <a:noFill/>
          <a:ln>
            <a:noFill/>
          </a:ln>
        </p:spPr>
      </p:pic>
      <p:pic>
        <p:nvPicPr>
          <p:cNvPr id="347" name="Google Shape;347;p49"/>
          <p:cNvPicPr preferRelativeResize="0"/>
          <p:nvPr/>
        </p:nvPicPr>
        <p:blipFill rotWithShape="1">
          <a:blip r:embed="rId4">
            <a:alphaModFix/>
          </a:blip>
          <a:srcRect/>
          <a:stretch/>
        </p:blipFill>
        <p:spPr>
          <a:xfrm>
            <a:off x="136175" y="1282750"/>
            <a:ext cx="4685201" cy="15127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0"/>
          <p:cNvSpPr txBox="1">
            <a:spLocks noGrp="1"/>
          </p:cNvSpPr>
          <p:nvPr>
            <p:ph type="title"/>
          </p:nvPr>
        </p:nvSpPr>
        <p:spPr>
          <a:xfrm>
            <a:off x="184350" y="406200"/>
            <a:ext cx="8775300" cy="7665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b="0" i="0" u="none" strike="noStrike" cap="none" dirty="0">
                <a:solidFill>
                  <a:srgbClr val="000000"/>
                </a:solidFill>
                <a:latin typeface="Century Gothic"/>
                <a:ea typeface="Century Gothic"/>
                <a:cs typeface="Century Gothic"/>
                <a:sym typeface="Century Gothic"/>
              </a:rPr>
              <a:t> Preparing for the </a:t>
            </a:r>
            <a:r>
              <a:rPr lang="en" sz="3000" b="1" i="0" u="none" strike="noStrike" cap="none" dirty="0">
                <a:solidFill>
                  <a:srgbClr val="000000"/>
                </a:solidFill>
                <a:latin typeface="Century Gothic"/>
                <a:ea typeface="Century Gothic"/>
                <a:cs typeface="Century Gothic"/>
                <a:sym typeface="Century Gothic"/>
              </a:rPr>
              <a:t>Mid-Unit 3 Assessment </a:t>
            </a:r>
            <a:endParaRPr sz="3000" b="1" i="0" u="none" strike="noStrike" cap="none"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2400" b="0" i="0" u="none" strike="noStrike" cap="none" dirty="0">
              <a:solidFill>
                <a:srgbClr val="000000"/>
              </a:solidFill>
              <a:latin typeface="Century Gothic"/>
              <a:ea typeface="Century Gothic"/>
              <a:cs typeface="Century Gothic"/>
              <a:sym typeface="Century Gothic"/>
            </a:endParaRPr>
          </a:p>
        </p:txBody>
      </p:sp>
      <p:sp>
        <p:nvSpPr>
          <p:cNvPr id="353" name="Google Shape;353;p50"/>
          <p:cNvSpPr txBox="1"/>
          <p:nvPr/>
        </p:nvSpPr>
        <p:spPr>
          <a:xfrm>
            <a:off x="371650" y="1172700"/>
            <a:ext cx="7671300" cy="2139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I can explain how an author supports an opinion with reasons and evidence.</a:t>
            </a:r>
            <a:endParaRPr sz="2400" b="0" i="0" u="none" strike="noStrike" cap="none">
              <a:solidFill>
                <a:srgbClr val="000000"/>
              </a:solidFill>
              <a:latin typeface="Century Gothic"/>
              <a:ea typeface="Century Gothic"/>
              <a:cs typeface="Century Gothic"/>
              <a:sym typeface="Century Gothic"/>
            </a:endParaRPr>
          </a:p>
        </p:txBody>
      </p:sp>
      <p:pic>
        <p:nvPicPr>
          <p:cNvPr id="354" name="Google Shape;354;p50"/>
          <p:cNvPicPr preferRelativeResize="0"/>
          <p:nvPr/>
        </p:nvPicPr>
        <p:blipFill rotWithShape="1">
          <a:blip r:embed="rId3">
            <a:alphaModFix/>
          </a:blip>
          <a:srcRect/>
          <a:stretch/>
        </p:blipFill>
        <p:spPr>
          <a:xfrm>
            <a:off x="8486122" y="4404122"/>
            <a:ext cx="495300" cy="4953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5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360" name="Google Shape;360;p51"/>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Tx/>
              <a:buSzPts val="1800"/>
              <a:buFont typeface="Century Gothic"/>
              <a:buAutoNum type="alphaUcPeriod"/>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361" name="Google Shape;361;p51"/>
          <p:cNvSpPr txBox="1"/>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rgbClr val="000000"/>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52"/>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367" name="Google Shape;367;p52"/>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368" name="Google Shape;368;p52"/>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5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375" name="Google Shape;375;p53"/>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76" name="Google Shape;376;p53"/>
          <p:cNvGraphicFramePr/>
          <p:nvPr/>
        </p:nvGraphicFramePr>
        <p:xfrm>
          <a:off x="952500" y="2822000"/>
          <a:ext cx="7239000" cy="1859219"/>
        </p:xfrm>
        <a:graphic>
          <a:graphicData uri="http://schemas.openxmlformats.org/drawingml/2006/table">
            <a:tbl>
              <a:tblPr>
                <a:noFill/>
                <a:tableStyleId>{8A783ABD-43A6-4397-A2D9-90C23923542E}</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sp>
        <p:nvSpPr>
          <p:cNvPr id="263" name="Google Shape;263;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3: Lesson 3</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264" name="Google Shape;264;p3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3: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600" dirty="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 through Lesson 3</a:t>
            </a:r>
            <a:r>
              <a:rPr lang="en" sz="1700" b="0" i="0" u="none" strike="noStrike" cap="none" dirty="0">
                <a:solidFill>
                  <a:schemeClr val="hlink"/>
                </a:solidFill>
                <a:uFill>
                  <a:noFill/>
                </a:uFill>
                <a:latin typeface="Century Gothic"/>
                <a:ea typeface="Century Gothic"/>
                <a:cs typeface="Century Gothic"/>
                <a:sym typeface="Century Gothic"/>
                <a:hlinkClick r:id="rId3"/>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lang="en" sz="17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r>
              <a:rPr lang="en" sz="1700" b="0" i="0" u="none" strike="noStrike" cap="none" dirty="0" smtClean="0">
                <a:solidFill>
                  <a:schemeClr val="dk1"/>
                </a:solidFill>
                <a:latin typeface="Century Gothic"/>
                <a:ea typeface="Century Gothic"/>
                <a:cs typeface="Century Gothic"/>
                <a:sym typeface="Century Gothic"/>
              </a:rPr>
              <a:t>In </a:t>
            </a:r>
            <a:r>
              <a:rPr lang="en" sz="1700" b="0" i="0" u="none" strike="noStrike" cap="none" dirty="0">
                <a:solidFill>
                  <a:schemeClr val="dk1"/>
                </a:solidFill>
                <a:latin typeface="Century Gothic"/>
                <a:ea typeface="Century Gothic"/>
                <a:cs typeface="Century Gothic"/>
                <a:sym typeface="Century Gothic"/>
              </a:rPr>
              <a:t>this lesson, students will be:</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Research Reading Share</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Poster Walk:  Exploring Broadsides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Back-to-Back and Face-to-Face:  Reflecting on Learning</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Preparing for the </a:t>
            </a:r>
            <a:r>
              <a:rPr lang="en" sz="1700" b="1" i="0" u="none" strike="noStrike" cap="none" dirty="0">
                <a:solidFill>
                  <a:schemeClr val="dk1"/>
                </a:solidFill>
                <a:latin typeface="Century Gothic"/>
                <a:ea typeface="Century Gothic"/>
                <a:cs typeface="Century Gothic"/>
                <a:sym typeface="Century Gothic"/>
              </a:rPr>
              <a:t>Mid-Unit 3 Assessment</a:t>
            </a:r>
            <a:endParaRPr sz="1700" b="1"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Reviewing </a:t>
            </a:r>
            <a:r>
              <a:rPr lang="en" sz="1700" b="0" i="0" u="none" strike="noStrike" cap="none" dirty="0" smtClean="0">
                <a:solidFill>
                  <a:schemeClr val="dk1"/>
                </a:solidFill>
                <a:latin typeface="Century Gothic"/>
                <a:ea typeface="Century Gothic"/>
                <a:cs typeface="Century Gothic"/>
                <a:sym typeface="Century Gothic"/>
              </a:rPr>
              <a:t>Homework</a:t>
            </a: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3: Lesson 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70" name="Google Shape;270;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3: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3: Lesson 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276" name="Google Shape;276;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3: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6 protocols:  Triad Talk, Back-to-Back and Face-to-Face, Poster Walk, Turn and Talk, Think-Pair-Share, and Thumb-O-Meter.</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277" name="Google Shape;277;p41"/>
          <p:cNvPicPr preferRelativeResize="0"/>
          <p:nvPr/>
        </p:nvPicPr>
        <p:blipFill rotWithShape="1">
          <a:blip r:embed="rId3">
            <a:alphaModFix/>
          </a:blip>
          <a:srcRect/>
          <a:stretch/>
        </p:blipFill>
        <p:spPr>
          <a:xfrm>
            <a:off x="8647500" y="4379374"/>
            <a:ext cx="496500" cy="496500"/>
          </a:xfrm>
          <a:prstGeom prst="rect">
            <a:avLst/>
          </a:prstGeom>
          <a:noFill/>
          <a:ln>
            <a:noFill/>
          </a:ln>
        </p:spPr>
      </p:pic>
      <p:pic>
        <p:nvPicPr>
          <p:cNvPr id="278" name="Google Shape;278;p41"/>
          <p:cNvPicPr preferRelativeResize="0"/>
          <p:nvPr/>
        </p:nvPicPr>
        <p:blipFill rotWithShape="1">
          <a:blip r:embed="rId4">
            <a:alphaModFix/>
          </a:blip>
          <a:srcRect/>
          <a:stretch/>
        </p:blipFill>
        <p:spPr>
          <a:xfrm>
            <a:off x="8018850" y="4379375"/>
            <a:ext cx="496500" cy="496500"/>
          </a:xfrm>
          <a:prstGeom prst="rect">
            <a:avLst/>
          </a:prstGeom>
          <a:noFill/>
          <a:ln>
            <a:noFill/>
          </a:ln>
        </p:spPr>
      </p:pic>
      <p:pic>
        <p:nvPicPr>
          <p:cNvPr id="279" name="Google Shape;279;p41"/>
          <p:cNvPicPr preferRelativeResize="0"/>
          <p:nvPr/>
        </p:nvPicPr>
        <p:blipFill rotWithShape="1">
          <a:blip r:embed="rId5">
            <a:alphaModFix/>
          </a:blip>
          <a:srcRect/>
          <a:stretch/>
        </p:blipFill>
        <p:spPr>
          <a:xfrm>
            <a:off x="7390200" y="4379375"/>
            <a:ext cx="496500" cy="496500"/>
          </a:xfrm>
          <a:prstGeom prst="rect">
            <a:avLst/>
          </a:prstGeom>
          <a:noFill/>
          <a:ln>
            <a:noFill/>
          </a:ln>
        </p:spPr>
      </p:pic>
      <p:pic>
        <p:nvPicPr>
          <p:cNvPr id="280" name="Google Shape;280;p41"/>
          <p:cNvPicPr preferRelativeResize="0"/>
          <p:nvPr/>
        </p:nvPicPr>
        <p:blipFill rotWithShape="1">
          <a:blip r:embed="rId6">
            <a:alphaModFix/>
          </a:blip>
          <a:srcRect/>
          <a:stretch/>
        </p:blipFill>
        <p:spPr>
          <a:xfrm>
            <a:off x="5754151" y="4379373"/>
            <a:ext cx="496500" cy="496500"/>
          </a:xfrm>
          <a:prstGeom prst="rect">
            <a:avLst/>
          </a:prstGeom>
          <a:noFill/>
          <a:ln>
            <a:noFill/>
          </a:ln>
        </p:spPr>
      </p:pic>
      <p:pic>
        <p:nvPicPr>
          <p:cNvPr id="281" name="Google Shape;281;p41"/>
          <p:cNvPicPr preferRelativeResize="0"/>
          <p:nvPr/>
        </p:nvPicPr>
        <p:blipFill rotWithShape="1">
          <a:blip r:embed="rId7">
            <a:alphaModFix/>
          </a:blip>
          <a:srcRect/>
          <a:stretch/>
        </p:blipFill>
        <p:spPr>
          <a:xfrm>
            <a:off x="6343279" y="4379377"/>
            <a:ext cx="440283" cy="496500"/>
          </a:xfrm>
          <a:prstGeom prst="rect">
            <a:avLst/>
          </a:prstGeom>
          <a:noFill/>
          <a:ln>
            <a:noFill/>
          </a:ln>
        </p:spPr>
      </p:pic>
      <p:pic>
        <p:nvPicPr>
          <p:cNvPr id="282" name="Google Shape;282;p41"/>
          <p:cNvPicPr preferRelativeResize="0"/>
          <p:nvPr/>
        </p:nvPicPr>
        <p:blipFill rotWithShape="1">
          <a:blip r:embed="rId8">
            <a:alphaModFix/>
          </a:blip>
          <a:srcRect/>
          <a:stretch/>
        </p:blipFill>
        <p:spPr>
          <a:xfrm>
            <a:off x="6817775" y="4379375"/>
            <a:ext cx="440275" cy="4402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sp>
        <p:nvSpPr>
          <p:cNvPr id="288" name="Google Shape;288;p42"/>
          <p:cNvSpPr txBox="1">
            <a:spLocks noGrp="1"/>
          </p:cNvSpPr>
          <p:nvPr>
            <p:ph type="body" idx="1"/>
          </p:nvPr>
        </p:nvSpPr>
        <p:spPr>
          <a:xfrm>
            <a:off x="628650" y="1268044"/>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3: </a:t>
            </a:r>
            <a:r>
              <a:rPr lang="en" sz="1800" b="0" i="0" u="none" strike="noStrike" cap="none" dirty="0">
                <a:solidFill>
                  <a:schemeClr val="dk1"/>
                </a:solidFill>
                <a:latin typeface="Century Gothic"/>
                <a:ea typeface="Century Gothic"/>
                <a:cs typeface="Century Gothic"/>
                <a:sym typeface="Century Gothic"/>
              </a:rPr>
              <a:t>Supports for Students Who Need It</a:t>
            </a:r>
            <a:endParaRPr sz="1800" b="0" i="0" u="none" strike="noStrike" cap="none" dirty="0">
              <a:solidFill>
                <a:schemeClr val="dk1"/>
              </a:solidFill>
              <a:latin typeface="Century Gothic"/>
              <a:ea typeface="Century Gothic"/>
              <a:cs typeface="Century Gothic"/>
              <a:sym typeface="Century Gothic"/>
            </a:endParaRPr>
          </a:p>
          <a:p>
            <a:pPr marL="457200" marR="0" lvl="0" indent="-330200" algn="l" rtl="0">
              <a:lnSpc>
                <a:spcPct val="100000"/>
              </a:lnSpc>
              <a:spcBef>
                <a:spcPts val="1800"/>
              </a:spcBef>
              <a:spcAft>
                <a:spcPts val="0"/>
              </a:spcAft>
              <a:buClr>
                <a:srgbClr val="000000"/>
              </a:buClr>
              <a:buSzPts val="1600"/>
              <a:buFont typeface="Century Gothic"/>
              <a:buChar char="•"/>
            </a:pPr>
            <a:r>
              <a:rPr lang="en" sz="1600" b="0" i="0" u="none" strike="noStrike" cap="none" dirty="0" smtClean="0">
                <a:solidFill>
                  <a:srgbClr val="000000"/>
                </a:solidFill>
                <a:latin typeface="Century Gothic"/>
                <a:ea typeface="Century Gothic"/>
                <a:cs typeface="Century Gothic"/>
                <a:sym typeface="Century Gothic"/>
              </a:rPr>
              <a:t>The </a:t>
            </a:r>
            <a:r>
              <a:rPr lang="en" sz="1600" b="0" i="0" u="none" strike="noStrike" cap="none" dirty="0">
                <a:solidFill>
                  <a:srgbClr val="000000"/>
                </a:solidFill>
                <a:latin typeface="Century Gothic"/>
                <a:ea typeface="Century Gothic"/>
                <a:cs typeface="Century Gothic"/>
                <a:sym typeface="Century Gothic"/>
              </a:rPr>
              <a:t>basic design of this lesson supports students by providing the opportunity to examine authentic broadsides, discuss them in small groups, and together determine the characteristics of broadsides in preparation for writing their own later in the unit.</a:t>
            </a:r>
            <a:endParaRPr sz="1600" b="0" i="0" u="none" strike="noStrike" cap="none" dirty="0">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Char char="•"/>
            </a:pPr>
            <a:r>
              <a:rPr lang="en" sz="1600" b="0" i="0" u="none" strike="noStrike" cap="none" dirty="0">
                <a:solidFill>
                  <a:srgbClr val="000000"/>
                </a:solidFill>
                <a:latin typeface="Century Gothic"/>
                <a:ea typeface="Century Gothic"/>
                <a:cs typeface="Century Gothic"/>
                <a:sym typeface="Century Gothic"/>
              </a:rPr>
              <a:t>Students may find it challenging to read and comprehend the broadsides due to the large volume of text and their use of language not commonly used today. Support students by allowing them to review just one or two broadsides and/or encouraging them to review broadsides that have a smaller volume of text.</a:t>
            </a:r>
            <a:endParaRPr sz="16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chemeClr val="dk1"/>
              </a:buClr>
              <a:buSzPts val="2100"/>
              <a:buFont typeface="Arial"/>
              <a:buNone/>
            </a:pPr>
            <a:endParaRPr sz="1400" b="0" i="0" u="none" strike="noStrike" cap="none" dirty="0">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89" name="Google Shape;289;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90" name="Google Shape;290;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91" name="Google Shape;291;p42"/>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8" name="Google Shape;275;p4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3: Lesson 3</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95"/>
        <p:cNvGrpSpPr/>
        <p:nvPr/>
      </p:nvGrpSpPr>
      <p:grpSpPr>
        <a:xfrm>
          <a:off x="0" y="0"/>
          <a:ext cx="0" cy="0"/>
          <a:chOff x="0" y="0"/>
          <a:chExt cx="0" cy="0"/>
        </a:xfrm>
      </p:grpSpPr>
      <p:pic>
        <p:nvPicPr>
          <p:cNvPr id="296" name="Google Shape;296;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97" name="Google Shape;297;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98" name="Google Shape;298;p43"/>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3: Lesson 3</a:t>
            </a:r>
            <a:endParaRPr sz="3000" b="0" i="0" u="none" strike="noStrike" cap="none">
              <a:solidFill>
                <a:srgbClr val="404040"/>
              </a:solidFill>
              <a:latin typeface="Calibri"/>
              <a:ea typeface="Calibri"/>
              <a:cs typeface="Calibri"/>
              <a:sym typeface="Calibri"/>
            </a:endParaRPr>
          </a:p>
        </p:txBody>
      </p:sp>
      <p:pic>
        <p:nvPicPr>
          <p:cNvPr id="299" name="Google Shape;299;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300" name="Google Shape;300;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306" name="Google Shape;306;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What are we learning and doing today?</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Sharing research reading,</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Reviewing learning targets,</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Discussing opinion during the American Revolution,</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Participating in a Poster Walk:  Exploring Broadsides</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Back-to-Back and Face-to-Face:  Reflecting on Learning,</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Preparing for the </a:t>
            </a:r>
            <a:r>
              <a:rPr lang="en" sz="1800" b="1" i="0" u="none" strike="noStrike" cap="none" dirty="0">
                <a:solidFill>
                  <a:srgbClr val="000000"/>
                </a:solidFill>
                <a:latin typeface="Century Gothic"/>
                <a:ea typeface="Century Gothic"/>
                <a:cs typeface="Century Gothic"/>
                <a:sym typeface="Century Gothic"/>
              </a:rPr>
              <a:t>Mid-Unit 3 Assessment</a:t>
            </a:r>
            <a:r>
              <a:rPr lang="en" sz="1800" b="0" i="0" u="none" strike="noStrike" cap="none" dirty="0">
                <a:solidFill>
                  <a:srgbClr val="000000"/>
                </a:solidFill>
                <a:latin typeface="Century Gothic"/>
                <a:ea typeface="Century Gothic"/>
                <a:cs typeface="Century Gothic"/>
                <a:sym typeface="Century Gothic"/>
              </a:rPr>
              <a:t>, and</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dirty="0">
                <a:solidFill>
                  <a:srgbClr val="000000"/>
                </a:solidFill>
                <a:latin typeface="Century Gothic"/>
                <a:ea typeface="Century Gothic"/>
                <a:cs typeface="Century Gothic"/>
                <a:sym typeface="Century Gothic"/>
              </a:rPr>
              <a:t>Reviewing </a:t>
            </a:r>
            <a:r>
              <a:rPr lang="en" sz="1800" b="0" i="0" u="none" strike="noStrike" cap="none" dirty="0" smtClean="0">
                <a:solidFill>
                  <a:srgbClr val="000000"/>
                </a:solidFill>
                <a:latin typeface="Century Gothic"/>
                <a:ea typeface="Century Gothic"/>
                <a:cs typeface="Century Gothic"/>
                <a:sym typeface="Century Gothic"/>
              </a:rPr>
              <a:t>Homework</a:t>
            </a: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45"/>
          <p:cNvSpPr txBox="1">
            <a:spLocks noGrp="1"/>
          </p:cNvSpPr>
          <p:nvPr>
            <p:ph type="subTitle" idx="1"/>
          </p:nvPr>
        </p:nvSpPr>
        <p:spPr>
          <a:xfrm>
            <a:off x="311700" y="92375"/>
            <a:ext cx="8520600" cy="792600"/>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800"/>
              </a:spcBef>
              <a:spcAft>
                <a:spcPts val="0"/>
              </a:spcAft>
              <a:buClr>
                <a:schemeClr val="dk1"/>
              </a:buClr>
              <a:buSzPts val="1800"/>
              <a:buFont typeface="Century Gothic"/>
              <a:buNone/>
            </a:pPr>
            <a:r>
              <a:rPr lang="en" sz="2400" b="0" i="0" u="none" strike="noStrike" cap="none">
                <a:solidFill>
                  <a:srgbClr val="000000"/>
                </a:solidFill>
                <a:latin typeface="Century Gothic"/>
                <a:ea typeface="Century Gothic"/>
                <a:cs typeface="Century Gothic"/>
                <a:sym typeface="Century Gothic"/>
              </a:rPr>
              <a:t>Research Reading Share: Book Talk</a:t>
            </a:r>
            <a:endParaRPr sz="2400" b="0" i="0" u="none" strike="noStrike" cap="none">
              <a:solidFill>
                <a:srgbClr val="000000"/>
              </a:solidFill>
              <a:latin typeface="Century Gothic"/>
              <a:ea typeface="Century Gothic"/>
              <a:cs typeface="Century Gothic"/>
              <a:sym typeface="Century Gothic"/>
            </a:endParaRPr>
          </a:p>
        </p:txBody>
      </p:sp>
      <p:sp>
        <p:nvSpPr>
          <p:cNvPr id="312" name="Google Shape;312;p45"/>
          <p:cNvSpPr txBox="1"/>
          <p:nvPr/>
        </p:nvSpPr>
        <p:spPr>
          <a:xfrm>
            <a:off x="947475" y="3138525"/>
            <a:ext cx="7553400" cy="8568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Complete the sentence frame using your ideas about your independent reading book. (2 minutes)</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Get in a triad and label each partner A, B or C.</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a:solidFill>
                  <a:srgbClr val="000000"/>
                </a:solidFill>
                <a:latin typeface="Century Gothic"/>
                <a:ea typeface="Century Gothic"/>
                <a:cs typeface="Century Gothic"/>
                <a:sym typeface="Century Gothic"/>
              </a:rPr>
              <a:t>Share your sentence with the group.</a:t>
            </a:r>
            <a:endParaRPr sz="1800" b="0" i="0" u="none" strike="noStrike" cap="none">
              <a:solidFill>
                <a:srgbClr val="000000"/>
              </a:solidFill>
              <a:latin typeface="Century Gothic"/>
              <a:ea typeface="Century Gothic"/>
              <a:cs typeface="Century Gothic"/>
              <a:sym typeface="Century Gothic"/>
            </a:endParaRPr>
          </a:p>
        </p:txBody>
      </p:sp>
      <p:sp>
        <p:nvSpPr>
          <p:cNvPr id="313" name="Google Shape;313;p45"/>
          <p:cNvSpPr txBox="1"/>
          <p:nvPr/>
        </p:nvSpPr>
        <p:spPr>
          <a:xfrm>
            <a:off x="1602125" y="770463"/>
            <a:ext cx="6777600" cy="9981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800"/>
              <a:buFont typeface="Arial"/>
              <a:buNone/>
            </a:pPr>
            <a:r>
              <a:rPr lang="en" sz="1800" b="0" i="0" u="none" strike="noStrike" cap="none">
                <a:solidFill>
                  <a:schemeClr val="dk1"/>
                </a:solidFill>
                <a:latin typeface="Century Gothic"/>
                <a:ea typeface="Century Gothic"/>
                <a:cs typeface="Century Gothic"/>
                <a:sym typeface="Century Gothic"/>
              </a:rPr>
              <a:t>Learning Target:  I can evaluate my independent reading book and share a one sentence summary of my opinion of the book with my peers.</a:t>
            </a:r>
            <a:endParaRPr sz="1400" b="0" i="0" u="none" strike="noStrike" cap="none">
              <a:solidFill>
                <a:srgbClr val="000000"/>
              </a:solidFill>
              <a:latin typeface="Arial"/>
              <a:ea typeface="Arial"/>
              <a:cs typeface="Arial"/>
              <a:sym typeface="Arial"/>
            </a:endParaRPr>
          </a:p>
        </p:txBody>
      </p:sp>
      <p:pic>
        <p:nvPicPr>
          <p:cNvPr id="314" name="Google Shape;314;p45"/>
          <p:cNvPicPr preferRelativeResize="0"/>
          <p:nvPr/>
        </p:nvPicPr>
        <p:blipFill rotWithShape="1">
          <a:blip r:embed="rId3">
            <a:alphaModFix/>
          </a:blip>
          <a:srcRect/>
          <a:stretch/>
        </p:blipFill>
        <p:spPr>
          <a:xfrm>
            <a:off x="8344792" y="4369825"/>
            <a:ext cx="700671" cy="531599"/>
          </a:xfrm>
          <a:prstGeom prst="rect">
            <a:avLst/>
          </a:prstGeom>
          <a:noFill/>
          <a:ln>
            <a:noFill/>
          </a:ln>
        </p:spPr>
      </p:pic>
      <p:sp>
        <p:nvSpPr>
          <p:cNvPr id="315" name="Google Shape;315;p45"/>
          <p:cNvSpPr txBox="1"/>
          <p:nvPr/>
        </p:nvSpPr>
        <p:spPr>
          <a:xfrm>
            <a:off x="947475" y="2571750"/>
            <a:ext cx="7553400" cy="7926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16" name="Google Shape;316;p45"/>
          <p:cNvSpPr txBox="1"/>
          <p:nvPr/>
        </p:nvSpPr>
        <p:spPr>
          <a:xfrm>
            <a:off x="688500" y="1823850"/>
            <a:ext cx="7767000" cy="859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chemeClr val="dk1"/>
                </a:solidFill>
                <a:latin typeface="Century Gothic"/>
                <a:ea typeface="Century Gothic"/>
                <a:cs typeface="Century Gothic"/>
                <a:sym typeface="Century Gothic"/>
              </a:rPr>
              <a:t>“I am reading ________, which is about ________. </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chemeClr val="dk1"/>
                </a:solidFill>
                <a:latin typeface="Century Gothic"/>
                <a:ea typeface="Century Gothic"/>
                <a:cs typeface="Century Gothic"/>
                <a:sym typeface="Century Gothic"/>
              </a:rPr>
              <a:t>I would/would not recommend it to a friend because ________________.”</a:t>
            </a:r>
            <a:endParaRPr sz="2400" b="0" i="0" u="none" strike="noStrike" cap="none">
              <a:solidFill>
                <a:srgbClr val="000000"/>
              </a:solidFill>
              <a:latin typeface="Century Gothic"/>
              <a:ea typeface="Century Gothic"/>
              <a:cs typeface="Century Gothic"/>
              <a:sym typeface="Century Gothic"/>
            </a:endParaRPr>
          </a:p>
        </p:txBody>
      </p:sp>
      <p:pic>
        <p:nvPicPr>
          <p:cNvPr id="317" name="Google Shape;317;p45"/>
          <p:cNvPicPr preferRelativeResize="0"/>
          <p:nvPr/>
        </p:nvPicPr>
        <p:blipFill rotWithShape="1">
          <a:blip r:embed="rId4">
            <a:alphaModFix/>
          </a:blip>
          <a:srcRect/>
          <a:stretch/>
        </p:blipFill>
        <p:spPr>
          <a:xfrm>
            <a:off x="7899742" y="4407256"/>
            <a:ext cx="445050" cy="45062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200" b="0" i="0" u="none" strike="noStrike" cap="none">
                <a:solidFill>
                  <a:srgbClr val="000000"/>
                </a:solidFill>
                <a:latin typeface="Century Gothic"/>
                <a:ea typeface="Century Gothic"/>
                <a:cs typeface="Century Gothic"/>
                <a:sym typeface="Century Gothic"/>
              </a:rPr>
              <a:t>Review Learning Targets</a:t>
            </a:r>
            <a:endParaRPr sz="3200" b="0" i="0" u="none" strike="noStrike" cap="none">
              <a:solidFill>
                <a:srgbClr val="000000"/>
              </a:solidFill>
              <a:latin typeface="Century Gothic"/>
              <a:ea typeface="Century Gothic"/>
              <a:cs typeface="Century Gothic"/>
              <a:sym typeface="Century Gothic"/>
            </a:endParaRPr>
          </a:p>
        </p:txBody>
      </p:sp>
      <p:sp>
        <p:nvSpPr>
          <p:cNvPr id="323" name="Google Shape;323;p46"/>
          <p:cNvSpPr txBox="1">
            <a:spLocks noGrp="1"/>
          </p:cNvSpPr>
          <p:nvPr>
            <p:ph type="body" idx="1"/>
          </p:nvPr>
        </p:nvSpPr>
        <p:spPr>
          <a:xfrm>
            <a:off x="628650" y="1465050"/>
            <a:ext cx="8174100" cy="25167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150000"/>
              </a:lnSpc>
              <a:spcBef>
                <a:spcPts val="170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I can identify the characteristics of a broadside.</a:t>
            </a:r>
            <a:endParaRPr sz="2400" b="0" i="0" u="none" strike="noStrike" cap="none" dirty="0">
              <a:solidFill>
                <a:srgbClr val="000000"/>
              </a:solidFill>
              <a:latin typeface="Century Gothic"/>
              <a:ea typeface="Century Gothic"/>
              <a:cs typeface="Century Gothic"/>
              <a:sym typeface="Century Gothic"/>
            </a:endParaRPr>
          </a:p>
        </p:txBody>
      </p:sp>
      <p:pic>
        <p:nvPicPr>
          <p:cNvPr id="5" name="Google Shape;314;p45"/>
          <p:cNvPicPr preferRelativeResize="0"/>
          <p:nvPr/>
        </p:nvPicPr>
        <p:blipFill rotWithShape="1">
          <a:blip r:embed="rId3">
            <a:alphaModFix/>
          </a:blip>
          <a:srcRect/>
          <a:stretch/>
        </p:blipFill>
        <p:spPr>
          <a:xfrm>
            <a:off x="8344792" y="4369825"/>
            <a:ext cx="700671" cy="531599"/>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E3AFADD-ED1C-4EF0-B3EE-7DE329BC8FC7}"/>
</file>

<file path=customXml/itemProps2.xml><?xml version="1.0" encoding="utf-8"?>
<ds:datastoreItem xmlns:ds="http://schemas.openxmlformats.org/officeDocument/2006/customXml" ds:itemID="{A1834533-6DD2-4F97-9223-96BA018F4DB4}"/>
</file>

<file path=customXml/itemProps3.xml><?xml version="1.0" encoding="utf-8"?>
<ds:datastoreItem xmlns:ds="http://schemas.openxmlformats.org/officeDocument/2006/customXml" ds:itemID="{49F72A16-76E1-4F4A-83BA-A9475B185140}"/>
</file>

<file path=docProps/app.xml><?xml version="1.0" encoding="utf-8"?>
<Properties xmlns="http://schemas.openxmlformats.org/officeDocument/2006/extended-properties" xmlns:vt="http://schemas.openxmlformats.org/officeDocument/2006/docPropsVTypes">
  <TotalTime>18</TotalTime>
  <Words>4351</Words>
  <Application>Microsoft Macintosh PowerPoint</Application>
  <PresentationFormat>On-screen Show (16:9)</PresentationFormat>
  <Paragraphs>355</Paragraphs>
  <Slides>16</Slides>
  <Notes>16</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16</vt:i4>
      </vt:variant>
    </vt:vector>
  </HeadingPairs>
  <TitlesOfParts>
    <vt:vector size="22" baseType="lpstr">
      <vt:lpstr>Calibri</vt:lpstr>
      <vt:lpstr>Century Gothic</vt:lpstr>
      <vt:lpstr>Georgia</vt:lpstr>
      <vt:lpstr>Office Theme</vt:lpstr>
      <vt:lpstr>Office Theme</vt:lpstr>
      <vt:lpstr>Office Theme</vt:lpstr>
      <vt:lpstr>Grade 4: Module 3: Unit 3: Lesson 3 Teacher slide, before teaching.</vt:lpstr>
      <vt:lpstr>Grade 4: Module 3: Unit 3: Lesson 3 Teacher slide, before teaching.</vt:lpstr>
      <vt:lpstr>Grade 4: Module 3: Unit 3: Lesson 3 Teacher slide, before teaching.</vt:lpstr>
      <vt:lpstr>Grade 4: Module 3: Unit 3: Lesson 3 Teacher slide, before teaching.</vt:lpstr>
      <vt:lpstr>Grade 4: Module 3: Unit 3: Lesson 3 Teacher slide, before teaching.</vt:lpstr>
      <vt:lpstr>Grade 4: Module 3:  Unit 3: Lesson 3</vt:lpstr>
      <vt:lpstr>Hello, Students!</vt:lpstr>
      <vt:lpstr>PowerPoint Presentation</vt:lpstr>
      <vt:lpstr>Review Learning Targets</vt:lpstr>
      <vt:lpstr>Discussing Opinion during the American Revolution </vt:lpstr>
      <vt:lpstr>Poster Walk: Exploring Broadsides</vt:lpstr>
      <vt:lpstr> Back-to-Back and Face-to-Face: Reflecting on Learning </vt:lpstr>
      <vt:lpstr> Preparing for the Mid-Unit 3 Assessment  </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3: Lesson 3 Teacher slide, before teaching.</dc:title>
  <dc:creator>nbravo</dc:creator>
  <cp:lastModifiedBy>Alexander Specht</cp:lastModifiedBy>
  <cp:revision>4</cp:revision>
  <dcterms:modified xsi:type="dcterms:W3CDTF">2018-11-03T15:45:51Z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