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5.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6.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9.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33.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F45C4B61-9F4E-462C-9C20-652A50A3BE3F}">
  <a:tblStyle styleId="{F45C4B61-9F4E-462C-9C20-652A50A3BE3F}"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505" autoAdjust="0"/>
  </p:normalViewPr>
  <p:slideViewPr>
    <p:cSldViewPr snapToGrid="0">
      <p:cViewPr varScale="1">
        <p:scale>
          <a:sx n="104" d="100"/>
          <a:sy n="104" d="100"/>
        </p:scale>
        <p:origin x="-1232"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6" Type="http://schemas.openxmlformats.org/officeDocument/2006/relationships/customXml" Target="../customXml/item2.xml"/><Relationship Id="rId2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5" Type="http://schemas.openxmlformats.org/officeDocument/2006/relationships/customXml" Target="../customXml/item1.xml"/><Relationship Id="rId20" Type="http://schemas.openxmlformats.org/officeDocument/2006/relationships/printerSettings" Target="printerSettings/printerSettings1.bin"/><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tableStyles" Target="tableStyle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theme" Target="theme/theme1.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notesMaster" Target="notesMasters/notesMaster1.xml"/><Relationship Id="rId9" Type="http://schemas.openxmlformats.org/officeDocument/2006/relationships/slide" Target="slides/slide6.xml"/><Relationship Id="rId22" Type="http://schemas.openxmlformats.org/officeDocument/2006/relationships/viewProps" Target="viewProp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09634907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4f97e97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Agenda</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50-60  minutes</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Opening</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Engaging the Writer: Peer Critique of Story Map (15-18 minutes)</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Reviewing Learning Targets (2-3 minute)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Work Time</a:t>
            </a:r>
            <a:endParaRPr sz="120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Planning the Narrative: Narrative Techniques (25-30 minutes)</a:t>
            </a:r>
            <a:endParaRPr sz="120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Peer Critique of Narrative and Language Techniques Planner (10-12 minutes)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Closing and Assessment</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Previewing Homework (See Below)</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Preview Homework (1-2 minutes): Use feedback from today’s peer critiques to finalize your story map and your narrative and language techniques planner. </a:t>
            </a:r>
            <a:endParaRPr sz="1200">
              <a:latin typeface="Calibri"/>
              <a:ea typeface="Calibri"/>
              <a:cs typeface="Calibri"/>
              <a:sym typeface="Calibri"/>
            </a:endParaRPr>
          </a:p>
        </p:txBody>
      </p:sp>
      <p:sp>
        <p:nvSpPr>
          <p:cNvPr id="208" name="Google Shape;208;g454f97e97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01943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44cde81e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1) Planning the Narrative: Narrative Techniques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3 for Work Time A. On this slide, students will discuss the techniques good writers use.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copies of the </a:t>
            </a:r>
            <a:r>
              <a:rPr lang="en" sz="1200" b="1" dirty="0">
                <a:solidFill>
                  <a:schemeClr val="dk1"/>
                </a:solidFill>
                <a:latin typeface="Calibri"/>
                <a:ea typeface="Calibri"/>
                <a:cs typeface="Calibri"/>
                <a:sym typeface="Calibri"/>
              </a:rPr>
              <a:t>Things Good Writers Do note-catcher</a:t>
            </a:r>
            <a:r>
              <a:rPr lang="en" sz="1200" dirty="0">
                <a:solidFill>
                  <a:schemeClr val="dk1"/>
                </a:solidFill>
                <a:latin typeface="Calibri"/>
                <a:ea typeface="Calibri"/>
                <a:cs typeface="Calibri"/>
                <a:sym typeface="Calibri"/>
              </a:rPr>
              <a:t> while you display the </a:t>
            </a:r>
            <a:r>
              <a:rPr lang="en" sz="1200" b="1" dirty="0">
                <a:solidFill>
                  <a:schemeClr val="dk1"/>
                </a:solidFill>
                <a:latin typeface="Calibri"/>
                <a:ea typeface="Calibri"/>
                <a:cs typeface="Calibri"/>
                <a:sym typeface="Calibri"/>
              </a:rPr>
              <a:t>Things Good Writers Do anchor chart</a:t>
            </a:r>
            <a:r>
              <a:rPr lang="en" sz="1200" dirty="0">
                <a:solidFill>
                  <a:schemeClr val="dk1"/>
                </a:solidFill>
                <a:latin typeface="Calibri"/>
                <a:ea typeface="Calibri"/>
                <a:cs typeface="Calibri"/>
                <a:sym typeface="Calibri"/>
              </a:rPr>
              <a:t>. Review the anchor chart with the whole class, then ask students to talk with their partners: “</a:t>
            </a:r>
            <a:r>
              <a:rPr lang="en" sz="1200" i="1" dirty="0">
                <a:solidFill>
                  <a:schemeClr val="dk1"/>
                </a:solidFill>
                <a:latin typeface="Calibri"/>
                <a:ea typeface="Calibri"/>
                <a:cs typeface="Calibri"/>
                <a:sym typeface="Calibri"/>
              </a:rPr>
              <a:t>Why do authors use these techniques in their writing?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moments, cold call several pairs to share out their thoughts.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take out their copies of the </a:t>
            </a:r>
            <a:r>
              <a:rPr lang="en" sz="1200" b="1" dirty="0">
                <a:solidFill>
                  <a:schemeClr val="dk1"/>
                </a:solidFill>
                <a:latin typeface="Calibri"/>
                <a:ea typeface="Calibri"/>
                <a:cs typeface="Calibri"/>
                <a:sym typeface="Calibri"/>
              </a:rPr>
              <a:t>Narrative Writing: Becoming Visible Again after Internment model</a:t>
            </a:r>
            <a:r>
              <a:rPr lang="en" sz="1200" dirty="0">
                <a:solidFill>
                  <a:schemeClr val="dk1"/>
                </a:solidFill>
                <a:latin typeface="Calibri"/>
                <a:ea typeface="Calibri"/>
                <a:cs typeface="Calibri"/>
                <a:sym typeface="Calibri"/>
              </a:rPr>
              <a:t> (from Lesson 4). Tell them that they first will analyze narrative techniques used in the model before trying to incorporate them into their own narratives.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model narrative aloud as students follow along silently in their heads.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a partner about the gist of the narrative: “</a:t>
            </a:r>
            <a:r>
              <a:rPr lang="en" sz="1200" i="1" dirty="0">
                <a:solidFill>
                  <a:schemeClr val="dk1"/>
                </a:solidFill>
                <a:latin typeface="Calibri"/>
                <a:ea typeface="Calibri"/>
                <a:cs typeface="Calibri"/>
                <a:sym typeface="Calibri"/>
              </a:rPr>
              <a:t>What is this story mostly about?</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response to asking why writers use these techniques, listen for: “These narrative techniques make texts more engaging by appealing to readers’ senses,” “They clarify authors’ ideas,” and “They help the story flow in a logical way.”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73" name="Google Shape;273;g44cde81e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283529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44cde8211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2) Planning the Narrative: Narrative Techniques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 for Work Time A. On this slide, students will use a model narrative to analyze narrative and language techniques.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the </a:t>
            </a:r>
            <a:r>
              <a:rPr lang="en" sz="1200" b="1" dirty="0">
                <a:solidFill>
                  <a:schemeClr val="dk1"/>
                </a:solidFill>
                <a:latin typeface="Calibri"/>
                <a:ea typeface="Calibri"/>
                <a:cs typeface="Calibri"/>
                <a:sym typeface="Calibri"/>
              </a:rPr>
              <a:t>Sample Narrative and Language Techniques Teacher Guide</a:t>
            </a:r>
            <a:r>
              <a:rPr lang="en" sz="1200" dirty="0">
                <a:solidFill>
                  <a:schemeClr val="dk1"/>
                </a:solidFill>
                <a:latin typeface="Calibri"/>
                <a:ea typeface="Calibri"/>
                <a:cs typeface="Calibri"/>
                <a:sym typeface="Calibri"/>
              </a:rPr>
              <a:t> for sample responses to the work of this section of Work Time A.</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now will focus more on author’s craft. Distribute the </a:t>
            </a:r>
            <a:r>
              <a:rPr lang="en" sz="1200" b="1" dirty="0">
                <a:solidFill>
                  <a:schemeClr val="dk1"/>
                </a:solidFill>
                <a:latin typeface="Calibri"/>
                <a:ea typeface="Calibri"/>
                <a:cs typeface="Calibri"/>
                <a:sym typeface="Calibri"/>
              </a:rPr>
              <a:t>Sample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Narrative and Language Techniques handout</a:t>
            </a:r>
            <a:r>
              <a:rPr lang="en" sz="1200" dirty="0">
                <a:solidFill>
                  <a:schemeClr val="dk1"/>
                </a:solidFill>
                <a:latin typeface="Calibri"/>
                <a:ea typeface="Calibri"/>
                <a:cs typeface="Calibri"/>
                <a:sym typeface="Calibri"/>
              </a:rPr>
              <a:t>. Review the instructions together. Draw students’ attention to the final question at the top of the handout: “In other words, why did the author choose to use this technique here?”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pay particular attention to that question as they work; they should remember that authors use these techniques for specific reasons. Determining what those reasons are will help students decide how to best use each technique in their own writing.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work with their partner to analyze examples of these narrative and language techniques from the model narrative.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while pairs work to check for understanding.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draw students’ attention back together. Review several passages from the handout as a class. Pay particular attention to the final question after each passage, helping students analyze why the author may have chosen to use this technique at this point in the narrative. You may want to frame this in terms of “snapshots”; ask students to think about why the author “zoomed in” and “took a snapshot” of this particular moment in time.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you circulate, make note of the passages they seem to be struggling with so you can review those as a class.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will not have time to work through all of the sample passages on the </a:t>
            </a:r>
            <a:r>
              <a:rPr lang="en" sz="1200" b="1" dirty="0">
                <a:solidFill>
                  <a:schemeClr val="dk1"/>
                </a:solidFill>
                <a:latin typeface="Calibri"/>
                <a:ea typeface="Calibri"/>
                <a:cs typeface="Calibri"/>
                <a:sym typeface="Calibri"/>
              </a:rPr>
              <a:t>Sample Narrative and Language Techniques handout</a:t>
            </a:r>
            <a:r>
              <a:rPr lang="en" sz="1200" dirty="0">
                <a:solidFill>
                  <a:schemeClr val="dk1"/>
                </a:solidFill>
                <a:latin typeface="Calibri"/>
                <a:ea typeface="Calibri"/>
                <a:cs typeface="Calibri"/>
                <a:sym typeface="Calibri"/>
              </a:rPr>
              <a:t>. Encourage these students to analyze the first five passages only; these five passages hit all of the techniques they need to use in their own narratives.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Consider having the </a:t>
            </a:r>
            <a:r>
              <a:rPr lang="en" sz="1200" b="1" dirty="0">
                <a:latin typeface="Calibri" panose="020F0502020204030204" pitchFamily="34" charset="0"/>
                <a:sym typeface="Calibri"/>
              </a:rPr>
              <a:t>"Things Good Writers Do" anchor chart </a:t>
            </a:r>
            <a:r>
              <a:rPr lang="en" sz="1200" dirty="0">
                <a:latin typeface="Calibri" panose="020F0502020204030204" pitchFamily="34" charset="0"/>
                <a:sym typeface="Calibri"/>
              </a:rPr>
              <a:t>visible. Refer students to this chart if they need a reference to the intention of each narrative technique.</a:t>
            </a:r>
            <a:endParaRPr sz="1200" dirty="0">
              <a:latin typeface="Calibri" panose="020F0502020204030204" pitchFamily="34" charset="0"/>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81" name="Google Shape;281;g44cde8211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85004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44cde82110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3) Planning the Narrative: Narrative Techniques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 for Work Time A. On this slide, students will begin to complete their narrative planner.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document camera to display the </a:t>
            </a:r>
            <a:r>
              <a:rPr lang="en" sz="1200" b="1" dirty="0">
                <a:solidFill>
                  <a:schemeClr val="dk1"/>
                </a:solidFill>
                <a:latin typeface="Calibri"/>
                <a:ea typeface="Calibri"/>
                <a:cs typeface="Calibri"/>
                <a:sym typeface="Calibri"/>
              </a:rPr>
              <a:t>Narrative Writing: Becoming Visible Again after Internment rubric</a:t>
            </a:r>
            <a:r>
              <a:rPr lang="en" sz="1200" dirty="0">
                <a:solidFill>
                  <a:schemeClr val="dk1"/>
                </a:solidFill>
                <a:latin typeface="Calibri"/>
                <a:ea typeface="Calibri"/>
                <a:cs typeface="Calibri"/>
                <a:sym typeface="Calibri"/>
              </a:rPr>
              <a:t> again. Ask a student to read the 3 box in the third row: </a:t>
            </a:r>
            <a:r>
              <a:rPr lang="en" sz="1200" i="0" dirty="0">
                <a:solidFill>
                  <a:schemeClr val="dk1"/>
                </a:solidFill>
                <a:latin typeface="Calibri"/>
                <a:ea typeface="Calibri"/>
                <a:cs typeface="Calibri"/>
                <a:sym typeface="Calibri"/>
              </a:rPr>
              <a:t>“The narrative consistently employs narrative techniques, like sensory language, dialogue, and details, to develop experiences and events.”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whether the model narrative meets these criteria.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annotated copy of the Narrative Writing: Becoming Visible Again after Internment model</a:t>
            </a:r>
            <a:r>
              <a:rPr lang="en" sz="1200" dirty="0">
                <a:solidFill>
                  <a:schemeClr val="dk1"/>
                </a:solidFill>
                <a:latin typeface="Calibri"/>
                <a:ea typeface="Calibri"/>
                <a:cs typeface="Calibri"/>
                <a:sym typeface="Calibri"/>
              </a:rPr>
              <a:t> from Lesson 4 and add brief notes about this section of the rubric as students do the same on their own copies. (For example, you might underline one of the passages from the </a:t>
            </a:r>
            <a:r>
              <a:rPr lang="en" sz="1200" b="1" dirty="0">
                <a:solidFill>
                  <a:schemeClr val="dk1"/>
                </a:solidFill>
                <a:latin typeface="Calibri"/>
                <a:ea typeface="Calibri"/>
                <a:cs typeface="Calibri"/>
                <a:sym typeface="Calibri"/>
              </a:rPr>
              <a:t>Sample Narrative and Language Techniques handout</a:t>
            </a:r>
            <a:r>
              <a:rPr lang="en" sz="1200" dirty="0">
                <a:solidFill>
                  <a:schemeClr val="dk1"/>
                </a:solidFill>
                <a:latin typeface="Calibri"/>
                <a:ea typeface="Calibri"/>
                <a:cs typeface="Calibri"/>
                <a:sym typeface="Calibri"/>
              </a:rPr>
              <a:t> and write, “Narrative technique” or the name of the specific technique beside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next, they will work to incorporate these narrative and language techniques into their own narrative plans. Distribute the </a:t>
            </a:r>
            <a:r>
              <a:rPr lang="en" sz="1200" b="1" dirty="0">
                <a:solidFill>
                  <a:schemeClr val="dk1"/>
                </a:solidFill>
                <a:latin typeface="Calibri"/>
                <a:ea typeface="Calibri"/>
                <a:cs typeface="Calibri"/>
                <a:sym typeface="Calibri"/>
              </a:rPr>
              <a:t>Narrative and Language Techniques: Becoming Visible Again after Internment planner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should use their story maps from their Lesson 4 homework to think about where in their narrative they want to incorporate each technique. Although it can be difficult to plan every aspect of a narrative before writing, thinking about how to use each technique will help students understand them better. If their plans end up changing as they write, that is okay. Remind them that they do not have to write whole sentences on this planner; this is just a tool to use while they write the full narrative draft during the next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While students work, circulate.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asking if the example meets the criteria, listen for them to say that it does, because it incorporates all of the narrative techniques they just analyzed using the handout.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you circulate, check for understanding and help students find logical places to include the various techniques. (Again, the language of “snapshots” may be helpful framing for students here; ask them to identify the moments in their narratives where they could “zoom in” and “take a snapshot” to help the reader see what is happening in more detail.)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your class, you may want to have students move back to their own seats before they begin working on the </a:t>
            </a:r>
            <a:r>
              <a:rPr lang="en" sz="1200" b="1" dirty="0">
                <a:solidFill>
                  <a:schemeClr val="dk1"/>
                </a:solidFill>
                <a:latin typeface="Calibri"/>
                <a:ea typeface="Calibri"/>
                <a:cs typeface="Calibri"/>
                <a:sym typeface="Calibri"/>
              </a:rPr>
              <a:t>Narrative and Language Techniques: Becoming Visible after Internment planner</a:t>
            </a:r>
            <a:r>
              <a:rPr lang="en" sz="1200" dirty="0">
                <a:solidFill>
                  <a:schemeClr val="dk1"/>
                </a:solidFill>
                <a:latin typeface="Calibri"/>
                <a:ea typeface="Calibri"/>
                <a:cs typeface="Calibri"/>
                <a:sym typeface="Calibri"/>
              </a:rPr>
              <a:t> so they do not become distracted by their partner. As an alternative, encourage students to check in quietly with their partners if they become “stuck” while working.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88" name="Google Shape;288;g44cde82110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295120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44cde81ed9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10-12 minutes</a:t>
            </a: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Student Pairings (Iwo Jima Discussion Appointment Partners)</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Work Time B. Peer Critique of Narrative and Language Techniques Planner</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Have students take out the</a:t>
            </a:r>
            <a:r>
              <a:rPr lang="en" sz="1200" b="1">
                <a:solidFill>
                  <a:schemeClr val="dk1"/>
                </a:solidFill>
                <a:latin typeface="Calibri"/>
                <a:ea typeface="Calibri"/>
                <a:cs typeface="Calibri"/>
                <a:sym typeface="Calibri"/>
              </a:rPr>
              <a:t> Stars and Steps recording form</a:t>
            </a:r>
            <a:r>
              <a:rPr lang="en" sz="1200">
                <a:solidFill>
                  <a:schemeClr val="dk1"/>
                </a:solidFill>
                <a:latin typeface="Calibri"/>
                <a:ea typeface="Calibri"/>
                <a:cs typeface="Calibri"/>
                <a:sym typeface="Calibri"/>
              </a:rPr>
              <a:t> they used earlier in this lesson. Focus them on Part B.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them that they will repeat the peer critique protocol, offering their partner stars and steps specifically related to narrative and language techniques.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pairs to swap planners and to spend 3 minutes reading them in silence.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record stars and steps for their partner on Part B of the recording form.</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Have students return the planners and </a:t>
            </a:r>
            <a:r>
              <a:rPr lang="en" sz="1200" b="1">
                <a:solidFill>
                  <a:schemeClr val="dk1"/>
                </a:solidFill>
                <a:latin typeface="Calibri"/>
                <a:ea typeface="Calibri"/>
                <a:cs typeface="Calibri"/>
                <a:sym typeface="Calibri"/>
              </a:rPr>
              <a:t>Stars and Steps recording forms </a:t>
            </a:r>
            <a:r>
              <a:rPr lang="en" sz="1200">
                <a:solidFill>
                  <a:schemeClr val="dk1"/>
                </a:solidFill>
                <a:latin typeface="Calibri"/>
                <a:ea typeface="Calibri"/>
                <a:cs typeface="Calibri"/>
                <a:sym typeface="Calibri"/>
              </a:rPr>
              <a:t>to their partner and to explain the stars and steps they recorded. Invite students to ask their partner clarifying questions if they don’t understand the feedback.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With 1 minute remaining, cold call several students to share one piece of kind, specific, helpful feedback that his or her partner gave during the peer critique.</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for students to be exchanging kind, specific, and helpful feedback on their partners form.</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offering students who need it a list of sentence starters for kind, specific, and helpful feedback.</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
        <p:nvSpPr>
          <p:cNvPr id="294" name="Google Shape;294;g44cde81ed9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137941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454f97e97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lang="en" sz="1200"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Teaching </a:t>
            </a:r>
            <a:r>
              <a:rPr lang="en" sz="1200" dirty="0">
                <a:solidFill>
                  <a:schemeClr val="dk1"/>
                </a:solidFill>
                <a:latin typeface="Calibri"/>
                <a:ea typeface="Calibri"/>
                <a:cs typeface="Calibri"/>
                <a:sym typeface="Calibri"/>
              </a:rPr>
              <a:t>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Lesson 7, students will do a book review related to their independent reading. Preview the Lesson 7 Teaching Notes for information about a model you will need to prepare in advance.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put the Stars and Steps recording form with their partners’ feedback in a safe place, since they will need it for tonight’s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should revise their </a:t>
            </a:r>
            <a:r>
              <a:rPr lang="en" sz="1200" b="1" dirty="0">
                <a:solidFill>
                  <a:schemeClr val="dk1"/>
                </a:solidFill>
                <a:latin typeface="Calibri"/>
                <a:ea typeface="Calibri"/>
                <a:cs typeface="Calibri"/>
                <a:sym typeface="Calibri"/>
              </a:rPr>
              <a:t>Narrative Writing: Becoming Visible Again after Internment story maps</a:t>
            </a:r>
            <a:r>
              <a:rPr lang="en" sz="1200" dirty="0">
                <a:solidFill>
                  <a:schemeClr val="dk1"/>
                </a:solidFill>
                <a:latin typeface="Calibri"/>
                <a:ea typeface="Calibri"/>
                <a:cs typeface="Calibri"/>
                <a:sym typeface="Calibri"/>
              </a:rPr>
              <a:t> and their </a:t>
            </a:r>
            <a:r>
              <a:rPr lang="en" sz="1200" b="1" dirty="0">
                <a:solidFill>
                  <a:schemeClr val="dk1"/>
                </a:solidFill>
                <a:latin typeface="Calibri"/>
                <a:ea typeface="Calibri"/>
                <a:cs typeface="Calibri"/>
                <a:sym typeface="Calibri"/>
              </a:rPr>
              <a:t>Narrative and Language Techniques: Becoming Visible after Again Internment planners</a:t>
            </a:r>
            <a:r>
              <a:rPr lang="en" sz="1200" dirty="0">
                <a:solidFill>
                  <a:schemeClr val="dk1"/>
                </a:solidFill>
                <a:latin typeface="Calibri"/>
                <a:ea typeface="Calibri"/>
                <a:cs typeface="Calibri"/>
                <a:sym typeface="Calibri"/>
              </a:rPr>
              <a:t>, because they will draft their narratives using those resources during the next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them to talk to someone else about their ideas; telling the story aloud can help them find places to incorporate narrative techniques because they will naturally add in more details as they tell the story.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304" name="Google Shape;304;g454f97e97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274860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46b87941d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0" name="Google Shape;310;g46b87941d9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11" name="Google Shape;311;g46b87941d9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25705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4f97e97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Stars and Steps recording form</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Sample Narrative and Language Techniques handout</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Narrative and Language Techniques: Becoming Visible Again after Internment planner</a:t>
            </a:r>
            <a:r>
              <a:rPr lang="en" sz="1200">
                <a:solidFill>
                  <a:schemeClr val="dk1"/>
                </a:solidFill>
                <a:latin typeface="Calibri"/>
                <a:ea typeface="Calibri"/>
                <a:cs typeface="Calibri"/>
                <a:sym typeface="Calibri"/>
              </a:rPr>
              <a:t> (one per student)</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Narrative Writing: Becoming Visible Again after Internment rubric </a:t>
            </a:r>
            <a:r>
              <a:rPr lang="en" sz="1200">
                <a:solidFill>
                  <a:schemeClr val="dk1"/>
                </a:solidFill>
                <a:latin typeface="Calibri"/>
                <a:ea typeface="Calibri"/>
                <a:cs typeface="Calibri"/>
                <a:sym typeface="Calibri"/>
              </a:rPr>
              <a:t>(from Lesson 2; one per student and one to display)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Narrative Writing: Becoming Visible Again after Internment model</a:t>
            </a:r>
            <a:r>
              <a:rPr lang="en" sz="1200">
                <a:solidFill>
                  <a:schemeClr val="dk1"/>
                </a:solidFill>
                <a:latin typeface="Calibri"/>
                <a:ea typeface="Calibri"/>
                <a:cs typeface="Calibri"/>
                <a:sym typeface="Calibri"/>
              </a:rPr>
              <a:t> (from Lesson 4;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Things Good Writers Do note-catcher </a:t>
            </a:r>
            <a:r>
              <a:rPr lang="en" sz="1200">
                <a:solidFill>
                  <a:schemeClr val="dk1"/>
                </a:solidFill>
                <a:latin typeface="Calibri"/>
                <a:ea typeface="Calibri"/>
                <a:cs typeface="Calibri"/>
                <a:sym typeface="Calibri"/>
              </a:rPr>
              <a:t>(from Units 1 and 2;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Things Good Writers Do anchor chart </a:t>
            </a:r>
            <a:r>
              <a:rPr lang="en" sz="1200">
                <a:solidFill>
                  <a:schemeClr val="dk1"/>
                </a:solidFill>
                <a:latin typeface="Calibri"/>
                <a:ea typeface="Calibri"/>
                <a:cs typeface="Calibri"/>
                <a:sym typeface="Calibri"/>
              </a:rPr>
              <a:t>(from Units 1 and 2)</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Narrative Writing: Becoming Visible Again after Internment model</a:t>
            </a:r>
            <a:r>
              <a:rPr lang="en" sz="1200">
                <a:solidFill>
                  <a:schemeClr val="dk1"/>
                </a:solidFill>
                <a:latin typeface="Calibri"/>
                <a:ea typeface="Calibri"/>
                <a:cs typeface="Calibri"/>
                <a:sym typeface="Calibri"/>
              </a:rPr>
              <a:t>, annotated copy (from Lesson 4; one to display)</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Document camera</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
        <p:nvSpPr>
          <p:cNvPr id="214" name="Google Shape;214;g454f97e97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210207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4f97e97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Sample Narrative and Language Techniques Teacher Guide (for teacher reference)</a:t>
            </a:r>
            <a:r>
              <a:rPr lang="en" sz="1200" b="1" i="1" dirty="0">
                <a:solidFill>
                  <a:schemeClr val="dk1"/>
                </a:solidFill>
                <a:latin typeface="Calibri"/>
                <a:ea typeface="Calibri"/>
                <a:cs typeface="Calibri"/>
                <a:sym typeface="Calibri"/>
              </a:rPr>
              <a:t/>
            </a:r>
            <a:br>
              <a:rPr lang="en" sz="1200" b="1" i="1" dirty="0">
                <a:solidFill>
                  <a:schemeClr val="dk1"/>
                </a:solidFill>
                <a:latin typeface="Calibri"/>
                <a:ea typeface="Calibri"/>
                <a:cs typeface="Calibri"/>
                <a:sym typeface="Calibri"/>
              </a:rPr>
            </a:br>
            <a:endParaRPr sz="1200" b="1"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this protocol before teaching. It is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Peer Critique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54f97e97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598845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4f97e97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Narrative Writing: </a:t>
            </a:r>
            <a:r>
              <a:rPr lang="en" sz="1200" b="1">
                <a:solidFill>
                  <a:schemeClr val="dk1"/>
                </a:solidFill>
                <a:latin typeface="Calibri"/>
                <a:ea typeface="Calibri"/>
                <a:cs typeface="Calibri"/>
                <a:sym typeface="Calibri"/>
              </a:rPr>
              <a:t>Planning Narrative Techniques</a:t>
            </a:r>
            <a:endParaRPr sz="1200">
              <a:latin typeface="Calibri"/>
              <a:ea typeface="Calibri"/>
              <a:cs typeface="Calibri"/>
              <a:sym typeface="Calibri"/>
            </a:endParaRPr>
          </a:p>
        </p:txBody>
      </p:sp>
      <p:sp>
        <p:nvSpPr>
          <p:cNvPr id="226" name="Google Shape;226;g454f97e97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606710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4f97e97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54f97e97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82383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4f97e97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Student Pairings (Iwo Jima Discussion Appointment Partners)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(Slide 1) Engaging the Writer: Peer Critique of Story Map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3 for Opening A. On this slide, students will look at the first part of the </a:t>
            </a:r>
            <a:r>
              <a:rPr lang="en" sz="1200" b="1" dirty="0">
                <a:solidFill>
                  <a:schemeClr val="dk1"/>
                </a:solidFill>
                <a:latin typeface="Calibri"/>
                <a:ea typeface="Calibri"/>
                <a:cs typeface="Calibri"/>
                <a:sym typeface="Calibri"/>
              </a:rPr>
              <a:t>Narrative Writing Rubric</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is bookended by short peer critiques. At the start of class, students give and receive critical feedback on the story maps that they began during Lesson 4. At the end of class, students discuss each other’s plans for using narrative techniques. The feedback shared during these peer critiques leads students into their homework, which is to finalize the plans for their narratives before they begin drafting them during Lesson 6.</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sit with their Iwo Jima discussion partners.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they will participate in two short peer critiques today. Ask for a volunteer to explain why peer critique can be helpful.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take out their copies of the </a:t>
            </a:r>
            <a:r>
              <a:rPr lang="en" sz="1200" b="1" dirty="0">
                <a:solidFill>
                  <a:schemeClr val="dk1"/>
                </a:solidFill>
                <a:latin typeface="Calibri"/>
                <a:ea typeface="Calibri"/>
                <a:cs typeface="Calibri"/>
                <a:sym typeface="Calibri"/>
              </a:rPr>
              <a:t>Narrative Writing: Becoming Visible Again after Internment rubric</a:t>
            </a:r>
            <a:r>
              <a:rPr lang="en" sz="1200" dirty="0">
                <a:solidFill>
                  <a:schemeClr val="dk1"/>
                </a:solidFill>
                <a:latin typeface="Calibri"/>
                <a:ea typeface="Calibri"/>
                <a:cs typeface="Calibri"/>
                <a:sym typeface="Calibri"/>
              </a:rPr>
              <a:t>, as well as the </a:t>
            </a:r>
            <a:r>
              <a:rPr lang="en" sz="1200" b="1" dirty="0">
                <a:solidFill>
                  <a:schemeClr val="dk1"/>
                </a:solidFill>
                <a:latin typeface="Calibri"/>
                <a:ea typeface="Calibri"/>
                <a:cs typeface="Calibri"/>
                <a:sym typeface="Calibri"/>
              </a:rPr>
              <a:t>Narrative Writing: Becoming Visible Again after Internment model</a:t>
            </a:r>
            <a:r>
              <a:rPr lang="en" sz="1200" dirty="0">
                <a:solidFill>
                  <a:schemeClr val="dk1"/>
                </a:solidFill>
                <a:latin typeface="Calibri"/>
                <a:ea typeface="Calibri"/>
                <a:cs typeface="Calibri"/>
                <a:sym typeface="Calibri"/>
              </a:rPr>
              <a:t>. Display a copy of the rubric using a 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focus on two parts of the rubric during this peer critique. Focus students on the second row of the rubric, within Cohesion, Organization, and Style. In Column 3, highlight or underline </a:t>
            </a:r>
            <a:r>
              <a:rPr lang="en" sz="1200" i="1" dirty="0">
                <a:solidFill>
                  <a:schemeClr val="dk1"/>
                </a:solidFill>
                <a:latin typeface="Calibri"/>
                <a:ea typeface="Calibri"/>
                <a:cs typeface="Calibri"/>
                <a:sym typeface="Calibri"/>
              </a:rPr>
              <a:t>“The narrative has a beginning, middle and end that connect to each other to create a unified story”</a:t>
            </a:r>
            <a:r>
              <a:rPr lang="en" sz="1200" dirty="0">
                <a:solidFill>
                  <a:schemeClr val="dk1"/>
                </a:solidFill>
                <a:latin typeface="Calibri"/>
                <a:ea typeface="Calibri"/>
                <a:cs typeface="Calibri"/>
                <a:sym typeface="Calibri"/>
              </a:rPr>
              <a:t> as you read it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remind the class how the model narrative they read yesterday addressed this part of the rubric.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asking for a description of Peer Critique, listen for: “Peer critique helps writers improve their work by giving them specific feedback.” Next, ask for volunteers to remind the class of some guidelines to remember when critiquing a classmate’s work. Listen for: “Feedback should be kind, specific, and helpful.”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asking about the model narrative, listen for: “The model narrative started with Okubo leaving the camp, included several events that showed how she was still ‘invisible,’ and then ended with her seeing her own drawings on the cover of a magazine and ‘becoming visible again.’”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1" name="Google Shape;241;g454f97e97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0122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456ae7e83a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Student Pairings (Iwo Jima Discussion Appointment Partners)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(Slide 2) Engaging the Writer: Peer Critique of Story Map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 for Opening A. On this slide, students will look at the second part of the </a:t>
            </a:r>
            <a:r>
              <a:rPr lang="en" sz="1200" b="1" dirty="0">
                <a:solidFill>
                  <a:schemeClr val="dk1"/>
                </a:solidFill>
                <a:latin typeface="Calibri"/>
                <a:ea typeface="Calibri"/>
                <a:cs typeface="Calibri"/>
                <a:sym typeface="Calibri"/>
              </a:rPr>
              <a:t>Narrative Writing Rubric</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Also within Cohesion, Organization, and Style, focus students on the fourth row.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 Column 3, highlight or underline </a:t>
            </a:r>
            <a:r>
              <a:rPr lang="en" sz="1200" i="1" dirty="0">
                <a:solidFill>
                  <a:schemeClr val="dk1"/>
                </a:solidFill>
                <a:latin typeface="Calibri"/>
                <a:ea typeface="Calibri"/>
                <a:cs typeface="Calibri"/>
                <a:sym typeface="Calibri"/>
              </a:rPr>
              <a:t>“The narrative’s conclusion follows logically from and reflects on earlier events in the narrative” </a:t>
            </a:r>
            <a:r>
              <a:rPr lang="en" sz="1200" dirty="0">
                <a:solidFill>
                  <a:schemeClr val="dk1"/>
                </a:solidFill>
                <a:latin typeface="Calibri"/>
                <a:ea typeface="Calibri"/>
                <a:cs typeface="Calibri"/>
                <a:sym typeface="Calibri"/>
              </a:rPr>
              <a:t>as you read it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another student to explain how the model narrative addressed this part of the rubric.</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second cold call about the model narrative, listen for: “The model narrative ended with Okubo ‘becoming visible again’ by seeing her drawings on the cover of the magazine and standing up to the vendor, which made sense because the earlier parts of the narrative addressed Okubo’s invisibility and inability to stand up to a racist white woman at the same newsstand.”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need more time for the two peer critiques, this lesson may take longer than 45 minutes. Based on the needs of your class, consider extending it to two periods.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9" name="Google Shape;249;g456ae7e83a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07990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4cde82110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7-9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Student Pairings (Iwo Jima Discussion Appointment Partners)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(Slide 2) Engaging the Writer: Peer Critique of Story Map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Opening A. On this slide, students will give each other feedback on their story maps.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Giving and receiving feedback can be emotionally charged for middle school students. Consider assigning pairs, rather than having students work with their Iwo Jima discussion partners, to ensure that students are paired with peers they feel safe sharing feedback with.</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give each other feedback on these two sections of the rubric using the Stars and Steps protocol. They will give their partner two “stars” (positive feedback) and two “steps” (areas for improvement).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take out their </a:t>
            </a:r>
            <a:r>
              <a:rPr lang="en" sz="1200" b="1" dirty="0">
                <a:solidFill>
                  <a:schemeClr val="dk1"/>
                </a:solidFill>
                <a:latin typeface="Calibri"/>
                <a:ea typeface="Calibri"/>
                <a:cs typeface="Calibri"/>
                <a:sym typeface="Calibri"/>
              </a:rPr>
              <a:t>Narrative Writing: Becoming Visible Again after Internment story maps</a:t>
            </a:r>
            <a:r>
              <a:rPr lang="en" sz="1200" dirty="0">
                <a:solidFill>
                  <a:schemeClr val="dk1"/>
                </a:solidFill>
                <a:latin typeface="Calibri"/>
                <a:ea typeface="Calibri"/>
                <a:cs typeface="Calibri"/>
                <a:sym typeface="Calibri"/>
              </a:rPr>
              <a:t> (from homework) as you distribute the </a:t>
            </a:r>
            <a:r>
              <a:rPr lang="en" sz="1200" b="1" dirty="0">
                <a:solidFill>
                  <a:schemeClr val="dk1"/>
                </a:solidFill>
                <a:latin typeface="Calibri"/>
                <a:ea typeface="Calibri"/>
                <a:cs typeface="Calibri"/>
                <a:sym typeface="Calibri"/>
              </a:rPr>
              <a:t>Stars and Steps recording form</a:t>
            </a:r>
            <a:r>
              <a:rPr lang="en" sz="1200" dirty="0">
                <a:solidFill>
                  <a:schemeClr val="dk1"/>
                </a:solidFill>
                <a:latin typeface="Calibri"/>
                <a:ea typeface="Calibri"/>
                <a:cs typeface="Calibri"/>
                <a:sym typeface="Calibri"/>
              </a:rPr>
              <a:t>. Explain that today students will record the stars and steps for their partner on this sheet so that their partner can remember the feedback he or she receives.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steps of the protocol on the slide aloud as students follow along.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With 1 minute remaining, cold call several students to share one piece of kind, specific, helpful feedback that his or her partner gave during the peer critique.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put the Stars and Steps recording form with their partner’s feedback on their story map in a safe place, since they will need it at the end of class.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Look for students to be writing down kind, helpful, and specific feedback on their partner’s form.</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7" name="Google Shape;257;g44cde82110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01841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454f97e97c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2-3  minutes</a:t>
            </a: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Whole Group</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Opening B. Reviewing the Learning Targets</a:t>
            </a: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
            </a:r>
            <a:br>
              <a:rPr lang="en" sz="1200" b="1">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learning targets aloud as students read along silently.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Clarify, as needed.</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Support for Any Students Who Need It: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
        <p:nvSpPr>
          <p:cNvPr id="266" name="Google Shape;266;g454f97e97c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64892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406500" y="273716"/>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3: Unit 3: Lesson 5</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406500" y="1094155"/>
            <a:ext cx="8331000" cy="39099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continue to plan the performance task (Narrative Writing: Becoming Visible Again after Internment).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review the list of Things Good Writers Do, tracked throughout </a:t>
            </a:r>
            <a:r>
              <a:rPr lang="en" sz="1600" i="1" dirty="0">
                <a:latin typeface="Century Gothic"/>
                <a:ea typeface="Century Gothic"/>
                <a:cs typeface="Century Gothic"/>
                <a:sym typeface="Century Gothic"/>
              </a:rPr>
              <a:t>Unbroken</a:t>
            </a:r>
            <a:r>
              <a:rPr lang="en" sz="1600" dirty="0">
                <a:latin typeface="Century Gothic"/>
                <a:ea typeface="Century Gothic"/>
                <a:cs typeface="Century Gothic"/>
                <a:sym typeface="Century Gothic"/>
              </a:rPr>
              <a:t>, to analyze the use of techniques in the model </a:t>
            </a:r>
            <a:r>
              <a:rPr lang="en" sz="1600" dirty="0" smtClean="0">
                <a:latin typeface="Century Gothic"/>
                <a:ea typeface="Century Gothic"/>
                <a:cs typeface="Century Gothic"/>
                <a:sym typeface="Century Gothic"/>
              </a:rPr>
              <a:t>narrative</a:t>
            </a:r>
            <a:r>
              <a:rPr lang="en-US" sz="1600" dirty="0" smtClean="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incorporate the techniques into the plans for their own narratives. </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use the Stars and Steps protocol to </a:t>
            </a:r>
            <a:r>
              <a:rPr lang="en" sz="1600" i="1" dirty="0">
                <a:latin typeface="Century Gothic"/>
                <a:ea typeface="Century Gothic"/>
                <a:cs typeface="Century Gothic"/>
                <a:sym typeface="Century Gothic"/>
              </a:rPr>
              <a:t>give my partner kind, specific, helpful feedback </a:t>
            </a:r>
            <a:r>
              <a:rPr lang="en" sz="1600" dirty="0">
                <a:latin typeface="Century Gothic"/>
                <a:ea typeface="Century Gothic"/>
                <a:cs typeface="Century Gothic"/>
                <a:sym typeface="Century Gothic"/>
              </a:rPr>
              <a:t>on his or her narrative story map.</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use my partner’s feedback to improve my narrative</a:t>
            </a:r>
            <a:r>
              <a:rPr lang="en" sz="1600" dirty="0">
                <a:latin typeface="Century Gothic"/>
                <a:ea typeface="Century Gothic"/>
                <a:cs typeface="Century Gothic"/>
                <a:sym typeface="Century Gothic"/>
              </a:rPr>
              <a:t> story map.</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incorporate narrative techniques </a:t>
            </a:r>
            <a:r>
              <a:rPr lang="en" sz="1600" dirty="0">
                <a:latin typeface="Century Gothic"/>
                <a:ea typeface="Century Gothic"/>
                <a:cs typeface="Century Gothic"/>
                <a:sym typeface="Century Gothic"/>
              </a:rPr>
              <a:t>(“Things Good Writers Do”) into my narrative.</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6"/>
          <p:cNvSpPr txBox="1">
            <a:spLocks noGrp="1"/>
          </p:cNvSpPr>
          <p:nvPr>
            <p:ph type="title"/>
          </p:nvPr>
        </p:nvSpPr>
        <p:spPr>
          <a:xfrm>
            <a:off x="107700" y="92750"/>
            <a:ext cx="8928600" cy="7404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and Discuss Techniques </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Good Writers Use</a:t>
            </a:r>
            <a:endParaRPr sz="3300" i="0" u="none" strike="noStrike" cap="none">
              <a:solidFill>
                <a:schemeClr val="dk1"/>
              </a:solidFill>
              <a:latin typeface="Century Gothic"/>
              <a:ea typeface="Century Gothic"/>
              <a:cs typeface="Century Gothic"/>
              <a:sym typeface="Century Gothic"/>
            </a:endParaRPr>
          </a:p>
        </p:txBody>
      </p:sp>
      <p:pic>
        <p:nvPicPr>
          <p:cNvPr id="277" name="Google Shape;277;p46"/>
          <p:cNvPicPr preferRelativeResize="0"/>
          <p:nvPr/>
        </p:nvPicPr>
        <p:blipFill>
          <a:blip r:embed="rId3">
            <a:alphaModFix/>
          </a:blip>
          <a:stretch>
            <a:fillRect/>
          </a:stretch>
        </p:blipFill>
        <p:spPr>
          <a:xfrm>
            <a:off x="8483653" y="4394060"/>
            <a:ext cx="534557" cy="557921"/>
          </a:xfrm>
          <a:prstGeom prst="rect">
            <a:avLst/>
          </a:prstGeom>
          <a:noFill/>
          <a:ln>
            <a:noFill/>
          </a:ln>
        </p:spPr>
      </p:pic>
      <p:pic>
        <p:nvPicPr>
          <p:cNvPr id="278" name="Google Shape;278;p46"/>
          <p:cNvPicPr preferRelativeResize="0"/>
          <p:nvPr/>
        </p:nvPicPr>
        <p:blipFill>
          <a:blip r:embed="rId4">
            <a:alphaModFix/>
          </a:blip>
          <a:stretch>
            <a:fillRect/>
          </a:stretch>
        </p:blipFill>
        <p:spPr>
          <a:xfrm>
            <a:off x="2085025" y="924700"/>
            <a:ext cx="4501500" cy="3816500"/>
          </a:xfrm>
          <a:prstGeom prst="rect">
            <a:avLst/>
          </a:prstGeom>
          <a:noFill/>
          <a:ln>
            <a:noFill/>
          </a:ln>
        </p:spPr>
      </p:pic>
      <p:pic>
        <p:nvPicPr>
          <p:cNvPr id="7" name="Google Shape;246;p42"/>
          <p:cNvPicPr preferRelativeResize="0"/>
          <p:nvPr/>
        </p:nvPicPr>
        <p:blipFill>
          <a:blip r:embed="rId5">
            <a:alphaModFix/>
          </a:blip>
          <a:stretch>
            <a:fillRect/>
          </a:stretch>
        </p:blipFill>
        <p:spPr>
          <a:xfrm>
            <a:off x="8038131" y="4346801"/>
            <a:ext cx="434636" cy="5871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7"/>
          <p:cNvSpPr txBox="1">
            <a:spLocks noGrp="1"/>
          </p:cNvSpPr>
          <p:nvPr>
            <p:ph type="title"/>
          </p:nvPr>
        </p:nvSpPr>
        <p:spPr>
          <a:xfrm>
            <a:off x="116700" y="111275"/>
            <a:ext cx="8910600" cy="7221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Analyze Examples of Narrative Techniques</a:t>
            </a:r>
            <a:endParaRPr sz="3000" i="0" u="none" strike="noStrike" cap="none">
              <a:solidFill>
                <a:schemeClr val="dk1"/>
              </a:solidFill>
              <a:latin typeface="Century Gothic"/>
              <a:ea typeface="Century Gothic"/>
              <a:cs typeface="Century Gothic"/>
              <a:sym typeface="Century Gothic"/>
            </a:endParaRPr>
          </a:p>
        </p:txBody>
      </p:sp>
      <p:sp>
        <p:nvSpPr>
          <p:cNvPr id="284" name="Google Shape;284;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p:txBody>
      </p:sp>
      <p:pic>
        <p:nvPicPr>
          <p:cNvPr id="285" name="Google Shape;285;p47"/>
          <p:cNvPicPr preferRelativeResize="0"/>
          <p:nvPr/>
        </p:nvPicPr>
        <p:blipFill>
          <a:blip r:embed="rId3">
            <a:alphaModFix/>
          </a:blip>
          <a:stretch>
            <a:fillRect/>
          </a:stretch>
        </p:blipFill>
        <p:spPr>
          <a:xfrm>
            <a:off x="1709142" y="940468"/>
            <a:ext cx="6051600" cy="38980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8"/>
          <p:cNvSpPr txBox="1">
            <a:spLocks noGrp="1"/>
          </p:cNvSpPr>
          <p:nvPr>
            <p:ph type="title"/>
          </p:nvPr>
        </p:nvSpPr>
        <p:spPr>
          <a:xfrm>
            <a:off x="334650" y="106575"/>
            <a:ext cx="8180700" cy="7299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Plan our Narrative Writing</a:t>
            </a:r>
            <a:endParaRPr sz="3300" i="0" u="none" strike="noStrike" cap="none">
              <a:solidFill>
                <a:schemeClr val="dk1"/>
              </a:solidFill>
              <a:latin typeface="Century Gothic"/>
              <a:ea typeface="Century Gothic"/>
              <a:cs typeface="Century Gothic"/>
              <a:sym typeface="Century Gothic"/>
            </a:endParaRPr>
          </a:p>
        </p:txBody>
      </p:sp>
      <p:pic>
        <p:nvPicPr>
          <p:cNvPr id="291" name="Google Shape;291;p48"/>
          <p:cNvPicPr preferRelativeResize="0"/>
          <p:nvPr/>
        </p:nvPicPr>
        <p:blipFill>
          <a:blip r:embed="rId3">
            <a:alphaModFix/>
          </a:blip>
          <a:stretch>
            <a:fillRect/>
          </a:stretch>
        </p:blipFill>
        <p:spPr>
          <a:xfrm>
            <a:off x="1583838" y="742950"/>
            <a:ext cx="5976324" cy="38896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9"/>
          <p:cNvSpPr txBox="1">
            <a:spLocks noGrp="1"/>
          </p:cNvSpPr>
          <p:nvPr>
            <p:ph type="title"/>
          </p:nvPr>
        </p:nvSpPr>
        <p:spPr>
          <a:xfrm>
            <a:off x="189900" y="0"/>
            <a:ext cx="8764200" cy="7518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Critique our Partner’s Narrative Plan</a:t>
            </a:r>
            <a:endParaRPr sz="3300" i="0" u="none" strike="noStrike" cap="none">
              <a:solidFill>
                <a:schemeClr val="dk1"/>
              </a:solidFill>
              <a:latin typeface="Century Gothic"/>
              <a:ea typeface="Century Gothic"/>
              <a:cs typeface="Century Gothic"/>
              <a:sym typeface="Century Gothic"/>
            </a:endParaRPr>
          </a:p>
        </p:txBody>
      </p:sp>
      <p:sp>
        <p:nvSpPr>
          <p:cNvPr id="297" name="Google Shape;297;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p:txBody>
      </p:sp>
      <p:pic>
        <p:nvPicPr>
          <p:cNvPr id="298" name="Google Shape;298;p49"/>
          <p:cNvPicPr preferRelativeResize="0"/>
          <p:nvPr/>
        </p:nvPicPr>
        <p:blipFill>
          <a:blip r:embed="rId3">
            <a:alphaModFix/>
          </a:blip>
          <a:stretch>
            <a:fillRect/>
          </a:stretch>
        </p:blipFill>
        <p:spPr>
          <a:xfrm>
            <a:off x="4791557" y="1118938"/>
            <a:ext cx="4170100" cy="3113375"/>
          </a:xfrm>
          <a:prstGeom prst="rect">
            <a:avLst/>
          </a:prstGeom>
          <a:noFill/>
          <a:ln>
            <a:noFill/>
          </a:ln>
        </p:spPr>
      </p:pic>
      <p:sp>
        <p:nvSpPr>
          <p:cNvPr id="301" name="Google Shape;301;p49"/>
          <p:cNvSpPr txBox="1">
            <a:spLocks noGrp="1"/>
          </p:cNvSpPr>
          <p:nvPr>
            <p:ph type="body" idx="1"/>
          </p:nvPr>
        </p:nvSpPr>
        <p:spPr>
          <a:xfrm>
            <a:off x="189900" y="751800"/>
            <a:ext cx="4572000" cy="4228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r>
              <a:rPr lang="en" sz="1500" dirty="0">
                <a:latin typeface="Century Gothic"/>
                <a:ea typeface="Century Gothic"/>
                <a:cs typeface="Century Gothic"/>
                <a:sym typeface="Century Gothic"/>
              </a:rPr>
              <a:t>Follow these steps for the ‘Stars and Steps’ protocol:</a:t>
            </a:r>
            <a:endParaRPr sz="1500" dirty="0">
              <a:latin typeface="Century Gothic"/>
              <a:ea typeface="Century Gothic"/>
              <a:cs typeface="Century Gothic"/>
              <a:sym typeface="Century Gothic"/>
            </a:endParaRPr>
          </a:p>
          <a:p>
            <a:pPr marL="177800" marR="0" lvl="0" indent="-38100" algn="l" rtl="0">
              <a:lnSpc>
                <a:spcPct val="90000"/>
              </a:lnSpc>
              <a:spcBef>
                <a:spcPts val="0"/>
              </a:spcBef>
              <a:spcAft>
                <a:spcPts val="0"/>
              </a:spcAft>
              <a:buClr>
                <a:schemeClr val="dk1"/>
              </a:buClr>
              <a:buSzPts val="2100"/>
              <a:buFont typeface="Arial"/>
              <a:buNone/>
            </a:pPr>
            <a:endParaRPr sz="1500" dirty="0">
              <a:latin typeface="Century Gothic"/>
              <a:ea typeface="Century Gothic"/>
              <a:cs typeface="Century Gothic"/>
              <a:sym typeface="Century Gothic"/>
            </a:endParaRPr>
          </a:p>
          <a:p>
            <a:pPr marL="457200" lvl="0" indent="-323850" algn="l" rtl="0">
              <a:lnSpc>
                <a:spcPct val="100000"/>
              </a:lnSpc>
              <a:spcBef>
                <a:spcPts val="0"/>
              </a:spcBef>
              <a:spcAft>
                <a:spcPts val="0"/>
              </a:spcAft>
              <a:buSzPts val="1500"/>
              <a:buFont typeface="Century Gothic"/>
              <a:buAutoNum type="arabicPeriod"/>
            </a:pPr>
            <a:r>
              <a:rPr lang="en" sz="1500" dirty="0">
                <a:latin typeface="Century Gothic"/>
                <a:ea typeface="Century Gothic"/>
                <a:cs typeface="Century Gothic"/>
                <a:sym typeface="Century Gothic"/>
              </a:rPr>
              <a:t>Write your partner’s name at the top of your paper.</a:t>
            </a:r>
            <a:endParaRPr sz="1500" dirty="0">
              <a:latin typeface="Century Gothic"/>
              <a:ea typeface="Century Gothic"/>
              <a:cs typeface="Century Gothic"/>
              <a:sym typeface="Century Gothic"/>
            </a:endParaRPr>
          </a:p>
          <a:p>
            <a:pPr marL="457200" lvl="0" indent="-323850" algn="l" rtl="0">
              <a:lnSpc>
                <a:spcPct val="100000"/>
              </a:lnSpc>
              <a:spcBef>
                <a:spcPts val="0"/>
              </a:spcBef>
              <a:spcAft>
                <a:spcPts val="0"/>
              </a:spcAft>
              <a:buSzPts val="1500"/>
              <a:buFont typeface="Century Gothic"/>
              <a:buAutoNum type="arabicPeriod"/>
            </a:pPr>
            <a:r>
              <a:rPr lang="en" sz="1500" dirty="0">
                <a:latin typeface="Century Gothic"/>
                <a:ea typeface="Century Gothic"/>
                <a:cs typeface="Century Gothic"/>
                <a:sym typeface="Century Gothic"/>
              </a:rPr>
              <a:t>Swap story maps with your partner and read it in silence for 3 minutes.</a:t>
            </a:r>
            <a:endParaRPr sz="1500" dirty="0">
              <a:latin typeface="Century Gothic"/>
              <a:ea typeface="Century Gothic"/>
              <a:cs typeface="Century Gothic"/>
              <a:sym typeface="Century Gothic"/>
            </a:endParaRPr>
          </a:p>
          <a:p>
            <a:pPr marL="457200" lvl="0" indent="-323850" algn="l" rtl="0">
              <a:lnSpc>
                <a:spcPct val="100000"/>
              </a:lnSpc>
              <a:spcBef>
                <a:spcPts val="0"/>
              </a:spcBef>
              <a:spcAft>
                <a:spcPts val="0"/>
              </a:spcAft>
              <a:buSzPts val="1500"/>
              <a:buFont typeface="Century Gothic"/>
              <a:buAutoNum type="arabicPeriod"/>
            </a:pPr>
            <a:r>
              <a:rPr lang="en" sz="1500" dirty="0">
                <a:latin typeface="Century Gothic"/>
                <a:ea typeface="Century Gothic"/>
                <a:cs typeface="Century Gothic"/>
                <a:sym typeface="Century Gothic"/>
              </a:rPr>
              <a:t>Focus on just Part A of the </a:t>
            </a:r>
            <a:r>
              <a:rPr lang="en" sz="1500" b="1" dirty="0">
                <a:latin typeface="Century Gothic"/>
                <a:ea typeface="Century Gothic"/>
                <a:cs typeface="Century Gothic"/>
                <a:sym typeface="Century Gothic"/>
              </a:rPr>
              <a:t>Stars and Steps recording form </a:t>
            </a:r>
            <a:r>
              <a:rPr lang="en" sz="1500" dirty="0">
                <a:latin typeface="Century Gothic"/>
                <a:ea typeface="Century Gothic"/>
                <a:cs typeface="Century Gothic"/>
                <a:sym typeface="Century Gothic"/>
              </a:rPr>
              <a:t>for your partner’s narrative. (You’ll fill in Part B at the end of today’s lesson.)</a:t>
            </a:r>
            <a:endParaRPr sz="1500" dirty="0">
              <a:latin typeface="Century Gothic"/>
              <a:ea typeface="Century Gothic"/>
              <a:cs typeface="Century Gothic"/>
              <a:sym typeface="Century Gothic"/>
            </a:endParaRPr>
          </a:p>
          <a:p>
            <a:pPr marL="457200" lvl="0" indent="-323850" algn="l" rtl="0">
              <a:lnSpc>
                <a:spcPct val="100000"/>
              </a:lnSpc>
              <a:spcBef>
                <a:spcPts val="0"/>
              </a:spcBef>
              <a:spcAft>
                <a:spcPts val="0"/>
              </a:spcAft>
              <a:buSzPts val="1500"/>
              <a:buFont typeface="Century Gothic"/>
              <a:buAutoNum type="arabicPeriod"/>
            </a:pPr>
            <a:r>
              <a:rPr lang="en" sz="1500" dirty="0">
                <a:latin typeface="Century Gothic"/>
                <a:ea typeface="Century Gothic"/>
                <a:cs typeface="Century Gothic"/>
                <a:sym typeface="Century Gothic"/>
              </a:rPr>
              <a:t>Return the story map and </a:t>
            </a:r>
            <a:r>
              <a:rPr lang="en" sz="1500" b="1" dirty="0">
                <a:latin typeface="Century Gothic"/>
                <a:ea typeface="Century Gothic"/>
                <a:cs typeface="Century Gothic"/>
                <a:sym typeface="Century Gothic"/>
              </a:rPr>
              <a:t>Stars and Steps recording forms</a:t>
            </a:r>
            <a:r>
              <a:rPr lang="en" sz="1500" dirty="0">
                <a:latin typeface="Century Gothic"/>
                <a:ea typeface="Century Gothic"/>
                <a:cs typeface="Century Gothic"/>
                <a:sym typeface="Century Gothic"/>
              </a:rPr>
              <a:t> to your partner and explain the stars and steps you wrote down.</a:t>
            </a:r>
            <a:endParaRPr sz="1500" dirty="0">
              <a:latin typeface="Century Gothic"/>
              <a:ea typeface="Century Gothic"/>
              <a:cs typeface="Century Gothic"/>
              <a:sym typeface="Century Gothic"/>
            </a:endParaRPr>
          </a:p>
          <a:p>
            <a:pPr marL="457200" lvl="0" indent="-323850" algn="l" rtl="0">
              <a:lnSpc>
                <a:spcPct val="100000"/>
              </a:lnSpc>
              <a:spcBef>
                <a:spcPts val="0"/>
              </a:spcBef>
              <a:spcAft>
                <a:spcPts val="0"/>
              </a:spcAft>
              <a:buSzPts val="1500"/>
              <a:buFont typeface="Century Gothic"/>
              <a:buAutoNum type="arabicPeriod"/>
            </a:pPr>
            <a:r>
              <a:rPr lang="en" sz="1500" dirty="0">
                <a:latin typeface="Century Gothic"/>
                <a:ea typeface="Century Gothic"/>
                <a:cs typeface="Century Gothic"/>
                <a:sym typeface="Century Gothic"/>
              </a:rPr>
              <a:t>Ask your partner clarifying questions if you don’t understand the feedback.</a:t>
            </a:r>
            <a:endParaRPr sz="1500" dirty="0">
              <a:latin typeface="Century Gothic"/>
              <a:ea typeface="Century Gothic"/>
              <a:cs typeface="Century Gothic"/>
              <a:sym typeface="Century Gothic"/>
            </a:endParaRPr>
          </a:p>
        </p:txBody>
      </p:sp>
      <p:pic>
        <p:nvPicPr>
          <p:cNvPr id="8" name="Google Shape;245;p42"/>
          <p:cNvPicPr preferRelativeResize="0"/>
          <p:nvPr/>
        </p:nvPicPr>
        <p:blipFill>
          <a:blip r:embed="rId4">
            <a:alphaModFix/>
          </a:blip>
          <a:stretch>
            <a:fillRect/>
          </a:stretch>
        </p:blipFill>
        <p:spPr>
          <a:xfrm>
            <a:off x="8425543" y="4419600"/>
            <a:ext cx="536114" cy="463300"/>
          </a:xfrm>
          <a:prstGeom prst="rect">
            <a:avLst/>
          </a:prstGeom>
          <a:noFill/>
          <a:ln>
            <a:noFill/>
          </a:ln>
        </p:spPr>
      </p:pic>
      <p:pic>
        <p:nvPicPr>
          <p:cNvPr id="9" name="Google Shape;246;p42"/>
          <p:cNvPicPr preferRelativeResize="0"/>
          <p:nvPr/>
        </p:nvPicPr>
        <p:blipFill>
          <a:blip r:embed="rId5">
            <a:alphaModFix/>
          </a:blip>
          <a:stretch>
            <a:fillRect/>
          </a:stretch>
        </p:blipFill>
        <p:spPr>
          <a:xfrm>
            <a:off x="7961929" y="4346801"/>
            <a:ext cx="434636" cy="5871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307" name="Google Shape;307;p50"/>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latin typeface="Century Gothic"/>
                <a:ea typeface="Century Gothic"/>
                <a:cs typeface="Century Gothic"/>
                <a:sym typeface="Century Gothic"/>
              </a:rPr>
              <a:t>Use feedback from today’s peer critiques to finalize your story map </a:t>
            </a:r>
            <a:r>
              <a:rPr lang="en-US" sz="2400" dirty="0" smtClean="0">
                <a:latin typeface="Century Gothic"/>
                <a:ea typeface="Century Gothic"/>
                <a:cs typeface="Century Gothic"/>
                <a:sym typeface="Century Gothic"/>
              </a:rPr>
              <a:t>as well as </a:t>
            </a:r>
            <a:r>
              <a:rPr lang="en" sz="2400" dirty="0" smtClean="0">
                <a:latin typeface="Century Gothic"/>
                <a:ea typeface="Century Gothic"/>
                <a:cs typeface="Century Gothic"/>
                <a:sym typeface="Century Gothic"/>
              </a:rPr>
              <a:t>narrative </a:t>
            </a:r>
            <a:r>
              <a:rPr lang="en" sz="2400" dirty="0">
                <a:latin typeface="Century Gothic"/>
                <a:ea typeface="Century Gothic"/>
                <a:cs typeface="Century Gothic"/>
                <a:sym typeface="Century Gothic"/>
              </a:rPr>
              <a:t>and language techniques planner</a:t>
            </a:r>
            <a:r>
              <a:rPr lang="en" sz="1200" dirty="0">
                <a:latin typeface="Times New Roman"/>
                <a:ea typeface="Times New Roman"/>
                <a:cs typeface="Times New Roman"/>
                <a:sym typeface="Times New Roman"/>
              </a:rPr>
              <a:t>. </a:t>
            </a: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14" name="Google Shape;314;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15" name="Google Shape;315;p51"/>
          <p:cNvGraphicFramePr/>
          <p:nvPr/>
        </p:nvGraphicFramePr>
        <p:xfrm>
          <a:off x="577216" y="1385887"/>
          <a:ext cx="7989600" cy="3230175"/>
        </p:xfrm>
        <a:graphic>
          <a:graphicData uri="http://schemas.openxmlformats.org/drawingml/2006/table">
            <a:tbl>
              <a:tblPr firstRow="1" bandRow="1">
                <a:noFill/>
                <a:tableStyleId>{F45C4B61-9F4E-462C-9C20-652A50A3BE3F}</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3: Lesson 5</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5: </a:t>
            </a: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0" lvl="0" indent="0" algn="l" rtl="0">
              <a:spcBef>
                <a:spcPts val="1000"/>
              </a:spcBef>
              <a:spcAft>
                <a:spcPts val="0"/>
              </a:spcAft>
              <a:buNone/>
            </a:pPr>
            <a:endParaRPr sz="1800">
              <a:latin typeface="Century Gothic"/>
              <a:ea typeface="Century Gothic"/>
              <a:cs typeface="Century Gothic"/>
              <a:sym typeface="Century Gothic"/>
            </a:endParaRPr>
          </a:p>
          <a:p>
            <a:pPr marL="0" lvl="0" indent="0" algn="l" rtl="0">
              <a:spcBef>
                <a:spcPts val="1000"/>
              </a:spcBef>
              <a:spcAft>
                <a:spcPts val="0"/>
              </a:spcAft>
              <a:buNone/>
            </a:pPr>
            <a:r>
              <a:rPr lang="en" sz="1800">
                <a:latin typeface="Century Gothic"/>
                <a:ea typeface="Century Gothic"/>
                <a:cs typeface="Century Gothic"/>
                <a:sym typeface="Century Gothic"/>
              </a:rPr>
              <a:t>In advance, prepare one per student of the following new materials:</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a:latin typeface="Century Gothic"/>
                <a:ea typeface="Century Gothic"/>
                <a:cs typeface="Century Gothic"/>
                <a:sym typeface="Century Gothic"/>
              </a:rPr>
              <a:t>Stars and Steps recording form</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b="1">
                <a:latin typeface="Century Gothic"/>
                <a:ea typeface="Century Gothic"/>
                <a:cs typeface="Century Gothic"/>
                <a:sym typeface="Century Gothic"/>
              </a:rPr>
              <a:t>Sample Narrative and Language Techniques handout</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b="1">
                <a:latin typeface="Century Gothic"/>
                <a:ea typeface="Century Gothic"/>
                <a:cs typeface="Century Gothic"/>
                <a:sym typeface="Century Gothic"/>
              </a:rPr>
              <a:t>Narrative and Language Techniques: Becoming Visible Again after Internment planner</a:t>
            </a:r>
            <a:endParaRPr sz="18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3: Lesson 5</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5: </a:t>
            </a: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0" lvl="0" indent="0" algn="l" rtl="0">
              <a:spcBef>
                <a:spcPts val="1000"/>
              </a:spcBef>
              <a:spcAft>
                <a:spcPts val="0"/>
              </a:spcAft>
              <a:buNone/>
            </a:pPr>
            <a:endParaRPr sz="1800" dirty="0">
              <a:latin typeface="Century Gothic"/>
              <a:ea typeface="Century Gothic"/>
              <a:cs typeface="Century Gothic"/>
              <a:sym typeface="Century Gothic"/>
            </a:endParaRPr>
          </a:p>
          <a:p>
            <a:pPr marL="0" lvl="0" indent="0" algn="l" rtl="0">
              <a:spcBef>
                <a:spcPts val="1000"/>
              </a:spcBef>
              <a:spcAft>
                <a:spcPts val="0"/>
              </a:spcAft>
              <a:buNone/>
            </a:pPr>
            <a:r>
              <a:rPr lang="en" sz="1800" dirty="0">
                <a:latin typeface="Century Gothic"/>
                <a:ea typeface="Century Gothic"/>
                <a:cs typeface="Century Gothic"/>
                <a:sym typeface="Century Gothic"/>
              </a:rPr>
              <a:t>In preparation for facilitating discussion and questioning of this lesson, review and annotate the following, as needed:</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dirty="0" smtClean="0">
                <a:latin typeface="Century Gothic"/>
                <a:ea typeface="Century Gothic"/>
                <a:cs typeface="Century Gothic"/>
                <a:sym typeface="Century Gothic"/>
              </a:rPr>
              <a:t>Sample </a:t>
            </a:r>
            <a:r>
              <a:rPr lang="en" sz="1800" b="1" dirty="0">
                <a:latin typeface="Century Gothic"/>
                <a:ea typeface="Century Gothic"/>
                <a:cs typeface="Century Gothic"/>
                <a:sym typeface="Century Gothic"/>
              </a:rPr>
              <a:t>Narrative and Language Techniques Teacher Guide (for teacher reference)</a:t>
            </a:r>
            <a:r>
              <a:rPr lang="en" sz="1800" b="1" i="1" dirty="0">
                <a:latin typeface="Century Gothic"/>
                <a:ea typeface="Century Gothic"/>
                <a:cs typeface="Century Gothic"/>
                <a:sym typeface="Century Gothic"/>
              </a:rPr>
              <a:t/>
            </a:r>
            <a:br>
              <a:rPr lang="en" sz="1800" b="1" i="1" dirty="0">
                <a:latin typeface="Century Gothic"/>
                <a:ea typeface="Century Gothic"/>
                <a:cs typeface="Century Gothic"/>
                <a:sym typeface="Century Gothic"/>
              </a:rPr>
            </a:br>
            <a:endParaRPr sz="1800" b="1"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3: Lesson </a:t>
            </a:r>
            <a:r>
              <a:rPr lang="en" sz="3000" b="1">
                <a:solidFill>
                  <a:srgbClr val="404040"/>
                </a:solidFill>
                <a:latin typeface="Century Gothic"/>
                <a:ea typeface="Century Gothic"/>
                <a:cs typeface="Century Gothic"/>
                <a:sym typeface="Century Gothic"/>
              </a:rPr>
              <a:t>5</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In today’s lesson, you will continue to plan your performance task by reviewing the list of Things Good Writers Do to analyze the use of techniques in the model narrative. You’ll then get a chance to incorporate the techniques into the plans for your own narrative. </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Here’s what you’ll do today:</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Peer Critique your partner’s story map.</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Use Narrative Techniques to analyze the model narrative.</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Incorporate the Narrative Techniques into your plan.</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Peer Critique your partner’s narrative plan.</a:t>
            </a:r>
            <a:endParaRPr sz="180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274800" y="267704"/>
            <a:ext cx="8869200" cy="7998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dirty="0">
                <a:solidFill>
                  <a:srgbClr val="333333"/>
                </a:solidFill>
                <a:highlight>
                  <a:srgbClr val="FFFFFF"/>
                </a:highlight>
                <a:latin typeface="Century Gothic"/>
                <a:ea typeface="Century Gothic"/>
                <a:cs typeface="Century Gothic"/>
                <a:sym typeface="Century Gothic"/>
              </a:rPr>
              <a:t>Let's Review the Cohesion, Organization and Style of the Model Narrative</a:t>
            </a:r>
            <a:endParaRPr sz="3000" i="0" u="none" strike="noStrike" cap="none" dirty="0">
              <a:solidFill>
                <a:schemeClr val="dk1"/>
              </a:solidFill>
              <a:latin typeface="Century Gothic"/>
              <a:ea typeface="Century Gothic"/>
              <a:cs typeface="Century Gothic"/>
              <a:sym typeface="Century Gothic"/>
            </a:endParaRPr>
          </a:p>
        </p:txBody>
      </p:sp>
      <p:pic>
        <p:nvPicPr>
          <p:cNvPr id="244" name="Google Shape;244;p42"/>
          <p:cNvPicPr preferRelativeResize="0"/>
          <p:nvPr/>
        </p:nvPicPr>
        <p:blipFill>
          <a:blip r:embed="rId3">
            <a:alphaModFix/>
          </a:blip>
          <a:stretch>
            <a:fillRect/>
          </a:stretch>
        </p:blipFill>
        <p:spPr>
          <a:xfrm>
            <a:off x="1123925" y="1384901"/>
            <a:ext cx="7170950" cy="2961900"/>
          </a:xfrm>
          <a:prstGeom prst="rect">
            <a:avLst/>
          </a:prstGeom>
          <a:noFill/>
          <a:ln>
            <a:noFill/>
          </a:ln>
        </p:spPr>
      </p:pic>
      <p:pic>
        <p:nvPicPr>
          <p:cNvPr id="245" name="Google Shape;245;p42"/>
          <p:cNvPicPr preferRelativeResize="0"/>
          <p:nvPr/>
        </p:nvPicPr>
        <p:blipFill>
          <a:blip r:embed="rId4">
            <a:alphaModFix/>
          </a:blip>
          <a:stretch>
            <a:fillRect/>
          </a:stretch>
        </p:blipFill>
        <p:spPr>
          <a:xfrm>
            <a:off x="8425543" y="4419600"/>
            <a:ext cx="536114" cy="463300"/>
          </a:xfrm>
          <a:prstGeom prst="rect">
            <a:avLst/>
          </a:prstGeom>
          <a:noFill/>
          <a:ln>
            <a:noFill/>
          </a:ln>
        </p:spPr>
      </p:pic>
      <p:pic>
        <p:nvPicPr>
          <p:cNvPr id="246" name="Google Shape;246;p42"/>
          <p:cNvPicPr preferRelativeResize="0"/>
          <p:nvPr/>
        </p:nvPicPr>
        <p:blipFill>
          <a:blip r:embed="rId5">
            <a:alphaModFix/>
          </a:blip>
          <a:stretch>
            <a:fillRect/>
          </a:stretch>
        </p:blipFill>
        <p:spPr>
          <a:xfrm>
            <a:off x="7961929" y="4346801"/>
            <a:ext cx="434636" cy="5871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3"/>
          <p:cNvSpPr txBox="1">
            <a:spLocks noGrp="1"/>
          </p:cNvSpPr>
          <p:nvPr>
            <p:ph type="title"/>
          </p:nvPr>
        </p:nvSpPr>
        <p:spPr>
          <a:xfrm>
            <a:off x="274800" y="256818"/>
            <a:ext cx="8869200" cy="7998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dirty="0">
                <a:solidFill>
                  <a:srgbClr val="333333"/>
                </a:solidFill>
                <a:highlight>
                  <a:srgbClr val="FFFFFF"/>
                </a:highlight>
                <a:latin typeface="Century Gothic"/>
                <a:ea typeface="Century Gothic"/>
                <a:cs typeface="Century Gothic"/>
                <a:sym typeface="Century Gothic"/>
              </a:rPr>
              <a:t>Let's Review the Cohesion, Organization and Style of the Model Narrative</a:t>
            </a:r>
            <a:endParaRPr sz="3000" i="0" u="none" strike="noStrike" cap="none" dirty="0">
              <a:solidFill>
                <a:schemeClr val="dk1"/>
              </a:solidFill>
              <a:latin typeface="Century Gothic"/>
              <a:ea typeface="Century Gothic"/>
              <a:cs typeface="Century Gothic"/>
              <a:sym typeface="Century Gothic"/>
            </a:endParaRPr>
          </a:p>
        </p:txBody>
      </p:sp>
      <p:pic>
        <p:nvPicPr>
          <p:cNvPr id="252" name="Google Shape;252;p43"/>
          <p:cNvPicPr preferRelativeResize="0"/>
          <p:nvPr/>
        </p:nvPicPr>
        <p:blipFill>
          <a:blip r:embed="rId3">
            <a:alphaModFix/>
          </a:blip>
          <a:stretch>
            <a:fillRect/>
          </a:stretch>
        </p:blipFill>
        <p:spPr>
          <a:xfrm>
            <a:off x="1251030" y="1166100"/>
            <a:ext cx="6710899" cy="3485150"/>
          </a:xfrm>
          <a:prstGeom prst="rect">
            <a:avLst/>
          </a:prstGeom>
          <a:noFill/>
          <a:ln>
            <a:noFill/>
          </a:ln>
        </p:spPr>
      </p:pic>
      <p:pic>
        <p:nvPicPr>
          <p:cNvPr id="6" name="Google Shape;245;p42"/>
          <p:cNvPicPr preferRelativeResize="0"/>
          <p:nvPr/>
        </p:nvPicPr>
        <p:blipFill>
          <a:blip r:embed="rId4">
            <a:alphaModFix/>
          </a:blip>
          <a:stretch>
            <a:fillRect/>
          </a:stretch>
        </p:blipFill>
        <p:spPr>
          <a:xfrm>
            <a:off x="8425543" y="4419600"/>
            <a:ext cx="536114" cy="463300"/>
          </a:xfrm>
          <a:prstGeom prst="rect">
            <a:avLst/>
          </a:prstGeom>
          <a:noFill/>
          <a:ln>
            <a:noFill/>
          </a:ln>
        </p:spPr>
      </p:pic>
      <p:pic>
        <p:nvPicPr>
          <p:cNvPr id="7" name="Google Shape;246;p42"/>
          <p:cNvPicPr preferRelativeResize="0"/>
          <p:nvPr/>
        </p:nvPicPr>
        <p:blipFill>
          <a:blip r:embed="rId5">
            <a:alphaModFix/>
          </a:blip>
          <a:stretch>
            <a:fillRect/>
          </a:stretch>
        </p:blipFill>
        <p:spPr>
          <a:xfrm>
            <a:off x="7961929" y="4346801"/>
            <a:ext cx="434636" cy="5871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44"/>
          <p:cNvSpPr txBox="1">
            <a:spLocks noGrp="1"/>
          </p:cNvSpPr>
          <p:nvPr>
            <p:ph type="title"/>
          </p:nvPr>
        </p:nvSpPr>
        <p:spPr>
          <a:xfrm>
            <a:off x="193338" y="173000"/>
            <a:ext cx="8869200" cy="6897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Give Feedback on the Story Maps</a:t>
            </a:r>
            <a:endParaRPr sz="3300" i="0" u="none" strike="noStrike" cap="none" dirty="0">
              <a:solidFill>
                <a:schemeClr val="dk1"/>
              </a:solidFill>
              <a:latin typeface="Century Gothic"/>
              <a:ea typeface="Century Gothic"/>
              <a:cs typeface="Century Gothic"/>
              <a:sym typeface="Century Gothic"/>
            </a:endParaRPr>
          </a:p>
        </p:txBody>
      </p:sp>
      <p:sp>
        <p:nvSpPr>
          <p:cNvPr id="260" name="Google Shape;260;p44"/>
          <p:cNvSpPr txBox="1">
            <a:spLocks noGrp="1"/>
          </p:cNvSpPr>
          <p:nvPr>
            <p:ph type="body" idx="1"/>
          </p:nvPr>
        </p:nvSpPr>
        <p:spPr>
          <a:xfrm>
            <a:off x="55938" y="1019818"/>
            <a:ext cx="4572000" cy="3657101"/>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r>
              <a:rPr lang="en" sz="1450" dirty="0">
                <a:latin typeface="Century Gothic"/>
                <a:ea typeface="Century Gothic"/>
                <a:cs typeface="Century Gothic"/>
                <a:sym typeface="Century Gothic"/>
              </a:rPr>
              <a:t>Follow these steps for the ‘Stars and Steps’ protocol:</a:t>
            </a:r>
            <a:endParaRPr sz="1450" dirty="0">
              <a:latin typeface="Century Gothic"/>
              <a:ea typeface="Century Gothic"/>
              <a:cs typeface="Century Gothic"/>
              <a:sym typeface="Century Gothic"/>
            </a:endParaRPr>
          </a:p>
          <a:p>
            <a:pPr marL="177800" marR="0" lvl="0" indent="-38100" algn="l" rtl="0">
              <a:lnSpc>
                <a:spcPct val="90000"/>
              </a:lnSpc>
              <a:spcBef>
                <a:spcPts val="0"/>
              </a:spcBef>
              <a:spcAft>
                <a:spcPts val="0"/>
              </a:spcAft>
              <a:buClr>
                <a:schemeClr val="dk1"/>
              </a:buClr>
              <a:buSzPts val="2100"/>
              <a:buFont typeface="Arial"/>
              <a:buNone/>
            </a:pPr>
            <a:endParaRPr sz="1450" dirty="0">
              <a:latin typeface="Century Gothic"/>
              <a:ea typeface="Century Gothic"/>
              <a:cs typeface="Century Gothic"/>
              <a:sym typeface="Century Gothic"/>
            </a:endParaRPr>
          </a:p>
          <a:p>
            <a:pPr marL="457200" lvl="0" indent="-323850" algn="l" rtl="0">
              <a:lnSpc>
                <a:spcPct val="100000"/>
              </a:lnSpc>
              <a:spcBef>
                <a:spcPts val="0"/>
              </a:spcBef>
              <a:spcAft>
                <a:spcPts val="0"/>
              </a:spcAft>
              <a:buSzPts val="1500"/>
              <a:buFont typeface="Century Gothic"/>
              <a:buAutoNum type="arabicPeriod"/>
            </a:pPr>
            <a:r>
              <a:rPr lang="en" sz="1450" dirty="0">
                <a:latin typeface="Century Gothic"/>
                <a:ea typeface="Century Gothic"/>
                <a:cs typeface="Century Gothic"/>
                <a:sym typeface="Century Gothic"/>
              </a:rPr>
              <a:t>Write your partner’s name at the top of your paper.</a:t>
            </a:r>
            <a:endParaRPr sz="1450" dirty="0">
              <a:latin typeface="Century Gothic"/>
              <a:ea typeface="Century Gothic"/>
              <a:cs typeface="Century Gothic"/>
              <a:sym typeface="Century Gothic"/>
            </a:endParaRPr>
          </a:p>
          <a:p>
            <a:pPr marL="457200" lvl="0" indent="-323850" algn="l" rtl="0">
              <a:lnSpc>
                <a:spcPct val="100000"/>
              </a:lnSpc>
              <a:spcBef>
                <a:spcPts val="0"/>
              </a:spcBef>
              <a:spcAft>
                <a:spcPts val="0"/>
              </a:spcAft>
              <a:buSzPts val="1500"/>
              <a:buFont typeface="Century Gothic"/>
              <a:buAutoNum type="arabicPeriod"/>
            </a:pPr>
            <a:r>
              <a:rPr lang="en" sz="1450" dirty="0">
                <a:latin typeface="Century Gothic"/>
                <a:ea typeface="Century Gothic"/>
                <a:cs typeface="Century Gothic"/>
                <a:sym typeface="Century Gothic"/>
              </a:rPr>
              <a:t>Swap story maps with your partner and read it in silence for 3 minutes.</a:t>
            </a:r>
            <a:endParaRPr sz="1450" dirty="0">
              <a:latin typeface="Century Gothic"/>
              <a:ea typeface="Century Gothic"/>
              <a:cs typeface="Century Gothic"/>
              <a:sym typeface="Century Gothic"/>
            </a:endParaRPr>
          </a:p>
          <a:p>
            <a:pPr marL="457200" lvl="0" indent="-323850" algn="l" rtl="0">
              <a:lnSpc>
                <a:spcPct val="100000"/>
              </a:lnSpc>
              <a:spcBef>
                <a:spcPts val="0"/>
              </a:spcBef>
              <a:spcAft>
                <a:spcPts val="0"/>
              </a:spcAft>
              <a:buSzPts val="1500"/>
              <a:buFont typeface="Century Gothic"/>
              <a:buAutoNum type="arabicPeriod"/>
            </a:pPr>
            <a:r>
              <a:rPr lang="en" sz="1450" dirty="0">
                <a:latin typeface="Century Gothic"/>
                <a:ea typeface="Century Gothic"/>
                <a:cs typeface="Century Gothic"/>
                <a:sym typeface="Century Gothic"/>
              </a:rPr>
              <a:t>Focus on just Part A of the </a:t>
            </a:r>
            <a:r>
              <a:rPr lang="en" sz="1450" b="1" dirty="0">
                <a:latin typeface="Century Gothic"/>
                <a:ea typeface="Century Gothic"/>
                <a:cs typeface="Century Gothic"/>
                <a:sym typeface="Century Gothic"/>
              </a:rPr>
              <a:t>Stars and Steps recording form</a:t>
            </a:r>
            <a:r>
              <a:rPr lang="en" sz="1450" dirty="0">
                <a:latin typeface="Century Gothic"/>
                <a:ea typeface="Century Gothic"/>
                <a:cs typeface="Century Gothic"/>
                <a:sym typeface="Century Gothic"/>
              </a:rPr>
              <a:t> for your partner’s narrative. (You’ll fill in Part B at the end of today’s lesson.)</a:t>
            </a:r>
            <a:endParaRPr sz="1450" dirty="0">
              <a:latin typeface="Century Gothic"/>
              <a:ea typeface="Century Gothic"/>
              <a:cs typeface="Century Gothic"/>
              <a:sym typeface="Century Gothic"/>
            </a:endParaRPr>
          </a:p>
          <a:p>
            <a:pPr marL="457200" lvl="0" indent="-323850" algn="l" rtl="0">
              <a:lnSpc>
                <a:spcPct val="100000"/>
              </a:lnSpc>
              <a:spcBef>
                <a:spcPts val="0"/>
              </a:spcBef>
              <a:spcAft>
                <a:spcPts val="0"/>
              </a:spcAft>
              <a:buSzPts val="1500"/>
              <a:buFont typeface="Century Gothic"/>
              <a:buAutoNum type="arabicPeriod"/>
            </a:pPr>
            <a:r>
              <a:rPr lang="en" sz="1450" dirty="0">
                <a:latin typeface="Century Gothic"/>
                <a:ea typeface="Century Gothic"/>
                <a:cs typeface="Century Gothic"/>
                <a:sym typeface="Century Gothic"/>
              </a:rPr>
              <a:t>Return the story map and </a:t>
            </a:r>
            <a:r>
              <a:rPr lang="en" sz="1450" b="1" dirty="0">
                <a:latin typeface="Century Gothic"/>
                <a:ea typeface="Century Gothic"/>
                <a:cs typeface="Century Gothic"/>
                <a:sym typeface="Century Gothic"/>
              </a:rPr>
              <a:t>Stars and Steps recording forms </a:t>
            </a:r>
            <a:r>
              <a:rPr lang="en" sz="1450" dirty="0">
                <a:latin typeface="Century Gothic"/>
                <a:ea typeface="Century Gothic"/>
                <a:cs typeface="Century Gothic"/>
                <a:sym typeface="Century Gothic"/>
              </a:rPr>
              <a:t>to your partner and explain the stars and steps you wrote down.</a:t>
            </a:r>
            <a:endParaRPr sz="1450" dirty="0">
              <a:latin typeface="Century Gothic"/>
              <a:ea typeface="Century Gothic"/>
              <a:cs typeface="Century Gothic"/>
              <a:sym typeface="Century Gothic"/>
            </a:endParaRPr>
          </a:p>
          <a:p>
            <a:pPr marL="457200" lvl="0" indent="-323850" algn="l" rtl="0">
              <a:lnSpc>
                <a:spcPct val="100000"/>
              </a:lnSpc>
              <a:spcBef>
                <a:spcPts val="0"/>
              </a:spcBef>
              <a:spcAft>
                <a:spcPts val="0"/>
              </a:spcAft>
              <a:buSzPts val="1500"/>
              <a:buFont typeface="Century Gothic"/>
              <a:buAutoNum type="arabicPeriod"/>
            </a:pPr>
            <a:r>
              <a:rPr lang="en" sz="1450" dirty="0">
                <a:latin typeface="Century Gothic"/>
                <a:ea typeface="Century Gothic"/>
                <a:cs typeface="Century Gothic"/>
                <a:sym typeface="Century Gothic"/>
              </a:rPr>
              <a:t>Ask your partner clarifying questions if you don’t understand the feedback.</a:t>
            </a:r>
            <a:endParaRPr sz="1450" dirty="0">
              <a:latin typeface="Century Gothic"/>
              <a:ea typeface="Century Gothic"/>
              <a:cs typeface="Century Gothic"/>
              <a:sym typeface="Century Gothic"/>
            </a:endParaRPr>
          </a:p>
        </p:txBody>
      </p:sp>
      <p:pic>
        <p:nvPicPr>
          <p:cNvPr id="261" name="Google Shape;261;p44"/>
          <p:cNvPicPr preferRelativeResize="0"/>
          <p:nvPr/>
        </p:nvPicPr>
        <p:blipFill>
          <a:blip r:embed="rId3">
            <a:alphaModFix/>
          </a:blip>
          <a:stretch>
            <a:fillRect/>
          </a:stretch>
        </p:blipFill>
        <p:spPr>
          <a:xfrm>
            <a:off x="4572000" y="862700"/>
            <a:ext cx="4333309" cy="3235250"/>
          </a:xfrm>
          <a:prstGeom prst="rect">
            <a:avLst/>
          </a:prstGeom>
          <a:noFill/>
          <a:ln>
            <a:noFill/>
          </a:ln>
        </p:spPr>
      </p:pic>
      <p:pic>
        <p:nvPicPr>
          <p:cNvPr id="262" name="Google Shape;262;p44"/>
          <p:cNvPicPr preferRelativeResize="0"/>
          <p:nvPr/>
        </p:nvPicPr>
        <p:blipFill>
          <a:blip r:embed="rId4">
            <a:alphaModFix/>
          </a:blip>
          <a:stretch>
            <a:fillRect/>
          </a:stretch>
        </p:blipFill>
        <p:spPr>
          <a:xfrm>
            <a:off x="8396565" y="4386661"/>
            <a:ext cx="560807" cy="507403"/>
          </a:xfrm>
          <a:prstGeom prst="rect">
            <a:avLst/>
          </a:prstGeom>
          <a:noFill/>
          <a:ln>
            <a:noFill/>
          </a:ln>
        </p:spPr>
      </p:pic>
      <p:pic>
        <p:nvPicPr>
          <p:cNvPr id="8" name="Google Shape;246;p42"/>
          <p:cNvPicPr preferRelativeResize="0"/>
          <p:nvPr/>
        </p:nvPicPr>
        <p:blipFill>
          <a:blip r:embed="rId5">
            <a:alphaModFix/>
          </a:blip>
          <a:stretch>
            <a:fillRect/>
          </a:stretch>
        </p:blipFill>
        <p:spPr>
          <a:xfrm>
            <a:off x="7961929" y="4346801"/>
            <a:ext cx="434636" cy="5871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45"/>
          <p:cNvSpPr txBox="1">
            <a:spLocks noGrp="1"/>
          </p:cNvSpPr>
          <p:nvPr>
            <p:ph type="title"/>
          </p:nvPr>
        </p:nvSpPr>
        <p:spPr>
          <a:xfrm>
            <a:off x="639535" y="100280"/>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Review Today’s Learning Targets</a:t>
            </a:r>
            <a:endParaRPr sz="3300" i="0" u="none" strike="noStrike" cap="none" dirty="0">
              <a:solidFill>
                <a:schemeClr val="dk1"/>
              </a:solidFill>
              <a:latin typeface="Century Gothic"/>
              <a:ea typeface="Century Gothic"/>
              <a:cs typeface="Century Gothic"/>
              <a:sym typeface="Century Gothic"/>
            </a:endParaRPr>
          </a:p>
        </p:txBody>
      </p:sp>
      <p:sp>
        <p:nvSpPr>
          <p:cNvPr id="269" name="Google Shape;269;p45"/>
          <p:cNvSpPr txBox="1">
            <a:spLocks noGrp="1"/>
          </p:cNvSpPr>
          <p:nvPr>
            <p:ph type="body" idx="1"/>
          </p:nvPr>
        </p:nvSpPr>
        <p:spPr>
          <a:xfrm>
            <a:off x="517072" y="1094480"/>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200" dirty="0">
                <a:latin typeface="Century Gothic"/>
                <a:ea typeface="Century Gothic"/>
                <a:cs typeface="Century Gothic"/>
                <a:sym typeface="Century Gothic"/>
              </a:rPr>
              <a:t>The Learning Targets for today are:</a:t>
            </a:r>
            <a:endParaRPr sz="2200" dirty="0">
              <a:latin typeface="Century Gothic"/>
              <a:ea typeface="Century Gothic"/>
              <a:cs typeface="Century Gothic"/>
              <a:sym typeface="Century Gothic"/>
            </a:endParaRPr>
          </a:p>
          <a:p>
            <a:pPr marL="457200" lvl="0" indent="-368300" algn="l" rtl="0">
              <a:spcBef>
                <a:spcPts val="1000"/>
              </a:spcBef>
              <a:spcAft>
                <a:spcPts val="0"/>
              </a:spcAft>
              <a:buSzPts val="2200"/>
              <a:buFont typeface="Century Gothic"/>
              <a:buAutoNum type="arabicPeriod"/>
            </a:pPr>
            <a:r>
              <a:rPr lang="en" sz="2200" dirty="0">
                <a:latin typeface="Century Gothic"/>
                <a:ea typeface="Century Gothic"/>
                <a:cs typeface="Century Gothic"/>
                <a:sym typeface="Century Gothic"/>
              </a:rPr>
              <a:t>I can use the Stars and Steps protocol to </a:t>
            </a:r>
            <a:r>
              <a:rPr lang="en" sz="2200" i="1" dirty="0">
                <a:latin typeface="Century Gothic"/>
                <a:ea typeface="Century Gothic"/>
                <a:cs typeface="Century Gothic"/>
                <a:sym typeface="Century Gothic"/>
              </a:rPr>
              <a:t>give my partner kind, specific, helpful feedback </a:t>
            </a:r>
            <a:r>
              <a:rPr lang="en" sz="2200" dirty="0">
                <a:latin typeface="Century Gothic"/>
                <a:ea typeface="Century Gothic"/>
                <a:cs typeface="Century Gothic"/>
                <a:sym typeface="Century Gothic"/>
              </a:rPr>
              <a:t>on his or her narrative story map.</a:t>
            </a:r>
            <a:endParaRPr sz="2200" dirty="0">
              <a:latin typeface="Century Gothic"/>
              <a:ea typeface="Century Gothic"/>
              <a:cs typeface="Century Gothic"/>
              <a:sym typeface="Century Gothic"/>
            </a:endParaRPr>
          </a:p>
          <a:p>
            <a:pPr marL="457200" lvl="0" indent="-368300" algn="l" rtl="0">
              <a:spcBef>
                <a:spcPts val="0"/>
              </a:spcBef>
              <a:spcAft>
                <a:spcPts val="0"/>
              </a:spcAft>
              <a:buSzPts val="2200"/>
              <a:buFont typeface="Century Gothic"/>
              <a:buAutoNum type="arabicPeriod"/>
            </a:pPr>
            <a:r>
              <a:rPr lang="en" sz="2200" dirty="0">
                <a:latin typeface="Century Gothic"/>
                <a:ea typeface="Century Gothic"/>
                <a:cs typeface="Century Gothic"/>
                <a:sym typeface="Century Gothic"/>
              </a:rPr>
              <a:t>I can </a:t>
            </a:r>
            <a:r>
              <a:rPr lang="en" sz="2200" i="1" dirty="0">
                <a:latin typeface="Century Gothic"/>
                <a:ea typeface="Century Gothic"/>
                <a:cs typeface="Century Gothic"/>
                <a:sym typeface="Century Gothic"/>
              </a:rPr>
              <a:t>use my partner’s feedback to improve my narrative</a:t>
            </a:r>
            <a:r>
              <a:rPr lang="en" sz="2200" dirty="0">
                <a:latin typeface="Century Gothic"/>
                <a:ea typeface="Century Gothic"/>
                <a:cs typeface="Century Gothic"/>
                <a:sym typeface="Century Gothic"/>
              </a:rPr>
              <a:t> story map.</a:t>
            </a:r>
            <a:endParaRPr sz="2200" dirty="0">
              <a:latin typeface="Century Gothic"/>
              <a:ea typeface="Century Gothic"/>
              <a:cs typeface="Century Gothic"/>
              <a:sym typeface="Century Gothic"/>
            </a:endParaRPr>
          </a:p>
          <a:p>
            <a:pPr marL="457200" lvl="0" indent="-368300" algn="l" rtl="0">
              <a:spcBef>
                <a:spcPts val="0"/>
              </a:spcBef>
              <a:spcAft>
                <a:spcPts val="0"/>
              </a:spcAft>
              <a:buSzPts val="2200"/>
              <a:buFont typeface="Century Gothic"/>
              <a:buAutoNum type="arabicPeriod"/>
            </a:pPr>
            <a:r>
              <a:rPr lang="en" sz="2200" dirty="0">
                <a:latin typeface="Century Gothic"/>
                <a:ea typeface="Century Gothic"/>
                <a:cs typeface="Century Gothic"/>
                <a:sym typeface="Century Gothic"/>
              </a:rPr>
              <a:t>I can </a:t>
            </a:r>
            <a:r>
              <a:rPr lang="en" sz="2200" i="1" dirty="0">
                <a:latin typeface="Century Gothic"/>
                <a:ea typeface="Century Gothic"/>
                <a:cs typeface="Century Gothic"/>
                <a:sym typeface="Century Gothic"/>
              </a:rPr>
              <a:t>incorporate narrative techniques </a:t>
            </a:r>
            <a:r>
              <a:rPr lang="en" sz="2200" dirty="0">
                <a:latin typeface="Century Gothic"/>
                <a:ea typeface="Century Gothic"/>
                <a:cs typeface="Century Gothic"/>
                <a:sym typeface="Century Gothic"/>
              </a:rPr>
              <a:t>(“Things Good Writers Do”) into my narrative.</a:t>
            </a:r>
            <a:endParaRPr sz="2200" dirty="0">
              <a:latin typeface="Century Gothic"/>
              <a:ea typeface="Century Gothic"/>
              <a:cs typeface="Century Gothic"/>
              <a:sym typeface="Century Gothic"/>
            </a:endParaRPr>
          </a:p>
        </p:txBody>
      </p:sp>
      <p:pic>
        <p:nvPicPr>
          <p:cNvPr id="270" name="Google Shape;270;p45"/>
          <p:cNvPicPr preferRelativeResize="0"/>
          <p:nvPr/>
        </p:nvPicPr>
        <p:blipFill>
          <a:blip r:embed="rId3">
            <a:alphaModFix/>
          </a:blip>
          <a:stretch>
            <a:fillRect/>
          </a:stretch>
        </p:blipFill>
        <p:spPr>
          <a:xfrm>
            <a:off x="8403772" y="4310743"/>
            <a:ext cx="655429" cy="647242"/>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5F98959-64BE-4DDC-B05B-FC26997B8D07}"/>
</file>

<file path=customXml/itemProps2.xml><?xml version="1.0" encoding="utf-8"?>
<ds:datastoreItem xmlns:ds="http://schemas.openxmlformats.org/officeDocument/2006/customXml" ds:itemID="{F115D93E-6D94-430F-B554-98D915CBCA9E}"/>
</file>

<file path=customXml/itemProps3.xml><?xml version="1.0" encoding="utf-8"?>
<ds:datastoreItem xmlns:ds="http://schemas.openxmlformats.org/officeDocument/2006/customXml" ds:itemID="{3ACE7ACE-9423-4A2E-BC9C-8CA73F043AA9}"/>
</file>

<file path=docProps/app.xml><?xml version="1.0" encoding="utf-8"?>
<Properties xmlns="http://schemas.openxmlformats.org/officeDocument/2006/extended-properties" xmlns:vt="http://schemas.openxmlformats.org/officeDocument/2006/docPropsVTypes">
  <TotalTime>75</TotalTime>
  <Words>1428</Words>
  <Application>Microsoft Macintosh PowerPoint</Application>
  <PresentationFormat>On-screen Show (16:9)</PresentationFormat>
  <Paragraphs>287</Paragraphs>
  <Slides>15</Slides>
  <Notes>15</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15</vt:i4>
      </vt:variant>
    </vt:vector>
  </HeadingPairs>
  <TitlesOfParts>
    <vt:vector size="21" baseType="lpstr">
      <vt:lpstr>Calibri</vt:lpstr>
      <vt:lpstr>Century Gothic</vt:lpstr>
      <vt:lpstr>Overlock</vt:lpstr>
      <vt:lpstr>Simple Light</vt:lpstr>
      <vt:lpstr>Office Theme</vt:lpstr>
      <vt:lpstr>Office Theme</vt:lpstr>
      <vt:lpstr> Grade 8: Module 3: Unit 3: Lesson 5 Teacher slide, before teaching. </vt:lpstr>
      <vt:lpstr>  Grade 8: Module 3: Unit 3: Lesson 5 Teacher slide, before teaching. </vt:lpstr>
      <vt:lpstr>  Grade 8: Module 3: Unit 3: Lesson 5 Teacher slide, before teaching. </vt:lpstr>
      <vt:lpstr>Grade 8: Module 3:  Unit 3: Lesson 5</vt:lpstr>
      <vt:lpstr>Hello, Students!</vt:lpstr>
      <vt:lpstr>Let's Review the Cohesion, Organization and Style of the Model Narrative</vt:lpstr>
      <vt:lpstr>Let's Review the Cohesion, Organization and Style of the Model Narrative</vt:lpstr>
      <vt:lpstr>Let’s Give Feedback on the Story Maps</vt:lpstr>
      <vt:lpstr>Let’s Review Today’s Learning Targets</vt:lpstr>
      <vt:lpstr>Let’s Review and Discuss Techniques  Good Writers Use</vt:lpstr>
      <vt:lpstr>Let’s Analyze Examples of Narrative Techniques</vt:lpstr>
      <vt:lpstr>Let’s Plan our Narrative Writing</vt:lpstr>
      <vt:lpstr>Let’s Critique our Partner’s Narrative Plan</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3: Unit 3: Lesson 5 Teacher slide, before teaching. </dc:title>
  <dc:creator>nbravo</dc:creator>
  <cp:lastModifiedBy>Alexander Specht</cp:lastModifiedBy>
  <cp:revision>7</cp:revision>
  <dcterms:modified xsi:type="dcterms:W3CDTF">2018-11-04T04:34:41Z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