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2.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notesSlides/notesSlide2.xml" ContentType="application/vnd.openxmlformats-officedocument.presentationml.notesSlide+xml"/>
  <Override PartName="/ppt/notesSlides/notesSlide1.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slideLayouts/slideLayout33.xml" ContentType="application/vnd.openxmlformats-officedocument.presentationml.slideLayout+xml"/>
  <Override PartName="/ppt/slideLayouts/slideLayout32.xml" ContentType="application/vnd.openxmlformats-officedocument.presentationml.slideLayout+xml"/>
  <Override PartName="/ppt/slideLayouts/slideLayout31.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30.xml" ContentType="application/vnd.openxmlformats-officedocument.presentationml.slideLayout+xml"/>
  <Override PartName="/ppt/slideLayouts/slideLayout29.xml" ContentType="application/vnd.openxmlformats-officedocument.presentationml.slideLayout+xml"/>
  <Override PartName="/ppt/slideLayouts/slideLayout28.xml" ContentType="application/vnd.openxmlformats-officedocument.presentationml.slideLayout+xml"/>
  <Override PartName="/ppt/slideLayouts/slideLayout27.xml" ContentType="application/vnd.openxmlformats-officedocument.presentationml.slideLayout+xml"/>
  <Override PartName="/ppt/notesMasters/notesMaster1.xml" ContentType="application/vnd.openxmlformats-officedocument.presentationml.notesMaster+xml"/>
  <Override PartName="/ppt/theme/theme4.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1" r:id="rId1"/>
    <p:sldMasterId id="2147483682" r:id="rId2"/>
    <p:sldMasterId id="2147483683" r:id="rId3"/>
  </p:sldMasterIdLst>
  <p:notesMasterIdLst>
    <p:notesMasterId r:id="rId17"/>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4C4B0734-FD31-4A4B-9999-50B8281ACB26}">
  <a:tblStyle styleId="{4C4B0734-FD31-4A4B-9999-50B8281ACB26}"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7020" autoAdjust="0"/>
  </p:normalViewPr>
  <p:slideViewPr>
    <p:cSldViewPr snapToGrid="0">
      <p:cViewPr varScale="1">
        <p:scale>
          <a:sx n="114" d="100"/>
          <a:sy n="114" d="100"/>
        </p:scale>
        <p:origin x="-944" y="-104"/>
      </p:cViewPr>
      <p:guideLst>
        <p:guide orient="horz" pos="1620"/>
        <p:guide pos="2880"/>
      </p:guideLst>
    </p:cSldViewPr>
  </p:slideViewPr>
  <p:notesTextViewPr>
    <p:cViewPr>
      <p:scale>
        <a:sx n="1" d="1"/>
        <a:sy n="1" d="1"/>
      </p:scale>
      <p:origin x="0" y="1776"/>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printerSettings" Target="printerSettings/printerSettings1.bin"/><Relationship Id="rId8" Type="http://schemas.openxmlformats.org/officeDocument/2006/relationships/slide" Target="slides/slide5.xml"/><Relationship Id="rId21"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notesMaster" Target="notesMasters/notesMaster1.xml"/><Relationship Id="rId7" Type="http://schemas.openxmlformats.org/officeDocument/2006/relationships/slide" Target="slides/slide4.xml"/><Relationship Id="rId25" Type="http://schemas.openxmlformats.org/officeDocument/2006/relationships/customXml" Target="../customXml/item3.xml"/><Relationship Id="rId20" Type="http://schemas.openxmlformats.org/officeDocument/2006/relationships/viewProps" Target="viewProps.xml"/><Relationship Id="rId16" Type="http://schemas.openxmlformats.org/officeDocument/2006/relationships/slide" Target="slides/slide13.xml"/><Relationship Id="rId2" Type="http://schemas.openxmlformats.org/officeDocument/2006/relationships/slideMaster" Target="slideMasters/slideMaster2.xml"/><Relationship Id="rId11"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3.xml"/><Relationship Id="rId24" Type="http://schemas.openxmlformats.org/officeDocument/2006/relationships/customXml" Target="../customXml/item2.xml"/><Relationship Id="rId15" Type="http://schemas.openxmlformats.org/officeDocument/2006/relationships/slide" Target="slides/slide12.xml"/><Relationship Id="rId5" Type="http://schemas.openxmlformats.org/officeDocument/2006/relationships/slide" Target="slides/slide2.xml"/><Relationship Id="rId23" Type="http://schemas.openxmlformats.org/officeDocument/2006/relationships/customXml" Target="../customXml/item1.xml"/><Relationship Id="rId10" Type="http://schemas.openxmlformats.org/officeDocument/2006/relationships/slide" Target="slides/slide7.xml"/><Relationship Id="rId19" Type="http://schemas.openxmlformats.org/officeDocument/2006/relationships/presProps" Target="presProps.xml"/><Relationship Id="rId9" Type="http://schemas.openxmlformats.org/officeDocument/2006/relationships/slide" Target="slides/slide6.xml"/><Relationship Id="rId22" Type="http://schemas.openxmlformats.org/officeDocument/2006/relationships/tableStyles" Target="tableStyles.xml"/><Relationship Id="rId14" Type="http://schemas.openxmlformats.org/officeDocument/2006/relationships/slide" Target="slides/slide11.xml"/><Relationship Id="rId4"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110745085"/>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454f97e97c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latin typeface="Calibri"/>
                <a:ea typeface="Calibri"/>
                <a:cs typeface="Calibri"/>
                <a:sym typeface="Calibri"/>
              </a:rPr>
              <a:t>Agenda</a:t>
            </a: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50-60  </a:t>
            </a:r>
            <a:r>
              <a:rPr lang="en" sz="1200" dirty="0" smtClean="0">
                <a:latin typeface="Calibri"/>
                <a:ea typeface="Calibri"/>
                <a:cs typeface="Calibri"/>
                <a:sym typeface="Calibri"/>
              </a:rPr>
              <a:t>minutes</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Opening</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Unpacking Learning Targets (2-3 minutes)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Work Time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Mini Lesson—Using a Visual Component in a Speech (10-12 minutes)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Choosing Visual Components for Presentation and Practicing (10-12 minutes)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Speech Practice (20-25 minutes)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Closing and Assessment</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Peer Feedback (7-10 minutes)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Preview Homework (1-2 minutes): Use the suggestions from peer feedback to practice your presentation for the </a:t>
            </a:r>
            <a:r>
              <a:rPr lang="en" sz="1200" b="1" dirty="0">
                <a:solidFill>
                  <a:schemeClr val="dk1"/>
                </a:solidFill>
                <a:latin typeface="Calibri"/>
                <a:ea typeface="Calibri"/>
                <a:cs typeface="Calibri"/>
                <a:sym typeface="Calibri"/>
              </a:rPr>
              <a:t>end of unit assessment </a:t>
            </a:r>
            <a:r>
              <a:rPr lang="en" sz="1200" dirty="0">
                <a:solidFill>
                  <a:schemeClr val="dk1"/>
                </a:solidFill>
                <a:latin typeface="Calibri"/>
                <a:ea typeface="Calibri"/>
                <a:cs typeface="Calibri"/>
                <a:sym typeface="Calibri"/>
              </a:rPr>
              <a:t>tomorrow.</a:t>
            </a:r>
            <a:endParaRPr sz="1200" dirty="0">
              <a:latin typeface="Calibri"/>
              <a:ea typeface="Calibri"/>
              <a:cs typeface="Calibri"/>
              <a:sym typeface="Calibri"/>
            </a:endParaRPr>
          </a:p>
          <a:p>
            <a:pPr marL="0" lvl="0" indent="0" algn="l" rtl="0">
              <a:lnSpc>
                <a:spcPct val="115000"/>
              </a:lnSpc>
              <a:spcBef>
                <a:spcPts val="0"/>
              </a:spcBef>
              <a:spcAft>
                <a:spcPts val="0"/>
              </a:spcAft>
              <a:buNone/>
            </a:pPr>
            <a:endParaRPr sz="1200" dirty="0">
              <a:latin typeface="Calibri"/>
              <a:ea typeface="Calibri"/>
              <a:cs typeface="Calibri"/>
              <a:sym typeface="Calibri"/>
            </a:endParaRPr>
          </a:p>
        </p:txBody>
      </p:sp>
      <p:sp>
        <p:nvSpPr>
          <p:cNvPr id="208" name="Google Shape;208;g454f97e97c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532696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Google Shape;269;g45c3ec6766_1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20-25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Independent</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C.  Speech Practice</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may need to share visual components with other members of their teams, as the </a:t>
            </a:r>
            <a:r>
              <a:rPr lang="en" sz="1200" b="1" dirty="0">
                <a:solidFill>
                  <a:schemeClr val="dk1"/>
                </a:solidFill>
                <a:latin typeface="Calibri"/>
                <a:ea typeface="Calibri"/>
                <a:cs typeface="Calibri"/>
                <a:sym typeface="Calibri"/>
              </a:rPr>
              <a:t>Cascading Consequences charts</a:t>
            </a:r>
            <a:r>
              <a:rPr lang="en" sz="1200" dirty="0">
                <a:solidFill>
                  <a:schemeClr val="dk1"/>
                </a:solidFill>
                <a:latin typeface="Calibri"/>
                <a:ea typeface="Calibri"/>
                <a:cs typeface="Calibri"/>
                <a:sym typeface="Calibri"/>
              </a:rPr>
              <a:t>, for example, were created in teams. In this situation remind students to share and to take turns to practice using their visual components. While they are waiting they could spend more time perfecting their speeches.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may benefit from practicing their speeches using a mirror to practice eye contact and body language.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the students as a group and invite them to reread the criteria on the </a:t>
            </a:r>
            <a:r>
              <a:rPr lang="en" sz="1200" b="1" dirty="0">
                <a:solidFill>
                  <a:schemeClr val="dk1"/>
                </a:solidFill>
                <a:latin typeface="Calibri"/>
                <a:ea typeface="Calibri"/>
                <a:cs typeface="Calibri"/>
                <a:sym typeface="Calibri"/>
              </a:rPr>
              <a:t>Effective Speaking Skills anchor chart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they watched the Birke Baehr speech in Lesson 10 to come up with this list of criteria, so when presenting their position speeches they should keep these criteria in mind.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new</a:t>
            </a:r>
            <a:r>
              <a:rPr lang="en" sz="1200" b="1" dirty="0">
                <a:solidFill>
                  <a:schemeClr val="dk1"/>
                </a:solidFill>
                <a:latin typeface="Calibri"/>
                <a:ea typeface="Calibri"/>
                <a:cs typeface="Calibri"/>
                <a:sym typeface="Calibri"/>
              </a:rPr>
              <a:t> Position Speech Rubrics </a:t>
            </a:r>
            <a:r>
              <a:rPr lang="en" sz="1200" dirty="0">
                <a:solidFill>
                  <a:schemeClr val="dk1"/>
                </a:solidFill>
                <a:latin typeface="Calibri"/>
                <a:ea typeface="Calibri"/>
                <a:cs typeface="Calibri"/>
                <a:sym typeface="Calibri"/>
              </a:rPr>
              <a:t>and invite students to read the criteria in the Presentation section.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Emphasize that the criteria on the rubric and the anchor chart are very similar.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spend time practicing their speeches using their visual components and focusing on their presentation skills.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Identify students who need more help with the content of their speeches and work with those students in a group to ensure the content is appropriate.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Circulate to look at students’ speeches to provide oral feedback and encourage them to make revisions where necessary.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
        <p:nvSpPr>
          <p:cNvPr id="270" name="Google Shape;270;g45c3ec6766_1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090484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g45c3ec6766_1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7-10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Student Pairings (proximity, not on Research Team)</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Closing and Assessment A. Peer Feedback</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It might be helpful to remind students of the Stars and Steps protocol they have used in the past. If students are struggling to provide feedback, have them provide one Star and one Step for their partners.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Instruct students to pair up with a partner who is not on their research team.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Inform students that they will practice their speeches with this new partner in order to give a fresh perspective on their work in preparation for the end of unit assessment in the next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they should practice using the visual component.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they are going to fill out the Presentation and Visual Component sections of the </a:t>
            </a:r>
            <a:r>
              <a:rPr lang="en" sz="1200" b="1" dirty="0">
                <a:solidFill>
                  <a:schemeClr val="dk1"/>
                </a:solidFill>
                <a:latin typeface="Calibri"/>
                <a:ea typeface="Calibri"/>
                <a:cs typeface="Calibri"/>
                <a:sym typeface="Calibri"/>
              </a:rPr>
              <a:t>Position Speech Rubric </a:t>
            </a:r>
            <a:r>
              <a:rPr lang="en" sz="1200" dirty="0">
                <a:solidFill>
                  <a:schemeClr val="dk1"/>
                </a:solidFill>
                <a:latin typeface="Calibri"/>
                <a:ea typeface="Calibri"/>
                <a:cs typeface="Calibri"/>
                <a:sym typeface="Calibri"/>
              </a:rPr>
              <a:t>for their partner as they present in order to provide them with feedback.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comments and questions should be helpful, kind, and specific to the criteria being assessed. Provide the example: “</a:t>
            </a:r>
            <a:r>
              <a:rPr lang="en" sz="1200" i="1" dirty="0">
                <a:solidFill>
                  <a:schemeClr val="dk1"/>
                </a:solidFill>
                <a:latin typeface="Calibri"/>
                <a:ea typeface="Calibri"/>
                <a:cs typeface="Calibri"/>
                <a:sym typeface="Calibri"/>
              </a:rPr>
              <a:t>Could you slow down a little so that you can pronounce each word correctly?”</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give their rubrics to their partners and to ask questions if they don’t understand their partners’ questions or comments.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be providing feedback that is helpful, kind, and specific to the criteria.</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sentence starters for students to use when providing feedback.</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77" name="Google Shape;277;g45c3ec6766_1_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623044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g454f97e97c_0_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Preview Homework</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to preview the homework assignment.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as needed.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p:txBody>
      </p:sp>
      <p:sp>
        <p:nvSpPr>
          <p:cNvPr id="283" name="Google Shape;283;g454f97e97c_0_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545569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g45a2b6cfbf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9" name="Google Shape;289;g45a2b6cfbf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ill </a:t>
            </a:r>
            <a:r>
              <a:rPr lang="en" sz="1200" b="1" dirty="0">
                <a:solidFill>
                  <a:schemeClr val="dk1"/>
                </a:solidFill>
                <a:latin typeface="Calibri"/>
                <a:ea typeface="Calibri"/>
                <a:cs typeface="Calibri"/>
                <a:sym typeface="Calibri"/>
              </a:rPr>
              <a:t>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290" name="Google Shape;290;g45a2b6cfbf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087970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454f97e97c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r>
              <a:rPr lang="en" sz="1200" dirty="0" smtClean="0">
                <a:solidFill>
                  <a:schemeClr val="dk1"/>
                </a:solidFill>
                <a:latin typeface="Calibri"/>
                <a:ea typeface="Calibri"/>
                <a:cs typeface="Calibri"/>
                <a:sym typeface="Calibri"/>
              </a:rPr>
              <a:t>None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Position Speech Rubric</a:t>
            </a:r>
            <a:r>
              <a:rPr lang="en" sz="1200" dirty="0">
                <a:solidFill>
                  <a:schemeClr val="dk1"/>
                </a:solidFill>
                <a:latin typeface="Calibri"/>
                <a:ea typeface="Calibri"/>
                <a:cs typeface="Calibri"/>
                <a:sym typeface="Calibri"/>
              </a:rPr>
              <a:t> (from Lesson 15; plus fresh copies,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Class Industrial Food Chain Cascading Consequences chart</a:t>
            </a:r>
            <a:r>
              <a:rPr lang="en" sz="1200" dirty="0">
                <a:solidFill>
                  <a:schemeClr val="dk1"/>
                </a:solidFill>
                <a:latin typeface="Calibri"/>
                <a:ea typeface="Calibri"/>
                <a:cs typeface="Calibri"/>
                <a:sym typeface="Calibri"/>
              </a:rPr>
              <a:t> (from Lessons 1–4)</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Effective Speaking Skills anchor chart</a:t>
            </a:r>
            <a:r>
              <a:rPr lang="en" sz="1200" dirty="0">
                <a:solidFill>
                  <a:schemeClr val="dk1"/>
                </a:solidFill>
                <a:latin typeface="Calibri"/>
                <a:ea typeface="Calibri"/>
                <a:cs typeface="Calibri"/>
                <a:sym typeface="Calibri"/>
              </a:rPr>
              <a:t> (from Lesson 10)</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 more objective partner will be able to provide more authentic feedback during the closing. Consider determining these pairings in advance according to criteria such as speech topic, skill level, or student comfort level.</a:t>
            </a:r>
            <a:endParaRPr sz="1200" dirty="0">
              <a:latin typeface="Calibri"/>
              <a:ea typeface="Calibri"/>
              <a:cs typeface="Calibri"/>
              <a:sym typeface="Calibri"/>
            </a:endParaRPr>
          </a:p>
        </p:txBody>
      </p:sp>
      <p:sp>
        <p:nvSpPr>
          <p:cNvPr id="214" name="Google Shape;214;g454f97e97c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367444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454f97e97c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Materials to read and review in preparation:</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Position Speech Rubric</a:t>
            </a:r>
            <a:endParaRPr sz="1200" b="1">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Directions for the model using the</a:t>
            </a:r>
            <a:r>
              <a:rPr lang="en" sz="1200" b="1">
                <a:solidFill>
                  <a:schemeClr val="dk1"/>
                </a:solidFill>
                <a:latin typeface="Calibri"/>
                <a:ea typeface="Calibri"/>
                <a:cs typeface="Calibri"/>
                <a:sym typeface="Calibri"/>
              </a:rPr>
              <a:t> Industrial Cascading Consequences chart</a:t>
            </a:r>
            <a:endParaRPr sz="1200" b="1">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Review this protocol before teaching. It is used in this lesson:</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Peer Critique protocol</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latin typeface="Calibri"/>
              <a:ea typeface="Calibri"/>
              <a:cs typeface="Calibri"/>
              <a:sym typeface="Calibri"/>
            </a:endParaRPr>
          </a:p>
        </p:txBody>
      </p:sp>
      <p:sp>
        <p:nvSpPr>
          <p:cNvPr id="220" name="Google Shape;220;g454f97e97c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232187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454f97e97c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Creating a Visual Component for the Speech:</a:t>
            </a: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latin typeface="Calibri"/>
                <a:ea typeface="Calibri"/>
                <a:cs typeface="Calibri"/>
                <a:sym typeface="Calibri"/>
              </a:rPr>
              <a:t>End of Unit Assessment </a:t>
            </a:r>
            <a:r>
              <a:rPr lang="en" sz="1200" dirty="0">
                <a:latin typeface="Calibri"/>
                <a:ea typeface="Calibri"/>
                <a:cs typeface="Calibri"/>
                <a:sym typeface="Calibri"/>
              </a:rPr>
              <a:t>Preparation and Practice</a:t>
            </a:r>
            <a:endParaRPr sz="1200" dirty="0">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
        <p:nvSpPr>
          <p:cNvPr id="226" name="Google Shape;226;g454f97e97c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961137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454f97e97c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as students follow along.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as needed.</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 </a:t>
            </a:r>
            <a:endParaRPr dirty="0">
              <a:solidFill>
                <a:schemeClr val="dk1"/>
              </a:solidFill>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35" name="Google Shape;235;g454f97e97c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763754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454f97e97c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Suggested slide pacing: 2-3 minutes</a:t>
            </a: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Grouping: Whole Group</a:t>
            </a:r>
            <a:br>
              <a:rPr lang="en" sz="1200" b="1">
                <a:solidFill>
                  <a:schemeClr val="dk1"/>
                </a:solidFill>
                <a:latin typeface="Calibri"/>
                <a:ea typeface="Calibri"/>
                <a:cs typeface="Calibri"/>
                <a:sym typeface="Calibri"/>
              </a:rPr>
            </a:b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Opening A. Unpacking Learning Targets</a:t>
            </a:r>
            <a:br>
              <a:rPr lang="en" sz="1200" b="1">
                <a:solidFill>
                  <a:schemeClr val="dk1"/>
                </a:solidFill>
                <a:latin typeface="Calibri"/>
                <a:ea typeface="Calibri"/>
                <a:cs typeface="Calibri"/>
                <a:sym typeface="Calibri"/>
              </a:rPr>
            </a:b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 None.</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the learning targets aloud with students.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Ask students: “</a:t>
            </a:r>
            <a:r>
              <a:rPr lang="en" sz="1200" i="1">
                <a:solidFill>
                  <a:schemeClr val="dk1"/>
                </a:solidFill>
                <a:latin typeface="Calibri"/>
                <a:ea typeface="Calibri"/>
                <a:cs typeface="Calibri"/>
                <a:sym typeface="Calibri"/>
              </a:rPr>
              <a:t>What is a visual component?</a:t>
            </a:r>
            <a:r>
              <a:rPr lang="en"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Listen for students to explain that a visual component is something that they show in their speeches to support their ideas or emphasize a particular point.</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
            </a:r>
            <a:br>
              <a:rPr lang="en" sz="1200">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Support for Any Students Who Need It: None.</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latin typeface="Calibri"/>
              <a:ea typeface="Calibri"/>
              <a:cs typeface="Calibri"/>
              <a:sym typeface="Calibri"/>
            </a:endParaRPr>
          </a:p>
        </p:txBody>
      </p:sp>
      <p:sp>
        <p:nvSpPr>
          <p:cNvPr id="241" name="Google Shape;241;g454f97e97c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748524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g44cde81ed9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5-8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A.(Slide 1) Mini Lesson—Using a Visual Component in a Speech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This is Slide 1 of 2 for Work Time A. On this slide, students will discuss the visual component section of the rubric.</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students on the “visual component” section at the bottom of the </a:t>
            </a:r>
            <a:r>
              <a:rPr lang="en" sz="1200" b="1" dirty="0">
                <a:solidFill>
                  <a:schemeClr val="dk1"/>
                </a:solidFill>
                <a:latin typeface="Calibri"/>
                <a:ea typeface="Calibri"/>
                <a:cs typeface="Calibri"/>
                <a:sym typeface="Calibri"/>
              </a:rPr>
              <a:t>Position Speech Rubric</a:t>
            </a:r>
            <a:r>
              <a:rPr lang="en" sz="1200" dirty="0">
                <a:solidFill>
                  <a:schemeClr val="dk1"/>
                </a:solidFill>
                <a:latin typeface="Calibri"/>
                <a:ea typeface="Calibri"/>
                <a:cs typeface="Calibri"/>
                <a:sym typeface="Calibri"/>
              </a:rPr>
              <a:t>. Tell students that their use of a visual component needs to meet certain criteria in order to show whether or not they have met the learning target.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read the first box aloud with you: </a:t>
            </a:r>
            <a:r>
              <a:rPr lang="en" sz="1200" b="1" i="1" dirty="0">
                <a:latin typeface="Calibri" panose="020F0502020204030204" pitchFamily="34" charset="0"/>
                <a:sym typeface="Calibri"/>
              </a:rPr>
              <a:t>“Chooses a visual component that clarifies information, supports the claim, and adds emphasis.”</a:t>
            </a:r>
            <a:endParaRPr sz="1200" b="1" i="1" dirty="0">
              <a:latin typeface="Calibri" panose="020F0502020204030204" pitchFamily="34" charset="0"/>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does it mean to ‘clarify information?’” </a:t>
            </a:r>
            <a:r>
              <a:rPr lang="en" sz="1200" dirty="0">
                <a:solidFill>
                  <a:schemeClr val="dk1"/>
                </a:solidFill>
                <a:latin typeface="Calibri"/>
                <a:ea typeface="Calibri"/>
                <a:cs typeface="Calibri"/>
                <a:sym typeface="Calibri"/>
              </a:rPr>
              <a:t>Invite one or two volunteers to answer the question, listening for the correct response.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turn and talk about the follow-up question: “</a:t>
            </a:r>
            <a:r>
              <a:rPr lang="en" sz="1200" i="1" dirty="0">
                <a:solidFill>
                  <a:schemeClr val="dk1"/>
                </a:solidFill>
                <a:latin typeface="Calibri"/>
                <a:ea typeface="Calibri"/>
                <a:cs typeface="Calibri"/>
                <a:sym typeface="Calibri"/>
              </a:rPr>
              <a:t>How can a visual component help ‘clarify information?’</a:t>
            </a:r>
            <a:r>
              <a:rPr lang="en" sz="1200" dirty="0">
                <a:solidFill>
                  <a:schemeClr val="dk1"/>
                </a:solidFill>
                <a:latin typeface="Calibri"/>
                <a:ea typeface="Calibri"/>
                <a:cs typeface="Calibri"/>
                <a:sym typeface="Calibri"/>
              </a:rPr>
              <a:t>” (See look fors below). Conclude by stating that the visual component of their speech should help to make their reasons and evidence clearer to the audience.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a:t>
            </a:r>
            <a:r>
              <a:rPr lang="en" sz="1200" i="1" dirty="0">
                <a:solidFill>
                  <a:schemeClr val="dk1"/>
                </a:solidFill>
                <a:latin typeface="Calibri"/>
                <a:ea typeface="Calibri"/>
                <a:cs typeface="Calibri"/>
                <a:sym typeface="Calibri"/>
              </a:rPr>
              <a:t>:  “What does it mean to ‘add emphasis?’” </a:t>
            </a:r>
            <a:r>
              <a:rPr lang="en" sz="1200" dirty="0">
                <a:solidFill>
                  <a:schemeClr val="dk1"/>
                </a:solidFill>
                <a:latin typeface="Calibri"/>
                <a:ea typeface="Calibri"/>
                <a:cs typeface="Calibri"/>
                <a:sym typeface="Calibri"/>
              </a:rPr>
              <a:t>Cold call on one or two students to answer the question. Follow up by telling students that a visual component should emphasize the most important points of the speech by placing more attention on those points.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show a thumbs-up if they understand what it means to clarify and add emphasis, a thumbs-sideways if they are unsure about one or both, or a thumbs-down if they do not understand. Clarify as needed.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discuss how charts and graphs can be used to clarify numbers, how pictures and diagrams can help someone visualize an object, or how slideshows or posters can help make main ideas clearer.</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reviewing the graphic organizers or recording forms, consider using a document camera to visually display the document for students who struggle with auditory processing.</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
        <p:nvSpPr>
          <p:cNvPr id="248" name="Google Shape;248;g44cde81ed9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446007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Google Shape;256;g488ae53206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5-8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A.(Slide 2) Mini Lesson—Using a Visual Component in a Speech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2 of 2 for Work Time A. On this slide, students will discuss criteria for incorporating a visual component using the rubric.</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Providing models of expected work supports all learners but especially supports challenged learners.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read the next box aloud with you: </a:t>
            </a:r>
            <a:r>
              <a:rPr lang="en" sz="1200" b="1" i="1" dirty="0">
                <a:latin typeface="Calibri" panose="020F0502020204030204" pitchFamily="34" charset="0"/>
                <a:sym typeface="Calibri"/>
              </a:rPr>
              <a:t>“Integrates the visual component into the presentation at a logical point.”</a:t>
            </a:r>
            <a:endParaRPr sz="1200" b="1" i="1" dirty="0">
              <a:latin typeface="Calibri" panose="020F0502020204030204" pitchFamily="34" charset="0"/>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with students the key points about adding a visual component on this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an example.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the </a:t>
            </a:r>
            <a:r>
              <a:rPr lang="en" sz="1200" b="1" dirty="0">
                <a:solidFill>
                  <a:schemeClr val="dk1"/>
                </a:solidFill>
                <a:latin typeface="Calibri"/>
                <a:ea typeface="Calibri"/>
                <a:cs typeface="Calibri"/>
                <a:sym typeface="Calibri"/>
              </a:rPr>
              <a:t>class Industrial Food Chain Cascading Consequences chart</a:t>
            </a:r>
            <a:r>
              <a:rPr lang="en" sz="1200" dirty="0">
                <a:solidFill>
                  <a:schemeClr val="dk1"/>
                </a:solidFill>
                <a:latin typeface="Calibri"/>
                <a:ea typeface="Calibri"/>
                <a:cs typeface="Calibri"/>
                <a:sym typeface="Calibri"/>
              </a:rPr>
              <a:t> created in Lessons 1–4.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to students: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“I think we should choose the industrial food chain to feed the United States for two reasons. One is that food from the industrial food chain is cheaper for consumers, which means that people who don’t have very much money are still able to buy and eat enough food to survive. You can see that this is a major consequence of this food chain on my Cascading Consequences chart. You can also see from the cascading consequences that come out from it that there are negative consequences as a result of cheaper food (like obesity) because the cheaper foods contain more fat. But my research suggests that there are a lot of people who can’t afford to buy food and go hungry, so it is important to keep food as cheap as possible for them.”</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 in your example, you also used the </a:t>
            </a:r>
            <a:r>
              <a:rPr lang="en" sz="1200" b="1" dirty="0">
                <a:solidFill>
                  <a:schemeClr val="dk1"/>
                </a:solidFill>
                <a:latin typeface="Calibri"/>
                <a:ea typeface="Calibri"/>
                <a:cs typeface="Calibri"/>
                <a:sym typeface="Calibri"/>
              </a:rPr>
              <a:t>Cascading Consequences chart</a:t>
            </a:r>
            <a:r>
              <a:rPr lang="en" sz="1200" dirty="0">
                <a:solidFill>
                  <a:schemeClr val="dk1"/>
                </a:solidFill>
                <a:latin typeface="Calibri"/>
                <a:ea typeface="Calibri"/>
                <a:cs typeface="Calibri"/>
                <a:sym typeface="Calibri"/>
              </a:rPr>
              <a:t> as a visual emphasis for your counterclaim and response.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
        <p:nvSpPr>
          <p:cNvPr id="257" name="Google Shape;257;g488ae53206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307664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g45c3ec6766_1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10-12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Independent</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B. Choosing Visual Components for Presentation and Practicing</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task requires them to think about how to best support their speeches with a visual cue, and how to best integrate a visual element into their presentations. The use of the visual component during the presentation will provide a higher level of engagement for both the speaker and the audience.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Because of time limitations, students will not create a new visual component to support their speeches. Instead, they will select an appropriate part of a </a:t>
            </a:r>
            <a:r>
              <a:rPr lang="en" sz="1200" b="1" dirty="0">
                <a:solidFill>
                  <a:schemeClr val="dk1"/>
                </a:solidFill>
                <a:latin typeface="Calibri"/>
                <a:ea typeface="Calibri"/>
                <a:cs typeface="Calibri"/>
                <a:sym typeface="Calibri"/>
              </a:rPr>
              <a:t>Cascading Consequences </a:t>
            </a:r>
            <a:r>
              <a:rPr lang="en" sz="1200" dirty="0">
                <a:solidFill>
                  <a:schemeClr val="dk1"/>
                </a:solidFill>
                <a:latin typeface="Calibri"/>
                <a:ea typeface="Calibri"/>
                <a:cs typeface="Calibri"/>
                <a:sym typeface="Calibri"/>
              </a:rPr>
              <a:t>or </a:t>
            </a:r>
            <a:r>
              <a:rPr lang="en" sz="1200" b="1" dirty="0">
                <a:solidFill>
                  <a:schemeClr val="dk1"/>
                </a:solidFill>
                <a:latin typeface="Calibri"/>
                <a:ea typeface="Calibri"/>
                <a:cs typeface="Calibri"/>
                <a:sym typeface="Calibri"/>
              </a:rPr>
              <a:t>Stakeholders chart </a:t>
            </a:r>
            <a:r>
              <a:rPr lang="en" sz="1200" dirty="0">
                <a:solidFill>
                  <a:schemeClr val="dk1"/>
                </a:solidFill>
                <a:latin typeface="Calibri"/>
                <a:ea typeface="Calibri"/>
                <a:cs typeface="Calibri"/>
                <a:sym typeface="Calibri"/>
              </a:rPr>
              <a:t>that has already been created and work out where and how to draw attention to it in their speeches. Keep in mind that the bulk of the standards for this unit lie in the speech itself, not the visual aspect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Support individual students as needed helping them connect what they have on their </a:t>
            </a:r>
            <a:r>
              <a:rPr lang="en" sz="1200" b="1" dirty="0">
                <a:solidFill>
                  <a:schemeClr val="dk1"/>
                </a:solidFill>
                <a:latin typeface="Calibri"/>
                <a:ea typeface="Calibri"/>
                <a:cs typeface="Calibri"/>
                <a:sym typeface="Calibri"/>
              </a:rPr>
              <a:t>Speech Rubric</a:t>
            </a:r>
            <a:r>
              <a:rPr lang="en" sz="1200" dirty="0">
                <a:solidFill>
                  <a:schemeClr val="dk1"/>
                </a:solidFill>
                <a:latin typeface="Calibri"/>
                <a:ea typeface="Calibri"/>
                <a:cs typeface="Calibri"/>
                <a:sym typeface="Calibri"/>
              </a:rPr>
              <a:t> to something they can use on one of the charts.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reminders on the slide to prepare students to work independently.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and provide assistance as needed. Guide students by asking clarifying questions such as: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is your claim?”</a:t>
            </a:r>
            <a:endParaRPr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are the reasons for your claim?”</a:t>
            </a:r>
            <a:endParaRPr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“Are those reasons listed on a </a:t>
            </a:r>
            <a:r>
              <a:rPr lang="en" sz="1200" b="1" i="1" dirty="0">
                <a:solidFill>
                  <a:schemeClr val="dk1"/>
                </a:solidFill>
                <a:latin typeface="Calibri"/>
                <a:ea typeface="Calibri"/>
                <a:cs typeface="Calibri"/>
                <a:sym typeface="Calibri"/>
              </a:rPr>
              <a:t>Cascading Consequences chart </a:t>
            </a:r>
            <a:r>
              <a:rPr lang="en" sz="1200" i="1" dirty="0">
                <a:solidFill>
                  <a:schemeClr val="dk1"/>
                </a:solidFill>
                <a:latin typeface="Calibri"/>
                <a:ea typeface="Calibri"/>
                <a:cs typeface="Calibri"/>
                <a:sym typeface="Calibri"/>
              </a:rPr>
              <a:t>or a </a:t>
            </a:r>
            <a:r>
              <a:rPr lang="en" sz="1200" b="1" i="1" dirty="0">
                <a:solidFill>
                  <a:schemeClr val="dk1"/>
                </a:solidFill>
                <a:latin typeface="Calibri"/>
                <a:ea typeface="Calibri"/>
                <a:cs typeface="Calibri"/>
                <a:sym typeface="Calibri"/>
              </a:rPr>
              <a:t>Stakeholders chart </a:t>
            </a:r>
            <a:r>
              <a:rPr lang="en" sz="1200" i="1" dirty="0">
                <a:solidFill>
                  <a:schemeClr val="dk1"/>
                </a:solidFill>
                <a:latin typeface="Calibri"/>
                <a:ea typeface="Calibri"/>
                <a:cs typeface="Calibri"/>
                <a:sym typeface="Calibri"/>
              </a:rPr>
              <a:t>for this food chain?”</a:t>
            </a:r>
            <a:endParaRPr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“How could you use one of these charts to emphasize and support the ideas in your speech?</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once they have chosen their visual components they should practice using them in their speeches. Explain that students may have to share team charts, so while they are waiting their turn to use them they could spend time perfecting their speeches or practicing their speeches without the visual components.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students begin to practice, circulate. (See look fors below)</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at students’ speeches to provide oral feedback and encourage them to make revisions where necessary.</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Time permitting, you may wish to extend some of the allocated times in this lesson in order to give students more practice time and to give yourself more time to look at the work of every student.</a:t>
            </a:r>
            <a:endParaRPr dirty="0"/>
          </a:p>
        </p:txBody>
      </p:sp>
      <p:sp>
        <p:nvSpPr>
          <p:cNvPr id="264" name="Google Shape;264;g45c3ec6766_1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012683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37"/>
        <p:cNvGrpSpPr/>
        <p:nvPr/>
      </p:nvGrpSpPr>
      <p:grpSpPr>
        <a:xfrm>
          <a:off x="0" y="0"/>
          <a:ext cx="0" cy="0"/>
          <a:chOff x="0" y="0"/>
          <a:chExt cx="0" cy="0"/>
        </a:xfrm>
      </p:grpSpPr>
      <p:sp>
        <p:nvSpPr>
          <p:cNvPr id="138" name="Google Shape;138;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9" name="Google Shape;139;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40" name="Google Shape;140;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1" name="Google Shape;141;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2" name="Google Shape;142;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3"/>
        <p:cNvGrpSpPr/>
        <p:nvPr/>
      </p:nvGrpSpPr>
      <p:grpSpPr>
        <a:xfrm>
          <a:off x="0" y="0"/>
          <a:ext cx="0" cy="0"/>
          <a:chOff x="0" y="0"/>
          <a:chExt cx="0" cy="0"/>
        </a:xfrm>
      </p:grpSpPr>
      <p:sp>
        <p:nvSpPr>
          <p:cNvPr id="144" name="Google Shape;144;p27"/>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45" name="Google Shape;145;p27"/>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46" name="Google Shape;146;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7" name="Google Shape;147;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8" name="Google Shape;148;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49"/>
        <p:cNvGrpSpPr/>
        <p:nvPr/>
      </p:nvGrpSpPr>
      <p:grpSpPr>
        <a:xfrm>
          <a:off x="0" y="0"/>
          <a:ext cx="0" cy="0"/>
          <a:chOff x="0" y="0"/>
          <a:chExt cx="0" cy="0"/>
        </a:xfrm>
      </p:grpSpPr>
      <p:sp>
        <p:nvSpPr>
          <p:cNvPr id="150" name="Google Shape;150;p2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1" name="Google Shape;151;p2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52" name="Google Shape;152;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3" name="Google Shape;153;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55"/>
        <p:cNvGrpSpPr/>
        <p:nvPr/>
      </p:nvGrpSpPr>
      <p:grpSpPr>
        <a:xfrm>
          <a:off x="0" y="0"/>
          <a:ext cx="0" cy="0"/>
          <a:chOff x="0" y="0"/>
          <a:chExt cx="0" cy="0"/>
        </a:xfrm>
      </p:grpSpPr>
      <p:sp>
        <p:nvSpPr>
          <p:cNvPr id="156" name="Google Shape;156;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7" name="Google Shape;157;p2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8" name="Google Shape;158;p2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9" name="Google Shape;159;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0" name="Google Shape;160;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1" name="Google Shape;161;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62"/>
        <p:cNvGrpSpPr/>
        <p:nvPr/>
      </p:nvGrpSpPr>
      <p:grpSpPr>
        <a:xfrm>
          <a:off x="0" y="0"/>
          <a:ext cx="0" cy="0"/>
          <a:chOff x="0" y="0"/>
          <a:chExt cx="0" cy="0"/>
        </a:xfrm>
      </p:grpSpPr>
      <p:sp>
        <p:nvSpPr>
          <p:cNvPr id="163" name="Google Shape;163;p3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4" name="Google Shape;164;p3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5" name="Google Shape;165;p3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6" name="Google Shape;166;p3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7" name="Google Shape;167;p3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71"/>
        <p:cNvGrpSpPr/>
        <p:nvPr/>
      </p:nvGrpSpPr>
      <p:grpSpPr>
        <a:xfrm>
          <a:off x="0" y="0"/>
          <a:ext cx="0" cy="0"/>
          <a:chOff x="0" y="0"/>
          <a:chExt cx="0" cy="0"/>
        </a:xfrm>
      </p:grpSpPr>
      <p:sp>
        <p:nvSpPr>
          <p:cNvPr id="172" name="Google Shape;172;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73" name="Google Shape;173;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4" name="Google Shape;174;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76"/>
        <p:cNvGrpSpPr/>
        <p:nvPr/>
      </p:nvGrpSpPr>
      <p:grpSpPr>
        <a:xfrm>
          <a:off x="0" y="0"/>
          <a:ext cx="0" cy="0"/>
          <a:chOff x="0" y="0"/>
          <a:chExt cx="0" cy="0"/>
        </a:xfrm>
      </p:grpSpPr>
      <p:sp>
        <p:nvSpPr>
          <p:cNvPr id="177" name="Google Shape;177;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8" name="Google Shape;178;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9" name="Google Shape;179;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80"/>
        <p:cNvGrpSpPr/>
        <p:nvPr/>
      </p:nvGrpSpPr>
      <p:grpSpPr>
        <a:xfrm>
          <a:off x="0" y="0"/>
          <a:ext cx="0" cy="0"/>
          <a:chOff x="0" y="0"/>
          <a:chExt cx="0" cy="0"/>
        </a:xfrm>
      </p:grpSpPr>
      <p:sp>
        <p:nvSpPr>
          <p:cNvPr id="181" name="Google Shape;181;p3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2" name="Google Shape;182;p3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83" name="Google Shape;183;p3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84" name="Google Shape;184;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5" name="Google Shape;185;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6" name="Google Shape;186;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87"/>
        <p:cNvGrpSpPr/>
        <p:nvPr/>
      </p:nvGrpSpPr>
      <p:grpSpPr>
        <a:xfrm>
          <a:off x="0" y="0"/>
          <a:ext cx="0" cy="0"/>
          <a:chOff x="0" y="0"/>
          <a:chExt cx="0" cy="0"/>
        </a:xfrm>
      </p:grpSpPr>
      <p:sp>
        <p:nvSpPr>
          <p:cNvPr id="188" name="Google Shape;188;p3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9" name="Google Shape;189;p3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90" name="Google Shape;190;p3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91" name="Google Shape;191;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2" name="Google Shape;192;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3" name="Google Shape;193;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94"/>
        <p:cNvGrpSpPr/>
        <p:nvPr/>
      </p:nvGrpSpPr>
      <p:grpSpPr>
        <a:xfrm>
          <a:off x="0" y="0"/>
          <a:ext cx="0" cy="0"/>
          <a:chOff x="0" y="0"/>
          <a:chExt cx="0" cy="0"/>
        </a:xfrm>
      </p:grpSpPr>
      <p:sp>
        <p:nvSpPr>
          <p:cNvPr id="195" name="Google Shape;195;p3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96" name="Google Shape;196;p3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97" name="Google Shape;197;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8" name="Google Shape;198;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9" name="Google Shape;199;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00"/>
        <p:cNvGrpSpPr/>
        <p:nvPr/>
      </p:nvGrpSpPr>
      <p:grpSpPr>
        <a:xfrm>
          <a:off x="0" y="0"/>
          <a:ext cx="0" cy="0"/>
          <a:chOff x="0" y="0"/>
          <a:chExt cx="0" cy="0"/>
        </a:xfrm>
      </p:grpSpPr>
      <p:sp>
        <p:nvSpPr>
          <p:cNvPr id="201" name="Google Shape;201;p3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02" name="Google Shape;202;p3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3" name="Google Shape;203;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4" name="Google Shape;204;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5" name="Google Shape;205;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1"/>
        <p:cNvGrpSpPr/>
        <p:nvPr/>
      </p:nvGrpSpPr>
      <p:grpSpPr>
        <a:xfrm>
          <a:off x="0" y="0"/>
          <a:ext cx="0" cy="0"/>
          <a:chOff x="0" y="0"/>
          <a:chExt cx="0" cy="0"/>
        </a:xfrm>
      </p:grpSpPr>
      <p:sp>
        <p:nvSpPr>
          <p:cNvPr id="132" name="Google Shape;132;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3" name="Google Shape;133;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4" name="Google Shape;134;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9.png"/><Relationship Id="rId1" Type="http://schemas.openxmlformats.org/officeDocument/2006/relationships/slideLayout" Target="../slideLayouts/slideLayout1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 Id="rId3" Type="http://schemas.openxmlformats.org/officeDocument/2006/relationships/image" Target="../media/image1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5" Type="http://schemas.openxmlformats.org/officeDocument/2006/relationships/image" Target="../media/image7.png"/><Relationship Id="rId6" Type="http://schemas.openxmlformats.org/officeDocument/2006/relationships/image" Target="../media/image8.png"/><Relationship Id="rId1" Type="http://schemas.openxmlformats.org/officeDocument/2006/relationships/slideLayout" Target="../slideLayouts/slideLayout1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 Id="rId3" Type="http://schemas.openxmlformats.org/officeDocument/2006/relationships/image" Target="../media/image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37"/>
          <p:cNvSpPr txBox="1">
            <a:spLocks noGrp="1"/>
          </p:cNvSpPr>
          <p:nvPr>
            <p:ph type="title"/>
          </p:nvPr>
        </p:nvSpPr>
        <p:spPr>
          <a:xfrm>
            <a:off x="475046" y="269355"/>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dirty="0">
                <a:latin typeface="Century Gothic"/>
                <a:ea typeface="Century Gothic"/>
                <a:cs typeface="Century Gothic"/>
                <a:sym typeface="Century Gothic"/>
              </a:rPr>
              <a:t>Grade 8: Module 4: Unit 2: Lesson 16</a:t>
            </a: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dirty="0">
                <a:latin typeface="Century Gothic"/>
                <a:ea typeface="Century Gothic"/>
                <a:cs typeface="Century Gothic"/>
                <a:sym typeface="Century Gothic"/>
              </a:rPr>
              <a:t>Teacher slide, before teaching.</a:t>
            </a:r>
            <a:endParaRPr sz="18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p:txBody>
      </p:sp>
      <p:sp>
        <p:nvSpPr>
          <p:cNvPr id="211" name="Google Shape;211;p37"/>
          <p:cNvSpPr txBox="1">
            <a:spLocks noGrp="1"/>
          </p:cNvSpPr>
          <p:nvPr>
            <p:ph type="body" idx="1"/>
          </p:nvPr>
        </p:nvSpPr>
        <p:spPr>
          <a:xfrm>
            <a:off x="475046" y="1172707"/>
            <a:ext cx="7886700" cy="37326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1100"/>
              <a:buFont typeface="Arial"/>
              <a:buNone/>
            </a:pPr>
            <a:r>
              <a:rPr lang="en" sz="1600" dirty="0">
                <a:latin typeface="Century Gothic"/>
                <a:ea typeface="Century Gothic"/>
                <a:cs typeface="Century Gothic"/>
                <a:sym typeface="Century Gothic"/>
              </a:rPr>
              <a:t>This lesson will take approximately 50-60 minutes to complete. </a:t>
            </a: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2400"/>
              <a:buFont typeface="Arial"/>
              <a:buNone/>
            </a:pP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600" dirty="0">
                <a:latin typeface="Century Gothic"/>
                <a:ea typeface="Century Gothic"/>
                <a:cs typeface="Century Gothic"/>
                <a:sym typeface="Century Gothic"/>
              </a:rPr>
              <a:t>The purpose of this lesson is to:</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dirty="0">
                <a:latin typeface="Century Gothic"/>
                <a:ea typeface="Century Gothic"/>
                <a:cs typeface="Century Gothic"/>
                <a:sym typeface="Century Gothic"/>
              </a:rPr>
              <a:t>comb through the personal and </a:t>
            </a:r>
            <a:r>
              <a:rPr lang="en" sz="1600" b="1" dirty="0">
                <a:latin typeface="Century Gothic"/>
                <a:ea typeface="Century Gothic"/>
                <a:cs typeface="Century Gothic"/>
                <a:sym typeface="Century Gothic"/>
              </a:rPr>
              <a:t>team Cascading Consequences charts </a:t>
            </a:r>
            <a:r>
              <a:rPr lang="en" sz="1600" dirty="0">
                <a:latin typeface="Century Gothic"/>
                <a:ea typeface="Century Gothic"/>
                <a:cs typeface="Century Gothic"/>
                <a:sym typeface="Century Gothic"/>
              </a:rPr>
              <a:t>for information to choose a visual component to support the end of unit speech. </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dirty="0">
                <a:latin typeface="Century Gothic"/>
                <a:ea typeface="Century Gothic"/>
                <a:cs typeface="Century Gothic"/>
                <a:sym typeface="Century Gothic"/>
              </a:rPr>
              <a:t>practice speeches with a new partner to  provide students with a different perspective on their work.</a:t>
            </a: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600" dirty="0">
                <a:latin typeface="Century Gothic"/>
                <a:ea typeface="Century Gothic"/>
                <a:cs typeface="Century Gothic"/>
                <a:sym typeface="Century Gothic"/>
              </a:rPr>
              <a:t>The Learning Targets for students today are:</a:t>
            </a:r>
            <a:endParaRPr sz="1600" dirty="0">
              <a:latin typeface="Century Gothic"/>
              <a:ea typeface="Century Gothic"/>
              <a:cs typeface="Century Gothic"/>
              <a:sym typeface="Century Gothic"/>
            </a:endParaRPr>
          </a:p>
          <a:p>
            <a:pPr marL="457200" lvl="0" indent="-330200" algn="l" rtl="0">
              <a:spcBef>
                <a:spcPts val="1000"/>
              </a:spcBef>
              <a:spcAft>
                <a:spcPts val="0"/>
              </a:spcAft>
              <a:buSzPts val="1600"/>
              <a:buFont typeface="Century Gothic"/>
              <a:buAutoNum type="arabicPeriod"/>
            </a:pPr>
            <a:r>
              <a:rPr lang="en" sz="1600" dirty="0">
                <a:solidFill>
                  <a:srgbClr val="222222"/>
                </a:solidFill>
                <a:highlight>
                  <a:srgbClr val="FFFFFF"/>
                </a:highlight>
                <a:latin typeface="Century Gothic"/>
                <a:ea typeface="Century Gothic"/>
                <a:cs typeface="Century Gothic"/>
                <a:sym typeface="Century Gothic"/>
              </a:rPr>
              <a:t>I can </a:t>
            </a:r>
            <a:r>
              <a:rPr lang="en" sz="1600" i="1" dirty="0">
                <a:solidFill>
                  <a:srgbClr val="222222"/>
                </a:solidFill>
                <a:highlight>
                  <a:srgbClr val="FFFFFF"/>
                </a:highlight>
                <a:latin typeface="Century Gothic"/>
                <a:ea typeface="Century Gothic"/>
                <a:cs typeface="Century Gothic"/>
                <a:sym typeface="Century Gothic"/>
              </a:rPr>
              <a:t>demonstrate effective speaking techniques</a:t>
            </a:r>
            <a:r>
              <a:rPr lang="en" sz="1600" dirty="0">
                <a:solidFill>
                  <a:srgbClr val="222222"/>
                </a:solidFill>
                <a:latin typeface="Century Gothic"/>
                <a:ea typeface="Century Gothic"/>
                <a:cs typeface="Century Gothic"/>
                <a:sym typeface="Century Gothic"/>
              </a:rPr>
              <a:t> </a:t>
            </a:r>
            <a:r>
              <a:rPr lang="en" sz="1600" dirty="0">
                <a:highlight>
                  <a:srgbClr val="FFFFFF"/>
                </a:highlight>
                <a:latin typeface="Century Gothic"/>
                <a:ea typeface="Century Gothic"/>
                <a:cs typeface="Century Gothic"/>
                <a:sym typeface="Century Gothic"/>
              </a:rPr>
              <a:t>(appropriate eye contact, adequate volume, and clear pronunciation)</a:t>
            </a:r>
            <a:r>
              <a:rPr lang="en" sz="1600" dirty="0">
                <a:solidFill>
                  <a:srgbClr val="222222"/>
                </a:solidFill>
                <a:highlight>
                  <a:srgbClr val="FFFFFF"/>
                </a:highlight>
                <a:latin typeface="Century Gothic"/>
                <a:ea typeface="Century Gothic"/>
                <a:cs typeface="Century Gothic"/>
                <a:sym typeface="Century Gothic"/>
              </a:rPr>
              <a:t>.</a:t>
            </a:r>
            <a:endParaRPr sz="1600" dirty="0">
              <a:solidFill>
                <a:srgbClr val="222222"/>
              </a:solidFill>
              <a:highlight>
                <a:srgbClr val="FFFFFF"/>
              </a:highlight>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AutoNum type="arabicPeriod"/>
            </a:pPr>
            <a:r>
              <a:rPr lang="en" sz="1600" dirty="0">
                <a:latin typeface="Century Gothic"/>
                <a:ea typeface="Century Gothic"/>
                <a:cs typeface="Century Gothic"/>
                <a:sym typeface="Century Gothic"/>
              </a:rPr>
              <a:t>I can </a:t>
            </a:r>
            <a:r>
              <a:rPr lang="en" sz="1600" i="1" dirty="0">
                <a:latin typeface="Century Gothic"/>
                <a:ea typeface="Century Gothic"/>
                <a:cs typeface="Century Gothic"/>
                <a:sym typeface="Century Gothic"/>
              </a:rPr>
              <a:t>appropriately use a visual component </a:t>
            </a:r>
            <a:r>
              <a:rPr lang="en" sz="1600" dirty="0">
                <a:latin typeface="Century Gothic"/>
                <a:ea typeface="Century Gothic"/>
                <a:cs typeface="Century Gothic"/>
                <a:sym typeface="Century Gothic"/>
              </a:rPr>
              <a:t>to clarify, support, and emphasize the content of my speech.</a:t>
            </a:r>
            <a:br>
              <a:rPr lang="en" sz="1600" dirty="0">
                <a:latin typeface="Century Gothic"/>
                <a:ea typeface="Century Gothic"/>
                <a:cs typeface="Century Gothic"/>
                <a:sym typeface="Century Gothic"/>
              </a:rPr>
            </a:br>
            <a:endParaRPr sz="1600"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sp>
        <p:nvSpPr>
          <p:cNvPr id="272" name="Google Shape;272;p46"/>
          <p:cNvSpPr txBox="1">
            <a:spLocks noGrp="1"/>
          </p:cNvSpPr>
          <p:nvPr>
            <p:ph type="title"/>
          </p:nvPr>
        </p:nvSpPr>
        <p:spPr>
          <a:xfrm>
            <a:off x="628650" y="303699"/>
            <a:ext cx="7886700" cy="7605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sz="3000">
                <a:latin typeface="Century Gothic"/>
                <a:ea typeface="Century Gothic"/>
                <a:cs typeface="Century Gothic"/>
                <a:sym typeface="Century Gothic"/>
              </a:rPr>
              <a:t>Let’s Practice Incorporating Rubric Criteria into Our Speeches </a:t>
            </a:r>
            <a:endParaRPr sz="3000" i="0" u="none" strike="noStrike" cap="none">
              <a:solidFill>
                <a:schemeClr val="dk1"/>
              </a:solidFill>
              <a:latin typeface="Century Gothic"/>
              <a:ea typeface="Century Gothic"/>
              <a:cs typeface="Century Gothic"/>
              <a:sym typeface="Century Gothic"/>
            </a:endParaRPr>
          </a:p>
        </p:txBody>
      </p:sp>
      <p:pic>
        <p:nvPicPr>
          <p:cNvPr id="273" name="Google Shape;273;p46"/>
          <p:cNvPicPr preferRelativeResize="0"/>
          <p:nvPr/>
        </p:nvPicPr>
        <p:blipFill>
          <a:blip r:embed="rId3">
            <a:alphaModFix/>
          </a:blip>
          <a:stretch>
            <a:fillRect/>
          </a:stretch>
        </p:blipFill>
        <p:spPr>
          <a:xfrm>
            <a:off x="1109675" y="2571750"/>
            <a:ext cx="7634201" cy="2087975"/>
          </a:xfrm>
          <a:prstGeom prst="rect">
            <a:avLst/>
          </a:prstGeom>
          <a:noFill/>
          <a:ln w="9525" cap="flat" cmpd="sng">
            <a:solidFill>
              <a:schemeClr val="dk2"/>
            </a:solidFill>
            <a:prstDash val="solid"/>
            <a:round/>
            <a:headEnd type="none" w="sm" len="sm"/>
            <a:tailEnd type="none" w="sm" len="sm"/>
          </a:ln>
        </p:spPr>
      </p:pic>
      <p:pic>
        <p:nvPicPr>
          <p:cNvPr id="274" name="Google Shape;274;p46"/>
          <p:cNvPicPr preferRelativeResize="0"/>
          <p:nvPr/>
        </p:nvPicPr>
        <p:blipFill>
          <a:blip r:embed="rId4">
            <a:alphaModFix/>
          </a:blip>
          <a:stretch>
            <a:fillRect/>
          </a:stretch>
        </p:blipFill>
        <p:spPr>
          <a:xfrm>
            <a:off x="1109676" y="1172164"/>
            <a:ext cx="7634200" cy="1291618"/>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sp>
        <p:nvSpPr>
          <p:cNvPr id="279" name="Google Shape;279;p47"/>
          <p:cNvSpPr txBox="1">
            <a:spLocks noGrp="1"/>
          </p:cNvSpPr>
          <p:nvPr>
            <p:ph type="title"/>
          </p:nvPr>
        </p:nvSpPr>
        <p:spPr>
          <a:xfrm>
            <a:off x="628650" y="313099"/>
            <a:ext cx="7886700" cy="7605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Give Feedback on Speeches </a:t>
            </a:r>
            <a:endParaRPr sz="3300" i="0" u="none" strike="noStrike" cap="none">
              <a:solidFill>
                <a:schemeClr val="dk1"/>
              </a:solidFill>
              <a:latin typeface="Century Gothic"/>
              <a:ea typeface="Century Gothic"/>
              <a:cs typeface="Century Gothic"/>
              <a:sym typeface="Century Gothic"/>
            </a:endParaRPr>
          </a:p>
        </p:txBody>
      </p:sp>
      <p:pic>
        <p:nvPicPr>
          <p:cNvPr id="280" name="Google Shape;280;p47"/>
          <p:cNvPicPr preferRelativeResize="0"/>
          <p:nvPr/>
        </p:nvPicPr>
        <p:blipFill>
          <a:blip r:embed="rId3">
            <a:alphaModFix/>
          </a:blip>
          <a:stretch>
            <a:fillRect/>
          </a:stretch>
        </p:blipFill>
        <p:spPr>
          <a:xfrm>
            <a:off x="1095375" y="1254675"/>
            <a:ext cx="6953250" cy="3181350"/>
          </a:xfrm>
          <a:prstGeom prst="rect">
            <a:avLst/>
          </a:prstGeom>
          <a:noFill/>
          <a:ln w="9525" cap="flat" cmpd="sng">
            <a:solidFill>
              <a:schemeClr val="dk2"/>
            </a:solidFill>
            <a:prstDash val="solid"/>
            <a:round/>
            <a:headEnd type="none" w="sm" len="sm"/>
            <a:tailEnd type="none" w="sm" len="sm"/>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sp>
        <p:nvSpPr>
          <p:cNvPr id="285" name="Google Shape;285;p4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10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Homework</a:t>
            </a:r>
            <a:endParaRPr sz="3300" b="0" i="0" u="none" strike="noStrike" cap="none">
              <a:solidFill>
                <a:schemeClr val="dk1"/>
              </a:solidFill>
              <a:latin typeface="Calibri"/>
              <a:ea typeface="Calibri"/>
              <a:cs typeface="Calibri"/>
              <a:sym typeface="Calibri"/>
            </a:endParaRPr>
          </a:p>
        </p:txBody>
      </p:sp>
      <p:sp>
        <p:nvSpPr>
          <p:cNvPr id="286" name="Google Shape;286;p48"/>
          <p:cNvSpPr txBox="1">
            <a:spLocks noGrp="1"/>
          </p:cNvSpPr>
          <p:nvPr>
            <p:ph type="body" idx="1"/>
          </p:nvPr>
        </p:nvSpPr>
        <p:spPr>
          <a:xfrm>
            <a:off x="628650" y="1268044"/>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Clr>
                <a:schemeClr val="dk1"/>
              </a:buClr>
              <a:buSzPts val="1100"/>
              <a:buFont typeface="Arial"/>
              <a:buNone/>
            </a:pPr>
            <a:r>
              <a:rPr lang="en" sz="2400" dirty="0">
                <a:latin typeface="Century Gothic"/>
                <a:ea typeface="Century Gothic"/>
                <a:cs typeface="Century Gothic"/>
                <a:sym typeface="Century Gothic"/>
              </a:rPr>
              <a:t>Use the suggestions from peer feedback to practice your presentation for the </a:t>
            </a:r>
            <a:r>
              <a:rPr lang="en" sz="2400" b="1" dirty="0">
                <a:latin typeface="Century Gothic"/>
                <a:ea typeface="Century Gothic"/>
                <a:cs typeface="Century Gothic"/>
                <a:sym typeface="Century Gothic"/>
              </a:rPr>
              <a:t>end of unit assessment </a:t>
            </a:r>
            <a:r>
              <a:rPr lang="en" sz="2400" dirty="0">
                <a:latin typeface="Century Gothic"/>
                <a:ea typeface="Century Gothic"/>
                <a:cs typeface="Century Gothic"/>
                <a:sym typeface="Century Gothic"/>
              </a:rPr>
              <a:t>tomorrow.</a:t>
            </a:r>
            <a:endParaRPr sz="2400" dirty="0">
              <a:latin typeface="Century Gothic"/>
              <a:ea typeface="Century Gothic"/>
              <a:cs typeface="Century Gothic"/>
              <a:sym typeface="Century Gothic"/>
            </a:endParaRPr>
          </a:p>
          <a:p>
            <a:pPr marL="0" lvl="0" indent="0" algn="l" rtl="0">
              <a:spcBef>
                <a:spcPts val="800"/>
              </a:spcBef>
              <a:spcAft>
                <a:spcPts val="0"/>
              </a:spcAft>
              <a:buNone/>
            </a:pPr>
            <a:endParaRPr sz="2000" dirty="0">
              <a:latin typeface="Century Gothic"/>
              <a:ea typeface="Century Gothic"/>
              <a:cs typeface="Century Gothic"/>
              <a:sym typeface="Century Gothic"/>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sp>
        <p:nvSpPr>
          <p:cNvPr id="292" name="Google Shape;292;p4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t>
            </a:r>
            <a:endParaRPr sz="3200" i="0" u="none" strike="noStrike" cap="none">
              <a:solidFill>
                <a:schemeClr val="dk1"/>
              </a:solidFill>
              <a:latin typeface="Century Gothic"/>
              <a:ea typeface="Century Gothic"/>
              <a:cs typeface="Century Gothic"/>
              <a:sym typeface="Century Gothic"/>
            </a:endParaRPr>
          </a:p>
        </p:txBody>
      </p:sp>
      <p:sp>
        <p:nvSpPr>
          <p:cNvPr id="293" name="Google Shape;293;p4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a:p>
            <a:pPr marL="0" marR="0" lvl="0" indent="0" algn="l" rtl="0">
              <a:lnSpc>
                <a:spcPct val="90000"/>
              </a:lnSpc>
              <a:spcBef>
                <a:spcPts val="80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p:txBody>
      </p:sp>
      <p:graphicFrame>
        <p:nvGraphicFramePr>
          <p:cNvPr id="294" name="Google Shape;294;p49"/>
          <p:cNvGraphicFramePr/>
          <p:nvPr/>
        </p:nvGraphicFramePr>
        <p:xfrm>
          <a:off x="577216" y="1385887"/>
          <a:ext cx="7989600" cy="3230175"/>
        </p:xfrm>
        <a:graphic>
          <a:graphicData uri="http://schemas.openxmlformats.org/drawingml/2006/table">
            <a:tbl>
              <a:tblPr firstRow="1" bandRow="1">
                <a:noFill/>
                <a:tableStyleId>{4C4B0734-FD31-4A4B-9999-50B8281ACB26}</a:tableStyleId>
              </a:tblPr>
              <a:tblGrid>
                <a:gridCol w="2799450"/>
                <a:gridCol w="2526950"/>
                <a:gridCol w="2663200"/>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38"/>
          <p:cNvSpPr txBox="1">
            <a:spLocks noGrp="1"/>
          </p:cNvSpPr>
          <p:nvPr>
            <p:ph type="title"/>
          </p:nvPr>
        </p:nvSpPr>
        <p:spPr>
          <a:xfrm>
            <a:off x="370800" y="108855"/>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dirty="0">
                <a:latin typeface="Century Gothic"/>
                <a:ea typeface="Century Gothic"/>
                <a:cs typeface="Century Gothic"/>
                <a:sym typeface="Century Gothic"/>
              </a:rPr>
              <a:t>Grade 8: Module 4: Unit 2: Lesson 16</a:t>
            </a: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dirty="0">
                <a:latin typeface="Century Gothic"/>
                <a:ea typeface="Century Gothic"/>
                <a:cs typeface="Century Gothic"/>
                <a:sym typeface="Century Gothic"/>
              </a:rPr>
              <a:t>Teacher slide, before teaching.</a:t>
            </a:r>
            <a:endParaRPr sz="18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p:txBody>
      </p:sp>
      <p:sp>
        <p:nvSpPr>
          <p:cNvPr id="217" name="Google Shape;217;p38"/>
          <p:cNvSpPr txBox="1">
            <a:spLocks noGrp="1"/>
          </p:cNvSpPr>
          <p:nvPr>
            <p:ph type="body" idx="1"/>
          </p:nvPr>
        </p:nvSpPr>
        <p:spPr>
          <a:xfrm>
            <a:off x="370800" y="1120025"/>
            <a:ext cx="8402400" cy="38760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600" b="1" dirty="0">
                <a:latin typeface="Century Gothic"/>
                <a:ea typeface="Century Gothic"/>
                <a:cs typeface="Century Gothic"/>
                <a:sym typeface="Century Gothic"/>
              </a:rPr>
              <a:t>Preparing for Lesson 16: </a:t>
            </a:r>
            <a:r>
              <a:rPr lang="en" sz="1600" dirty="0">
                <a:latin typeface="Century Gothic"/>
                <a:ea typeface="Century Gothic"/>
                <a:cs typeface="Century Gothic"/>
                <a:sym typeface="Century Gothic"/>
              </a:rPr>
              <a:t>Materials and classroom preparation</a:t>
            </a:r>
            <a:endParaRPr sz="1600" dirty="0">
              <a:latin typeface="Century Gothic"/>
              <a:ea typeface="Century Gothic"/>
              <a:cs typeface="Century Gothic"/>
              <a:sym typeface="Century Gothic"/>
            </a:endParaRPr>
          </a:p>
          <a:p>
            <a:pPr marL="0" lvl="0" indent="0" algn="l" rtl="0">
              <a:spcBef>
                <a:spcPts val="1000"/>
              </a:spcBef>
              <a:spcAft>
                <a:spcPts val="0"/>
              </a:spcAft>
              <a:buNone/>
            </a:pPr>
            <a:r>
              <a:rPr lang="en" sz="1600" dirty="0">
                <a:latin typeface="Century Gothic"/>
                <a:ea typeface="Century Gothic"/>
                <a:cs typeface="Century Gothic"/>
                <a:sym typeface="Century Gothic"/>
              </a:rPr>
              <a:t>In advance, gather the following materials from previous lessons:</a:t>
            </a:r>
            <a:endParaRPr sz="1600" dirty="0">
              <a:latin typeface="Century Gothic"/>
              <a:ea typeface="Century Gothic"/>
              <a:cs typeface="Century Gothic"/>
              <a:sym typeface="Century Gothic"/>
            </a:endParaRPr>
          </a:p>
          <a:p>
            <a:pPr marL="457200" lvl="0" indent="-330200" algn="l" rtl="0">
              <a:lnSpc>
                <a:spcPct val="100000"/>
              </a:lnSpc>
              <a:spcBef>
                <a:spcPts val="0"/>
              </a:spcBef>
              <a:spcAft>
                <a:spcPts val="0"/>
              </a:spcAft>
              <a:buSzPts val="1600"/>
              <a:buFont typeface="Calibri"/>
              <a:buChar char="•"/>
            </a:pPr>
            <a:r>
              <a:rPr lang="en" sz="1600" b="1" dirty="0">
                <a:latin typeface="Century Gothic"/>
                <a:ea typeface="Century Gothic"/>
                <a:cs typeface="Century Gothic"/>
                <a:sym typeface="Century Gothic"/>
              </a:rPr>
              <a:t>Position Speech Rubric</a:t>
            </a:r>
            <a:r>
              <a:rPr lang="en" sz="1600" dirty="0">
                <a:latin typeface="Century Gothic"/>
                <a:ea typeface="Century Gothic"/>
                <a:cs typeface="Century Gothic"/>
                <a:sym typeface="Century Gothic"/>
              </a:rPr>
              <a:t> (from Lesson 15; plus fresh copies, one per student)</a:t>
            </a:r>
            <a:endParaRPr sz="1600" dirty="0">
              <a:latin typeface="Century Gothic"/>
              <a:ea typeface="Century Gothic"/>
              <a:cs typeface="Century Gothic"/>
              <a:sym typeface="Century Gothic"/>
            </a:endParaRPr>
          </a:p>
          <a:p>
            <a:pPr marL="457200" lvl="0" indent="-330200" algn="l" rtl="0">
              <a:lnSpc>
                <a:spcPct val="100000"/>
              </a:lnSpc>
              <a:spcBef>
                <a:spcPts val="0"/>
              </a:spcBef>
              <a:spcAft>
                <a:spcPts val="0"/>
              </a:spcAft>
              <a:buSzPts val="1600"/>
              <a:buFont typeface="Calibri"/>
              <a:buChar char="•"/>
            </a:pPr>
            <a:r>
              <a:rPr lang="en" sz="1600" b="1" dirty="0">
                <a:latin typeface="Century Gothic"/>
                <a:ea typeface="Century Gothic"/>
                <a:cs typeface="Century Gothic"/>
                <a:sym typeface="Century Gothic"/>
              </a:rPr>
              <a:t>Class Industrial Food Chain Cascading Consequences chart</a:t>
            </a:r>
            <a:r>
              <a:rPr lang="en" sz="1600" dirty="0">
                <a:latin typeface="Century Gothic"/>
                <a:ea typeface="Century Gothic"/>
                <a:cs typeface="Century Gothic"/>
                <a:sym typeface="Century Gothic"/>
              </a:rPr>
              <a:t> (from Lessons 1–4)</a:t>
            </a:r>
            <a:endParaRPr sz="1600" dirty="0">
              <a:latin typeface="Century Gothic"/>
              <a:ea typeface="Century Gothic"/>
              <a:cs typeface="Century Gothic"/>
              <a:sym typeface="Century Gothic"/>
            </a:endParaRPr>
          </a:p>
          <a:p>
            <a:pPr marL="457200" lvl="0" indent="-330200" algn="l" rtl="0">
              <a:lnSpc>
                <a:spcPct val="100000"/>
              </a:lnSpc>
              <a:spcBef>
                <a:spcPts val="0"/>
              </a:spcBef>
              <a:spcAft>
                <a:spcPts val="0"/>
              </a:spcAft>
              <a:buSzPts val="1600"/>
              <a:buFont typeface="Calibri"/>
              <a:buChar char="•"/>
            </a:pPr>
            <a:r>
              <a:rPr lang="en" sz="1600" b="1" dirty="0">
                <a:latin typeface="Century Gothic"/>
                <a:ea typeface="Century Gothic"/>
                <a:cs typeface="Century Gothic"/>
                <a:sym typeface="Century Gothic"/>
              </a:rPr>
              <a:t>Effective Speaking Skills anchor chart</a:t>
            </a:r>
            <a:r>
              <a:rPr lang="en" sz="1600" dirty="0">
                <a:latin typeface="Century Gothic"/>
                <a:ea typeface="Century Gothic"/>
                <a:cs typeface="Century Gothic"/>
                <a:sym typeface="Century Gothic"/>
              </a:rPr>
              <a:t> (from Lesson 10)</a:t>
            </a:r>
            <a:endParaRPr sz="1600" dirty="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600" dirty="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1600" dirty="0">
                <a:latin typeface="Century Gothic"/>
                <a:ea typeface="Century Gothic"/>
                <a:cs typeface="Century Gothic"/>
                <a:sym typeface="Century Gothic"/>
              </a:rPr>
              <a:t>For your model, ensure the </a:t>
            </a:r>
            <a:r>
              <a:rPr lang="en" sz="1600" b="1" dirty="0">
                <a:latin typeface="Century Gothic"/>
                <a:ea typeface="Century Gothic"/>
                <a:cs typeface="Century Gothic"/>
                <a:sym typeface="Century Gothic"/>
              </a:rPr>
              <a:t>class</a:t>
            </a:r>
            <a:r>
              <a:rPr lang="en" sz="1600" dirty="0">
                <a:latin typeface="Century Gothic"/>
                <a:ea typeface="Century Gothic"/>
                <a:cs typeface="Century Gothic"/>
                <a:sym typeface="Century Gothic"/>
              </a:rPr>
              <a:t> </a:t>
            </a:r>
            <a:r>
              <a:rPr lang="en" sz="1600" b="1" dirty="0">
                <a:latin typeface="Century Gothic"/>
                <a:ea typeface="Century Gothic"/>
                <a:cs typeface="Century Gothic"/>
                <a:sym typeface="Century Gothic"/>
              </a:rPr>
              <a:t>Industrial Food Chain Cascading Consequences chart </a:t>
            </a:r>
            <a:r>
              <a:rPr lang="en" sz="1600" dirty="0">
                <a:latin typeface="Century Gothic"/>
                <a:ea typeface="Century Gothic"/>
                <a:cs typeface="Century Gothic"/>
                <a:sym typeface="Century Gothic"/>
              </a:rPr>
              <a:t>from Lessons 1–4 has the “Food is cheap” consequence. Cascading from that consequence should be ‘Foods processed to be sweet, fat, and cheap so we’ll eat more,” and cascading from that consequence should be “Obesity increases.” </a:t>
            </a:r>
            <a:endParaRPr sz="1600" dirty="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600" dirty="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1600" dirty="0">
                <a:latin typeface="Century Gothic"/>
                <a:ea typeface="Century Gothic"/>
                <a:cs typeface="Century Gothic"/>
                <a:sym typeface="Century Gothic"/>
              </a:rPr>
              <a:t>Consider determining new pairings in advance according to criteria such as speech topic, skill level, or student comfort level. </a:t>
            </a:r>
            <a:endParaRPr sz="1600" dirty="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9"/>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4: Unit 2: Lesson 16</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223" name="Google Shape;223;p3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800" b="1">
                <a:latin typeface="Century Gothic"/>
                <a:ea typeface="Century Gothic"/>
                <a:cs typeface="Century Gothic"/>
                <a:sym typeface="Century Gothic"/>
              </a:rPr>
              <a:t>Preparing for Lesson 16: </a:t>
            </a:r>
            <a:r>
              <a:rPr lang="en" sz="1800">
                <a:latin typeface="Century Gothic"/>
                <a:ea typeface="Century Gothic"/>
                <a:cs typeface="Century Gothic"/>
                <a:sym typeface="Century Gothic"/>
              </a:rPr>
              <a:t>Reading and protocols to read in preparation:</a:t>
            </a:r>
            <a:endParaRPr sz="1800">
              <a:latin typeface="Century Gothic"/>
              <a:ea typeface="Century Gothic"/>
              <a:cs typeface="Century Gothic"/>
              <a:sym typeface="Century Gothic"/>
            </a:endParaRPr>
          </a:p>
          <a:p>
            <a:pPr marL="0" lvl="0" indent="0" algn="l" rtl="0">
              <a:spcBef>
                <a:spcPts val="1000"/>
              </a:spcBef>
              <a:spcAft>
                <a:spcPts val="0"/>
              </a:spcAft>
              <a:buNone/>
            </a:pPr>
            <a:r>
              <a:rPr lang="en" sz="1800">
                <a:latin typeface="Century Gothic"/>
                <a:ea typeface="Century Gothic"/>
                <a:cs typeface="Century Gothic"/>
                <a:sym typeface="Century Gothic"/>
              </a:rPr>
              <a:t>In preparation for effectively facilitating today’s lesson, reread the</a:t>
            </a:r>
            <a:r>
              <a:rPr lang="en" sz="1800" b="1">
                <a:latin typeface="Century Gothic"/>
                <a:ea typeface="Century Gothic"/>
                <a:cs typeface="Century Gothic"/>
                <a:sym typeface="Century Gothic"/>
              </a:rPr>
              <a:t> Position Speech Rubric</a:t>
            </a:r>
            <a:r>
              <a:rPr lang="en" sz="1800">
                <a:latin typeface="Century Gothic"/>
                <a:ea typeface="Century Gothic"/>
                <a:cs typeface="Century Gothic"/>
                <a:sym typeface="Century Gothic"/>
              </a:rPr>
              <a:t> and annotate, as needed. </a:t>
            </a:r>
            <a:endParaRPr sz="1800">
              <a:latin typeface="Century Gothic"/>
              <a:ea typeface="Century Gothic"/>
              <a:cs typeface="Century Gothic"/>
              <a:sym typeface="Century Gothic"/>
            </a:endParaRPr>
          </a:p>
          <a:p>
            <a:pPr marL="0" lvl="0" indent="0" algn="l" rtl="0">
              <a:spcBef>
                <a:spcPts val="1000"/>
              </a:spcBef>
              <a:spcAft>
                <a:spcPts val="0"/>
              </a:spcAft>
              <a:buNone/>
            </a:pPr>
            <a:endParaRPr sz="180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1800">
                <a:latin typeface="Century Gothic"/>
                <a:ea typeface="Century Gothic"/>
                <a:cs typeface="Century Gothic"/>
                <a:sym typeface="Century Gothic"/>
              </a:rPr>
              <a:t>Emphasize the Peer Critique protocol to students (see Appendix).</a:t>
            </a:r>
            <a:endParaRPr sz="1800">
              <a:latin typeface="Century Gothic"/>
              <a:ea typeface="Century Gothic"/>
              <a:cs typeface="Century Gothic"/>
              <a:sym typeface="Century Gothic"/>
            </a:endParaRPr>
          </a:p>
          <a:p>
            <a:pPr marL="0" lvl="0" indent="0" algn="l" rtl="0">
              <a:spcBef>
                <a:spcPts val="1000"/>
              </a:spcBef>
              <a:spcAft>
                <a:spcPts val="0"/>
              </a:spcAft>
              <a:buNone/>
            </a:pPr>
            <a:endParaRPr sz="180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27"/>
        <p:cNvGrpSpPr/>
        <p:nvPr/>
      </p:nvGrpSpPr>
      <p:grpSpPr>
        <a:xfrm>
          <a:off x="0" y="0"/>
          <a:ext cx="0" cy="0"/>
          <a:chOff x="0" y="0"/>
          <a:chExt cx="0" cy="0"/>
        </a:xfrm>
      </p:grpSpPr>
      <p:pic>
        <p:nvPicPr>
          <p:cNvPr id="228" name="Google Shape;228;p40"/>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29" name="Google Shape;229;p40"/>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30" name="Google Shape;230;p40"/>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8</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4</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2</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16</a:t>
            </a:r>
            <a:endParaRPr sz="3000" b="0" i="0" u="none" strike="noStrike" cap="none">
              <a:solidFill>
                <a:srgbClr val="404040"/>
              </a:solidFill>
              <a:latin typeface="Calibri"/>
              <a:ea typeface="Calibri"/>
              <a:cs typeface="Calibri"/>
              <a:sym typeface="Calibri"/>
            </a:endParaRPr>
          </a:p>
        </p:txBody>
      </p:sp>
      <p:pic>
        <p:nvPicPr>
          <p:cNvPr id="231" name="Google Shape;231;p40"/>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32" name="Google Shape;232;p40"/>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41"/>
          <p:cNvSpPr txBox="1">
            <a:spLocks noGrp="1"/>
          </p:cNvSpPr>
          <p:nvPr>
            <p:ph type="title"/>
          </p:nvPr>
        </p:nvSpPr>
        <p:spPr>
          <a:xfrm>
            <a:off x="628650" y="-6"/>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b="1" dirty="0">
                <a:latin typeface="Century Gothic"/>
                <a:ea typeface="Century Gothic"/>
                <a:cs typeface="Century Gothic"/>
                <a:sym typeface="Century Gothic"/>
              </a:rPr>
              <a:t>Hello, Students!</a:t>
            </a:r>
            <a:endParaRPr sz="3300" b="1" i="0" u="none" strike="noStrike" cap="none" dirty="0">
              <a:solidFill>
                <a:schemeClr val="dk1"/>
              </a:solidFill>
              <a:sym typeface="Calibri"/>
            </a:endParaRPr>
          </a:p>
        </p:txBody>
      </p:sp>
      <p:sp>
        <p:nvSpPr>
          <p:cNvPr id="238" name="Google Shape;238;p41"/>
          <p:cNvSpPr txBox="1">
            <a:spLocks noGrp="1"/>
          </p:cNvSpPr>
          <p:nvPr>
            <p:ph type="body" idx="1"/>
          </p:nvPr>
        </p:nvSpPr>
        <p:spPr>
          <a:xfrm>
            <a:off x="628650" y="837176"/>
            <a:ext cx="7886700" cy="38973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800">
                <a:latin typeface="Century Gothic"/>
                <a:ea typeface="Century Gothic"/>
                <a:cs typeface="Century Gothic"/>
                <a:sym typeface="Century Gothic"/>
              </a:rPr>
              <a:t>In today’s lesson, you will go back through your </a:t>
            </a:r>
            <a:r>
              <a:rPr lang="en" sz="1800" b="1">
                <a:latin typeface="Century Gothic"/>
                <a:ea typeface="Century Gothic"/>
                <a:cs typeface="Century Gothic"/>
                <a:sym typeface="Century Gothic"/>
              </a:rPr>
              <a:t>Cascading Consequences charts </a:t>
            </a:r>
            <a:r>
              <a:rPr lang="en" sz="1800">
                <a:latin typeface="Century Gothic"/>
                <a:ea typeface="Century Gothic"/>
                <a:cs typeface="Century Gothic"/>
                <a:sym typeface="Century Gothic"/>
              </a:rPr>
              <a:t>for information to choose a visual component to support your end of unit speech. At the end of this lesson, you will practice your speech with a new partner for a different perspective on your work.</a:t>
            </a:r>
            <a:endParaRPr sz="180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1800">
                <a:latin typeface="Century Gothic"/>
                <a:ea typeface="Century Gothic"/>
                <a:cs typeface="Century Gothic"/>
                <a:sym typeface="Century Gothic"/>
              </a:rPr>
              <a:t> </a:t>
            </a:r>
            <a:endParaRPr sz="180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1800">
                <a:latin typeface="Century Gothic"/>
                <a:ea typeface="Century Gothic"/>
                <a:cs typeface="Century Gothic"/>
                <a:sym typeface="Century Gothic"/>
              </a:rPr>
              <a:t>Here’s what you’ll do today:</a:t>
            </a:r>
            <a:endParaRPr sz="180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a:latin typeface="Century Gothic"/>
                <a:ea typeface="Century Gothic"/>
                <a:cs typeface="Century Gothic"/>
                <a:sym typeface="Century Gothic"/>
              </a:rPr>
              <a:t>Learn about how to include a visual component into your speech.</a:t>
            </a:r>
            <a:endParaRPr sz="180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a:latin typeface="Century Gothic"/>
                <a:ea typeface="Century Gothic"/>
                <a:cs typeface="Century Gothic"/>
                <a:sym typeface="Century Gothic"/>
              </a:rPr>
              <a:t>Choose a visual component from your </a:t>
            </a:r>
            <a:r>
              <a:rPr lang="en" sz="1800" b="1">
                <a:latin typeface="Century Gothic"/>
                <a:ea typeface="Century Gothic"/>
                <a:cs typeface="Century Gothic"/>
                <a:sym typeface="Century Gothic"/>
              </a:rPr>
              <a:t>Cascading Consequences chart</a:t>
            </a:r>
            <a:r>
              <a:rPr lang="en" sz="1800">
                <a:latin typeface="Century Gothic"/>
                <a:ea typeface="Century Gothic"/>
                <a:cs typeface="Century Gothic"/>
                <a:sym typeface="Century Gothic"/>
              </a:rPr>
              <a:t> to include in your speech.</a:t>
            </a:r>
            <a:endParaRPr sz="180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a:latin typeface="Century Gothic"/>
                <a:ea typeface="Century Gothic"/>
                <a:cs typeface="Century Gothic"/>
                <a:sym typeface="Century Gothic"/>
              </a:rPr>
              <a:t>Practice your speech.</a:t>
            </a:r>
            <a:endParaRPr sz="180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a:latin typeface="Century Gothic"/>
                <a:ea typeface="Century Gothic"/>
                <a:cs typeface="Century Gothic"/>
                <a:sym typeface="Century Gothic"/>
              </a:rPr>
              <a:t>Get and give feedback about your speeches.</a:t>
            </a:r>
            <a:endParaRPr sz="1800">
              <a:latin typeface="Century Gothic"/>
              <a:ea typeface="Century Gothic"/>
              <a:cs typeface="Century Gothic"/>
              <a:sym typeface="Century Gothic"/>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4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Unpack the Learning Targets</a:t>
            </a:r>
            <a:endParaRPr sz="3300" i="0" u="none" strike="noStrike" cap="none">
              <a:solidFill>
                <a:schemeClr val="dk1"/>
              </a:solidFill>
              <a:latin typeface="Century Gothic"/>
              <a:ea typeface="Century Gothic"/>
              <a:cs typeface="Century Gothic"/>
              <a:sym typeface="Century Gothic"/>
            </a:endParaRPr>
          </a:p>
        </p:txBody>
      </p:sp>
      <p:sp>
        <p:nvSpPr>
          <p:cNvPr id="244" name="Google Shape;244;p42"/>
          <p:cNvSpPr txBox="1">
            <a:spLocks noGrp="1"/>
          </p:cNvSpPr>
          <p:nvPr>
            <p:ph type="body" idx="1"/>
          </p:nvPr>
        </p:nvSpPr>
        <p:spPr>
          <a:xfrm>
            <a:off x="628650" y="1405475"/>
            <a:ext cx="7886700" cy="2591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3200"/>
              <a:buFont typeface="Arial"/>
              <a:buNone/>
            </a:pPr>
            <a:r>
              <a:rPr lang="en" sz="2200">
                <a:latin typeface="Century Gothic"/>
                <a:ea typeface="Century Gothic"/>
                <a:cs typeface="Century Gothic"/>
                <a:sym typeface="Century Gothic"/>
              </a:rPr>
              <a:t>The Learning Targets for today are:</a:t>
            </a:r>
            <a:endParaRPr sz="2200">
              <a:latin typeface="Century Gothic"/>
              <a:ea typeface="Century Gothic"/>
              <a:cs typeface="Century Gothic"/>
              <a:sym typeface="Century Gothic"/>
            </a:endParaRPr>
          </a:p>
          <a:p>
            <a:pPr marL="457200" lvl="0" indent="-368300" algn="l" rtl="0">
              <a:spcBef>
                <a:spcPts val="1000"/>
              </a:spcBef>
              <a:spcAft>
                <a:spcPts val="0"/>
              </a:spcAft>
              <a:buSzPts val="2200"/>
              <a:buFont typeface="Century Gothic"/>
              <a:buAutoNum type="arabicPeriod"/>
            </a:pPr>
            <a:r>
              <a:rPr lang="en" sz="2200">
                <a:solidFill>
                  <a:srgbClr val="222222"/>
                </a:solidFill>
                <a:highlight>
                  <a:srgbClr val="FFFFFF"/>
                </a:highlight>
                <a:latin typeface="Century Gothic"/>
                <a:ea typeface="Century Gothic"/>
                <a:cs typeface="Century Gothic"/>
                <a:sym typeface="Century Gothic"/>
              </a:rPr>
              <a:t>I can </a:t>
            </a:r>
            <a:r>
              <a:rPr lang="en" sz="2200" i="1">
                <a:solidFill>
                  <a:srgbClr val="222222"/>
                </a:solidFill>
                <a:highlight>
                  <a:srgbClr val="FFFFFF"/>
                </a:highlight>
                <a:latin typeface="Century Gothic"/>
                <a:ea typeface="Century Gothic"/>
                <a:cs typeface="Century Gothic"/>
                <a:sym typeface="Century Gothic"/>
              </a:rPr>
              <a:t>demonstrate effective speaking techniques</a:t>
            </a:r>
            <a:r>
              <a:rPr lang="en" sz="2200">
                <a:solidFill>
                  <a:srgbClr val="222222"/>
                </a:solidFill>
                <a:latin typeface="Century Gothic"/>
                <a:ea typeface="Century Gothic"/>
                <a:cs typeface="Century Gothic"/>
                <a:sym typeface="Century Gothic"/>
              </a:rPr>
              <a:t> </a:t>
            </a:r>
            <a:r>
              <a:rPr lang="en" sz="2200">
                <a:highlight>
                  <a:srgbClr val="FFFFFF"/>
                </a:highlight>
                <a:latin typeface="Century Gothic"/>
                <a:ea typeface="Century Gothic"/>
                <a:cs typeface="Century Gothic"/>
                <a:sym typeface="Century Gothic"/>
              </a:rPr>
              <a:t>(appropriate eye contact, adequate volume, and clear pronunciation)</a:t>
            </a:r>
            <a:r>
              <a:rPr lang="en" sz="2200">
                <a:solidFill>
                  <a:srgbClr val="222222"/>
                </a:solidFill>
                <a:highlight>
                  <a:srgbClr val="FFFFFF"/>
                </a:highlight>
                <a:latin typeface="Century Gothic"/>
                <a:ea typeface="Century Gothic"/>
                <a:cs typeface="Century Gothic"/>
                <a:sym typeface="Century Gothic"/>
              </a:rPr>
              <a:t>.</a:t>
            </a:r>
            <a:endParaRPr sz="2200">
              <a:solidFill>
                <a:srgbClr val="222222"/>
              </a:solidFill>
              <a:highlight>
                <a:srgbClr val="FFFFFF"/>
              </a:highlight>
              <a:latin typeface="Century Gothic"/>
              <a:ea typeface="Century Gothic"/>
              <a:cs typeface="Century Gothic"/>
              <a:sym typeface="Century Gothic"/>
            </a:endParaRPr>
          </a:p>
          <a:p>
            <a:pPr marL="457200" lvl="0" indent="-368300" algn="l" rtl="0">
              <a:spcBef>
                <a:spcPts val="0"/>
              </a:spcBef>
              <a:spcAft>
                <a:spcPts val="0"/>
              </a:spcAft>
              <a:buSzPts val="2200"/>
              <a:buFont typeface="Century Gothic"/>
              <a:buAutoNum type="arabicPeriod"/>
            </a:pPr>
            <a:r>
              <a:rPr lang="en" sz="2200">
                <a:latin typeface="Century Gothic"/>
                <a:ea typeface="Century Gothic"/>
                <a:cs typeface="Century Gothic"/>
                <a:sym typeface="Century Gothic"/>
              </a:rPr>
              <a:t>I can </a:t>
            </a:r>
            <a:r>
              <a:rPr lang="en" sz="2200" i="1">
                <a:latin typeface="Century Gothic"/>
                <a:ea typeface="Century Gothic"/>
                <a:cs typeface="Century Gothic"/>
                <a:sym typeface="Century Gothic"/>
              </a:rPr>
              <a:t>appropriately use a visual component </a:t>
            </a:r>
            <a:r>
              <a:rPr lang="en" sz="2200">
                <a:latin typeface="Century Gothic"/>
                <a:ea typeface="Century Gothic"/>
                <a:cs typeface="Century Gothic"/>
                <a:sym typeface="Century Gothic"/>
              </a:rPr>
              <a:t>to clarify, support, and emphasize the content of my speech.</a:t>
            </a:r>
            <a:endParaRPr sz="2200">
              <a:latin typeface="Century Gothic"/>
              <a:ea typeface="Century Gothic"/>
              <a:cs typeface="Century Gothic"/>
              <a:sym typeface="Century Gothic"/>
            </a:endParaRPr>
          </a:p>
        </p:txBody>
      </p:sp>
      <p:pic>
        <p:nvPicPr>
          <p:cNvPr id="245" name="Google Shape;245;p42"/>
          <p:cNvPicPr preferRelativeResize="0"/>
          <p:nvPr/>
        </p:nvPicPr>
        <p:blipFill>
          <a:blip r:embed="rId3">
            <a:alphaModFix/>
          </a:blip>
          <a:stretch>
            <a:fillRect/>
          </a:stretch>
        </p:blipFill>
        <p:spPr>
          <a:xfrm>
            <a:off x="8376186" y="4282253"/>
            <a:ext cx="665975" cy="66597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p43"/>
          <p:cNvSpPr txBox="1">
            <a:spLocks noGrp="1"/>
          </p:cNvSpPr>
          <p:nvPr>
            <p:ph type="title"/>
          </p:nvPr>
        </p:nvSpPr>
        <p:spPr>
          <a:xfrm>
            <a:off x="628650" y="273849"/>
            <a:ext cx="7886700" cy="7605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Discuss How to Include a Visual Component into a Speech </a:t>
            </a:r>
            <a:endParaRPr sz="3300" i="0" u="none" strike="noStrike" cap="none">
              <a:solidFill>
                <a:schemeClr val="dk1"/>
              </a:solidFill>
              <a:latin typeface="Century Gothic"/>
              <a:ea typeface="Century Gothic"/>
              <a:cs typeface="Century Gothic"/>
              <a:sym typeface="Century Gothic"/>
            </a:endParaRPr>
          </a:p>
        </p:txBody>
      </p:sp>
      <p:pic>
        <p:nvPicPr>
          <p:cNvPr id="251" name="Google Shape;251;p43"/>
          <p:cNvPicPr preferRelativeResize="0"/>
          <p:nvPr/>
        </p:nvPicPr>
        <p:blipFill>
          <a:blip r:embed="rId3">
            <a:alphaModFix/>
          </a:blip>
          <a:stretch>
            <a:fillRect/>
          </a:stretch>
        </p:blipFill>
        <p:spPr>
          <a:xfrm>
            <a:off x="190975" y="1780675"/>
            <a:ext cx="8762050" cy="1771450"/>
          </a:xfrm>
          <a:prstGeom prst="rect">
            <a:avLst/>
          </a:prstGeom>
          <a:noFill/>
          <a:ln>
            <a:noFill/>
          </a:ln>
        </p:spPr>
      </p:pic>
      <p:pic>
        <p:nvPicPr>
          <p:cNvPr id="253" name="Google Shape;253;p43"/>
          <p:cNvPicPr preferRelativeResize="0"/>
          <p:nvPr/>
        </p:nvPicPr>
        <p:blipFill>
          <a:blip r:embed="rId4">
            <a:alphaModFix/>
          </a:blip>
          <a:stretch>
            <a:fillRect/>
          </a:stretch>
        </p:blipFill>
        <p:spPr>
          <a:xfrm>
            <a:off x="7524057" y="4339978"/>
            <a:ext cx="596686" cy="606878"/>
          </a:xfrm>
          <a:prstGeom prst="rect">
            <a:avLst/>
          </a:prstGeom>
          <a:noFill/>
          <a:ln>
            <a:noFill/>
          </a:ln>
        </p:spPr>
      </p:pic>
      <p:pic>
        <p:nvPicPr>
          <p:cNvPr id="254" name="Google Shape;254;p43"/>
          <p:cNvPicPr preferRelativeResize="0"/>
          <p:nvPr/>
        </p:nvPicPr>
        <p:blipFill>
          <a:blip r:embed="rId5">
            <a:alphaModFix/>
          </a:blip>
          <a:stretch>
            <a:fillRect/>
          </a:stretch>
        </p:blipFill>
        <p:spPr>
          <a:xfrm>
            <a:off x="8562295" y="4215447"/>
            <a:ext cx="523875" cy="723900"/>
          </a:xfrm>
          <a:prstGeom prst="rect">
            <a:avLst/>
          </a:prstGeom>
          <a:noFill/>
          <a:ln>
            <a:noFill/>
          </a:ln>
        </p:spPr>
      </p:pic>
      <p:pic>
        <p:nvPicPr>
          <p:cNvPr id="252" name="Google Shape;252;p43"/>
          <p:cNvPicPr preferRelativeResize="0"/>
          <p:nvPr/>
        </p:nvPicPr>
        <p:blipFill>
          <a:blip r:embed="rId6">
            <a:alphaModFix/>
          </a:blip>
          <a:stretch>
            <a:fillRect/>
          </a:stretch>
        </p:blipFill>
        <p:spPr>
          <a:xfrm>
            <a:off x="8120743" y="4288925"/>
            <a:ext cx="542245" cy="584453"/>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59" name="Google Shape;259;p44"/>
          <p:cNvSpPr txBox="1">
            <a:spLocks noGrp="1"/>
          </p:cNvSpPr>
          <p:nvPr>
            <p:ph type="title"/>
          </p:nvPr>
        </p:nvSpPr>
        <p:spPr>
          <a:xfrm>
            <a:off x="628649" y="214867"/>
            <a:ext cx="7886700" cy="7605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dirty="0">
                <a:latin typeface="Century Gothic"/>
                <a:ea typeface="Century Gothic"/>
                <a:cs typeface="Century Gothic"/>
                <a:sym typeface="Century Gothic"/>
              </a:rPr>
              <a:t>Let’s Discuss How to Include a Visual Component into a Speech </a:t>
            </a:r>
            <a:endParaRPr sz="3300" i="0" u="none" strike="noStrike" cap="none" dirty="0">
              <a:solidFill>
                <a:schemeClr val="dk1"/>
              </a:solidFill>
              <a:latin typeface="Century Gothic"/>
              <a:ea typeface="Century Gothic"/>
              <a:cs typeface="Century Gothic"/>
              <a:sym typeface="Century Gothic"/>
            </a:endParaRPr>
          </a:p>
        </p:txBody>
      </p:sp>
      <p:sp>
        <p:nvSpPr>
          <p:cNvPr id="260" name="Google Shape;260;p44"/>
          <p:cNvSpPr txBox="1">
            <a:spLocks noGrp="1"/>
          </p:cNvSpPr>
          <p:nvPr>
            <p:ph type="body" idx="1"/>
          </p:nvPr>
        </p:nvSpPr>
        <p:spPr>
          <a:xfrm>
            <a:off x="322200" y="2436421"/>
            <a:ext cx="8499600" cy="2823600"/>
          </a:xfrm>
          <a:prstGeom prst="rect">
            <a:avLst/>
          </a:prstGeom>
          <a:noFill/>
          <a:ln>
            <a:noFill/>
          </a:ln>
        </p:spPr>
        <p:txBody>
          <a:bodyPr spcFirstLastPara="1" wrap="square" lIns="68575" tIns="34275" rIns="68575" bIns="34275" anchor="t" anchorCtr="0">
            <a:noAutofit/>
          </a:bodyPr>
          <a:lstStyle/>
          <a:p>
            <a:pPr marL="457200" lvl="0" indent="-330200" algn="l" rtl="0">
              <a:lnSpc>
                <a:spcPct val="100000"/>
              </a:lnSpc>
              <a:spcBef>
                <a:spcPts val="0"/>
              </a:spcBef>
              <a:spcAft>
                <a:spcPts val="0"/>
              </a:spcAft>
              <a:buSzPts val="1600"/>
              <a:buFont typeface="Century Gothic"/>
              <a:buChar char="•"/>
            </a:pPr>
            <a:r>
              <a:rPr lang="en" sz="1600" dirty="0">
                <a:latin typeface="Century Gothic"/>
                <a:ea typeface="Century Gothic"/>
                <a:cs typeface="Century Gothic"/>
                <a:sym typeface="Century Gothic"/>
              </a:rPr>
              <a:t>Good speakers use visual components in speeches when they make the most sense to emphasize of clarify a part of the speech.</a:t>
            </a:r>
            <a:endParaRPr sz="1600" dirty="0">
              <a:latin typeface="Century Gothic"/>
              <a:ea typeface="Century Gothic"/>
              <a:cs typeface="Century Gothic"/>
              <a:sym typeface="Century Gothic"/>
            </a:endParaRPr>
          </a:p>
          <a:p>
            <a:pPr marL="457200" lvl="0" indent="-330200" algn="l" rtl="0">
              <a:lnSpc>
                <a:spcPct val="100000"/>
              </a:lnSpc>
              <a:spcBef>
                <a:spcPts val="1000"/>
              </a:spcBef>
              <a:spcAft>
                <a:spcPts val="0"/>
              </a:spcAft>
              <a:buSzPts val="1600"/>
              <a:buFont typeface="Century Gothic"/>
              <a:buChar char="•"/>
            </a:pPr>
            <a:r>
              <a:rPr lang="en" sz="1600" dirty="0">
                <a:latin typeface="Century Gothic"/>
                <a:ea typeface="Century Gothic"/>
                <a:cs typeface="Century Gothic"/>
                <a:sym typeface="Century Gothic"/>
              </a:rPr>
              <a:t>You will need to determine when you will display or point out your visual components during your speech-- make sure to display or point out the visual component at a “logical point”—when it matches what you are saying.</a:t>
            </a:r>
            <a:endParaRPr sz="1600" dirty="0">
              <a:latin typeface="Century Gothic"/>
              <a:ea typeface="Century Gothic"/>
              <a:cs typeface="Century Gothic"/>
              <a:sym typeface="Century Gothic"/>
            </a:endParaRPr>
          </a:p>
          <a:p>
            <a:pPr marL="457200" lvl="0" indent="-330200" algn="l" rtl="0">
              <a:lnSpc>
                <a:spcPct val="100000"/>
              </a:lnSpc>
              <a:spcBef>
                <a:spcPts val="1000"/>
              </a:spcBef>
              <a:spcAft>
                <a:spcPts val="1000"/>
              </a:spcAft>
              <a:buSzPts val="1600"/>
              <a:buFont typeface="Century Gothic"/>
              <a:buChar char="•"/>
            </a:pPr>
            <a:r>
              <a:rPr lang="en" sz="1600" dirty="0">
                <a:latin typeface="Century Gothic"/>
                <a:ea typeface="Century Gothic"/>
                <a:cs typeface="Century Gothic"/>
                <a:sym typeface="Century Gothic"/>
              </a:rPr>
              <a:t>In this lesson you are going to choose a visual component to use to support </a:t>
            </a:r>
            <a:r>
              <a:rPr lang="en-US" sz="1600" dirty="0" smtClean="0">
                <a:latin typeface="Century Gothic"/>
                <a:ea typeface="Century Gothic"/>
                <a:cs typeface="Century Gothic"/>
                <a:sym typeface="Century Gothic"/>
              </a:rPr>
              <a:t>your </a:t>
            </a:r>
            <a:r>
              <a:rPr lang="en" sz="1600" dirty="0" smtClean="0">
                <a:latin typeface="Century Gothic"/>
                <a:ea typeface="Century Gothic"/>
                <a:cs typeface="Century Gothic"/>
                <a:sym typeface="Century Gothic"/>
              </a:rPr>
              <a:t>speeches </a:t>
            </a:r>
            <a:r>
              <a:rPr lang="en" sz="1600" dirty="0">
                <a:latin typeface="Century Gothic"/>
                <a:ea typeface="Century Gothic"/>
                <a:cs typeface="Century Gothic"/>
                <a:sym typeface="Century Gothic"/>
              </a:rPr>
              <a:t>that is something you have already created—for example, one of the </a:t>
            </a:r>
            <a:r>
              <a:rPr lang="en" sz="1600" b="1" dirty="0">
                <a:latin typeface="Century Gothic"/>
                <a:ea typeface="Century Gothic"/>
                <a:cs typeface="Century Gothic"/>
                <a:sym typeface="Century Gothic"/>
              </a:rPr>
              <a:t>Cascading Consequences charts </a:t>
            </a:r>
            <a:r>
              <a:rPr lang="en" sz="1600" dirty="0">
                <a:latin typeface="Century Gothic"/>
                <a:ea typeface="Century Gothic"/>
                <a:cs typeface="Century Gothic"/>
                <a:sym typeface="Century Gothic"/>
              </a:rPr>
              <a:t>or one of the </a:t>
            </a:r>
            <a:r>
              <a:rPr lang="en" sz="1600" b="1" dirty="0">
                <a:latin typeface="Century Gothic"/>
                <a:ea typeface="Century Gothic"/>
                <a:cs typeface="Century Gothic"/>
                <a:sym typeface="Century Gothic"/>
              </a:rPr>
              <a:t>Stakeholders charts</a:t>
            </a:r>
            <a:r>
              <a:rPr lang="en" sz="1600" dirty="0">
                <a:latin typeface="Century Gothic"/>
                <a:ea typeface="Century Gothic"/>
                <a:cs typeface="Century Gothic"/>
                <a:sym typeface="Century Gothic"/>
              </a:rPr>
              <a:t>. </a:t>
            </a:r>
            <a:endParaRPr sz="1600" dirty="0">
              <a:latin typeface="Century Gothic"/>
              <a:ea typeface="Century Gothic"/>
              <a:cs typeface="Century Gothic"/>
              <a:sym typeface="Century Gothic"/>
            </a:endParaRPr>
          </a:p>
        </p:txBody>
      </p:sp>
      <p:pic>
        <p:nvPicPr>
          <p:cNvPr id="261" name="Google Shape;261;p44"/>
          <p:cNvPicPr preferRelativeResize="0"/>
          <p:nvPr/>
        </p:nvPicPr>
        <p:blipFill>
          <a:blip r:embed="rId3">
            <a:alphaModFix/>
          </a:blip>
          <a:stretch>
            <a:fillRect/>
          </a:stretch>
        </p:blipFill>
        <p:spPr>
          <a:xfrm>
            <a:off x="1109662" y="1179966"/>
            <a:ext cx="6924675" cy="11715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sp>
        <p:nvSpPr>
          <p:cNvPr id="266" name="Google Shape;266;p45"/>
          <p:cNvSpPr txBox="1">
            <a:spLocks noGrp="1"/>
          </p:cNvSpPr>
          <p:nvPr>
            <p:ph type="title"/>
          </p:nvPr>
        </p:nvSpPr>
        <p:spPr>
          <a:xfrm>
            <a:off x="694175" y="125750"/>
            <a:ext cx="7886700" cy="9459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Choose a Visual </a:t>
            </a:r>
            <a:endParaRPr>
              <a:latin typeface="Century Gothic"/>
              <a:ea typeface="Century Gothic"/>
              <a:cs typeface="Century Gothic"/>
              <a:sym typeface="Century Gothic"/>
            </a:endParaRPr>
          </a:p>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Component for our Speeches </a:t>
            </a:r>
            <a:endParaRPr sz="3300" i="0" u="none" strike="noStrike" cap="none">
              <a:solidFill>
                <a:schemeClr val="dk1"/>
              </a:solidFill>
              <a:latin typeface="Century Gothic"/>
              <a:ea typeface="Century Gothic"/>
              <a:cs typeface="Century Gothic"/>
              <a:sym typeface="Century Gothic"/>
            </a:endParaRPr>
          </a:p>
        </p:txBody>
      </p:sp>
      <p:sp>
        <p:nvSpPr>
          <p:cNvPr id="267" name="Google Shape;267;p45"/>
          <p:cNvSpPr txBox="1">
            <a:spLocks noGrp="1"/>
          </p:cNvSpPr>
          <p:nvPr>
            <p:ph type="body" idx="1"/>
          </p:nvPr>
        </p:nvSpPr>
        <p:spPr>
          <a:xfrm>
            <a:off x="849225" y="1268025"/>
            <a:ext cx="7886700" cy="3143100"/>
          </a:xfrm>
          <a:prstGeom prst="rect">
            <a:avLst/>
          </a:prstGeom>
          <a:noFill/>
          <a:ln>
            <a:noFill/>
          </a:ln>
        </p:spPr>
        <p:txBody>
          <a:bodyPr spcFirstLastPara="1" wrap="square" lIns="68575" tIns="34275" rIns="68575" bIns="34275" anchor="t" anchorCtr="0">
            <a:noAutofit/>
          </a:bodyPr>
          <a:lstStyle/>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Get both your personal and group </a:t>
            </a:r>
            <a:r>
              <a:rPr lang="en" sz="1800" b="1" dirty="0">
                <a:latin typeface="Century Gothic"/>
                <a:ea typeface="Century Gothic"/>
                <a:cs typeface="Century Gothic"/>
                <a:sym typeface="Century Gothic"/>
              </a:rPr>
              <a:t>Cascading Consequences charts</a:t>
            </a:r>
            <a:r>
              <a:rPr lang="en" sz="1800" dirty="0">
                <a:latin typeface="Century Gothic"/>
                <a:ea typeface="Century Gothic"/>
                <a:cs typeface="Century Gothic"/>
                <a:sym typeface="Century Gothic"/>
              </a:rPr>
              <a:t> ready, as well as your </a:t>
            </a:r>
            <a:r>
              <a:rPr lang="en" sz="1800" b="1" dirty="0">
                <a:latin typeface="Century Gothic"/>
                <a:ea typeface="Century Gothic"/>
                <a:cs typeface="Century Gothic"/>
                <a:sym typeface="Century Gothic"/>
              </a:rPr>
              <a:t>Stakeholders charts </a:t>
            </a:r>
            <a:r>
              <a:rPr lang="en" sz="1800" dirty="0">
                <a:latin typeface="Century Gothic"/>
                <a:ea typeface="Century Gothic"/>
                <a:cs typeface="Century Gothic"/>
                <a:sym typeface="Century Gothic"/>
              </a:rPr>
              <a:t>for the relevant food chains to support your claim. </a:t>
            </a:r>
            <a:endParaRPr sz="1800" dirty="0">
              <a:latin typeface="Century Gothic"/>
              <a:ea typeface="Century Gothic"/>
              <a:cs typeface="Century Gothic"/>
              <a:sym typeface="Century Gothic"/>
            </a:endParaRPr>
          </a:p>
          <a:p>
            <a:pPr marL="457200" lvl="0" indent="-342900" algn="l" rtl="0">
              <a:lnSpc>
                <a:spcPct val="100000"/>
              </a:lnSpc>
              <a:spcBef>
                <a:spcPts val="1000"/>
              </a:spcBef>
              <a:spcAft>
                <a:spcPts val="0"/>
              </a:spcAft>
              <a:buSzPts val="1800"/>
              <a:buFont typeface="Century Gothic"/>
              <a:buChar char="•"/>
            </a:pPr>
            <a:r>
              <a:rPr lang="en" sz="1800" dirty="0">
                <a:latin typeface="Century Gothic"/>
                <a:ea typeface="Century Gothic"/>
                <a:cs typeface="Century Gothic"/>
                <a:sym typeface="Century Gothic"/>
              </a:rPr>
              <a:t>For example, if you made the claim that Local Sustainable should be used to feed the United States, the </a:t>
            </a:r>
            <a:r>
              <a:rPr lang="en" sz="1800" b="1" dirty="0">
                <a:latin typeface="Century Gothic"/>
                <a:ea typeface="Century Gothic"/>
                <a:cs typeface="Century Gothic"/>
                <a:sym typeface="Century Gothic"/>
              </a:rPr>
              <a:t>Local Sustainable Cascading Consequences</a:t>
            </a:r>
            <a:r>
              <a:rPr lang="en" sz="1800" dirty="0">
                <a:latin typeface="Century Gothic"/>
                <a:ea typeface="Century Gothic"/>
                <a:cs typeface="Century Gothic"/>
                <a:sym typeface="Century Gothic"/>
              </a:rPr>
              <a:t> and </a:t>
            </a:r>
            <a:r>
              <a:rPr lang="en" sz="1800" b="1" dirty="0">
                <a:latin typeface="Century Gothic"/>
                <a:ea typeface="Century Gothic"/>
                <a:cs typeface="Century Gothic"/>
                <a:sym typeface="Century Gothic"/>
              </a:rPr>
              <a:t>Stakeholders charts </a:t>
            </a:r>
            <a:r>
              <a:rPr lang="en" sz="1800" dirty="0">
                <a:latin typeface="Century Gothic"/>
                <a:ea typeface="Century Gothic"/>
                <a:cs typeface="Century Gothic"/>
                <a:sym typeface="Century Gothic"/>
              </a:rPr>
              <a:t>will probably be a good place to start.</a:t>
            </a:r>
            <a:endParaRPr sz="1800" dirty="0">
              <a:latin typeface="Century Gothic"/>
              <a:ea typeface="Century Gothic"/>
              <a:cs typeface="Century Gothic"/>
              <a:sym typeface="Century Gothic"/>
            </a:endParaRPr>
          </a:p>
          <a:p>
            <a:pPr marL="457200" lvl="0" indent="-342900" algn="l" rtl="0">
              <a:lnSpc>
                <a:spcPct val="100000"/>
              </a:lnSpc>
              <a:spcBef>
                <a:spcPts val="1000"/>
              </a:spcBef>
              <a:spcAft>
                <a:spcPts val="0"/>
              </a:spcAft>
              <a:buSzPts val="1800"/>
              <a:buFont typeface="Century Gothic"/>
              <a:buChar char="•"/>
            </a:pPr>
            <a:r>
              <a:rPr lang="en" sz="1800" dirty="0">
                <a:latin typeface="Century Gothic"/>
                <a:ea typeface="Century Gothic"/>
                <a:cs typeface="Century Gothic"/>
                <a:sym typeface="Century Gothic"/>
              </a:rPr>
              <a:t>As with the model done by your teacher, you could also use the cascading consequences or stakeholders to support your counterclaims.</a:t>
            </a:r>
            <a:endParaRPr sz="1800" dirty="0">
              <a:latin typeface="Century Gothic"/>
              <a:ea typeface="Century Gothic"/>
              <a:cs typeface="Century Gothic"/>
              <a:sym typeface="Century Gothic"/>
            </a:endParaRPr>
          </a:p>
          <a:p>
            <a:pPr marL="0" lvl="0" indent="0" algn="l" rtl="0">
              <a:lnSpc>
                <a:spcPct val="150000"/>
              </a:lnSpc>
              <a:spcBef>
                <a:spcPts val="1000"/>
              </a:spcBef>
              <a:spcAft>
                <a:spcPts val="0"/>
              </a:spcAft>
              <a:buNone/>
            </a:pPr>
            <a:endParaRPr sz="1800" i="1" dirty="0">
              <a:latin typeface="Century Gothic"/>
              <a:ea typeface="Century Gothic"/>
              <a:cs typeface="Century Gothic"/>
              <a:sym typeface="Century Gothic"/>
            </a:endParaRP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3FA37A0-3456-46BE-854C-2A0353EF9BF3}"/>
</file>

<file path=customXml/itemProps2.xml><?xml version="1.0" encoding="utf-8"?>
<ds:datastoreItem xmlns:ds="http://schemas.openxmlformats.org/officeDocument/2006/customXml" ds:itemID="{F80DABD0-5D62-4B3B-B299-D31938CA809F}"/>
</file>

<file path=customXml/itemProps3.xml><?xml version="1.0" encoding="utf-8"?>
<ds:datastoreItem xmlns:ds="http://schemas.openxmlformats.org/officeDocument/2006/customXml" ds:itemID="{1C119D15-2DC5-466C-A074-5CDD09F0BB1F}"/>
</file>

<file path=docProps/app.xml><?xml version="1.0" encoding="utf-8"?>
<Properties xmlns="http://schemas.openxmlformats.org/officeDocument/2006/extended-properties" xmlns:vt="http://schemas.openxmlformats.org/officeDocument/2006/docPropsVTypes">
  <TotalTime>11</TotalTime>
  <Words>2776</Words>
  <Application>Microsoft Macintosh PowerPoint</Application>
  <PresentationFormat>On-screen Show (16:9)</PresentationFormat>
  <Paragraphs>258</Paragraphs>
  <Slides>13</Slides>
  <Notes>13</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13</vt:i4>
      </vt:variant>
    </vt:vector>
  </HeadingPairs>
  <TitlesOfParts>
    <vt:vector size="19" baseType="lpstr">
      <vt:lpstr>Century Gothic</vt:lpstr>
      <vt:lpstr>Overlock</vt:lpstr>
      <vt:lpstr>Calibri</vt:lpstr>
      <vt:lpstr>Simple Light</vt:lpstr>
      <vt:lpstr>Office Theme</vt:lpstr>
      <vt:lpstr>Office Theme</vt:lpstr>
      <vt:lpstr> Grade 8: Module 4: Unit 2: Lesson 16 Teacher slide, before teaching. </vt:lpstr>
      <vt:lpstr>  Grade 8: Module 4: Unit 2: Lesson 16 Teacher slide, before teaching. </vt:lpstr>
      <vt:lpstr>  Grade 8: Module 4: Unit 2: Lesson 16 Teacher slide, before teaching. </vt:lpstr>
      <vt:lpstr>Grade 8: Module 4:  Unit 2: Lesson 16</vt:lpstr>
      <vt:lpstr>Hello, Students!</vt:lpstr>
      <vt:lpstr>Let’s Unpack the Learning Targets</vt:lpstr>
      <vt:lpstr>Let’s Discuss How to Include a Visual Component into a Speech </vt:lpstr>
      <vt:lpstr>Let’s Discuss How to Include a Visual Component into a Speech </vt:lpstr>
      <vt:lpstr>Let’s Choose a Visual  Component for our Speeches </vt:lpstr>
      <vt:lpstr>Let’s Practice Incorporating Rubric Criteria into Our Speeches </vt:lpstr>
      <vt:lpstr>Let’s Give Feedback on Speeches </vt:lpstr>
      <vt:lpstr>Homework</vt:lpstr>
      <vt:lpstr>Small Group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Grade 8: Module 4: Unit 2: Lesson 16 Teacher slide, before teaching. </dc:title>
  <dc:creator>nbravo</dc:creator>
  <cp:lastModifiedBy>Alexander Specht</cp:lastModifiedBy>
  <cp:revision>5</cp:revision>
  <dcterms:modified xsi:type="dcterms:W3CDTF">2018-12-30T19:35:31Z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