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3"/>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Lst>
  <p:sldSz cx="12192000" cy="6858000"/>
  <p:notesSz cx="6858000" cy="9144000"/>
  <p:embeddedFontLst>
    <p:embeddedFont>
      <p:font typeface="Calibri" panose="020F0502020204030204" pitchFamily="34" charset="0"/>
      <p:regular r:id="rId24"/>
      <p:bold r:id="rId25"/>
      <p:italic r:id="rId26"/>
      <p:boldItalic r:id="rId27"/>
    </p:embeddedFont>
    <p:embeddedFont>
      <p:font typeface="Century Gothic" panose="020B0502020202020204" pitchFamily="34" charset="0"/>
      <p:regular r:id="rId28"/>
      <p:bold r:id="rId29"/>
      <p:italic r:id="rId30"/>
      <p:boldItalic r:id="rId31"/>
    </p:embeddedFont>
    <p:embeddedFont>
      <p:font typeface="Overlock" panose="020B0604020202020204" charset="0"/>
      <p:regular r:id="rId32"/>
      <p:bold r:id="rId33"/>
      <p:italic r:id="rId34"/>
      <p:boldItalic r:id="rId35"/>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521D07D1-6753-49CA-9E85-8D4A52ECB9A9}" v="23" dt="2018-09-06T17:52:02.614"/>
  </p1510:revLst>
</p1510:revInfo>
</file>

<file path=ppt/tableStyles.xml><?xml version="1.0" encoding="utf-8"?>
<a:tblStyleLst xmlns:a="http://schemas.openxmlformats.org/drawingml/2006/main" def="{16B5D581-C16B-4CD9-9D1A-1C1A50924DDE}">
  <a:tblStyle styleId="{16B5D581-C16B-4CD9-9D1A-1C1A50924DDE}"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0072" autoAdjust="0"/>
  </p:normalViewPr>
  <p:slideViewPr>
    <p:cSldViewPr snapToGrid="0">
      <p:cViewPr varScale="1">
        <p:scale>
          <a:sx n="102" d="100"/>
          <a:sy n="102" d="100"/>
        </p:scale>
        <p:origin x="918" y="10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3.fntdata"/><Relationship Id="rId39" Type="http://schemas.openxmlformats.org/officeDocument/2006/relationships/tableStyles" Target="tableStyles.xml"/><Relationship Id="rId21" Type="http://schemas.openxmlformats.org/officeDocument/2006/relationships/slide" Target="slides/slide17.xml"/><Relationship Id="rId34" Type="http://schemas.openxmlformats.org/officeDocument/2006/relationships/font" Target="fonts/font11.fntdata"/><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6.fntdata"/><Relationship Id="rId41"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1.fntdata"/><Relationship Id="rId32" Type="http://schemas.openxmlformats.org/officeDocument/2006/relationships/font" Target="fonts/font9.fntdata"/><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notesMaster" Target="notesMasters/notesMaster1.xml"/><Relationship Id="rId28" Type="http://schemas.openxmlformats.org/officeDocument/2006/relationships/font" Target="fonts/font5.fntdata"/><Relationship Id="rId36" Type="http://schemas.openxmlformats.org/officeDocument/2006/relationships/presProps" Target="presProp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8.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4.fntdata"/><Relationship Id="rId30" Type="http://schemas.openxmlformats.org/officeDocument/2006/relationships/font" Target="fonts/font7.fntdata"/><Relationship Id="rId35" Type="http://schemas.openxmlformats.org/officeDocument/2006/relationships/font" Target="fonts/font12.fntdata"/><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2.fntdata"/><Relationship Id="rId33" Type="http://schemas.openxmlformats.org/officeDocument/2006/relationships/font" Target="fonts/font10.fntdata"/><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F8708D51-7FAC-4038-876E-BA7F072CBBE8}"/>
    <pc:docChg chg="modSld">
      <pc:chgData name="" userId="" providerId="" clId="Web-{F8708D51-7FAC-4038-876E-BA7F072CBBE8}" dt="2018-08-09T23:27:13.406" v="6" actId="14100"/>
      <pc:docMkLst>
        <pc:docMk/>
      </pc:docMkLst>
      <pc:sldChg chg="addSp modSp">
        <pc:chgData name="" userId="" providerId="" clId="Web-{F8708D51-7FAC-4038-876E-BA7F072CBBE8}" dt="2018-08-09T23:26:42.203" v="3" actId="1076"/>
        <pc:sldMkLst>
          <pc:docMk/>
          <pc:sldMk cId="0" sldId="263"/>
        </pc:sldMkLst>
        <pc:picChg chg="add mod">
          <ac:chgData name="" userId="" providerId="" clId="Web-{F8708D51-7FAC-4038-876E-BA7F072CBBE8}" dt="2018-08-09T23:26:42.203" v="3" actId="1076"/>
          <ac:picMkLst>
            <pc:docMk/>
            <pc:sldMk cId="0" sldId="263"/>
            <ac:picMk id="2" creationId="{E10A88AF-8000-4D15-99E8-BA37D1CA4095}"/>
          </ac:picMkLst>
        </pc:picChg>
      </pc:sldChg>
      <pc:sldChg chg="addSp modSp">
        <pc:chgData name="" userId="" providerId="" clId="Web-{F8708D51-7FAC-4038-876E-BA7F072CBBE8}" dt="2018-08-09T23:27:13.406" v="6" actId="14100"/>
        <pc:sldMkLst>
          <pc:docMk/>
          <pc:sldMk cId="1218336720" sldId="270"/>
        </pc:sldMkLst>
        <pc:picChg chg="add mod">
          <ac:chgData name="" userId="" providerId="" clId="Web-{F8708D51-7FAC-4038-876E-BA7F072CBBE8}" dt="2018-08-09T23:27:13.406" v="6" actId="14100"/>
          <ac:picMkLst>
            <pc:docMk/>
            <pc:sldMk cId="1218336720" sldId="270"/>
            <ac:picMk id="2" creationId="{C40A50D0-E2EE-4EB8-A4C5-C816F9544646}"/>
          </ac:picMkLst>
        </pc:picChg>
      </pc:sldChg>
    </pc:docChg>
  </pc:docChgLst>
  <pc:docChgLst>
    <pc:chgData name="Natalie Ivey" userId="2c81a4b0-7596-4a42-b4da-e7aac4dfeff9" providerId="ADAL" clId="{521D07D1-6753-49CA-9E85-8D4A52ECB9A9}"/>
    <pc:docChg chg="modSld modMainMaster">
      <pc:chgData name="Natalie Ivey" userId="2c81a4b0-7596-4a42-b4da-e7aac4dfeff9" providerId="ADAL" clId="{521D07D1-6753-49CA-9E85-8D4A52ECB9A9}" dt="2018-09-06T17:52:02.615" v="22" actId="1076"/>
      <pc:docMkLst>
        <pc:docMk/>
      </pc:docMkLst>
      <pc:sldChg chg="addSp modSp">
        <pc:chgData name="Natalie Ivey" userId="2c81a4b0-7596-4a42-b4da-e7aac4dfeff9" providerId="ADAL" clId="{521D07D1-6753-49CA-9E85-8D4A52ECB9A9}" dt="2018-09-06T17:52:02.615" v="22" actId="1076"/>
        <pc:sldMkLst>
          <pc:docMk/>
          <pc:sldMk cId="0" sldId="258"/>
        </pc:sldMkLst>
        <pc:picChg chg="add mod">
          <ac:chgData name="Natalie Ivey" userId="2c81a4b0-7596-4a42-b4da-e7aac4dfeff9" providerId="ADAL" clId="{521D07D1-6753-49CA-9E85-8D4A52ECB9A9}" dt="2018-09-06T17:52:02.615" v="22" actId="1076"/>
          <ac:picMkLst>
            <pc:docMk/>
            <pc:sldMk cId="0" sldId="258"/>
            <ac:picMk id="3" creationId="{7D3AC9F0-29C5-42BF-BD21-D9835C3734AC}"/>
          </ac:picMkLst>
        </pc:picChg>
      </pc:sldChg>
      <pc:sldChg chg="addSp modSp">
        <pc:chgData name="Natalie Ivey" userId="2c81a4b0-7596-4a42-b4da-e7aac4dfeff9" providerId="ADAL" clId="{521D07D1-6753-49CA-9E85-8D4A52ECB9A9}" dt="2018-09-06T17:51:40.691" v="15" actId="1076"/>
        <pc:sldMkLst>
          <pc:docMk/>
          <pc:sldMk cId="480931211" sldId="267"/>
        </pc:sldMkLst>
        <pc:spChg chg="mod">
          <ac:chgData name="Natalie Ivey" userId="2c81a4b0-7596-4a42-b4da-e7aac4dfeff9" providerId="ADAL" clId="{521D07D1-6753-49CA-9E85-8D4A52ECB9A9}" dt="2018-09-06T17:51:28.030" v="11" actId="14100"/>
          <ac:spMkLst>
            <pc:docMk/>
            <pc:sldMk cId="480931211" sldId="267"/>
            <ac:spMk id="130" creationId="{00000000-0000-0000-0000-000000000000}"/>
          </ac:spMkLst>
        </pc:spChg>
        <pc:spChg chg="mod">
          <ac:chgData name="Natalie Ivey" userId="2c81a4b0-7596-4a42-b4da-e7aac4dfeff9" providerId="ADAL" clId="{521D07D1-6753-49CA-9E85-8D4A52ECB9A9}" dt="2018-09-06T17:51:24.006" v="9" actId="14100"/>
          <ac:spMkLst>
            <pc:docMk/>
            <pc:sldMk cId="480931211" sldId="267"/>
            <ac:spMk id="131" creationId="{00000000-0000-0000-0000-000000000000}"/>
          </ac:spMkLst>
        </pc:spChg>
        <pc:picChg chg="add mod">
          <ac:chgData name="Natalie Ivey" userId="2c81a4b0-7596-4a42-b4da-e7aac4dfeff9" providerId="ADAL" clId="{521D07D1-6753-49CA-9E85-8D4A52ECB9A9}" dt="2018-09-06T17:51:40.691" v="15" actId="1076"/>
          <ac:picMkLst>
            <pc:docMk/>
            <pc:sldMk cId="480931211" sldId="267"/>
            <ac:picMk id="3" creationId="{5B6B33EB-EEEB-4ED4-BCB4-0ED9A2DFDA7A}"/>
          </ac:picMkLst>
        </pc:picChg>
      </pc:sldChg>
      <pc:sldMasterChg chg="addSp modSp">
        <pc:chgData name="Natalie Ivey" userId="2c81a4b0-7596-4a42-b4da-e7aac4dfeff9" providerId="ADAL" clId="{521D07D1-6753-49CA-9E85-8D4A52ECB9A9}" dt="2018-09-06T17:51:04.451" v="7" actId="1076"/>
        <pc:sldMasterMkLst>
          <pc:docMk/>
          <pc:sldMasterMk cId="0" sldId="2147483659"/>
        </pc:sldMasterMkLst>
        <pc:picChg chg="add mod">
          <ac:chgData name="Natalie Ivey" userId="2c81a4b0-7596-4a42-b4da-e7aac4dfeff9" providerId="ADAL" clId="{521D07D1-6753-49CA-9E85-8D4A52ECB9A9}" dt="2018-09-06T17:50:37.694" v="1" actId="1076"/>
          <ac:picMkLst>
            <pc:docMk/>
            <pc:sldMasterMk cId="0" sldId="2147483659"/>
            <ac:picMk id="3" creationId="{F3175639-4D36-4609-A579-2D549849C571}"/>
          </ac:picMkLst>
        </pc:picChg>
        <pc:picChg chg="add mod">
          <ac:chgData name="Natalie Ivey" userId="2c81a4b0-7596-4a42-b4da-e7aac4dfeff9" providerId="ADAL" clId="{521D07D1-6753-49CA-9E85-8D4A52ECB9A9}" dt="2018-09-06T17:50:50.240" v="4" actId="1076"/>
          <ac:picMkLst>
            <pc:docMk/>
            <pc:sldMasterMk cId="0" sldId="2147483659"/>
            <ac:picMk id="5" creationId="{362892DA-21C8-4D62-B049-FBC1A2460A0F}"/>
          </ac:picMkLst>
        </pc:picChg>
        <pc:picChg chg="add mod">
          <ac:chgData name="Natalie Ivey" userId="2c81a4b0-7596-4a42-b4da-e7aac4dfeff9" providerId="ADAL" clId="{521D07D1-6753-49CA-9E85-8D4A52ECB9A9}" dt="2018-09-06T17:51:04.451" v="7" actId="1076"/>
          <ac:picMkLst>
            <pc:docMk/>
            <pc:sldMasterMk cId="0" sldId="2147483659"/>
            <ac:picMk id="7" creationId="{0E7DA87B-1D0A-4BAA-855E-FE9095637F2B}"/>
          </ac:picMkLst>
        </pc:picChg>
      </pc:sldMasterChg>
    </pc:docChg>
  </pc:docChgLst>
  <pc:docChgLst>
    <pc:chgData name="April Imperio" userId="S::april.imperio@detroitk12.org::016b43d7-eba5-4d9b-8296-c2a9482fb2a0" providerId="AD" clId="Web-{AD1A8A21-9E99-53EF-73F3-5647E870FE4A}"/>
    <pc:docChg chg="addSld">
      <pc:chgData name="April Imperio" userId="S::april.imperio@detroitk12.org::016b43d7-eba5-4d9b-8296-c2a9482fb2a0" providerId="AD" clId="Web-{AD1A8A21-9E99-53EF-73F3-5647E870FE4A}" dt="2019-03-26T00:38:59.887" v="0"/>
      <pc:docMkLst>
        <pc:docMk/>
      </pc:docMkLst>
      <pc:sldChg chg="add">
        <pc:chgData name="April Imperio" userId="S::april.imperio@detroitk12.org::016b43d7-eba5-4d9b-8296-c2a9482fb2a0" providerId="AD" clId="Web-{AD1A8A21-9E99-53EF-73F3-5647E870FE4A}" dt="2019-03-26T00:38:59.887" v="0"/>
        <pc:sldMkLst>
          <pc:docMk/>
          <pc:sldMk cId="1746303557" sldId="273"/>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4080523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17500" rtl="0">
              <a:spcBef>
                <a:spcPts val="0"/>
              </a:spcBef>
              <a:spcAft>
                <a:spcPts val="0"/>
              </a:spcAft>
              <a:buSzPct val="100000"/>
              <a:buChar char="●"/>
            </a:pPr>
            <a:r>
              <a:rPr lang="en-US" dirty="0"/>
              <a:t>This lesson is designed to address RL.7.9, which is a fairly sophisticated standard. Students compare and contrast historical accounts and fictional accounts of historical events. The goal is that through this analysis, they will better understand both the history and the fiction, including how and why authors of fiction choose to alter history in order to communicate a theme to readers (RL.7.2). This lesson focuses on both comparing and contrasting, building upon the foundation of comparing in the previous lesson.</a:t>
            </a:r>
            <a:endParaRPr dirty="0"/>
          </a:p>
          <a:p>
            <a:pPr marL="457200" lvl="0" indent="-317500" rtl="0">
              <a:spcBef>
                <a:spcPts val="0"/>
              </a:spcBef>
              <a:spcAft>
                <a:spcPts val="0"/>
              </a:spcAft>
              <a:buSzPct val="100000"/>
              <a:buChar char="●"/>
            </a:pPr>
            <a:r>
              <a:rPr lang="en-US" dirty="0"/>
              <a:t>As in the previous lesson, the use of the word “alter” in the learning target refers to Park adding to or elaborating on historical facts.</a:t>
            </a:r>
            <a:endParaRPr dirty="0"/>
          </a:p>
          <a:p>
            <a:pPr marL="457200" lvl="0" indent="-317500" rtl="0">
              <a:spcBef>
                <a:spcPts val="0"/>
              </a:spcBef>
              <a:spcAft>
                <a:spcPts val="0"/>
              </a:spcAft>
              <a:buSzPct val="100000"/>
              <a:buChar char="●"/>
            </a:pPr>
            <a:r>
              <a:rPr lang="en-US" dirty="0"/>
              <a:t>Review: Chalk Talk protocol (Appendix 1).</a:t>
            </a:r>
            <a:endParaRPr dirty="0"/>
          </a:p>
          <a:p>
            <a:pPr marL="457200" lvl="0" indent="-317500" rtl="0">
              <a:spcBef>
                <a:spcPts val="0"/>
              </a:spcBef>
              <a:spcAft>
                <a:spcPts val="0"/>
              </a:spcAft>
              <a:buSzPct val="100000"/>
              <a:buChar char="●"/>
            </a:pPr>
            <a:r>
              <a:rPr lang="en-US" dirty="0"/>
              <a:t>Encourage your class to think about why Park would include characters, events, or details that may not have really happened.</a:t>
            </a:r>
            <a:endParaRPr dirty="0"/>
          </a:p>
          <a:p>
            <a:pPr marL="457200" lvl="0" indent="-317500" rtl="0">
              <a:spcBef>
                <a:spcPts val="0"/>
              </a:spcBef>
              <a:spcAft>
                <a:spcPts val="0"/>
              </a:spcAft>
              <a:buSzPct val="100000"/>
              <a:buChar char="●"/>
            </a:pPr>
            <a:r>
              <a:rPr lang="en-US" dirty="0"/>
              <a:t>Chalk Talk is a protocol that asks students to have a “discussion” on paper. This allows students to respond to others’ questions and comments in any order and build off others’ ideas. </a:t>
            </a:r>
            <a:endParaRPr dirty="0"/>
          </a:p>
          <a:p>
            <a:pPr marL="457200" lvl="0" indent="-317500" rtl="0">
              <a:spcBef>
                <a:spcPts val="0"/>
              </a:spcBef>
              <a:spcAft>
                <a:spcPts val="0"/>
              </a:spcAft>
              <a:buSzPct val="100000"/>
              <a:buChar char="●"/>
            </a:pPr>
            <a:r>
              <a:rPr lang="en-US" dirty="0"/>
              <a:t>It is important to take a few minutes to set the expectations for Chalk Talk if the students are not familiar with this protocol. Emphasize that silence helps support everyone’s thinking and learning during this protocol. Also, remind them that, as in spoken discussions, questions and comments need to be written respectfully and students need to stay on task. </a:t>
            </a:r>
            <a:endParaRPr dirty="0"/>
          </a:p>
          <a:p>
            <a:pPr marL="457200" lvl="0" indent="0" rtl="0">
              <a:spcBef>
                <a:spcPts val="0"/>
              </a:spcBef>
              <a:spcAft>
                <a:spcPts val="0"/>
              </a:spcAft>
              <a:buNone/>
            </a:pPr>
            <a:endParaRPr dirty="0"/>
          </a:p>
        </p:txBody>
      </p:sp>
    </p:spTree>
    <p:extLst>
      <p:ext uri="{BB962C8B-B14F-4D97-AF65-F5344CB8AC3E}">
        <p14:creationId xmlns:p14="http://schemas.microsoft.com/office/powerpoint/2010/main" val="27306830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cf9b7843c_0_2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7" name="Google Shape;157;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10-15 </a:t>
            </a:r>
            <a:r>
              <a:rPr lang="en-US" b="1" i="0" u="none" strike="noStrike" cap="none" dirty="0">
                <a:solidFill>
                  <a:schemeClr val="dk1"/>
                </a:solidFill>
              </a:rPr>
              <a:t>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Individual</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Closing and Assessment </a:t>
            </a:r>
            <a:r>
              <a:rPr lang="en-US" sz="1100" b="1" dirty="0">
                <a:latin typeface="Arial"/>
                <a:ea typeface="Arial"/>
                <a:cs typeface="Arial"/>
                <a:sym typeface="Arial"/>
              </a:rPr>
              <a:t>A: </a:t>
            </a:r>
            <a:r>
              <a:rPr lang="en-US" b="1" dirty="0"/>
              <a:t> Exit Ticket: Why Did Linda Sue Park Use Details in A Long Walk to Water That Did Not Really Happen? </a:t>
            </a:r>
            <a:endParaRPr sz="1100"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endParaRPr sz="1100" b="1" dirty="0">
              <a:latin typeface="Arial"/>
              <a:ea typeface="Arial"/>
              <a:cs typeface="Arial"/>
              <a:sym typeface="Aria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sz="1100" b="1" dirty="0">
              <a:latin typeface="Arial"/>
              <a:ea typeface="Arial"/>
              <a:cs typeface="Arial"/>
              <a:sym typeface="Arial"/>
            </a:endParaRPr>
          </a:p>
          <a:p>
            <a:pPr marL="457200" lvl="0" indent="-304800" rtl="0">
              <a:lnSpc>
                <a:spcPct val="90000"/>
              </a:lnSpc>
              <a:spcBef>
                <a:spcPts val="1000"/>
              </a:spcBef>
              <a:spcAft>
                <a:spcPts val="0"/>
              </a:spcAft>
              <a:buClr>
                <a:schemeClr val="dk1"/>
              </a:buClr>
              <a:buSzPts val="1200"/>
              <a:buFont typeface="Calibri"/>
              <a:buChar char="●"/>
            </a:pPr>
            <a:r>
              <a:rPr lang="en-US" dirty="0"/>
              <a:t>Continue to reinforce for students that authors make deliberate decisions when writing. These decisions are designed to affect the reader or help the author get across some sort of message.</a:t>
            </a:r>
            <a:endParaRPr dirty="0"/>
          </a:p>
          <a:p>
            <a:pPr marL="457200" lvl="0" indent="0" rtl="0">
              <a:lnSpc>
                <a:spcPct val="115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lvl="0" indent="-304800" rtl="0">
              <a:lnSpc>
                <a:spcPct val="90000"/>
              </a:lnSpc>
              <a:spcBef>
                <a:spcPts val="1000"/>
              </a:spcBef>
              <a:spcAft>
                <a:spcPts val="0"/>
              </a:spcAft>
              <a:buSzPts val="1200"/>
              <a:buFont typeface="Calibri"/>
              <a:buAutoNum type="arabicPeriod"/>
            </a:pPr>
            <a:r>
              <a:rPr lang="en-US" dirty="0"/>
              <a:t>Tell students that now that they have had a chance to think and talk about this idea of authors altering history, they get to write their own ideas about where and why Linda Sue Park might have done this. </a:t>
            </a:r>
            <a:endParaRPr dirty="0"/>
          </a:p>
          <a:p>
            <a:pPr marL="457200" lvl="0" indent="-304800" rtl="0">
              <a:lnSpc>
                <a:spcPct val="90000"/>
              </a:lnSpc>
              <a:spcBef>
                <a:spcPts val="0"/>
              </a:spcBef>
              <a:spcAft>
                <a:spcPts val="0"/>
              </a:spcAft>
              <a:buSzPts val="1200"/>
              <a:buFont typeface="Calibri"/>
              <a:buAutoNum type="arabicPeriod"/>
            </a:pPr>
            <a:r>
              <a:rPr lang="en-US" dirty="0"/>
              <a:t>Read the slide.</a:t>
            </a:r>
            <a:endParaRPr dirty="0"/>
          </a:p>
          <a:p>
            <a:pPr marL="457200" lvl="0" indent="-304800" rtl="0">
              <a:lnSpc>
                <a:spcPct val="90000"/>
              </a:lnSpc>
              <a:spcBef>
                <a:spcPts val="0"/>
              </a:spcBef>
              <a:spcAft>
                <a:spcPts val="0"/>
              </a:spcAft>
              <a:buSzPts val="1200"/>
              <a:buFont typeface="Calibri"/>
              <a:buAutoNum type="arabicPeriod"/>
            </a:pPr>
            <a:r>
              <a:rPr lang="en-US" dirty="0"/>
              <a:t>Distribute the exit ticket and ask students to respond in writing.</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should be able to answer both questions. </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Char char="●"/>
            </a:pPr>
            <a:r>
              <a:rPr lang="en-US" dirty="0"/>
              <a:t>If students struggle with this, point them to a particular spot in the text that shows something that Park added (not in the informational article). </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58" name="Google Shape;158;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1344287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3"/>
        <p:cNvGrpSpPr/>
        <p:nvPr/>
      </p:nvGrpSpPr>
      <p:grpSpPr>
        <a:xfrm>
          <a:off x="0" y="0"/>
          <a:ext cx="0" cy="0"/>
          <a:chOff x="0" y="0"/>
          <a:chExt cx="0" cy="0"/>
        </a:xfrm>
      </p:grpSpPr>
      <p:sp>
        <p:nvSpPr>
          <p:cNvPr id="164" name="Google Shape;164;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5" name="Google Shape;165;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a:t>
            </a:r>
          </a:p>
          <a:p>
            <a:pPr marL="457200" lvl="0" indent="-304800" rtl="0">
              <a:spcBef>
                <a:spcPts val="0"/>
              </a:spcBef>
              <a:spcAft>
                <a:spcPts val="0"/>
              </a:spcAft>
              <a:buClr>
                <a:schemeClr val="dk1"/>
              </a:buClr>
              <a:buSzPts val="1200"/>
              <a:buFont typeface="Calibri"/>
              <a:buChar char="●"/>
            </a:pPr>
            <a:r>
              <a:rPr lang="en-US" dirty="0"/>
              <a:t>This homework was assigned in Lesson 6 and is due in Lesson 8.</a:t>
            </a:r>
            <a:endParaRPr dirty="0"/>
          </a:p>
          <a:p>
            <a:pPr marL="457200" lvl="0" indent="0" rtl="0">
              <a:lnSpc>
                <a:spcPct val="115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dirty="0"/>
          </a:p>
          <a:p>
            <a:pPr marL="457200" lvl="0" indent="-304800" rtl="0">
              <a:spcBef>
                <a:spcPts val="0"/>
              </a:spcBef>
              <a:spcAft>
                <a:spcPts val="0"/>
              </a:spcAft>
              <a:buClr>
                <a:schemeClr val="dk1"/>
              </a:buClr>
              <a:buSzPts val="1200"/>
              <a:buFont typeface="Calibri"/>
              <a:buAutoNum type="arabicPeriod"/>
            </a:pPr>
            <a:r>
              <a:rPr lang="en-US" dirty="0"/>
              <a:t>Make sure students understand the task. </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66" name="Google Shape;166;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28680678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1991515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6 </a:t>
            </a:r>
            <a:r>
              <a:rPr lang="en" sz="1200" b="1" dirty="0">
                <a:latin typeface="Calibri"/>
                <a:ea typeface="Calibri"/>
                <a:cs typeface="Calibri"/>
                <a:sym typeface="Calibri"/>
              </a:rPr>
              <a:t>-</a:t>
            </a:r>
            <a:r>
              <a:rPr lang="en" sz="1200" b="1" i="0" u="none" strike="noStrike" cap="none" dirty="0">
                <a:solidFill>
                  <a:schemeClr val="dk1"/>
                </a:solidFill>
                <a:latin typeface="Calibri"/>
                <a:ea typeface="Calibri"/>
                <a:cs typeface="Calibri"/>
                <a:sym typeface="Calibri"/>
              </a:rPr>
              <a:t> 1</a:t>
            </a:r>
            <a:r>
              <a:rPr lang="en" sz="1200" b="1" dirty="0">
                <a:solidFill>
                  <a:schemeClr val="dk1"/>
                </a:solidFill>
                <a:latin typeface="Calibri"/>
                <a:ea typeface="Calibri"/>
                <a:cs typeface="Calibri"/>
                <a:sym typeface="Calibri"/>
              </a:rPr>
              <a:t>2</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dirty="0">
                <a:solidFill>
                  <a:schemeClr val="dk1"/>
                </a:solidFill>
                <a:latin typeface="Calibri"/>
                <a:ea typeface="Calibri"/>
                <a:cs typeface="Calibri"/>
                <a:sym typeface="Calibri"/>
              </a:rPr>
              <a:t>Student Grouping: whole group and partnered work</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Fluent reading work.</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dirty="0">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dirty="0">
                <a:solidFill>
                  <a:schemeClr val="dk1"/>
                </a:solidFill>
                <a:latin typeface="Calibri"/>
                <a:ea typeface="Calibri"/>
                <a:cs typeface="Calibri"/>
                <a:sym typeface="Calibri"/>
              </a:rPr>
              <a:t>they</a:t>
            </a:r>
            <a:r>
              <a:rPr lang="en" sz="1200" i="0" u="none" strike="noStrike" cap="none" dirty="0">
                <a:solidFill>
                  <a:schemeClr val="dk1"/>
                </a:solidFill>
                <a:latin typeface="Calibri"/>
                <a:ea typeface="Calibri"/>
                <a:cs typeface="Calibri"/>
                <a:sym typeface="Calibri"/>
              </a:rPr>
              <a:t> read  before stopping at two or three points in the text. </a:t>
            </a:r>
            <a:r>
              <a:rPr lang="en" sz="1200" dirty="0">
                <a:solidFill>
                  <a:schemeClr val="dk1"/>
                </a:solidFill>
                <a:latin typeface="Calibri"/>
                <a:ea typeface="Calibri"/>
                <a:cs typeface="Calibri"/>
                <a:sym typeface="Calibri"/>
              </a:rPr>
              <a:t>Students will NOT improve if they are not following along carefully!</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dirty="0">
                <a:solidFill>
                  <a:schemeClr val="dk1"/>
                </a:solidFill>
                <a:latin typeface="Calibri"/>
                <a:ea typeface="Calibri"/>
                <a:cs typeface="Calibri"/>
                <a:sym typeface="Calibri"/>
              </a:rPr>
              <a:t>Teacher Actions: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Use the </a:t>
            </a:r>
            <a:r>
              <a:rPr lang="en" sz="1200" dirty="0">
                <a:solidFill>
                  <a:schemeClr val="dk1"/>
                </a:solidFill>
                <a:latin typeface="Calibri"/>
                <a:ea typeface="Calibri"/>
                <a:cs typeface="Calibri"/>
                <a:sym typeface="Calibri"/>
              </a:rPr>
              <a:t>d</a:t>
            </a:r>
            <a:r>
              <a:rPr lang="en" sz="1200" i="0" u="none" strike="noStrike" cap="none" dirty="0">
                <a:solidFill>
                  <a:schemeClr val="dk1"/>
                </a:solidFill>
                <a:latin typeface="Calibri"/>
                <a:ea typeface="Calibri"/>
                <a:cs typeface="Calibri"/>
                <a:sym typeface="Calibri"/>
              </a:rPr>
              <a:t>ot </a:t>
            </a:r>
            <a:r>
              <a:rPr lang="en" sz="1200" dirty="0">
                <a:solidFill>
                  <a:schemeClr val="dk1"/>
                </a:solidFill>
                <a:latin typeface="Calibri"/>
                <a:ea typeface="Calibri"/>
                <a:cs typeface="Calibri"/>
                <a:sym typeface="Calibri"/>
              </a:rPr>
              <a:t>p</a:t>
            </a:r>
            <a:r>
              <a:rPr lang="en" sz="1200" i="0" u="none" strike="noStrike" cap="none" dirty="0">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After reading, cold call on students to share </a:t>
            </a:r>
            <a:r>
              <a:rPr lang="en" sz="1200" dirty="0">
                <a:solidFill>
                  <a:schemeClr val="dk1"/>
                </a:solidFill>
                <a:latin typeface="Calibri"/>
                <a:ea typeface="Calibri"/>
                <a:cs typeface="Calibri"/>
                <a:sym typeface="Calibri"/>
              </a:rPr>
              <a:t>each</a:t>
            </a:r>
            <a:r>
              <a:rPr lang="en" sz="1200" i="0" u="none" strike="noStrike" cap="none" dirty="0">
                <a:solidFill>
                  <a:schemeClr val="dk1"/>
                </a:solidFill>
                <a:latin typeface="Calibri"/>
                <a:ea typeface="Calibri"/>
                <a:cs typeface="Calibri"/>
                <a:sym typeface="Calibri"/>
              </a:rPr>
              <a:t> of the words they placed dots above. </a:t>
            </a:r>
            <a:r>
              <a:rPr lang="en" sz="1200" dirty="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dirty="0">
                <a:solidFill>
                  <a:schemeClr val="dk1"/>
                </a:solidFill>
                <a:latin typeface="Calibri"/>
                <a:ea typeface="Calibri"/>
                <a:cs typeface="Calibri"/>
                <a:sym typeface="Calibri"/>
              </a:rPr>
              <a:t>  </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Remind students: </a:t>
            </a:r>
            <a:r>
              <a:rPr lang="en" sz="1200" i="1" u="none" strike="noStrike" cap="none" dirty="0">
                <a:solidFill>
                  <a:schemeClr val="dk1"/>
                </a:solidFill>
                <a:latin typeface="Calibri"/>
                <a:ea typeface="Calibri"/>
                <a:cs typeface="Calibri"/>
                <a:sym typeface="Calibri"/>
              </a:rPr>
              <a:t>“We will repeat the same procedure but this time when finished I will ask you to think what the gist is of this excerpt.”</a:t>
            </a:r>
            <a:endParaRPr sz="1200" i="1"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Repeat the dot procedure, then ask students to do a Think Pair Share about the gist of the excerpt.</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dirty="0">
                <a:solidFill>
                  <a:schemeClr val="dk1"/>
                </a:solidFill>
                <a:latin typeface="Calibri"/>
                <a:ea typeface="Calibri"/>
                <a:cs typeface="Calibri"/>
                <a:sym typeface="Calibri"/>
              </a:rPr>
              <a:t>Tell students to: </a:t>
            </a:r>
            <a:r>
              <a:rPr lang="en" sz="1200" i="1" u="none" strike="noStrike" cap="none" dirty="0">
                <a:solidFill>
                  <a:schemeClr val="dk1"/>
                </a:solidFill>
                <a:latin typeface="Calibri"/>
                <a:ea typeface="Calibri"/>
                <a:cs typeface="Calibri"/>
                <a:sym typeface="Calibri"/>
              </a:rPr>
              <a:t>“Erase the dots at the end of the lesson.</a:t>
            </a:r>
            <a:r>
              <a:rPr lang="en" sz="1200" i="1" dirty="0">
                <a:solidFill>
                  <a:schemeClr val="dk1"/>
                </a:solidFill>
                <a:latin typeface="Calibri"/>
                <a:ea typeface="Calibri"/>
                <a:cs typeface="Calibri"/>
                <a:sym typeface="Calibri"/>
              </a:rPr>
              <a:t>”</a:t>
            </a:r>
            <a:endParaRPr sz="1200" i="1" dirty="0">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1647963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0274226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8564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3898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5315591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g3a6f3a4543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g3a6f3a4543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dirty="0"/>
          </a:p>
          <a:p>
            <a:pPr marL="457200" lvl="0" indent="-317500" rtl="0">
              <a:spcBef>
                <a:spcPts val="0"/>
              </a:spcBef>
              <a:spcAft>
                <a:spcPts val="0"/>
              </a:spcAft>
              <a:buSzPct val="100000"/>
              <a:buChar char="●"/>
            </a:pPr>
            <a:r>
              <a:rPr lang="en-US" dirty="0"/>
              <a:t>Vocabulary entry task (one per student)</a:t>
            </a:r>
            <a:endParaRPr dirty="0"/>
          </a:p>
          <a:p>
            <a:pPr marL="457200" lvl="0" indent="-317500" rtl="0">
              <a:spcBef>
                <a:spcPts val="0"/>
              </a:spcBef>
              <a:spcAft>
                <a:spcPts val="0"/>
              </a:spcAft>
              <a:buSzPct val="100000"/>
              <a:buChar char="●"/>
            </a:pPr>
            <a:r>
              <a:rPr lang="en-US" b="1" dirty="0"/>
              <a:t>Comparing Historical and Fictional Experiences in Sudan note-catcher</a:t>
            </a:r>
            <a:r>
              <a:rPr lang="en-US" dirty="0"/>
              <a:t> (one per student and one for the teacher)</a:t>
            </a:r>
            <a:endParaRPr dirty="0"/>
          </a:p>
          <a:p>
            <a:pPr marL="457200" lvl="0" indent="-317500" rtl="0">
              <a:spcBef>
                <a:spcPts val="0"/>
              </a:spcBef>
              <a:spcAft>
                <a:spcPts val="0"/>
              </a:spcAft>
              <a:buSzPct val="100000"/>
              <a:buChar char="●"/>
            </a:pPr>
            <a:r>
              <a:rPr lang="en-US" dirty="0"/>
              <a:t>Quotations for Chalk Talk (for teacher reference)</a:t>
            </a:r>
            <a:endParaRPr dirty="0"/>
          </a:p>
          <a:p>
            <a:pPr marL="457200" lvl="0" indent="-317500" rtl="0">
              <a:spcBef>
                <a:spcPts val="0"/>
              </a:spcBef>
              <a:spcAft>
                <a:spcPts val="0"/>
              </a:spcAft>
              <a:buSzPct val="100000"/>
              <a:buChar char="●"/>
            </a:pPr>
            <a:r>
              <a:rPr lang="en-US" dirty="0"/>
              <a:t>Chart Paper displayed around the room, each with a quote on it (four pieces; see Work Time B)  </a:t>
            </a:r>
            <a:endParaRPr dirty="0"/>
          </a:p>
          <a:p>
            <a:pPr marL="457200" lvl="0" indent="-317500" rtl="0">
              <a:spcBef>
                <a:spcPts val="0"/>
              </a:spcBef>
              <a:spcAft>
                <a:spcPts val="0"/>
              </a:spcAft>
              <a:buSzPct val="100000"/>
              <a:buChar char="●"/>
            </a:pPr>
            <a:r>
              <a:rPr lang="en-US" dirty="0"/>
              <a:t>Markers (one per student)</a:t>
            </a:r>
            <a:endParaRPr dirty="0"/>
          </a:p>
          <a:p>
            <a:pPr marL="457200" lvl="0" indent="-317500" rtl="0">
              <a:spcBef>
                <a:spcPts val="0"/>
              </a:spcBef>
              <a:spcAft>
                <a:spcPts val="0"/>
              </a:spcAft>
              <a:buSzPct val="100000"/>
              <a:buChar char="●"/>
            </a:pPr>
            <a:r>
              <a:rPr lang="en-US" dirty="0"/>
              <a:t>Exit ticket (one per student)</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lvl="0" indent="-317500" rtl="0">
              <a:spcBef>
                <a:spcPts val="0"/>
              </a:spcBef>
              <a:spcAft>
                <a:spcPts val="0"/>
              </a:spcAft>
              <a:buSzPct val="100000"/>
              <a:buChar char="●"/>
            </a:pPr>
            <a:r>
              <a:rPr lang="en-US" dirty="0"/>
              <a:t>“Time Trip: Sudan’s Civil War” (from Unit 1, Lesson 6; one per student)</a:t>
            </a:r>
            <a:endParaRPr dirty="0"/>
          </a:p>
          <a:p>
            <a:pPr marL="457200" lvl="0" indent="-317500" rtl="0">
              <a:spcBef>
                <a:spcPts val="0"/>
              </a:spcBef>
              <a:spcAft>
                <a:spcPts val="0"/>
              </a:spcAft>
              <a:buSzPct val="100000"/>
              <a:buChar char="●"/>
            </a:pPr>
            <a:r>
              <a:rPr lang="en-US" i="1" dirty="0"/>
              <a:t>A Long Walk to Water</a:t>
            </a:r>
            <a:r>
              <a:rPr lang="en-US" dirty="0"/>
              <a:t> (book; one copy per student)</a:t>
            </a:r>
            <a:endParaRPr dirty="0"/>
          </a:p>
          <a:p>
            <a:pPr marL="457200" lvl="0" indent="-317500" rtl="0">
              <a:spcBef>
                <a:spcPts val="0"/>
              </a:spcBef>
              <a:spcAft>
                <a:spcPts val="0"/>
              </a:spcAft>
              <a:buSzPct val="100000"/>
              <a:buChar char="●"/>
            </a:pPr>
            <a:r>
              <a:rPr lang="en-US" dirty="0"/>
              <a:t>Document camera</a:t>
            </a:r>
            <a:endParaRPr dirty="0"/>
          </a:p>
          <a:p>
            <a:pPr marL="0" lvl="0" indent="0" rtl="0">
              <a:spcBef>
                <a:spcPts val="0"/>
              </a:spcBef>
              <a:spcAft>
                <a:spcPts val="0"/>
              </a:spcAft>
              <a:buNone/>
            </a:pPr>
            <a:endParaRPr dirty="0"/>
          </a:p>
        </p:txBody>
      </p:sp>
      <p:sp>
        <p:nvSpPr>
          <p:cNvPr id="93" name="Google Shape;93;g3a6f3a4543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182071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305573196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i="0" u="none" strike="noStrike" cap="none" dirty="0">
                <a:solidFill>
                  <a:schemeClr val="dk1"/>
                </a:solidFill>
              </a:rPr>
              <a:t>Read the slide aloud – explain as needed.</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Remind students they first read “Time Trip: Sudan’s Civil War” in Unit 1, Lesson 6.</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dirty="0"/>
              <a:t>-</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798721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5-6</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Individuals / 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A. Entry Task and Review Learning Targets (Part 1)</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Note that this lesson Opening varies the routine. Students do not review vocabulary from the novel; instead, they focus on the key academic vocabulary of “contrast.”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be practicing using strategies for determining the meanings of words and gathering information by using the learning target.</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Post the Vocabulary Entry Task in advance. Students could pick it up on their way in the classroom.</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Remind students that the entry task is done individually. Assure them that they will get better at thinking about words in context both by grappling alone (the entry task) and by talking over their thinking (during the discussion of the entry task).</a:t>
            </a:r>
            <a:endParaRPr dirty="0"/>
          </a:p>
          <a:p>
            <a:pPr marL="457200" marR="0" lvl="0" indent="-304800" algn="l" rtl="0">
              <a:lnSpc>
                <a:spcPct val="100000"/>
              </a:lnSpc>
              <a:spcBef>
                <a:spcPts val="0"/>
              </a:spcBef>
              <a:spcAft>
                <a:spcPts val="0"/>
              </a:spcAft>
              <a:buSzPts val="1200"/>
              <a:buFont typeface="Calibri"/>
              <a:buAutoNum type="arabicPeriod"/>
            </a:pPr>
            <a:r>
              <a:rPr lang="en-US" dirty="0"/>
              <a:t>When students are finished, call on several of them to share their thinking. </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a:t>
            </a:r>
          </a:p>
          <a:p>
            <a:pPr marL="457200" marR="0" lvl="0" indent="-304800" algn="l" rtl="0">
              <a:lnSpc>
                <a:spcPct val="100000"/>
              </a:lnSpc>
              <a:spcBef>
                <a:spcPts val="0"/>
              </a:spcBef>
              <a:spcAft>
                <a:spcPts val="0"/>
              </a:spcAft>
              <a:buClr>
                <a:schemeClr val="dk1"/>
              </a:buClr>
              <a:buSzPts val="1200"/>
              <a:buFont typeface="Calibri"/>
              <a:buChar char="●"/>
            </a:pPr>
            <a:r>
              <a:rPr lang="en-US" dirty="0"/>
              <a:t>Listen for that students understand that </a:t>
            </a:r>
            <a:r>
              <a:rPr lang="en-US" i="1" dirty="0"/>
              <a:t>contrast</a:t>
            </a:r>
            <a:r>
              <a:rPr lang="en-US" dirty="0"/>
              <a:t> means to find differences between two things.</a:t>
            </a:r>
            <a:endParaRPr dirty="0"/>
          </a:p>
          <a:p>
            <a:pPr marL="9144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14" name="Google Shape;11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890838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
        <p:cNvGrpSpPr/>
        <p:nvPr/>
      </p:nvGrpSpPr>
      <p:grpSpPr>
        <a:xfrm>
          <a:off x="0" y="0"/>
          <a:ext cx="0" cy="0"/>
          <a:chOff x="0" y="0"/>
          <a:chExt cx="0" cy="0"/>
        </a:xfrm>
      </p:grpSpPr>
      <p:sp>
        <p:nvSpPr>
          <p:cNvPr id="121" name="Google Shape;121;g3d8e8e530e_0_18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2" name="Google Shape;122;g3d8e8e530e_0_18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5-6</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Individuals / 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A. Entry Task and Review Learning Targets (part 2)</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be practicing using strategies for determining the meanings of words and gathering information by using the learning target.</a:t>
            </a:r>
          </a:p>
          <a:p>
            <a:pPr marL="457200" marR="0" lvl="0" indent="-304800" algn="l" rtl="0">
              <a:lnSpc>
                <a:spcPct val="100000"/>
              </a:lnSpc>
              <a:spcBef>
                <a:spcPts val="0"/>
              </a:spcBef>
              <a:spcAft>
                <a:spcPts val="0"/>
              </a:spcAft>
              <a:buClr>
                <a:schemeClr val="dk1"/>
              </a:buClr>
              <a:buSzPts val="1200"/>
              <a:buFont typeface="Calibri"/>
              <a:buChar char="●"/>
            </a:pPr>
            <a:r>
              <a:rPr lang="en-US" dirty="0"/>
              <a:t>Remember, the use of the word “alter” in the learning target refers to Park adding to or elaborating on historical facts. It does NOT mean that the author changes historical facts - the intent is to make the actual history more meaningful or accessible to readers. A good piece of historical fiction, like this book, has the goal of illuminating history, not making up or changing facts.</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Review the other learning targets by reading them or having students read them.</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that students focused on the first learning target in the previous lesson.</a:t>
            </a:r>
            <a:endParaRPr dirty="0"/>
          </a:p>
          <a:p>
            <a:pPr marL="457200" marR="0" lvl="0" indent="-304800" algn="l" rtl="0">
              <a:lnSpc>
                <a:spcPct val="100000"/>
              </a:lnSpc>
              <a:spcBef>
                <a:spcPts val="0"/>
              </a:spcBef>
              <a:spcAft>
                <a:spcPts val="0"/>
              </a:spcAft>
              <a:buSzPts val="1200"/>
              <a:buFont typeface="Calibri"/>
              <a:buAutoNum type="arabicPeriod"/>
            </a:pPr>
            <a:r>
              <a:rPr lang="en-US" dirty="0"/>
              <a:t>Invite the class to read the third learning target. Ask what</a:t>
            </a:r>
            <a:r>
              <a:rPr lang="en-US" i="1" dirty="0"/>
              <a:t> alter</a:t>
            </a:r>
            <a:r>
              <a:rPr lang="en-US" dirty="0"/>
              <a:t> means. Call on one or two students. </a:t>
            </a:r>
            <a:endParaRPr dirty="0"/>
          </a:p>
          <a:p>
            <a:pPr marL="457200" marR="0" lvl="0" indent="-304800" algn="l" rtl="0">
              <a:lnSpc>
                <a:spcPct val="100000"/>
              </a:lnSpc>
              <a:spcBef>
                <a:spcPts val="0"/>
              </a:spcBef>
              <a:spcAft>
                <a:spcPts val="0"/>
              </a:spcAft>
              <a:buSzPts val="1200"/>
              <a:buFont typeface="Calibri"/>
              <a:buAutoNum type="arabicPeriod"/>
            </a:pPr>
            <a:r>
              <a:rPr lang="en-US" dirty="0"/>
              <a:t>Briefly discuss how an author can alter history when writing fiction. For her book, Park alters history by adding to it or emphasizing certain facts. It is still fact-based.</a:t>
            </a:r>
            <a:endParaRPr dirty="0"/>
          </a:p>
          <a:p>
            <a:pPr marL="457200" marR="0" lvl="0" indent="-304800" algn="l" rtl="0">
              <a:lnSpc>
                <a:spcPct val="100000"/>
              </a:lnSpc>
              <a:spcBef>
                <a:spcPts val="0"/>
              </a:spcBef>
              <a:spcAft>
                <a:spcPts val="0"/>
              </a:spcAft>
              <a:buSzPts val="1200"/>
              <a:buFont typeface="Calibri"/>
              <a:buAutoNum type="arabicPeriod"/>
            </a:pPr>
            <a:r>
              <a:rPr lang="en-US" dirty="0"/>
              <a:t>Let students know that the third learning target builds on the first two and that this will prepare them for the Mid-Unit Assessment.</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Student Look </a:t>
            </a:r>
            <a:r>
              <a:rPr lang="en-US" i="0" u="none" strike="noStrike" cap="none" dirty="0" err="1">
                <a:solidFill>
                  <a:schemeClr val="dk1"/>
                </a:solidFill>
              </a:rPr>
              <a:t>Fors</a:t>
            </a:r>
            <a:r>
              <a:rPr lang="en-US" i="0" u="none" strike="noStrike" cap="none" dirty="0">
                <a:solidFill>
                  <a:schemeClr val="dk1"/>
                </a:solidFill>
              </a:rPr>
              <a:t>/Listen </a:t>
            </a:r>
            <a:r>
              <a:rPr lang="en-US" i="0" u="none" strike="noStrike" cap="none" dirty="0" err="1">
                <a:solidFill>
                  <a:schemeClr val="dk1"/>
                </a:solidFill>
              </a:rPr>
              <a:t>Fors</a:t>
            </a:r>
            <a:r>
              <a:rPr lang="en-US" i="0" u="none" strike="noStrike" cap="none" dirty="0">
                <a:solidFill>
                  <a:schemeClr val="dk1"/>
                </a:solidFill>
              </a:rPr>
              <a:t>: </a:t>
            </a:r>
            <a:endParaRPr dirty="0"/>
          </a:p>
          <a:p>
            <a:pPr marL="457200" marR="0" lvl="0" indent="-304800" algn="l" rtl="0">
              <a:lnSpc>
                <a:spcPct val="100000"/>
              </a:lnSpc>
              <a:spcBef>
                <a:spcPts val="0"/>
              </a:spcBef>
              <a:spcAft>
                <a:spcPts val="0"/>
              </a:spcAft>
              <a:buSzPts val="1200"/>
              <a:buChar char="●"/>
            </a:pPr>
            <a:r>
              <a:rPr lang="en-US" dirty="0"/>
              <a:t>Listen for that students know that in this context, </a:t>
            </a:r>
            <a:r>
              <a:rPr lang="en-US" i="1" dirty="0"/>
              <a:t>alter</a:t>
            </a:r>
            <a:r>
              <a:rPr lang="en-US" dirty="0"/>
              <a:t> is a verb that means “change.” </a:t>
            </a:r>
            <a:endParaRPr dirty="0"/>
          </a:p>
          <a:p>
            <a:pPr marL="9144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23" name="Google Shape;123;g3d8e8e530e_0_18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1610198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9"/>
        <p:cNvGrpSpPr/>
        <p:nvPr/>
      </p:nvGrpSpPr>
      <p:grpSpPr>
        <a:xfrm>
          <a:off x="0" y="0"/>
          <a:ext cx="0" cy="0"/>
          <a:chOff x="0" y="0"/>
          <a:chExt cx="0" cy="0"/>
        </a:xfrm>
      </p:grpSpPr>
      <p:sp>
        <p:nvSpPr>
          <p:cNvPr id="130" name="Google Shape;130;g3d8e8e530e_0_19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1" name="Google Shape;131;g3d8e8e530e_0_1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8-</a:t>
            </a:r>
            <a:r>
              <a:rPr lang="en-US" b="1" dirty="0"/>
              <a:t>10</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Individual</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Gathering Evidence to Compare Two Texts</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i="0" u="none" strike="noStrike" cap="none" dirty="0">
              <a:solidFill>
                <a:schemeClr val="dk1"/>
              </a:solidFill>
            </a:endParaRPr>
          </a:p>
          <a:p>
            <a:pPr marL="457200" marR="0" lvl="0" indent="-317500" algn="l" rtl="0">
              <a:lnSpc>
                <a:spcPct val="100000"/>
              </a:lnSpc>
              <a:spcBef>
                <a:spcPts val="0"/>
              </a:spcBef>
              <a:spcAft>
                <a:spcPts val="0"/>
              </a:spcAft>
              <a:buSzPts val="1400"/>
              <a:buFont typeface="Calibri"/>
              <a:buChar char="●"/>
            </a:pPr>
            <a:r>
              <a:rPr lang="en-US" dirty="0"/>
              <a:t>This lesson focuses on both comparing and contrasting, building upon the foundation of comparing in the previous lesson.</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Teacher Actions:</a:t>
            </a:r>
            <a:endParaRPr dirty="0"/>
          </a:p>
          <a:p>
            <a:pPr marL="457200" lvl="0" indent="-304800" rtl="0">
              <a:lnSpc>
                <a:spcPct val="100000"/>
              </a:lnSpc>
              <a:spcBef>
                <a:spcPts val="1000"/>
              </a:spcBef>
              <a:spcAft>
                <a:spcPts val="0"/>
              </a:spcAft>
              <a:buSzPts val="1200"/>
              <a:buFont typeface="Calibri"/>
              <a:buAutoNum type="arabicPeriod"/>
            </a:pPr>
            <a:r>
              <a:rPr lang="en-US" dirty="0"/>
              <a:t>Remind students  that comparing usually involves focusing on similarities. </a:t>
            </a:r>
            <a:endParaRPr dirty="0"/>
          </a:p>
          <a:p>
            <a:pPr marL="457200" lvl="0" indent="-304800" rtl="0">
              <a:lnSpc>
                <a:spcPct val="100000"/>
              </a:lnSpc>
              <a:spcBef>
                <a:spcPts val="0"/>
              </a:spcBef>
              <a:spcAft>
                <a:spcPts val="0"/>
              </a:spcAft>
              <a:buSzPts val="1200"/>
              <a:buFont typeface="Calibri"/>
              <a:buAutoNum type="arabicPeriod"/>
            </a:pPr>
            <a:r>
              <a:rPr lang="en-US" dirty="0"/>
              <a:t>Display the </a:t>
            </a:r>
            <a:r>
              <a:rPr lang="en-US" b="1" dirty="0"/>
              <a:t>Comparing Historical and Fictional Experiences in Sudan note-catcher </a:t>
            </a:r>
            <a:r>
              <a:rPr lang="en-US" dirty="0"/>
              <a:t>on the document camera or create the same two-column structure on the white board. Model how to use the two-column note-catcher to compare “Time Trip: Sudan’s Civil War” and </a:t>
            </a:r>
            <a:r>
              <a:rPr lang="en-US" i="1" dirty="0"/>
              <a:t>A Long Walk to Water</a:t>
            </a:r>
            <a:r>
              <a:rPr lang="en-US" dirty="0"/>
              <a:t>. For example, you could model in the following way:</a:t>
            </a:r>
          </a:p>
          <a:p>
            <a:pPr marL="914400" lvl="1" indent="-304800" rtl="0">
              <a:lnSpc>
                <a:spcPct val="100000"/>
              </a:lnSpc>
              <a:spcBef>
                <a:spcPts val="0"/>
              </a:spcBef>
              <a:spcAft>
                <a:spcPts val="0"/>
              </a:spcAft>
              <a:buSzPts val="1200"/>
              <a:buFont typeface="Courier New" panose="02070309020205020404" pitchFamily="49" charset="0"/>
              <a:buChar char="o"/>
            </a:pPr>
            <a:r>
              <a:rPr lang="en-US" dirty="0"/>
              <a:t>“In the article, I noticed that it mentioned how difficult it was to survive while trying to escape to Ethiopia. I know that is similar to Salva’s experience. So, on the left side of my notes, I will write the quote from the article that says, ‘They went days without food or water, eating leaves and berries and sucking liquid from mud to stay alive.’” As you are speaking, write the quote.</a:t>
            </a:r>
            <a:endParaRPr dirty="0"/>
          </a:p>
          <a:p>
            <a:pPr marL="457200" lvl="0" indent="-304800" rtl="0">
              <a:lnSpc>
                <a:spcPct val="100000"/>
              </a:lnSpc>
              <a:spcBef>
                <a:spcPts val="1000"/>
              </a:spcBef>
              <a:spcAft>
                <a:spcPts val="0"/>
              </a:spcAft>
              <a:buSzPts val="1200"/>
              <a:buFont typeface="Calibri"/>
              <a:buAutoNum type="arabicPeriod"/>
            </a:pPr>
            <a:r>
              <a:rPr lang="en-US" dirty="0"/>
              <a:t>Then say: “Next to that, in the right-hand column, I will write, ‘In Chapter 9, Salva was walking through the desert and didn’t have enough water,’” and write that in the right-hand column.</a:t>
            </a:r>
            <a:endParaRPr dirty="0"/>
          </a:p>
          <a:p>
            <a:pPr marL="457200" lvl="0" indent="-304800" rtl="0">
              <a:lnSpc>
                <a:spcPct val="100000"/>
              </a:lnSpc>
              <a:spcBef>
                <a:spcPts val="0"/>
              </a:spcBef>
              <a:spcAft>
                <a:spcPts val="0"/>
              </a:spcAft>
              <a:buSzPts val="1200"/>
              <a:buFont typeface="Calibri"/>
              <a:buAutoNum type="arabicPeriod"/>
            </a:pPr>
            <a:r>
              <a:rPr lang="en-US" dirty="0"/>
              <a:t>After modeling, invite students to think of more similarities and add them to their own note-catchers. Give them about 5 minutes. When they have done that, ask students to share what they added with their seat partner. While students are sharing, circulate and check that pairs are collecting relevant quotes. Clarify any questions or confusion students have.</a:t>
            </a:r>
            <a:endParaRPr dirty="0"/>
          </a:p>
          <a:p>
            <a:pPr marL="457200" lvl="0" indent="-304800" rtl="0">
              <a:lnSpc>
                <a:spcPct val="100000"/>
              </a:lnSpc>
              <a:spcBef>
                <a:spcPts val="0"/>
              </a:spcBef>
              <a:spcAft>
                <a:spcPts val="0"/>
              </a:spcAft>
              <a:buSzPts val="1200"/>
              <a:buFont typeface="Calibri"/>
              <a:buAutoNum type="arabicPeriod"/>
            </a:pPr>
            <a:r>
              <a:rPr lang="en-US" dirty="0"/>
              <a:t>Once the students have finished sharing, refocus the class. Ask for a few pairs to share something they added to their charts. Add to the chart on the document camera or white board.</a:t>
            </a:r>
            <a:endParaRPr b="1"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Char char="●"/>
            </a:pPr>
            <a:r>
              <a:rPr lang="en-US" dirty="0"/>
              <a:t>Listen for that students know that in this context, </a:t>
            </a:r>
            <a:r>
              <a:rPr lang="en-US" i="1" dirty="0"/>
              <a:t>alter</a:t>
            </a:r>
            <a:r>
              <a:rPr lang="en-US" dirty="0"/>
              <a:t> is a verb that means “change.” </a:t>
            </a:r>
          </a:p>
          <a:p>
            <a:pPr marL="457200" marR="0" lvl="0" indent="-304800" algn="l" rtl="0">
              <a:lnSpc>
                <a:spcPct val="100000"/>
              </a:lnSpc>
              <a:spcBef>
                <a:spcPts val="0"/>
              </a:spcBef>
              <a:spcAft>
                <a:spcPts val="0"/>
              </a:spcAft>
              <a:buSzPts val="1200"/>
              <a:buChar char="●"/>
            </a:pPr>
            <a:r>
              <a:rPr lang="en-US" dirty="0"/>
              <a:t>Look for students to writing similarities between the two texts, not differences.</a:t>
            </a:r>
            <a:endParaRPr dirty="0"/>
          </a:p>
          <a:p>
            <a:pPr marL="9144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Observe and circulate assisting where needed.</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32" name="Google Shape;132;g3d8e8e530e_0_19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319657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8e8e530e_0_21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8e8e530e_0_2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10-15</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Individual</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B. Chalk Talk</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p>
          <a:p>
            <a:pPr marL="457200" marR="0" lvl="0" indent="-304800" algn="l" rtl="0">
              <a:lnSpc>
                <a:spcPct val="100000"/>
              </a:lnSpc>
              <a:spcBef>
                <a:spcPts val="0"/>
              </a:spcBef>
              <a:spcAft>
                <a:spcPts val="0"/>
              </a:spcAft>
              <a:buSzPts val="1200"/>
              <a:buFont typeface="Calibri"/>
              <a:buChar char="●"/>
            </a:pPr>
            <a:r>
              <a:rPr lang="en-US" dirty="0"/>
              <a:t>The quotes for Chalk Talk were chosen for their insight into the author’s intentions. These quotes should help students think about why Linda Sue Park wrote the novel, and the choices she made as an author of fiction. The quotes include several from Park and Salva </a:t>
            </a:r>
            <a:r>
              <a:rPr lang="en-US" dirty="0" err="1"/>
              <a:t>Dut</a:t>
            </a:r>
            <a:r>
              <a:rPr lang="en-US" dirty="0"/>
              <a:t>. The other two quotes, from the novel itself, were chosen because they reflect ideas that are not evident in “Time Trip: Sudan’s Civil War.”</a:t>
            </a:r>
          </a:p>
          <a:p>
            <a:pPr marL="457200" marR="0" lvl="0" indent="-304800" algn="l" rtl="0">
              <a:lnSpc>
                <a:spcPct val="100000"/>
              </a:lnSpc>
              <a:spcBef>
                <a:spcPts val="0"/>
              </a:spcBef>
              <a:spcAft>
                <a:spcPts val="0"/>
              </a:spcAft>
              <a:buSzPts val="1200"/>
              <a:buFont typeface="Calibri"/>
              <a:buChar char="●"/>
            </a:pPr>
            <a:r>
              <a:rPr lang="en-US" dirty="0"/>
              <a:t>In advance: See the Quotations for Chalk Talk supporting material. Write each of the quotes at the top of a piece of chart paper, leaving plenty of room for students to write comments and questions about each.</a:t>
            </a:r>
          </a:p>
          <a:p>
            <a:pPr marL="457200" marR="0" lvl="0" indent="-304800" algn="l" rtl="0">
              <a:lnSpc>
                <a:spcPct val="100000"/>
              </a:lnSpc>
              <a:spcBef>
                <a:spcPts val="0"/>
              </a:spcBef>
              <a:spcAft>
                <a:spcPts val="0"/>
              </a:spcAft>
              <a:buSzPts val="1200"/>
              <a:buFont typeface="Calibri"/>
              <a:buChar char="●"/>
            </a:pPr>
            <a:r>
              <a:rPr lang="en-US" dirty="0"/>
              <a:t>Set up your room for Chalk Talk by making sure the charts are posted where students can easily read them and write on them. Consider spreading out the charts so students can more easily access them.</a:t>
            </a:r>
          </a:p>
          <a:p>
            <a:pPr marL="457200" marR="0" lvl="0" indent="-304800" algn="l" rtl="0">
              <a:lnSpc>
                <a:spcPct val="100000"/>
              </a:lnSpc>
              <a:spcBef>
                <a:spcPts val="0"/>
              </a:spcBef>
              <a:spcAft>
                <a:spcPts val="0"/>
              </a:spcAft>
              <a:buSzPts val="1200"/>
              <a:buFont typeface="Calibri"/>
              <a:buChar char="●"/>
            </a:pPr>
            <a:r>
              <a:rPr lang="en-US" dirty="0"/>
              <a:t>If your class is large, consider writing the same quote on two different charts so that you have eight charts total.</a:t>
            </a:r>
          </a:p>
          <a:p>
            <a:pPr marL="457200" marR="0" lvl="0" indent="-304800" algn="l" rtl="0">
              <a:lnSpc>
                <a:spcPct val="100000"/>
              </a:lnSpc>
              <a:spcBef>
                <a:spcPts val="0"/>
              </a:spcBef>
              <a:spcAft>
                <a:spcPts val="0"/>
              </a:spcAft>
              <a:buSzPts val="1200"/>
              <a:buFont typeface="Calibri"/>
              <a:buChar char="●"/>
            </a:pPr>
            <a:r>
              <a:rPr lang="en-US" dirty="0"/>
              <a:t>Also, if your class is large, consider having students do this activity in a certain order, so students know where and when to move. You might want to use a timer to let them know when to move to the next slide. </a:t>
            </a:r>
          </a:p>
          <a:p>
            <a:pPr marL="457200" marR="0" lvl="0" indent="-304800" algn="l" rtl="0">
              <a:lnSpc>
                <a:spcPct val="100000"/>
              </a:lnSpc>
              <a:spcBef>
                <a:spcPts val="0"/>
              </a:spcBef>
              <a:spcAft>
                <a:spcPts val="0"/>
              </a:spcAft>
              <a:buSzPts val="1200"/>
              <a:buFont typeface="Calibri"/>
              <a:buChar char="●"/>
            </a:pPr>
            <a:r>
              <a:rPr lang="en-US" dirty="0"/>
              <a:t>“I hope that because of this book more people will learn about the Lost Boys and the Country of Sudan.” —Salva </a:t>
            </a:r>
            <a:r>
              <a:rPr lang="en-US" dirty="0" err="1"/>
              <a:t>Dut</a:t>
            </a:r>
            <a:r>
              <a:rPr lang="en-US" dirty="0"/>
              <a:t>, “A Message From Salva </a:t>
            </a:r>
            <a:r>
              <a:rPr lang="en-US" dirty="0" err="1"/>
              <a:t>Dut</a:t>
            </a:r>
            <a:r>
              <a:rPr lang="en-US" dirty="0"/>
              <a:t>” (116) “Some of the details in this story have been fictionalized, but the major events depicted are based on Salva’s own experiences.” —Linda Sue Park, Author’s Note (118) “‘There will be many other people in the camp. You will become friends with some of them—you will make a kind of family there.’” —Uncle, in Chapter 10 (60)</a:t>
            </a:r>
            <a:r>
              <a:rPr lang="en-US" baseline="0" dirty="0"/>
              <a:t> </a:t>
            </a:r>
            <a:r>
              <a:rPr lang="en-US" dirty="0"/>
              <a:t>“The whole rest of the day, Salva went around saying ‘A, B, C,’ mostly to himself but sometimes aloud, in a quiet voice.” —Chapter 14 (86)</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Teacher Actions:</a:t>
            </a:r>
            <a:endParaRPr dirty="0"/>
          </a:p>
          <a:p>
            <a:pPr marL="457200" lvl="0" indent="-304800" rtl="0">
              <a:lnSpc>
                <a:spcPct val="100000"/>
              </a:lnSpc>
              <a:spcBef>
                <a:spcPts val="1000"/>
              </a:spcBef>
              <a:spcAft>
                <a:spcPts val="0"/>
              </a:spcAft>
              <a:buSzPts val="1200"/>
              <a:buFont typeface="Calibri"/>
              <a:buAutoNum type="arabicPeriod"/>
            </a:pPr>
            <a:r>
              <a:rPr lang="en-US" dirty="0"/>
              <a:t>Read the first sentence on the slide.</a:t>
            </a:r>
            <a:endParaRPr dirty="0"/>
          </a:p>
          <a:p>
            <a:pPr marL="457200" lvl="0" indent="-304800" rtl="0">
              <a:lnSpc>
                <a:spcPct val="100000"/>
              </a:lnSpc>
              <a:spcBef>
                <a:spcPts val="0"/>
              </a:spcBef>
              <a:spcAft>
                <a:spcPts val="0"/>
              </a:spcAft>
              <a:buSzPts val="1200"/>
              <a:buFont typeface="Calibri"/>
              <a:buAutoNum type="arabicPeriod"/>
            </a:pPr>
            <a:r>
              <a:rPr lang="en-US" dirty="0"/>
              <a:t>Explain that </a:t>
            </a:r>
            <a:r>
              <a:rPr lang="en-US" i="1" dirty="0"/>
              <a:t>A Long Walk to Water</a:t>
            </a:r>
            <a:r>
              <a:rPr lang="en-US" dirty="0"/>
              <a:t> is historical fiction. It is based on real events, but it is not all literally true. For instance, although Salva is a real person, Nya is not. Salva’s experiences in the book are based on his experiences in real life. Nya’s experiences in the book are based on real events, but she is a fictional character.</a:t>
            </a:r>
            <a:endParaRPr dirty="0"/>
          </a:p>
          <a:p>
            <a:pPr marL="457200" lvl="0" indent="-304800" rtl="0">
              <a:lnSpc>
                <a:spcPct val="100000"/>
              </a:lnSpc>
              <a:spcBef>
                <a:spcPts val="0"/>
              </a:spcBef>
              <a:spcAft>
                <a:spcPts val="0"/>
              </a:spcAft>
              <a:buSzPts val="1200"/>
              <a:buFont typeface="Calibri"/>
              <a:buAutoNum type="arabicPeriod"/>
            </a:pPr>
            <a:r>
              <a:rPr lang="en-US" dirty="0"/>
              <a:t>Point out the quotations for Chalk Talk on chart paper around the room. </a:t>
            </a:r>
            <a:endParaRPr dirty="0"/>
          </a:p>
          <a:p>
            <a:pPr marL="457200" lvl="0" indent="-304800" rtl="0">
              <a:lnSpc>
                <a:spcPct val="100000"/>
              </a:lnSpc>
              <a:spcBef>
                <a:spcPts val="0"/>
              </a:spcBef>
              <a:spcAft>
                <a:spcPts val="0"/>
              </a:spcAft>
              <a:buSzPts val="1200"/>
              <a:buFont typeface="Calibri"/>
              <a:buAutoNum type="arabicPeriod"/>
            </a:pPr>
            <a:r>
              <a:rPr lang="en-US" dirty="0"/>
              <a:t>Tell students that each chart has a quote from the book. The quotes from Chapters 10 and 14 are from Salva’s story, and the other two quotes are from “A Message from Salva </a:t>
            </a:r>
            <a:r>
              <a:rPr lang="en-US" dirty="0" err="1"/>
              <a:t>Dut</a:t>
            </a:r>
            <a:r>
              <a:rPr lang="en-US" dirty="0"/>
              <a:t>” and the Author’s Note at the end of the book. </a:t>
            </a:r>
            <a:endParaRPr dirty="0"/>
          </a:p>
          <a:p>
            <a:pPr marL="457200" lvl="0" indent="-304800" rtl="0">
              <a:lnSpc>
                <a:spcPct val="100000"/>
              </a:lnSpc>
              <a:spcBef>
                <a:spcPts val="0"/>
              </a:spcBef>
              <a:spcAft>
                <a:spcPts val="0"/>
              </a:spcAft>
              <a:buSzPts val="1200"/>
              <a:buFont typeface="Calibri"/>
              <a:buAutoNum type="arabicPeriod"/>
            </a:pPr>
            <a:r>
              <a:rPr lang="en-US" dirty="0"/>
              <a:t>Tell the students that this activity will help them with the third learning target: “I can analyze how Linda Sue Park used or altered history in </a:t>
            </a:r>
            <a:r>
              <a:rPr lang="en-US" i="1" dirty="0"/>
              <a:t>A Long Walk to Water</a:t>
            </a:r>
            <a:r>
              <a:rPr lang="en-US" dirty="0"/>
              <a:t>.” Keep in mind the similarities that you found between the novel and “Time Trip: Sudan’s Civil War.”</a:t>
            </a:r>
            <a:endParaRPr dirty="0"/>
          </a:p>
          <a:p>
            <a:pPr marL="457200" lvl="0" indent="-304800" rtl="0">
              <a:lnSpc>
                <a:spcPct val="100000"/>
              </a:lnSpc>
              <a:spcBef>
                <a:spcPts val="0"/>
              </a:spcBef>
              <a:spcAft>
                <a:spcPts val="0"/>
              </a:spcAft>
              <a:buSzPts val="1200"/>
              <a:buFont typeface="Calibri"/>
              <a:buAutoNum type="arabicPeriod"/>
            </a:pPr>
            <a:r>
              <a:rPr lang="en-US" dirty="0"/>
              <a:t>Review the </a:t>
            </a:r>
            <a:r>
              <a:rPr lang="en-US" b="0" dirty="0"/>
              <a:t>Chalk Talk </a:t>
            </a:r>
            <a:r>
              <a:rPr lang="en-US" dirty="0"/>
              <a:t>protocol for the students. Set expectations that this activity is done silently, so that everyone has an opportunity to read, reflect, and respond. </a:t>
            </a:r>
            <a:endParaRPr dirty="0"/>
          </a:p>
          <a:p>
            <a:pPr marL="457200" lvl="0" indent="-304800" rtl="0">
              <a:lnSpc>
                <a:spcPct val="100000"/>
              </a:lnSpc>
              <a:spcBef>
                <a:spcPts val="0"/>
              </a:spcBef>
              <a:spcAft>
                <a:spcPts val="0"/>
              </a:spcAft>
              <a:buSzPts val="1200"/>
              <a:buFont typeface="Calibri"/>
              <a:buAutoNum type="arabicPeriod"/>
            </a:pPr>
            <a:r>
              <a:rPr lang="en-US" dirty="0"/>
              <a:t>Distribute markers and let students engage. </a:t>
            </a:r>
            <a:endParaRPr dirty="0"/>
          </a:p>
          <a:p>
            <a:pPr marL="0" lvl="0" indent="0"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As students are reading and writing on the chart paper, walk around. </a:t>
            </a:r>
            <a:endParaRPr dirty="0"/>
          </a:p>
          <a:p>
            <a:pPr marL="457200" marR="0" lvl="0" indent="-304800" algn="l" rtl="0">
              <a:lnSpc>
                <a:spcPct val="100000"/>
              </a:lnSpc>
              <a:spcBef>
                <a:spcPts val="0"/>
              </a:spcBef>
              <a:spcAft>
                <a:spcPts val="0"/>
              </a:spcAft>
              <a:buSzPts val="1200"/>
              <a:buFont typeface="Calibri"/>
              <a:buChar char="●"/>
            </a:pPr>
            <a:r>
              <a:rPr lang="en-US" dirty="0"/>
              <a:t>Look for deep thinking, yet feel free to add questions or comments to push the students to think more deeply. </a:t>
            </a:r>
            <a:endParaRPr dirty="0"/>
          </a:p>
          <a:p>
            <a:pPr marL="9144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It is possible to give more structure to a Chalk Talk by setting up the chart papers as two-column I Notice, I Wonder charts with the quote at the top. Based on the needs of your students, determine whether to provide this additional structure or leave the Chalk Talk more open.</a:t>
            </a:r>
            <a:endParaRPr dirty="0"/>
          </a:p>
          <a:p>
            <a:pPr marL="457200" lvl="0" indent="-304800" rtl="0">
              <a:spcBef>
                <a:spcPts val="0"/>
              </a:spcBef>
              <a:spcAft>
                <a:spcPts val="0"/>
              </a:spcAft>
              <a:buSzPts val="1200"/>
              <a:buFont typeface="Calibri"/>
              <a:buChar char="●"/>
            </a:pPr>
            <a:r>
              <a:rPr lang="en-US" dirty="0"/>
              <a:t>Chalk Talk supports ELLs and SPED students because it allows them more time to consider comments and formulate their thoughts than they would have in a spoken discussion.</a:t>
            </a:r>
            <a:endParaRPr dirty="0"/>
          </a:p>
        </p:txBody>
      </p:sp>
      <p:sp>
        <p:nvSpPr>
          <p:cNvPr id="142" name="Google Shape;142;g3d8e8e530e_0_2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431836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d8e8e530e_0_22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9" name="Google Shape;149;g3d8e8e530e_0_22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5-10</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Individual, partner</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C. Debrief Chalk Talk</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p>
          <a:p>
            <a:pPr marL="457200" lvl="0" indent="-304800" rtl="0">
              <a:spcBef>
                <a:spcPts val="0"/>
              </a:spcBef>
              <a:spcAft>
                <a:spcPts val="0"/>
              </a:spcAft>
              <a:buClr>
                <a:schemeClr val="dk1"/>
              </a:buClr>
              <a:buSzPts val="1200"/>
              <a:buFont typeface="Calibri"/>
              <a:buChar char="●"/>
            </a:pPr>
            <a:r>
              <a:rPr lang="en-US" dirty="0"/>
              <a:t>Debriefing this activity is important to create an</a:t>
            </a:r>
            <a:r>
              <a:rPr lang="en-US" dirty="0">
                <a:latin typeface="Times New Roman"/>
                <a:ea typeface="Times New Roman"/>
                <a:cs typeface="Times New Roman"/>
                <a:sym typeface="Times New Roman"/>
              </a:rPr>
              <a:t> </a:t>
            </a:r>
            <a:r>
              <a:rPr lang="en-US" dirty="0"/>
              <a:t>awareness of issues and perspectives.  </a:t>
            </a:r>
          </a:p>
          <a:p>
            <a:pPr marL="457200" lvl="0" indent="-304800" rtl="0">
              <a:spcBef>
                <a:spcPts val="0"/>
              </a:spcBef>
              <a:spcAft>
                <a:spcPts val="0"/>
              </a:spcAft>
              <a:buClr>
                <a:schemeClr val="dk1"/>
              </a:buClr>
              <a:buSzPts val="1200"/>
              <a:buFont typeface="Calibri"/>
              <a:buChar char="●"/>
            </a:pPr>
            <a:r>
              <a:rPr lang="en-US" dirty="0"/>
              <a:t>After reflecting silently, students have the chance to make connections with other students.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Look over the chart paper and talk about what you notice. It could be something like: “I noticed that many of you had questions about why Linda Sue Park included </a:t>
            </a:r>
            <a:r>
              <a:rPr lang="en-US" dirty="0" err="1"/>
              <a:t>Salva</a:t>
            </a:r>
            <a:r>
              <a:rPr lang="en-US" dirty="0"/>
              <a:t> learning to read,” or “There was a lot of disagreement about the quote from Chapter 10.” Take this opportunity to skim the charts and notice where students seemed to understand well or not.</a:t>
            </a:r>
            <a:endParaRPr dirty="0"/>
          </a:p>
          <a:p>
            <a:pPr marL="457200" lvl="0" indent="-304800" rtl="0">
              <a:spcBef>
                <a:spcPts val="0"/>
              </a:spcBef>
              <a:spcAft>
                <a:spcPts val="0"/>
              </a:spcAft>
              <a:buSzPts val="1200"/>
              <a:buFont typeface="Calibri"/>
              <a:buAutoNum type="arabicPeriod"/>
            </a:pPr>
            <a:r>
              <a:rPr lang="en-US" dirty="0"/>
              <a:t>Ask students to turn to their partner and discuss some of the choices that Park made when writing </a:t>
            </a:r>
            <a:r>
              <a:rPr lang="en-US" i="1" dirty="0"/>
              <a:t>A Long Walk to Water.  </a:t>
            </a:r>
            <a:endParaRPr dirty="0"/>
          </a:p>
          <a:p>
            <a:pPr marL="457200" lvl="0" indent="-304800" rtl="0">
              <a:spcBef>
                <a:spcPts val="0"/>
              </a:spcBef>
              <a:spcAft>
                <a:spcPts val="0"/>
              </a:spcAft>
              <a:buSzPts val="1200"/>
              <a:buFont typeface="Calibri"/>
              <a:buAutoNum type="arabicPeriod"/>
            </a:pPr>
            <a:r>
              <a:rPr lang="en-US" dirty="0"/>
              <a:t>Questions to guide the student discussion are on the slide.</a:t>
            </a:r>
            <a:endParaRPr dirty="0"/>
          </a:p>
          <a:p>
            <a:pPr marL="457200" lvl="0" indent="-304800" rtl="0">
              <a:spcBef>
                <a:spcPts val="0"/>
              </a:spcBef>
              <a:spcAft>
                <a:spcPts val="0"/>
              </a:spcAft>
              <a:buSzPts val="1200"/>
              <a:buFont typeface="Calibri"/>
              <a:buAutoNum type="arabicPeriod"/>
            </a:pPr>
            <a:r>
              <a:rPr lang="en-US" dirty="0"/>
              <a:t>After giving students time to discuss with their partner, cold call on pairs to share their thoughts. </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Listen for students to make distinctions like: “If you want only the historical facts, it would be better to read an article. However, if you want to understand people’s emotional experiences, it might be better to read the novel” or “Since Park knows </a:t>
            </a:r>
            <a:r>
              <a:rPr lang="en-US" dirty="0" err="1"/>
              <a:t>Salva</a:t>
            </a:r>
            <a:r>
              <a:rPr lang="en-US" dirty="0"/>
              <a:t>, she cares about this topic, so she wanted people to understand the history as well as </a:t>
            </a:r>
            <a:r>
              <a:rPr lang="en-US" dirty="0" err="1"/>
              <a:t>Salva’s</a:t>
            </a:r>
            <a:r>
              <a:rPr lang="en-US" dirty="0"/>
              <a:t> experience.” </a:t>
            </a:r>
            <a:endParaRPr dirty="0"/>
          </a:p>
          <a:p>
            <a:pPr marL="914400" marR="0" lvl="0" indent="0" algn="l" rtl="0">
              <a:lnSpc>
                <a:spcPct val="100000"/>
              </a:lnSpc>
              <a:spcBef>
                <a:spcPts val="0"/>
              </a:spcBef>
              <a:spcAft>
                <a:spcPts val="0"/>
              </a:spcAft>
              <a:buNone/>
            </a:pPr>
            <a:endParaRPr dirty="0"/>
          </a:p>
          <a:p>
            <a:pPr marL="0" lvl="0" indent="0" rtl="0">
              <a:lnSpc>
                <a:spcPct val="100000"/>
              </a:lnSpc>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Refer students to the questions on the slide to guide discussion.</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endParaRPr i="0" u="none" strike="noStrike" cap="none" dirty="0">
              <a:solidFill>
                <a:schemeClr val="dk1"/>
              </a:solidFill>
            </a:endParaRPr>
          </a:p>
        </p:txBody>
      </p:sp>
      <p:sp>
        <p:nvSpPr>
          <p:cNvPr id="150" name="Google Shape;150;g3d8e8e530e_0_22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7337376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jp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F3175639-4D36-4609-A579-2D549849C571}"/>
              </a:ext>
            </a:extLst>
          </p:cNvPr>
          <p:cNvPicPr>
            <a:picLocks noChangeAspect="1"/>
          </p:cNvPicPr>
          <p:nvPr userDrawn="1"/>
        </p:nvPicPr>
        <p:blipFill>
          <a:blip r:embed="rId13"/>
          <a:stretch>
            <a:fillRect/>
          </a:stretch>
        </p:blipFill>
        <p:spPr>
          <a:xfrm>
            <a:off x="10723605" y="6578600"/>
            <a:ext cx="762000" cy="142875"/>
          </a:xfrm>
          <a:prstGeom prst="rect">
            <a:avLst/>
          </a:prstGeom>
        </p:spPr>
      </p:pic>
      <p:pic>
        <p:nvPicPr>
          <p:cNvPr id="5" name="Picture 4">
            <a:extLst>
              <a:ext uri="{FF2B5EF4-FFF2-40B4-BE49-F238E27FC236}">
                <a16:creationId xmlns:a16="http://schemas.microsoft.com/office/drawing/2014/main" id="{362892DA-21C8-4D62-B049-FBC1A2460A0F}"/>
              </a:ext>
            </a:extLst>
          </p:cNvPr>
          <p:cNvPicPr>
            <a:picLocks noChangeAspect="1"/>
          </p:cNvPicPr>
          <p:nvPr userDrawn="1"/>
        </p:nvPicPr>
        <p:blipFill>
          <a:blip r:embed="rId14"/>
          <a:stretch>
            <a:fillRect/>
          </a:stretch>
        </p:blipFill>
        <p:spPr>
          <a:xfrm>
            <a:off x="102838" y="6261520"/>
            <a:ext cx="1207113" cy="554784"/>
          </a:xfrm>
          <a:prstGeom prst="rect">
            <a:avLst/>
          </a:prstGeom>
        </p:spPr>
      </p:pic>
      <p:pic>
        <p:nvPicPr>
          <p:cNvPr id="7" name="Picture 6">
            <a:extLst>
              <a:ext uri="{FF2B5EF4-FFF2-40B4-BE49-F238E27FC236}">
                <a16:creationId xmlns:a16="http://schemas.microsoft.com/office/drawing/2014/main" id="{0E7DA87B-1D0A-4BAA-855E-FE9095637F2B}"/>
              </a:ext>
            </a:extLst>
          </p:cNvPr>
          <p:cNvPicPr>
            <a:picLocks noChangeAspect="1"/>
          </p:cNvPicPr>
          <p:nvPr userDrawn="1"/>
        </p:nvPicPr>
        <p:blipFill>
          <a:blip r:embed="rId15"/>
          <a:stretch>
            <a:fillRect/>
          </a:stretch>
        </p:blipFill>
        <p:spPr>
          <a:xfrm>
            <a:off x="5694405" y="6109909"/>
            <a:ext cx="847674" cy="706395"/>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6.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2: Lesson 7</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760875"/>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t>
            </a:r>
            <a:r>
              <a:rPr lang="en-US" sz="2600" i="0" u="none" strike="noStrike" cap="none">
                <a:solidFill>
                  <a:schemeClr val="dk1"/>
                </a:solidFill>
                <a:latin typeface="Century Gothic"/>
                <a:ea typeface="Century Gothic"/>
                <a:cs typeface="Century Gothic"/>
                <a:sym typeface="Century Gothic"/>
              </a:rPr>
              <a:t>approximately </a:t>
            </a:r>
            <a:r>
              <a:rPr lang="en-US" sz="2600">
                <a:latin typeface="Century Gothic"/>
                <a:ea typeface="Century Gothic"/>
                <a:cs typeface="Century Gothic"/>
                <a:sym typeface="Century Gothic"/>
              </a:rPr>
              <a:t>50-60 </a:t>
            </a:r>
            <a:r>
              <a:rPr lang="en-US" sz="2600" i="0" u="none" strike="noStrike" cap="none" dirty="0">
                <a:solidFill>
                  <a:schemeClr val="dk1"/>
                </a:solidFill>
                <a:latin typeface="Century Gothic"/>
                <a:ea typeface="Century Gothic"/>
                <a:cs typeface="Century Gothic"/>
                <a:sym typeface="Century Gothic"/>
              </a:rPr>
              <a:t>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406400" algn="l" rtl="0">
              <a:lnSpc>
                <a:spcPct val="90000"/>
              </a:lnSpc>
              <a:spcBef>
                <a:spcPts val="1000"/>
              </a:spcBef>
              <a:spcAft>
                <a:spcPts val="0"/>
              </a:spcAft>
              <a:buSzPts val="2800"/>
              <a:buFont typeface="Century Gothic"/>
              <a:buChar char="•"/>
            </a:pPr>
            <a:r>
              <a:rPr lang="en-US" sz="2400" dirty="0">
                <a:solidFill>
                  <a:srgbClr val="333333"/>
                </a:solidFill>
                <a:highlight>
                  <a:srgbClr val="FFFFFF"/>
                </a:highlight>
                <a:latin typeface="Century Gothic"/>
                <a:ea typeface="Century Gothic"/>
                <a:cs typeface="Century Gothic"/>
                <a:sym typeface="Century Gothic"/>
              </a:rPr>
              <a:t>The purpose of this lesson is for students to analyze the author's use or alteration of historical information in the novel.</a:t>
            </a:r>
          </a:p>
          <a:p>
            <a:pPr marL="50800" marR="0" lvl="0" indent="0" algn="l" rtl="0">
              <a:lnSpc>
                <a:spcPct val="90000"/>
              </a:lnSpc>
              <a:spcBef>
                <a:spcPts val="1000"/>
              </a:spcBef>
              <a:spcAft>
                <a:spcPts val="0"/>
              </a:spcAft>
              <a:buSzPts val="2800"/>
              <a:buNone/>
            </a:pPr>
            <a:endParaRPr lang="en-US" sz="2400" b="1" i="0" u="none" strike="noStrike" cap="none" dirty="0">
              <a:solidFill>
                <a:srgbClr val="333333"/>
              </a:solidFill>
              <a:highlight>
                <a:srgbClr val="FFFFFF"/>
              </a:highlight>
              <a:latin typeface="Century Gothic"/>
              <a:ea typeface="Century Gothic"/>
              <a:cs typeface="Century Gothic"/>
              <a:sym typeface="Century Gothic"/>
            </a:endParaRPr>
          </a:p>
          <a:p>
            <a:pPr marL="50800" marR="0" lvl="0" indent="0" algn="l" rtl="0">
              <a:lnSpc>
                <a:spcPct val="90000"/>
              </a:lnSpc>
              <a:spcBef>
                <a:spcPts val="1000"/>
              </a:spcBef>
              <a:spcAft>
                <a:spcPts val="0"/>
              </a:spcAft>
              <a:buSzPts val="2800"/>
              <a:buNone/>
            </a:pPr>
            <a:r>
              <a:rPr lang="en-US" sz="2600" b="1" i="0" u="none" strike="noStrike" cap="none" dirty="0">
                <a:solidFill>
                  <a:schemeClr val="dk1"/>
                </a:solidFill>
                <a:latin typeface="Century Gothic"/>
                <a:ea typeface="Century Gothic"/>
                <a:cs typeface="Century Gothic"/>
                <a:sym typeface="Century Gothic"/>
              </a:rPr>
              <a:t>The Learning Targets</a:t>
            </a:r>
            <a:r>
              <a:rPr lang="en-US" sz="2600" b="1" dirty="0">
                <a:latin typeface="Century Gothic"/>
                <a:ea typeface="Century Gothic"/>
                <a:cs typeface="Century Gothic"/>
                <a:sym typeface="Century Gothic"/>
              </a:rPr>
              <a:t> </a:t>
            </a:r>
            <a:r>
              <a:rPr lang="en-US" sz="2600" b="1" i="0" u="none" strike="noStrike" cap="none" dirty="0">
                <a:solidFill>
                  <a:schemeClr val="dk1"/>
                </a:solidFill>
                <a:latin typeface="Century Gothic"/>
                <a:ea typeface="Century Gothic"/>
                <a:cs typeface="Century Gothic"/>
                <a:sym typeface="Century Gothic"/>
              </a:rPr>
              <a:t>for students today </a:t>
            </a:r>
            <a:r>
              <a:rPr lang="en-US" sz="2600" b="1" dirty="0">
                <a:latin typeface="Century Gothic"/>
                <a:ea typeface="Century Gothic"/>
                <a:cs typeface="Century Gothic"/>
                <a:sym typeface="Century Gothic"/>
              </a:rPr>
              <a:t>are</a:t>
            </a:r>
            <a:r>
              <a:rPr lang="en-US" sz="2600" b="1" i="0" u="none" strike="noStrike" cap="none" dirty="0">
                <a:solidFill>
                  <a:schemeClr val="dk1"/>
                </a:solidFill>
                <a:latin typeface="Century Gothic"/>
                <a:ea typeface="Century Gothic"/>
                <a:cs typeface="Century Gothic"/>
                <a:sym typeface="Century Gothic"/>
              </a:rPr>
              <a:t>:</a:t>
            </a:r>
            <a:endParaRPr sz="2600" b="1" dirty="0">
              <a:latin typeface="Century Gothic"/>
              <a:ea typeface="Century Gothic"/>
              <a:cs typeface="Century Gothic"/>
              <a:sym typeface="Century Gothic"/>
            </a:endParaRPr>
          </a:p>
          <a:p>
            <a:pPr marL="533400" marR="0" lvl="0" indent="-457200" algn="l" rtl="0">
              <a:lnSpc>
                <a:spcPct val="90000"/>
              </a:lnSpc>
              <a:spcBef>
                <a:spcPts val="1000"/>
              </a:spcBef>
              <a:spcAft>
                <a:spcPts val="0"/>
              </a:spcAft>
              <a:buSzPts val="2400"/>
              <a:buFont typeface="+mj-lt"/>
              <a:buAutoNum type="arabicPeriod"/>
            </a:pPr>
            <a:r>
              <a:rPr lang="en-US" sz="2400" b="1" dirty="0">
                <a:latin typeface="Century Gothic"/>
                <a:ea typeface="Century Gothic"/>
                <a:cs typeface="Century Gothic"/>
                <a:sym typeface="Century Gothic"/>
              </a:rPr>
              <a:t>I can cite several pieces of text-based evidence from “Time Trip: Sudan’s Civil War” to support my analysis of the experience of people in South Sudan.</a:t>
            </a:r>
            <a:endParaRPr sz="2400" b="1" dirty="0">
              <a:latin typeface="Century Gothic"/>
              <a:ea typeface="Century Gothic"/>
              <a:cs typeface="Century Gothic"/>
              <a:sym typeface="Century Gothic"/>
            </a:endParaRPr>
          </a:p>
          <a:p>
            <a:pPr marL="533400" marR="0" lvl="0" indent="-457200" algn="l" rtl="0">
              <a:lnSpc>
                <a:spcPct val="90000"/>
              </a:lnSpc>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 can compare and contrast the accounts of survival in “Time Trip: Sudan’s Civil War” and </a:t>
            </a:r>
            <a:r>
              <a:rPr lang="en-US" sz="2400" b="1" i="1" dirty="0">
                <a:latin typeface="Century Gothic"/>
                <a:ea typeface="Century Gothic"/>
                <a:cs typeface="Century Gothic"/>
                <a:sym typeface="Century Gothic"/>
              </a:rPr>
              <a:t>A Long Walk to Water.</a:t>
            </a:r>
            <a:endParaRPr sz="2400" b="1" i="1" dirty="0">
              <a:latin typeface="Century Gothic"/>
              <a:ea typeface="Century Gothic"/>
              <a:cs typeface="Century Gothic"/>
              <a:sym typeface="Century Gothic"/>
            </a:endParaRPr>
          </a:p>
          <a:p>
            <a:pPr marL="533400" marR="0" lvl="0" indent="-457200" algn="l" rtl="0">
              <a:lnSpc>
                <a:spcPct val="90000"/>
              </a:lnSpc>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 can analyze how Linda Sue Park used or altered history in </a:t>
            </a:r>
            <a:r>
              <a:rPr lang="en-US" sz="2400" b="1" i="1" dirty="0">
                <a:latin typeface="Century Gothic"/>
                <a:ea typeface="Century Gothic"/>
                <a:cs typeface="Century Gothic"/>
                <a:sym typeface="Century Gothic"/>
              </a:rPr>
              <a:t>A Long Walk to Water.</a:t>
            </a:r>
            <a:r>
              <a:rPr lang="en-US" sz="2400" b="1" i="1" dirty="0">
                <a:latin typeface="Arial"/>
                <a:ea typeface="Arial"/>
                <a:cs typeface="Arial"/>
                <a:sym typeface="Arial"/>
              </a:rPr>
              <a:t> </a:t>
            </a:r>
            <a:endParaRPr sz="2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Exit ticket</a:t>
            </a:r>
            <a:endParaRPr sz="3400" i="0" u="none" strike="noStrike" cap="none" dirty="0">
              <a:solidFill>
                <a:schemeClr val="dk1"/>
              </a:solidFill>
              <a:latin typeface="Century Gothic"/>
              <a:ea typeface="Century Gothic"/>
              <a:cs typeface="Century Gothic"/>
              <a:sym typeface="Century Gothic"/>
            </a:endParaRPr>
          </a:p>
        </p:txBody>
      </p:sp>
      <p:sp>
        <p:nvSpPr>
          <p:cNvPr id="161" name="Google Shape;161;p22"/>
          <p:cNvSpPr txBox="1">
            <a:spLocks noGrp="1"/>
          </p:cNvSpPr>
          <p:nvPr>
            <p:ph type="body" idx="1"/>
          </p:nvPr>
        </p:nvSpPr>
        <p:spPr>
          <a:xfrm>
            <a:off x="693225" y="1581679"/>
            <a:ext cx="11195050" cy="49416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Clr>
                <a:schemeClr val="dk1"/>
              </a:buClr>
              <a:buSzPts val="1200"/>
              <a:buFont typeface="Calibri"/>
              <a:buNone/>
            </a:pPr>
            <a:r>
              <a:rPr lang="en-US" sz="2400" b="1" dirty="0">
                <a:latin typeface="Century Gothic"/>
                <a:ea typeface="Century Gothic"/>
                <a:cs typeface="Century Gothic"/>
                <a:sym typeface="Century Gothic"/>
              </a:rPr>
              <a:t>Let’s review our learning target: </a:t>
            </a:r>
            <a:endParaRPr sz="2400" b="1" dirty="0">
              <a:latin typeface="Century Gothic"/>
              <a:ea typeface="Century Gothic"/>
              <a:cs typeface="Century Gothic"/>
              <a:sym typeface="Century Gothic"/>
            </a:endParaRPr>
          </a:p>
          <a:p>
            <a:pPr marL="457200" lvl="0" indent="-381000" rtl="0">
              <a:lnSpc>
                <a:spcPct val="145454"/>
              </a:lnSpc>
              <a:spcBef>
                <a:spcPts val="0"/>
              </a:spcBef>
              <a:spcAft>
                <a:spcPts val="0"/>
              </a:spcAft>
              <a:buSzPts val="2400"/>
              <a:buFont typeface="Century Gothic"/>
              <a:buChar char="•"/>
            </a:pPr>
            <a:r>
              <a:rPr lang="en-US" sz="2400" dirty="0">
                <a:latin typeface="Century Gothic"/>
                <a:ea typeface="Century Gothic"/>
                <a:cs typeface="Century Gothic"/>
                <a:sym typeface="Century Gothic"/>
              </a:rPr>
              <a:t>I can analyze how Linda Sue Park used or altered history in </a:t>
            </a:r>
            <a:r>
              <a:rPr lang="en-US" sz="2400" i="1" dirty="0">
                <a:latin typeface="Century Gothic"/>
                <a:ea typeface="Century Gothic"/>
                <a:cs typeface="Century Gothic"/>
                <a:sym typeface="Century Gothic"/>
              </a:rPr>
              <a:t>A Long Walk to Water</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0" lvl="0" indent="0" rtl="0">
              <a:lnSpc>
                <a:spcPct val="145454"/>
              </a:lnSpc>
              <a:spcBef>
                <a:spcPts val="0"/>
              </a:spcBef>
              <a:spcAft>
                <a:spcPts val="0"/>
              </a:spcAft>
              <a:buNone/>
            </a:pPr>
            <a:endParaRPr sz="2400" b="1" dirty="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2400" b="1" dirty="0">
                <a:latin typeface="Century Gothic"/>
                <a:ea typeface="Century Gothic"/>
                <a:cs typeface="Century Gothic"/>
                <a:sym typeface="Century Gothic"/>
              </a:rPr>
              <a:t>Write a response to the questions below on your exit ticket.</a:t>
            </a:r>
            <a:endParaRPr sz="2400" b="1" dirty="0">
              <a:latin typeface="Century Gothic"/>
              <a:ea typeface="Century Gothic"/>
              <a:cs typeface="Century Gothic"/>
              <a:sym typeface="Century Gothic"/>
            </a:endParaRPr>
          </a:p>
          <a:p>
            <a:pPr marL="457200" lvl="1" indent="0">
              <a:lnSpc>
                <a:spcPct val="145454"/>
              </a:lnSpc>
              <a:spcBef>
                <a:spcPts val="0"/>
              </a:spcBef>
              <a:buNone/>
            </a:pPr>
            <a:r>
              <a:rPr lang="en-US" b="1" dirty="0">
                <a:latin typeface="Century Gothic"/>
                <a:ea typeface="Century Gothic"/>
                <a:cs typeface="Century Gothic"/>
                <a:sym typeface="Century Gothic"/>
              </a:rPr>
              <a:t>1.</a:t>
            </a:r>
            <a:r>
              <a:rPr lang="en-US" dirty="0">
                <a:latin typeface="Century Gothic"/>
                <a:ea typeface="Century Gothic"/>
                <a:cs typeface="Century Gothic"/>
                <a:sym typeface="Century Gothic"/>
              </a:rPr>
              <a:t> What is </a:t>
            </a:r>
            <a:r>
              <a:rPr lang="en-US" b="1" dirty="0">
                <a:latin typeface="Century Gothic"/>
                <a:ea typeface="Century Gothic"/>
                <a:cs typeface="Century Gothic"/>
                <a:sym typeface="Century Gothic"/>
              </a:rPr>
              <a:t>one example</a:t>
            </a:r>
            <a:r>
              <a:rPr lang="en-US" dirty="0">
                <a:latin typeface="Century Gothic"/>
                <a:ea typeface="Century Gothic"/>
                <a:cs typeface="Century Gothic"/>
                <a:sym typeface="Century Gothic"/>
              </a:rPr>
              <a:t> of the way Linda Sue Park altered history in </a:t>
            </a:r>
            <a:r>
              <a:rPr lang="en-US" i="1" dirty="0">
                <a:latin typeface="Century Gothic"/>
                <a:ea typeface="Century Gothic"/>
                <a:cs typeface="Century Gothic"/>
                <a:sym typeface="Century Gothic"/>
              </a:rPr>
              <a:t>A Long Walk to Water</a:t>
            </a:r>
            <a:r>
              <a:rPr lang="en-US" dirty="0">
                <a:latin typeface="Century Gothic"/>
                <a:ea typeface="Century Gothic"/>
                <a:cs typeface="Century Gothic"/>
                <a:sym typeface="Century Gothic"/>
              </a:rPr>
              <a:t>?</a:t>
            </a:r>
            <a:endParaRPr dirty="0">
              <a:latin typeface="Century Gothic"/>
              <a:ea typeface="Century Gothic"/>
              <a:cs typeface="Century Gothic"/>
              <a:sym typeface="Century Gothic"/>
            </a:endParaRPr>
          </a:p>
          <a:p>
            <a:pPr marL="457200" lvl="1" indent="0">
              <a:lnSpc>
                <a:spcPct val="145454"/>
              </a:lnSpc>
              <a:spcBef>
                <a:spcPts val="0"/>
              </a:spcBef>
              <a:buNone/>
            </a:pPr>
            <a:endParaRPr sz="1200" dirty="0">
              <a:latin typeface="Century Gothic"/>
              <a:ea typeface="Century Gothic"/>
              <a:cs typeface="Century Gothic"/>
              <a:sym typeface="Century Gothic"/>
            </a:endParaRPr>
          </a:p>
          <a:p>
            <a:pPr marL="457200" lvl="1" indent="0">
              <a:lnSpc>
                <a:spcPct val="145454"/>
              </a:lnSpc>
              <a:spcBef>
                <a:spcPts val="0"/>
              </a:spcBef>
              <a:buSzPts val="1100"/>
              <a:buNone/>
            </a:pPr>
            <a:r>
              <a:rPr lang="en-US" b="1" dirty="0">
                <a:latin typeface="Century Gothic"/>
                <a:ea typeface="Century Gothic"/>
                <a:cs typeface="Century Gothic"/>
                <a:sym typeface="Century Gothic"/>
              </a:rPr>
              <a:t>2.</a:t>
            </a:r>
            <a:r>
              <a:rPr lang="en-US" dirty="0">
                <a:latin typeface="Century Gothic"/>
                <a:ea typeface="Century Gothic"/>
                <a:cs typeface="Century Gothic"/>
                <a:sym typeface="Century Gothic"/>
              </a:rPr>
              <a:t> </a:t>
            </a:r>
            <a:r>
              <a:rPr lang="en-US" b="1" dirty="0">
                <a:latin typeface="Century Gothic"/>
                <a:ea typeface="Century Gothic"/>
                <a:cs typeface="Century Gothic"/>
                <a:sym typeface="Century Gothic"/>
              </a:rPr>
              <a:t>Why</a:t>
            </a:r>
            <a:r>
              <a:rPr lang="en-US" dirty="0">
                <a:latin typeface="Century Gothic"/>
                <a:ea typeface="Century Gothic"/>
                <a:cs typeface="Century Gothic"/>
                <a:sym typeface="Century Gothic"/>
              </a:rPr>
              <a:t> might Linda Sue Park make the choice to alter history in </a:t>
            </a:r>
            <a:r>
              <a:rPr lang="en-US" i="1" dirty="0">
                <a:latin typeface="Century Gothic"/>
                <a:ea typeface="Century Gothic"/>
                <a:cs typeface="Century Gothic"/>
                <a:sym typeface="Century Gothic"/>
              </a:rPr>
              <a:t>A Long Walk to Water</a:t>
            </a:r>
            <a:r>
              <a:rPr lang="en-US" dirty="0">
                <a:latin typeface="Century Gothic"/>
                <a:ea typeface="Century Gothic"/>
                <a:cs typeface="Century Gothic"/>
                <a:sym typeface="Century Gothic"/>
              </a:rPr>
              <a:t>?</a:t>
            </a:r>
            <a:endParaRPr b="1" dirty="0">
              <a:latin typeface="Calibri"/>
              <a:ea typeface="Calibri"/>
              <a:cs typeface="Calibri"/>
              <a:sym typeface="Calibri"/>
            </a:endParaRPr>
          </a:p>
          <a:p>
            <a:pPr marL="0" marR="0" lvl="0" indent="0" algn="l" rtl="0">
              <a:lnSpc>
                <a:spcPct val="90000"/>
              </a:lnSpc>
              <a:spcBef>
                <a:spcPts val="1000"/>
              </a:spcBef>
              <a:spcAft>
                <a:spcPts val="0"/>
              </a:spcAft>
              <a:buNone/>
            </a:pPr>
            <a:endParaRPr sz="2600" dirty="0">
              <a:latin typeface="Century Gothic"/>
              <a:ea typeface="Century Gothic"/>
              <a:cs typeface="Century Gothic"/>
              <a:sym typeface="Century Gothic"/>
            </a:endParaRPr>
          </a:p>
        </p:txBody>
      </p:sp>
      <p:pic>
        <p:nvPicPr>
          <p:cNvPr id="162" name="Google Shape;162;p22"/>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pic>
        <p:nvPicPr>
          <p:cNvPr id="168" name="Google Shape;168;p23"/>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69" name="Google Shape;169;p23"/>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70" name="Google Shape;170;p23"/>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457200" lvl="0" indent="-406400" rtl="0">
              <a:spcBef>
                <a:spcPts val="0"/>
              </a:spcBef>
              <a:spcAft>
                <a:spcPts val="0"/>
              </a:spcAft>
              <a:buClr>
                <a:schemeClr val="dk1"/>
              </a:buClr>
              <a:buSzPts val="2800"/>
              <a:buFont typeface="Century Gothic"/>
              <a:buChar char="●"/>
            </a:pPr>
            <a:r>
              <a:rPr lang="en-US" sz="2800" dirty="0">
                <a:solidFill>
                  <a:schemeClr val="dk1"/>
                </a:solidFill>
                <a:latin typeface="Century Gothic"/>
                <a:ea typeface="Century Gothic"/>
                <a:cs typeface="Century Gothic"/>
                <a:sym typeface="Century Gothic"/>
              </a:rPr>
              <a:t>Reread Chapters 14 and 15. Add two quotes to your </a:t>
            </a:r>
            <a:r>
              <a:rPr lang="en-US" sz="2800" b="1" dirty="0">
                <a:solidFill>
                  <a:schemeClr val="dk1"/>
                </a:solidFill>
                <a:latin typeface="Century Gothic"/>
                <a:ea typeface="Century Gothic"/>
                <a:cs typeface="Century Gothic"/>
                <a:sym typeface="Century Gothic"/>
              </a:rPr>
              <a:t>Gathering Textual Evidence graphic organizer</a:t>
            </a:r>
            <a:r>
              <a:rPr lang="en-US" sz="2800" dirty="0">
                <a:solidFill>
                  <a:schemeClr val="dk1"/>
                </a:solidFill>
                <a:latin typeface="Century Gothic"/>
                <a:ea typeface="Century Gothic"/>
                <a:cs typeface="Century Gothic"/>
                <a:sym typeface="Century Gothic"/>
              </a:rPr>
              <a:t>.</a:t>
            </a:r>
            <a:endParaRPr sz="2800" dirty="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2800" dirty="0">
              <a:solidFill>
                <a:schemeClr val="dk1"/>
              </a:solidFill>
              <a:latin typeface="Century Gothic"/>
              <a:ea typeface="Century Gothic"/>
              <a:cs typeface="Century Gothic"/>
              <a:sym typeface="Century Gothic"/>
            </a:endParaRPr>
          </a:p>
          <a:p>
            <a:pPr marL="457200" lvl="0" indent="-406400" rtl="0">
              <a:spcBef>
                <a:spcPts val="0"/>
              </a:spcBef>
              <a:spcAft>
                <a:spcPts val="0"/>
              </a:spcAft>
              <a:buClr>
                <a:schemeClr val="dk1"/>
              </a:buClr>
              <a:buSzPts val="2800"/>
              <a:buFont typeface="Century Gothic"/>
              <a:buChar char="●"/>
            </a:pPr>
            <a:r>
              <a:rPr lang="en-US" sz="2800" dirty="0">
                <a:solidFill>
                  <a:schemeClr val="dk1"/>
                </a:solidFill>
                <a:latin typeface="Century Gothic"/>
                <a:ea typeface="Century Gothic"/>
                <a:cs typeface="Century Gothic"/>
                <a:sym typeface="Century Gothic"/>
              </a:rPr>
              <a:t>Read Chapters 16-18 and complete the </a:t>
            </a:r>
            <a:r>
              <a:rPr lang="en-US" sz="2800" b="1" dirty="0">
                <a:solidFill>
                  <a:schemeClr val="dk1"/>
                </a:solidFill>
                <a:latin typeface="Century Gothic"/>
                <a:ea typeface="Century Gothic"/>
                <a:cs typeface="Century Gothic"/>
                <a:sym typeface="Century Gothic"/>
              </a:rPr>
              <a:t>Reader’s Notes </a:t>
            </a:r>
            <a:r>
              <a:rPr lang="en-US" sz="2800" dirty="0">
                <a:solidFill>
                  <a:schemeClr val="dk1"/>
                </a:solidFill>
                <a:latin typeface="Century Gothic"/>
                <a:ea typeface="Century Gothic"/>
                <a:cs typeface="Century Gothic"/>
                <a:sym typeface="Century Gothic"/>
              </a:rPr>
              <a:t>(both parts) for these chapters.</a:t>
            </a:r>
            <a:endParaRPr sz="2800" dirty="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2800" dirty="0">
              <a:solidFill>
                <a:schemeClr val="dk1"/>
              </a:solidFill>
              <a:latin typeface="Century Gothic"/>
              <a:ea typeface="Century Gothic"/>
              <a:cs typeface="Century Gothic"/>
              <a:sym typeface="Century Gothic"/>
            </a:endParaRPr>
          </a:p>
          <a:p>
            <a:pPr marL="457200" lvl="0" indent="-406400" rtl="0">
              <a:spcBef>
                <a:spcPts val="0"/>
              </a:spcBef>
              <a:spcAft>
                <a:spcPts val="0"/>
              </a:spcAft>
              <a:buClr>
                <a:schemeClr val="dk1"/>
              </a:buClr>
              <a:buSzPts val="2800"/>
              <a:buFont typeface="Century Gothic"/>
              <a:buChar char="●"/>
            </a:pPr>
            <a:r>
              <a:rPr lang="en-US" sz="2800" dirty="0">
                <a:solidFill>
                  <a:schemeClr val="dk1"/>
                </a:solidFill>
                <a:latin typeface="Century Gothic"/>
                <a:ea typeface="Century Gothic"/>
                <a:cs typeface="Century Gothic"/>
                <a:sym typeface="Century Gothic"/>
              </a:rPr>
              <a:t>Reread Chapters 16-18. Add two quotes to your </a:t>
            </a:r>
            <a:r>
              <a:rPr lang="en-US" sz="2800" b="1" dirty="0">
                <a:solidFill>
                  <a:schemeClr val="dk1"/>
                </a:solidFill>
                <a:latin typeface="Century Gothic"/>
                <a:ea typeface="Century Gothic"/>
                <a:cs typeface="Century Gothic"/>
                <a:sym typeface="Century Gothic"/>
              </a:rPr>
              <a:t>Gathering Textual Evidence graphic organizer.</a:t>
            </a:r>
            <a:endParaRPr sz="2800" b="1" dirty="0">
              <a:solidFill>
                <a:schemeClr val="dk1"/>
              </a:solidFill>
              <a:latin typeface="Century Gothic"/>
              <a:ea typeface="Century Gothic"/>
              <a:cs typeface="Century Gothic"/>
              <a:sym typeface="Century Gothic"/>
            </a:endParaRPr>
          </a:p>
          <a:p>
            <a:pPr marL="457200" lvl="0" indent="0" rtl="0">
              <a:lnSpc>
                <a:spcPct val="115000"/>
              </a:lnSpc>
              <a:spcBef>
                <a:spcPts val="0"/>
              </a:spcBef>
              <a:spcAft>
                <a:spcPts val="0"/>
              </a:spcAft>
              <a:buNone/>
            </a:pPr>
            <a:endParaRPr sz="1200" i="1" dirty="0">
              <a:latin typeface="Calibri"/>
              <a:ea typeface="Calibri"/>
              <a:cs typeface="Calibri"/>
              <a:sym typeface="Calibri"/>
            </a:endParaRPr>
          </a:p>
          <a:p>
            <a:pPr marL="457200" lvl="0" indent="0" rtl="0">
              <a:lnSpc>
                <a:spcPct val="115000"/>
              </a:lnSpc>
              <a:spcBef>
                <a:spcPts val="0"/>
              </a:spcBef>
              <a:spcAft>
                <a:spcPts val="0"/>
              </a:spcAft>
              <a:buNone/>
            </a:pPr>
            <a:endParaRPr sz="28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800" dirty="0">
              <a:solidFill>
                <a:schemeClr val="dk1"/>
              </a:solidFill>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668544"/>
            <a:ext cx="10515600" cy="904973"/>
          </a:xfrm>
          <a:prstGeom prst="rect">
            <a:avLst/>
          </a:prstGeom>
          <a:noFill/>
          <a:ln>
            <a:noFill/>
          </a:ln>
        </p:spPr>
        <p:txBody>
          <a:bodyPr spcFirstLastPara="1" wrap="square" lIns="91433" tIns="45700" rIns="91433" bIns="45700" anchor="b" anchorCtr="0">
            <a:noAutofit/>
          </a:bodyPr>
          <a:lstStyle/>
          <a:p>
            <a:pPr algn="ctr">
              <a:buSzPts val="4500"/>
            </a:pP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428999"/>
            <a:ext cx="10515600" cy="831915"/>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and Reading Ahead</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5B6B33EB-EEEB-4ED4-BCB4-0ED9A2DFDA7A}"/>
              </a:ext>
            </a:extLst>
          </p:cNvPr>
          <p:cNvPicPr>
            <a:picLocks noChangeAspect="1"/>
          </p:cNvPicPr>
          <p:nvPr/>
        </p:nvPicPr>
        <p:blipFill>
          <a:blip r:embed="rId3"/>
          <a:stretch>
            <a:fillRect/>
          </a:stretch>
        </p:blipFill>
        <p:spPr>
          <a:xfrm>
            <a:off x="5016478" y="316918"/>
            <a:ext cx="2159044" cy="992287"/>
          </a:xfrm>
          <a:prstGeom prst="rect">
            <a:avLst/>
          </a:prstGeom>
        </p:spPr>
      </p:pic>
    </p:spTree>
    <p:extLst>
      <p:ext uri="{BB962C8B-B14F-4D97-AF65-F5344CB8AC3E}">
        <p14:creationId xmlns:p14="http://schemas.microsoft.com/office/powerpoint/2010/main" val="48093121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418913861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Let’s see if you dotted the right words.</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Now, we’re going to read that passage again…</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BUT this time we’re going to think about what the gist of the passage is.</a:t>
            </a:r>
            <a:endParaRPr sz="2667" dirty="0">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66026569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a:latin typeface="Century Gothic"/>
                <a:ea typeface="Century Gothic"/>
                <a:cs typeface="Century Gothic"/>
                <a:sym typeface="Century Gothic"/>
              </a:rPr>
              <a:t>What’s the gist?</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a:latin typeface="Century Gothic"/>
                <a:ea typeface="Century Gothic"/>
                <a:cs typeface="Century Gothic"/>
                <a:sym typeface="Century Gothic"/>
              </a:rPr>
              <a:t>Turn and talk with your partner about what the gist of this section seems to be.</a:t>
            </a:r>
            <a:endParaRPr sz="2667">
              <a:latin typeface="Century Gothic"/>
              <a:ea typeface="Century Gothic"/>
              <a:cs typeface="Century Gothic"/>
              <a:sym typeface="Century Gothic"/>
            </a:endParaRPr>
          </a:p>
          <a:p>
            <a:pPr marL="457189" indent="0">
              <a:spcBef>
                <a:spcPts val="1333"/>
              </a:spcBef>
              <a:buNone/>
            </a:pPr>
            <a:endParaRPr sz="2667">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a:latin typeface="Century Gothic"/>
                <a:ea typeface="Century Gothic"/>
                <a:cs typeface="Century Gothic"/>
                <a:sym typeface="Century Gothic"/>
              </a:rPr>
              <a:t>Finally, let’s talk as a class about that gist of the passage.</a:t>
            </a:r>
            <a:endParaRPr sz="2667">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C40A50D0-E2EE-4EB8-A4C5-C816F9544646}"/>
              </a:ext>
            </a:extLst>
          </p:cNvPr>
          <p:cNvPicPr>
            <a:picLocks noChangeAspect="1"/>
          </p:cNvPicPr>
          <p:nvPr/>
        </p:nvPicPr>
        <p:blipFill>
          <a:blip r:embed="rId3"/>
          <a:stretch>
            <a:fillRect/>
          </a:stretch>
        </p:blipFill>
        <p:spPr>
          <a:xfrm>
            <a:off x="10660093" y="5577697"/>
            <a:ext cx="1180381" cy="1166003"/>
          </a:xfrm>
          <a:prstGeom prst="rect">
            <a:avLst/>
          </a:prstGeom>
        </p:spPr>
      </p:pic>
    </p:spTree>
    <p:extLst>
      <p:ext uri="{BB962C8B-B14F-4D97-AF65-F5344CB8AC3E}">
        <p14:creationId xmlns:p14="http://schemas.microsoft.com/office/powerpoint/2010/main" val="121833672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5521833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ct val="1000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ct val="1000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ct val="1000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99128857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17463035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492210" y="1163533"/>
            <a:ext cx="11699100" cy="58923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a:t>
            </a:r>
            <a:r>
              <a:rPr lang="en-US" sz="2200" b="1" dirty="0">
                <a:latin typeface="Century Gothic"/>
                <a:ea typeface="Century Gothic"/>
                <a:cs typeface="Century Gothic"/>
                <a:sym typeface="Century Gothic"/>
              </a:rPr>
              <a:t> 2</a:t>
            </a:r>
            <a:r>
              <a:rPr lang="en-US" sz="2200" b="1" i="0" u="none" strike="noStrike" cap="none" dirty="0">
                <a:solidFill>
                  <a:schemeClr val="dk1"/>
                </a:solidFill>
                <a:latin typeface="Century Gothic"/>
                <a:ea typeface="Century Gothic"/>
                <a:cs typeface="Century Gothic"/>
                <a:sym typeface="Century Gothic"/>
              </a:rPr>
              <a:t>: Lesso</a:t>
            </a:r>
            <a:r>
              <a:rPr lang="en-US" sz="2200" b="1" dirty="0">
                <a:latin typeface="Century Gothic"/>
                <a:ea typeface="Century Gothic"/>
                <a:cs typeface="Century Gothic"/>
                <a:sym typeface="Century Gothic"/>
              </a:rPr>
              <a:t>n</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dirty="0">
                <a:latin typeface="Century Gothic"/>
                <a:ea typeface="Century Gothic"/>
                <a:cs typeface="Century Gothic"/>
                <a:sym typeface="Century Gothic"/>
              </a:rPr>
              <a:t>•     Vocabulary Entry Task (one per student)</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dirty="0">
                <a:latin typeface="Century Gothic"/>
                <a:ea typeface="Century Gothic"/>
                <a:cs typeface="Century Gothic"/>
                <a:sym typeface="Century Gothic"/>
              </a:rPr>
              <a:t>•     “Time Trip: Sudan’s Civil War” (from Unit 1, Lesson 6; one per student)</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dirty="0">
                <a:latin typeface="Century Gothic"/>
                <a:ea typeface="Century Gothic"/>
                <a:cs typeface="Century Gothic"/>
                <a:sym typeface="Century Gothic"/>
              </a:rPr>
              <a:t>•     Document camera</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dirty="0">
                <a:latin typeface="Century Gothic"/>
                <a:ea typeface="Century Gothic"/>
                <a:cs typeface="Century Gothic"/>
                <a:sym typeface="Century Gothic"/>
              </a:rPr>
              <a:t>•     </a:t>
            </a:r>
            <a:r>
              <a:rPr lang="en-US" b="1" dirty="0">
                <a:latin typeface="Century Gothic"/>
                <a:ea typeface="Century Gothic"/>
                <a:cs typeface="Century Gothic"/>
                <a:sym typeface="Century Gothic"/>
              </a:rPr>
              <a:t>Comparing Historical and Fictional Experiences in Sudan note-catcher</a:t>
            </a:r>
            <a:endParaRPr b="1"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dirty="0">
                <a:latin typeface="Century Gothic"/>
                <a:ea typeface="Century Gothic"/>
                <a:cs typeface="Century Gothic"/>
                <a:sym typeface="Century Gothic"/>
              </a:rPr>
              <a:t>       (one per student and one for the teacher)</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dirty="0">
                <a:latin typeface="Century Gothic"/>
                <a:ea typeface="Century Gothic"/>
                <a:cs typeface="Century Gothic"/>
                <a:sym typeface="Century Gothic"/>
              </a:rPr>
              <a:t>•     </a:t>
            </a:r>
            <a:r>
              <a:rPr lang="en-US" i="1" dirty="0">
                <a:latin typeface="Century Gothic"/>
                <a:ea typeface="Century Gothic"/>
                <a:cs typeface="Century Gothic"/>
                <a:sym typeface="Century Gothic"/>
              </a:rPr>
              <a:t>A Long Walk to Water</a:t>
            </a:r>
            <a:r>
              <a:rPr lang="en-US" dirty="0">
                <a:latin typeface="Century Gothic"/>
                <a:ea typeface="Century Gothic"/>
                <a:cs typeface="Century Gothic"/>
                <a:sym typeface="Century Gothic"/>
              </a:rPr>
              <a:t> (book; one per student)</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dirty="0">
                <a:latin typeface="Century Gothic"/>
                <a:ea typeface="Century Gothic"/>
                <a:cs typeface="Century Gothic"/>
                <a:sym typeface="Century Gothic"/>
              </a:rPr>
              <a:t>•     Quotations for Chalk Talk (for Teacher Reference)</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dirty="0">
                <a:latin typeface="Century Gothic"/>
                <a:ea typeface="Century Gothic"/>
                <a:cs typeface="Century Gothic"/>
                <a:sym typeface="Century Gothic"/>
              </a:rPr>
              <a:t>•     Chart paper displayed around the room, each with a quote on it (four</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dirty="0">
                <a:latin typeface="Century Gothic"/>
                <a:ea typeface="Century Gothic"/>
                <a:cs typeface="Century Gothic"/>
                <a:sym typeface="Century Gothic"/>
              </a:rPr>
              <a:t>       pieces; see Work Time B)</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dirty="0">
                <a:latin typeface="Century Gothic"/>
                <a:ea typeface="Century Gothic"/>
                <a:cs typeface="Century Gothic"/>
                <a:sym typeface="Century Gothic"/>
              </a:rPr>
              <a:t>•     Markers (one per student)</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1100"/>
              <a:buFont typeface="Arial"/>
              <a:buNone/>
            </a:pPr>
            <a:r>
              <a:rPr lang="en-US" dirty="0">
                <a:latin typeface="Century Gothic"/>
                <a:ea typeface="Century Gothic"/>
                <a:cs typeface="Century Gothic"/>
                <a:sym typeface="Century Gothic"/>
              </a:rPr>
              <a:t>•     Exit ticket (one per student)</a:t>
            </a:r>
            <a:endParaRPr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492210" y="310439"/>
            <a:ext cx="10515600" cy="6801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1: Unit 2: Lesson 7</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7</a:t>
            </a:r>
            <a:endParaRPr sz="5600" b="1"/>
          </a:p>
        </p:txBody>
      </p:sp>
      <p:pic>
        <p:nvPicPr>
          <p:cNvPr id="3" name="Picture 2">
            <a:extLst>
              <a:ext uri="{FF2B5EF4-FFF2-40B4-BE49-F238E27FC236}">
                <a16:creationId xmlns:a16="http://schemas.microsoft.com/office/drawing/2014/main" id="{7D3AC9F0-29C5-42BF-BD21-D9835C3734AC}"/>
              </a:ext>
            </a:extLst>
          </p:cNvPr>
          <p:cNvPicPr>
            <a:picLocks noChangeAspect="1"/>
          </p:cNvPicPr>
          <p:nvPr/>
        </p:nvPicPr>
        <p:blipFill>
          <a:blip r:embed="rId3"/>
          <a:stretch>
            <a:fillRect/>
          </a:stretch>
        </p:blipFill>
        <p:spPr>
          <a:xfrm>
            <a:off x="4764403" y="210538"/>
            <a:ext cx="2663194" cy="1223993"/>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students!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551475" y="1722425"/>
            <a:ext cx="110535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a:latin typeface="Century Gothic"/>
                <a:ea typeface="Century Gothic"/>
                <a:cs typeface="Century Gothic"/>
                <a:sym typeface="Century Gothic"/>
              </a:rPr>
              <a:t>Today, you return to “Time Trip: Sudan’s Civil War”and </a:t>
            </a:r>
            <a:r>
              <a:rPr lang="en-US">
                <a:solidFill>
                  <a:srgbClr val="333333"/>
                </a:solidFill>
                <a:highlight>
                  <a:srgbClr val="FFFFFF"/>
                </a:highlight>
                <a:latin typeface="Century Gothic"/>
                <a:ea typeface="Century Gothic"/>
                <a:cs typeface="Century Gothic"/>
                <a:sym typeface="Century Gothic"/>
              </a:rPr>
              <a:t>analyze the author's use or alteration of historical information in the novel, </a:t>
            </a:r>
            <a:r>
              <a:rPr lang="en-US" i="1">
                <a:solidFill>
                  <a:srgbClr val="333333"/>
                </a:solidFill>
                <a:highlight>
                  <a:srgbClr val="FFFFFF"/>
                </a:highlight>
                <a:latin typeface="Century Gothic"/>
                <a:ea typeface="Century Gothic"/>
                <a:cs typeface="Century Gothic"/>
                <a:sym typeface="Century Gothic"/>
              </a:rPr>
              <a:t>A Long Walk to Water.</a:t>
            </a:r>
            <a:endParaRPr i="1">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110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endParaRPr sz="110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endParaRPr sz="110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a:t>
            </a:r>
            <a:r>
              <a:rPr lang="en-US">
                <a:latin typeface="Century Gothic"/>
                <a:ea typeface="Century Gothic"/>
                <a:cs typeface="Century Gothic"/>
                <a:sym typeface="Century Gothic"/>
              </a:rPr>
              <a:t>we will </a:t>
            </a:r>
            <a:r>
              <a:rPr lang="en-US" i="0" u="none" strike="noStrike" cap="none">
                <a:solidFill>
                  <a:schemeClr val="dk1"/>
                </a:solidFill>
                <a:latin typeface="Century Gothic"/>
                <a:ea typeface="Century Gothic"/>
                <a:cs typeface="Century Gothic"/>
                <a:sym typeface="Century Gothic"/>
              </a:rPr>
              <a:t>do today:</a:t>
            </a:r>
            <a:endParaRPr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Review Chapters 14 and 15 in </a:t>
            </a:r>
            <a:r>
              <a:rPr lang="en-US" i="1">
                <a:latin typeface="Century Gothic"/>
                <a:ea typeface="Century Gothic"/>
                <a:cs typeface="Century Gothic"/>
                <a:sym typeface="Century Gothic"/>
              </a:rPr>
              <a:t>A Long Walk to Water</a:t>
            </a:r>
            <a:r>
              <a:rPr lang="en-US">
                <a:latin typeface="Century Gothic"/>
                <a:ea typeface="Century Gothic"/>
                <a:cs typeface="Century Gothic"/>
                <a:sym typeface="Century Gothic"/>
              </a:rPr>
              <a:t>.</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Reread an informational text, “Time Trip: Sudan’s Civil War”</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Compare the novel and the informational text.</a:t>
            </a:r>
            <a:endParaRPr>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693225" y="1581675"/>
            <a:ext cx="11195100" cy="43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1100" b="1">
              <a:latin typeface="Arial"/>
              <a:ea typeface="Arial"/>
              <a:cs typeface="Arial"/>
              <a:sym typeface="Arial"/>
            </a:endParaRPr>
          </a:p>
          <a:p>
            <a:pPr marL="0" lvl="0" indent="0" rtl="0">
              <a:lnSpc>
                <a:spcPct val="100000"/>
              </a:lnSpc>
              <a:spcBef>
                <a:spcPts val="0"/>
              </a:spcBef>
              <a:spcAft>
                <a:spcPts val="0"/>
              </a:spcAft>
              <a:buNone/>
            </a:pPr>
            <a:r>
              <a:rPr lang="en-US" sz="2400">
                <a:latin typeface="Century Gothic"/>
                <a:ea typeface="Century Gothic"/>
                <a:cs typeface="Century Gothic"/>
                <a:sym typeface="Century Gothic"/>
              </a:rPr>
              <a:t>Please complete this task individually.   Carefully read the learning target below and make inferences about the meaning of the underlined word.</a:t>
            </a:r>
            <a:endParaRPr sz="2400">
              <a:latin typeface="Century Gothic"/>
              <a:ea typeface="Century Gothic"/>
              <a:cs typeface="Century Gothic"/>
              <a:sym typeface="Century Gothic"/>
            </a:endParaRPr>
          </a:p>
          <a:p>
            <a:pPr marL="0" lvl="0" indent="0" rtl="0">
              <a:lnSpc>
                <a:spcPct val="145454"/>
              </a:lnSpc>
              <a:spcBef>
                <a:spcPts val="0"/>
              </a:spcBef>
              <a:spcAft>
                <a:spcPts val="0"/>
              </a:spcAft>
              <a:buNone/>
            </a:pPr>
            <a:endParaRPr sz="1100">
              <a:latin typeface="Arial"/>
              <a:ea typeface="Arial"/>
              <a:cs typeface="Arial"/>
              <a:sym typeface="Arial"/>
            </a:endParaRPr>
          </a:p>
          <a:p>
            <a:pPr marL="0" lvl="0" indent="0" rtl="0">
              <a:lnSpc>
                <a:spcPct val="145454"/>
              </a:lnSpc>
              <a:spcBef>
                <a:spcPts val="0"/>
              </a:spcBef>
              <a:spcAft>
                <a:spcPts val="0"/>
              </a:spcAft>
              <a:buNone/>
            </a:pPr>
            <a:endParaRPr sz="1100">
              <a:latin typeface="Arial"/>
              <a:ea typeface="Arial"/>
              <a:cs typeface="Arial"/>
              <a:sym typeface="Arial"/>
            </a:endParaRPr>
          </a:p>
          <a:p>
            <a:pPr marL="0" lvl="0" indent="0" rtl="0">
              <a:lnSpc>
                <a:spcPct val="145454"/>
              </a:lnSpc>
              <a:spcBef>
                <a:spcPts val="0"/>
              </a:spcBef>
              <a:spcAft>
                <a:spcPts val="0"/>
              </a:spcAft>
              <a:buClr>
                <a:schemeClr val="dk1"/>
              </a:buClr>
              <a:buSzPts val="1100"/>
              <a:buFont typeface="Arial"/>
              <a:buNone/>
            </a:pPr>
            <a:endParaRPr sz="1100">
              <a:latin typeface="Arial"/>
              <a:ea typeface="Arial"/>
              <a:cs typeface="Arial"/>
              <a:sym typeface="Arial"/>
            </a:endParaRPr>
          </a:p>
          <a:p>
            <a:pPr marL="0" lvl="0" indent="0" rtl="0">
              <a:lnSpc>
                <a:spcPct val="145454"/>
              </a:lnSpc>
              <a:spcBef>
                <a:spcPts val="0"/>
              </a:spcBef>
              <a:spcAft>
                <a:spcPts val="0"/>
              </a:spcAft>
              <a:buClr>
                <a:schemeClr val="dk1"/>
              </a:buClr>
              <a:buSzPts val="1100"/>
              <a:buFont typeface="Arial"/>
              <a:buNone/>
            </a:pPr>
            <a:r>
              <a:rPr lang="en-US" sz="2400" b="1">
                <a:latin typeface="Century Gothic"/>
                <a:ea typeface="Century Gothic"/>
                <a:cs typeface="Century Gothic"/>
                <a:sym typeface="Century Gothic"/>
              </a:rPr>
              <a:t>I can compare and </a:t>
            </a:r>
            <a:r>
              <a:rPr lang="en-US" sz="2400" b="1" u="sng">
                <a:latin typeface="Century Gothic"/>
                <a:ea typeface="Century Gothic"/>
                <a:cs typeface="Century Gothic"/>
                <a:sym typeface="Century Gothic"/>
              </a:rPr>
              <a:t>contrast</a:t>
            </a:r>
            <a:r>
              <a:rPr lang="en-US" sz="2400" b="1">
                <a:latin typeface="Century Gothic"/>
                <a:ea typeface="Century Gothic"/>
                <a:cs typeface="Century Gothic"/>
                <a:sym typeface="Century Gothic"/>
              </a:rPr>
              <a:t> the accounts of survival in “Time Trip: Sudan’s Civil War” and </a:t>
            </a:r>
            <a:r>
              <a:rPr lang="en-US" sz="2400" b="1" i="1">
                <a:latin typeface="Century Gothic"/>
                <a:ea typeface="Century Gothic"/>
                <a:cs typeface="Century Gothic"/>
                <a:sym typeface="Century Gothic"/>
              </a:rPr>
              <a:t>A Long Walk to Water.</a:t>
            </a:r>
            <a:endParaRPr sz="2400" b="1">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r>
              <a:rPr lang="en-US"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0" lvl="0" indent="0" rtl="0">
              <a:lnSpc>
                <a:spcPct val="145454"/>
              </a:lnSpc>
              <a:spcBef>
                <a:spcPts val="0"/>
              </a:spcBef>
              <a:spcAft>
                <a:spcPts val="0"/>
              </a:spcAft>
              <a:buClr>
                <a:schemeClr val="dk1"/>
              </a:buClr>
              <a:buSzPts val="1100"/>
              <a:buFont typeface="Arial"/>
              <a:buNone/>
            </a:pPr>
            <a:r>
              <a:rPr lang="en-US" sz="2400">
                <a:latin typeface="Century Gothic"/>
                <a:ea typeface="Century Gothic"/>
                <a:cs typeface="Century Gothic"/>
                <a:sym typeface="Century Gothic"/>
              </a:rPr>
              <a:t>What does the word</a:t>
            </a:r>
            <a:r>
              <a:rPr lang="en-US" sz="2400" i="1">
                <a:latin typeface="Century Gothic"/>
                <a:ea typeface="Century Gothic"/>
                <a:cs typeface="Century Gothic"/>
                <a:sym typeface="Century Gothic"/>
              </a:rPr>
              <a:t> </a:t>
            </a:r>
            <a:r>
              <a:rPr lang="en-US" sz="2400" b="1" i="1">
                <a:latin typeface="Century Gothic"/>
                <a:ea typeface="Century Gothic"/>
                <a:cs typeface="Century Gothic"/>
                <a:sym typeface="Century Gothic"/>
              </a:rPr>
              <a:t>contrast</a:t>
            </a:r>
            <a:r>
              <a:rPr lang="en-US" sz="2400">
                <a:latin typeface="Century Gothic"/>
                <a:ea typeface="Century Gothic"/>
                <a:cs typeface="Century Gothic"/>
                <a:sym typeface="Century Gothic"/>
              </a:rPr>
              <a:t> mean? Underline the parts of the learning target that could help you figure this out.</a:t>
            </a:r>
            <a:endParaRPr sz="2400">
              <a:latin typeface="Century Gothic"/>
              <a:ea typeface="Century Gothic"/>
              <a:cs typeface="Century Gothic"/>
              <a:sym typeface="Century Gothic"/>
            </a:endParaRPr>
          </a:p>
          <a:p>
            <a:pPr marL="0" lvl="0" indent="0" rtl="0">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p:txBody>
      </p:sp>
      <p:pic>
        <p:nvPicPr>
          <p:cNvPr id="118" name="Google Shape;118;p17"/>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19" name="Google Shape;119;p17"/>
          <p:cNvPicPr preferRelativeResize="0"/>
          <p:nvPr/>
        </p:nvPicPr>
        <p:blipFill>
          <a:blip r:embed="rId4">
            <a:alphaModFix/>
          </a:blip>
          <a:stretch>
            <a:fillRect/>
          </a:stretch>
        </p:blipFill>
        <p:spPr>
          <a:xfrm>
            <a:off x="11019730" y="5934675"/>
            <a:ext cx="868675" cy="70260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4"/>
        <p:cNvGrpSpPr/>
        <p:nvPr/>
      </p:nvGrpSpPr>
      <p:grpSpPr>
        <a:xfrm>
          <a:off x="0" y="0"/>
          <a:ext cx="0" cy="0"/>
          <a:chOff x="0" y="0"/>
          <a:chExt cx="0" cy="0"/>
        </a:xfrm>
      </p:grpSpPr>
      <p:sp>
        <p:nvSpPr>
          <p:cNvPr id="125" name="Google Shape;125;p18"/>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the rest of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26" name="Google Shape;126;p18"/>
          <p:cNvSpPr txBox="1">
            <a:spLocks noGrp="1"/>
          </p:cNvSpPr>
          <p:nvPr>
            <p:ph type="body" idx="1"/>
          </p:nvPr>
        </p:nvSpPr>
        <p:spPr>
          <a:xfrm>
            <a:off x="693225" y="1581675"/>
            <a:ext cx="11195100" cy="43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1100" b="1">
              <a:latin typeface="Arial"/>
              <a:ea typeface="Arial"/>
              <a:cs typeface="Arial"/>
              <a:sym typeface="Arial"/>
            </a:endParaRPr>
          </a:p>
          <a:p>
            <a:pPr marL="0" marR="0" lvl="0" indent="0" algn="l" rtl="0">
              <a:lnSpc>
                <a:spcPct val="90000"/>
              </a:lnSpc>
              <a:spcBef>
                <a:spcPts val="1000"/>
              </a:spcBef>
              <a:spcAft>
                <a:spcPts val="0"/>
              </a:spcAft>
              <a:buNone/>
            </a:pPr>
            <a:endParaRPr sz="1100" b="1">
              <a:latin typeface="Arial"/>
              <a:ea typeface="Arial"/>
              <a:cs typeface="Arial"/>
              <a:sym typeface="Arial"/>
            </a:endParaRPr>
          </a:p>
          <a:p>
            <a:pPr marL="457200" lvl="0" indent="-381000" rtl="0">
              <a:spcBef>
                <a:spcPts val="1000"/>
              </a:spcBef>
              <a:spcAft>
                <a:spcPts val="0"/>
              </a:spcAft>
              <a:buSzPts val="2400"/>
              <a:buFont typeface="Century Gothic"/>
              <a:buChar char="•"/>
            </a:pPr>
            <a:r>
              <a:rPr lang="en-US" sz="2400" b="1">
                <a:latin typeface="Century Gothic"/>
                <a:ea typeface="Century Gothic"/>
                <a:cs typeface="Century Gothic"/>
                <a:sym typeface="Century Gothic"/>
              </a:rPr>
              <a:t>I can cite several pieces of text-based evidence from ‘Time Trip: Sudan’s Civil War’ to support my analysis of the experience of people in South Sudan.”</a:t>
            </a:r>
            <a:endParaRPr sz="2400" b="1">
              <a:latin typeface="Century Gothic"/>
              <a:ea typeface="Century Gothic"/>
              <a:cs typeface="Century Gothic"/>
              <a:sym typeface="Century Gothic"/>
            </a:endParaRPr>
          </a:p>
          <a:p>
            <a:pPr marL="0" lvl="0" indent="0">
              <a:spcBef>
                <a:spcPts val="1000"/>
              </a:spcBef>
              <a:spcAft>
                <a:spcPts val="0"/>
              </a:spcAft>
              <a:buNone/>
            </a:pPr>
            <a:endParaRPr sz="2400" b="1">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Char char="•"/>
            </a:pPr>
            <a:r>
              <a:rPr lang="en-US" sz="2400" b="1">
                <a:latin typeface="Century Gothic"/>
                <a:ea typeface="Century Gothic"/>
                <a:cs typeface="Century Gothic"/>
                <a:sym typeface="Century Gothic"/>
              </a:rPr>
              <a:t>I can analyze how Linda Sue Park used or </a:t>
            </a:r>
            <a:r>
              <a:rPr lang="en-US" sz="2400" b="1" i="1">
                <a:latin typeface="Century Gothic"/>
                <a:ea typeface="Century Gothic"/>
                <a:cs typeface="Century Gothic"/>
                <a:sym typeface="Century Gothic"/>
              </a:rPr>
              <a:t>alter</a:t>
            </a:r>
            <a:r>
              <a:rPr lang="en-US" sz="2400" b="1">
                <a:latin typeface="Century Gothic"/>
                <a:ea typeface="Century Gothic"/>
                <a:cs typeface="Century Gothic"/>
                <a:sym typeface="Century Gothic"/>
              </a:rPr>
              <a:t>ed history in </a:t>
            </a:r>
            <a:r>
              <a:rPr lang="en-US" sz="2400" b="1" i="1">
                <a:latin typeface="Century Gothic"/>
                <a:ea typeface="Century Gothic"/>
                <a:cs typeface="Century Gothic"/>
                <a:sym typeface="Century Gothic"/>
              </a:rPr>
              <a:t>A Long Walk to Water</a:t>
            </a: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40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What does </a:t>
            </a:r>
            <a:r>
              <a:rPr lang="en-US" sz="2400" b="1">
                <a:latin typeface="Century Gothic"/>
                <a:ea typeface="Century Gothic"/>
                <a:cs typeface="Century Gothic"/>
                <a:sym typeface="Century Gothic"/>
              </a:rPr>
              <a:t>alter</a:t>
            </a:r>
            <a:r>
              <a:rPr lang="en-US" sz="2400">
                <a:latin typeface="Century Gothic"/>
                <a:ea typeface="Century Gothic"/>
                <a:cs typeface="Century Gothic"/>
                <a:sym typeface="Century Gothic"/>
              </a:rPr>
              <a:t> mean?</a:t>
            </a:r>
            <a:endParaRPr sz="2400">
              <a:latin typeface="Century Gothic"/>
              <a:ea typeface="Century Gothic"/>
              <a:cs typeface="Century Gothic"/>
              <a:sym typeface="Century Gothic"/>
            </a:endParaRPr>
          </a:p>
        </p:txBody>
      </p:sp>
      <p:pic>
        <p:nvPicPr>
          <p:cNvPr id="127" name="Google Shape;127;p1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128" name="Google Shape;128;p18"/>
          <p:cNvPicPr preferRelativeResize="0"/>
          <p:nvPr/>
        </p:nvPicPr>
        <p:blipFill>
          <a:blip r:embed="rId4">
            <a:alphaModFix/>
          </a:blip>
          <a:stretch>
            <a:fillRect/>
          </a:stretch>
        </p:blipFill>
        <p:spPr>
          <a:xfrm>
            <a:off x="11019730" y="5934675"/>
            <a:ext cx="868675" cy="70260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3"/>
        <p:cNvGrpSpPr/>
        <p:nvPr/>
      </p:nvGrpSpPr>
      <p:grpSpPr>
        <a:xfrm>
          <a:off x="0" y="0"/>
          <a:ext cx="0" cy="0"/>
          <a:chOff x="0" y="0"/>
          <a:chExt cx="0" cy="0"/>
        </a:xfrm>
      </p:grpSpPr>
      <p:sp>
        <p:nvSpPr>
          <p:cNvPr id="134" name="Google Shape;134;p19"/>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gather evidence to compare two texts</a:t>
            </a:r>
            <a:endParaRPr sz="3400" i="0" u="none" strike="noStrike" cap="none" dirty="0">
              <a:solidFill>
                <a:schemeClr val="dk1"/>
              </a:solidFill>
              <a:latin typeface="Century Gothic"/>
              <a:ea typeface="Century Gothic"/>
              <a:cs typeface="Century Gothic"/>
              <a:sym typeface="Century Gothic"/>
            </a:endParaRPr>
          </a:p>
        </p:txBody>
      </p:sp>
      <p:sp>
        <p:nvSpPr>
          <p:cNvPr id="135" name="Google Shape;135;p19"/>
          <p:cNvSpPr txBox="1">
            <a:spLocks noGrp="1"/>
          </p:cNvSpPr>
          <p:nvPr>
            <p:ph type="body" idx="1"/>
          </p:nvPr>
        </p:nvSpPr>
        <p:spPr>
          <a:xfrm>
            <a:off x="693225" y="1581675"/>
            <a:ext cx="11195100" cy="14955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a:latin typeface="Century Gothic"/>
                <a:ea typeface="Century Gothic"/>
                <a:cs typeface="Century Gothic"/>
                <a:sym typeface="Century Gothic"/>
              </a:rPr>
              <a:t>Yesterday with your partner, you compared a fictional and a historical text. Now you are going to work individually to gather evidence to support your comparisons.</a:t>
            </a:r>
            <a:r>
              <a:rPr lang="en-US" sz="1100">
                <a:latin typeface="Arial"/>
                <a:ea typeface="Arial"/>
                <a:cs typeface="Arial"/>
                <a:sym typeface="Arial"/>
              </a:rPr>
              <a:t> </a:t>
            </a:r>
            <a:endParaRPr sz="1100">
              <a:latin typeface="Arial"/>
              <a:ea typeface="Arial"/>
              <a:cs typeface="Arial"/>
              <a:sym typeface="Arial"/>
            </a:endParaRPr>
          </a:p>
          <a:p>
            <a:pPr marL="0" marR="0" lvl="0" indent="0" algn="l" rtl="0">
              <a:lnSpc>
                <a:spcPct val="90000"/>
              </a:lnSpc>
              <a:spcBef>
                <a:spcPts val="1000"/>
              </a:spcBef>
              <a:spcAft>
                <a:spcPts val="0"/>
              </a:spcAft>
              <a:buNone/>
            </a:pPr>
            <a:endParaRPr sz="1100">
              <a:latin typeface="Arial"/>
              <a:ea typeface="Arial"/>
              <a:cs typeface="Arial"/>
              <a:sym typeface="Arial"/>
            </a:endParaRPr>
          </a:p>
          <a:p>
            <a:pPr marL="0" marR="0" lvl="0" indent="0" algn="l" rtl="0">
              <a:lnSpc>
                <a:spcPct val="90000"/>
              </a:lnSpc>
              <a:spcBef>
                <a:spcPts val="1000"/>
              </a:spcBef>
              <a:spcAft>
                <a:spcPts val="0"/>
              </a:spcAft>
              <a:buNone/>
            </a:pPr>
            <a:endParaRPr sz="1100">
              <a:latin typeface="Arial"/>
              <a:ea typeface="Arial"/>
              <a:cs typeface="Arial"/>
              <a:sym typeface="Arial"/>
            </a:endParaRPr>
          </a:p>
        </p:txBody>
      </p:sp>
      <p:pic>
        <p:nvPicPr>
          <p:cNvPr id="136" name="Google Shape;136;p19"/>
          <p:cNvPicPr preferRelativeResize="0"/>
          <p:nvPr/>
        </p:nvPicPr>
        <p:blipFill rotWithShape="1">
          <a:blip r:embed="rId3">
            <a:alphaModFix/>
          </a:blip>
          <a:srcRect/>
          <a:stretch/>
        </p:blipFill>
        <p:spPr>
          <a:xfrm>
            <a:off x="10798730" y="185949"/>
            <a:ext cx="1089660" cy="1395730"/>
          </a:xfrm>
          <a:prstGeom prst="rect">
            <a:avLst/>
          </a:prstGeom>
          <a:noFill/>
          <a:ln>
            <a:noFill/>
          </a:ln>
        </p:spPr>
      </p:pic>
      <p:graphicFrame>
        <p:nvGraphicFramePr>
          <p:cNvPr id="137" name="Google Shape;137;p19"/>
          <p:cNvGraphicFramePr/>
          <p:nvPr>
            <p:extLst>
              <p:ext uri="{D42A27DB-BD31-4B8C-83A1-F6EECF244321}">
                <p14:modId xmlns:p14="http://schemas.microsoft.com/office/powerpoint/2010/main" val="1416644458"/>
              </p:ext>
            </p:extLst>
          </p:nvPr>
        </p:nvGraphicFramePr>
        <p:xfrm>
          <a:off x="1804800" y="2985716"/>
          <a:ext cx="8965575" cy="3872284"/>
        </p:xfrm>
        <a:graphic>
          <a:graphicData uri="http://schemas.openxmlformats.org/drawingml/2006/table">
            <a:tbl>
              <a:tblPr>
                <a:noFill/>
                <a:tableStyleId>{16B5D581-C16B-4CD9-9D1A-1C1A50924DDE}</a:tableStyleId>
              </a:tblPr>
              <a:tblGrid>
                <a:gridCol w="4474775">
                  <a:extLst>
                    <a:ext uri="{9D8B030D-6E8A-4147-A177-3AD203B41FA5}">
                      <a16:colId xmlns:a16="http://schemas.microsoft.com/office/drawing/2014/main" val="20000"/>
                    </a:ext>
                  </a:extLst>
                </a:gridCol>
                <a:gridCol w="4490800">
                  <a:extLst>
                    <a:ext uri="{9D8B030D-6E8A-4147-A177-3AD203B41FA5}">
                      <a16:colId xmlns:a16="http://schemas.microsoft.com/office/drawing/2014/main" val="20001"/>
                    </a:ext>
                  </a:extLst>
                </a:gridCol>
              </a:tblGrid>
              <a:tr h="1168584">
                <a:tc>
                  <a:txBody>
                    <a:bodyPr/>
                    <a:lstStyle/>
                    <a:p>
                      <a:pPr marL="0" lvl="0" indent="0" algn="ctr" rtl="0">
                        <a:lnSpc>
                          <a:spcPct val="145454"/>
                        </a:lnSpc>
                        <a:spcBef>
                          <a:spcPts val="0"/>
                        </a:spcBef>
                        <a:spcAft>
                          <a:spcPts val="0"/>
                        </a:spcAft>
                        <a:buNone/>
                      </a:pPr>
                      <a:r>
                        <a:rPr lang="en-US" sz="2400" dirty="0">
                          <a:latin typeface="Century Gothic" panose="020B0502020202020204" pitchFamily="34" charset="0"/>
                          <a:cs typeface="Calibri" panose="020F0502020204030204" pitchFamily="34" charset="0"/>
                        </a:rPr>
                        <a:t>Experience in</a:t>
                      </a:r>
                      <a:endParaRPr sz="2400" dirty="0">
                        <a:latin typeface="Century Gothic" panose="020B0502020202020204" pitchFamily="34" charset="0"/>
                        <a:cs typeface="Calibri" panose="020F0502020204030204" pitchFamily="34" charset="0"/>
                      </a:endParaRPr>
                    </a:p>
                    <a:p>
                      <a:pPr marL="0" lvl="0" indent="0" algn="ctr" rtl="0">
                        <a:lnSpc>
                          <a:spcPct val="145454"/>
                        </a:lnSpc>
                        <a:spcBef>
                          <a:spcPts val="0"/>
                        </a:spcBef>
                        <a:spcAft>
                          <a:spcPts val="0"/>
                        </a:spcAft>
                        <a:buNone/>
                      </a:pPr>
                      <a:r>
                        <a:rPr lang="en-US" sz="2400" dirty="0">
                          <a:latin typeface="Century Gothic" panose="020B0502020202020204" pitchFamily="34" charset="0"/>
                          <a:cs typeface="Calibri" panose="020F0502020204030204" pitchFamily="34" charset="0"/>
                        </a:rPr>
                        <a:t>“Time Trip: Sudan’s Civil War”</a:t>
                      </a:r>
                      <a:endParaRPr sz="2400" dirty="0">
                        <a:latin typeface="Century Gothic" panose="020B0502020202020204" pitchFamily="34" charset="0"/>
                        <a:cs typeface="Calibri" panose="020F050202020403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tc>
                  <a:txBody>
                    <a:bodyPr/>
                    <a:lstStyle/>
                    <a:p>
                      <a:pPr marL="0" lvl="0" indent="0" algn="ctr" rtl="0">
                        <a:lnSpc>
                          <a:spcPct val="145454"/>
                        </a:lnSpc>
                        <a:spcBef>
                          <a:spcPts val="0"/>
                        </a:spcBef>
                        <a:spcAft>
                          <a:spcPts val="0"/>
                        </a:spcAft>
                        <a:buNone/>
                      </a:pPr>
                      <a:r>
                        <a:rPr lang="en-US" sz="2400" dirty="0">
                          <a:latin typeface="Century Gothic" panose="020B0502020202020204" pitchFamily="34" charset="0"/>
                          <a:cs typeface="Calibri" panose="020F0502020204030204" pitchFamily="34" charset="0"/>
                        </a:rPr>
                        <a:t>Experience in</a:t>
                      </a:r>
                      <a:endParaRPr sz="2400" dirty="0">
                        <a:latin typeface="Century Gothic" panose="020B0502020202020204" pitchFamily="34" charset="0"/>
                        <a:cs typeface="Calibri" panose="020F0502020204030204" pitchFamily="34" charset="0"/>
                      </a:endParaRPr>
                    </a:p>
                    <a:p>
                      <a:pPr marL="0" lvl="0" indent="0" algn="ctr" rtl="0">
                        <a:lnSpc>
                          <a:spcPct val="145454"/>
                        </a:lnSpc>
                        <a:spcBef>
                          <a:spcPts val="0"/>
                        </a:spcBef>
                        <a:spcAft>
                          <a:spcPts val="0"/>
                        </a:spcAft>
                        <a:buNone/>
                      </a:pPr>
                      <a:r>
                        <a:rPr lang="en-US" sz="2400" dirty="0">
                          <a:latin typeface="Century Gothic" panose="020B0502020202020204" pitchFamily="34" charset="0"/>
                          <a:cs typeface="Calibri" panose="020F0502020204030204" pitchFamily="34" charset="0"/>
                        </a:rPr>
                        <a:t>A Long Walk to Water</a:t>
                      </a:r>
                      <a:endParaRPr sz="2400" dirty="0">
                        <a:latin typeface="Century Gothic" panose="020B0502020202020204" pitchFamily="34" charset="0"/>
                        <a:cs typeface="Calibri" panose="020F0502020204030204" pitchFamily="34" charset="0"/>
                      </a:endParaRPr>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2703700">
                <a:tc>
                  <a:txBody>
                    <a:bodyPr/>
                    <a:lstStyle/>
                    <a:p>
                      <a:pPr marL="0" lvl="0" indent="0" rtl="0">
                        <a:lnSpc>
                          <a:spcPct val="145454"/>
                        </a:lnSpc>
                        <a:spcBef>
                          <a:spcPts val="0"/>
                        </a:spcBef>
                        <a:spcAft>
                          <a:spcPts val="0"/>
                        </a:spcAft>
                        <a:buNone/>
                      </a:pPr>
                      <a:r>
                        <a:rPr lang="en-US" sz="1200" dirty="0"/>
                        <a:t> </a:t>
                      </a:r>
                      <a:endParaRPr sz="1200" dirty="0"/>
                    </a:p>
                    <a:p>
                      <a:pPr marL="0" lvl="0" indent="0" rtl="0">
                        <a:lnSpc>
                          <a:spcPct val="145454"/>
                        </a:lnSpc>
                        <a:spcBef>
                          <a:spcPts val="0"/>
                        </a:spcBef>
                        <a:spcAft>
                          <a:spcPts val="0"/>
                        </a:spcAft>
                        <a:buNone/>
                      </a:pPr>
                      <a:endParaRPr sz="1200" dirty="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US" sz="1200" dirty="0"/>
                        <a:t> </a:t>
                      </a:r>
                      <a:endParaRPr sz="1200" dirty="0"/>
                    </a:p>
                  </a:txBody>
                  <a:tcPr marL="73025" marR="73025" marT="73025" marB="73025">
                    <a:lnL w="12675" cap="flat" cmpd="sng">
                      <a:solidFill>
                        <a:srgbClr val="000000"/>
                      </a:solidFill>
                      <a:prstDash val="solid"/>
                      <a:round/>
                      <a:headEnd type="none" w="sm" len="sm"/>
                      <a:tailEnd type="none" w="sm" len="sm"/>
                    </a:lnL>
                    <a:lnR w="12675" cap="flat" cmpd="sng">
                      <a:solidFill>
                        <a:srgbClr val="000000"/>
                      </a:solidFill>
                      <a:prstDash val="solid"/>
                      <a:round/>
                      <a:headEnd type="none" w="sm" len="sm"/>
                      <a:tailEnd type="none" w="sm" len="sm"/>
                    </a:lnR>
                    <a:lnT w="12675" cap="flat" cmpd="sng">
                      <a:solidFill>
                        <a:srgbClr val="000000"/>
                      </a:solidFill>
                      <a:prstDash val="solid"/>
                      <a:round/>
                      <a:headEnd type="none" w="sm" len="sm"/>
                      <a:tailEnd type="none" w="sm" len="sm"/>
                    </a:lnT>
                    <a:lnB w="12675"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138" name="Google Shape;138;p19"/>
          <p:cNvSpPr txBox="1"/>
          <p:nvPr/>
        </p:nvSpPr>
        <p:spPr>
          <a:xfrm>
            <a:off x="304800" y="304800"/>
            <a:ext cx="3000000" cy="30000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None/>
            </a:pPr>
            <a:r>
              <a:rPr lang="en-US"/>
              <a:t> </a:t>
            </a:r>
            <a:endParaRPr/>
          </a:p>
          <a:p>
            <a:pPr marL="0" lvl="0" indent="0" rtl="0">
              <a:spcBef>
                <a:spcPts val="0"/>
              </a:spcBef>
              <a:spcAft>
                <a:spcPts val="0"/>
              </a:spcAft>
              <a:buNone/>
            </a:pPr>
            <a:r>
              <a:rPr lang="en-US"/>
              <a:t> </a:t>
            </a:r>
            <a:endParaRPr/>
          </a:p>
          <a:p>
            <a:pPr marL="0" lvl="0" indent="0" rtl="0">
              <a:spcBef>
                <a:spcPts val="0"/>
              </a:spcBef>
              <a:spcAft>
                <a:spcPts val="0"/>
              </a:spcAft>
              <a:buNone/>
            </a:pPr>
            <a:endParaRPr/>
          </a:p>
          <a:p>
            <a:pPr marL="0" lvl="0" indent="0"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Chalk Talk!</a:t>
            </a:r>
            <a:endParaRPr sz="3400" i="0" u="none" strike="noStrike" cap="none" dirty="0">
              <a:solidFill>
                <a:schemeClr val="dk1"/>
              </a:solidFill>
              <a:latin typeface="Century Gothic"/>
              <a:ea typeface="Century Gothic"/>
              <a:cs typeface="Century Gothic"/>
              <a:sym typeface="Century Gothic"/>
            </a:endParaRPr>
          </a:p>
        </p:txBody>
      </p:sp>
      <p:sp>
        <p:nvSpPr>
          <p:cNvPr id="145" name="Google Shape;145;p20"/>
          <p:cNvSpPr txBox="1">
            <a:spLocks noGrp="1"/>
          </p:cNvSpPr>
          <p:nvPr>
            <p:ph type="body" idx="1"/>
          </p:nvPr>
        </p:nvSpPr>
        <p:spPr>
          <a:xfrm>
            <a:off x="693224" y="1555050"/>
            <a:ext cx="11195225" cy="5302800"/>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sz="2400" dirty="0">
                <a:latin typeface="Century Gothic"/>
                <a:ea typeface="Century Gothic"/>
                <a:cs typeface="Century Gothic"/>
                <a:sym typeface="Century Gothic"/>
              </a:rPr>
              <a:t>Now that you have looked for </a:t>
            </a:r>
            <a:r>
              <a:rPr lang="en-US" sz="2400" b="1" dirty="0">
                <a:latin typeface="Century Gothic"/>
                <a:ea typeface="Century Gothic"/>
                <a:cs typeface="Century Gothic"/>
                <a:sym typeface="Century Gothic"/>
              </a:rPr>
              <a:t>similarities</a:t>
            </a:r>
            <a:r>
              <a:rPr lang="en-US" sz="2400" dirty="0">
                <a:latin typeface="Century Gothic"/>
                <a:ea typeface="Century Gothic"/>
                <a:cs typeface="Century Gothic"/>
                <a:sym typeface="Century Gothic"/>
              </a:rPr>
              <a:t> between </a:t>
            </a:r>
            <a:r>
              <a:rPr lang="en-US" sz="2400" b="1" dirty="0">
                <a:latin typeface="Century Gothic"/>
                <a:ea typeface="Century Gothic"/>
                <a:cs typeface="Century Gothic"/>
                <a:sym typeface="Century Gothic"/>
              </a:rPr>
              <a:t>“Time Trip: Sudan’s Civil War”</a:t>
            </a:r>
            <a:r>
              <a:rPr lang="en-US" sz="2400" dirty="0">
                <a:latin typeface="Century Gothic"/>
                <a:ea typeface="Century Gothic"/>
                <a:cs typeface="Century Gothic"/>
                <a:sym typeface="Century Gothic"/>
              </a:rPr>
              <a:t> and </a:t>
            </a:r>
            <a:r>
              <a:rPr lang="en-US" sz="2400" b="1" i="1" dirty="0">
                <a:latin typeface="Century Gothic"/>
                <a:ea typeface="Century Gothic"/>
                <a:cs typeface="Century Gothic"/>
                <a:sym typeface="Century Gothic"/>
              </a:rPr>
              <a:t>A Long Walk to Water</a:t>
            </a:r>
            <a:r>
              <a:rPr lang="en-US" sz="2400" dirty="0">
                <a:latin typeface="Century Gothic"/>
                <a:ea typeface="Century Gothic"/>
                <a:cs typeface="Century Gothic"/>
                <a:sym typeface="Century Gothic"/>
              </a:rPr>
              <a:t>, think about the choices that Linda Sue Park made when she wrote the book.  We will explore these ideas through a </a:t>
            </a:r>
            <a:r>
              <a:rPr lang="en-US" sz="2400" b="1" dirty="0">
                <a:latin typeface="Century Gothic"/>
                <a:ea typeface="Century Gothic"/>
                <a:cs typeface="Century Gothic"/>
                <a:sym typeface="Century Gothic"/>
              </a:rPr>
              <a:t>Chalk Talk</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800" dirty="0">
              <a:latin typeface="Century Gothic"/>
              <a:ea typeface="Century Gothic"/>
              <a:cs typeface="Century Gothic"/>
              <a:sym typeface="Century Gothic"/>
            </a:endParaRPr>
          </a:p>
          <a:p>
            <a:pPr marL="457200" lvl="0" indent="-381000" rtl="0">
              <a:lnSpc>
                <a:spcPct val="10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Notice there are posters throughout the room.</a:t>
            </a:r>
            <a:endParaRPr sz="800" dirty="0">
              <a:latin typeface="Century Gothic"/>
              <a:ea typeface="Century Gothic"/>
              <a:cs typeface="Century Gothic"/>
              <a:sym typeface="Century Gothic"/>
            </a:endParaRPr>
          </a:p>
          <a:p>
            <a:pPr marL="457200" lvl="0" indent="0" rtl="0">
              <a:lnSpc>
                <a:spcPct val="100000"/>
              </a:lnSpc>
              <a:spcBef>
                <a:spcPts val="0"/>
              </a:spcBef>
              <a:spcAft>
                <a:spcPts val="0"/>
              </a:spcAft>
              <a:buNone/>
            </a:pPr>
            <a:endParaRPr sz="800" dirty="0">
              <a:latin typeface="Century Gothic"/>
              <a:ea typeface="Century Gothic"/>
              <a:cs typeface="Century Gothic"/>
              <a:sym typeface="Century Gothic"/>
            </a:endParaRPr>
          </a:p>
          <a:p>
            <a:pPr marL="533400" lvl="0" indent="-457200" rtl="0">
              <a:lnSpc>
                <a:spcPct val="100000"/>
              </a:lnSpc>
              <a:spcBef>
                <a:spcPts val="0"/>
              </a:spcBef>
              <a:spcAft>
                <a:spcPts val="0"/>
              </a:spcAft>
              <a:buSzPts val="2400"/>
              <a:buFont typeface="+mj-lt"/>
              <a:buAutoNum type="arabicPeriod" startAt="2"/>
            </a:pPr>
            <a:r>
              <a:rPr lang="en-US" sz="2400" dirty="0">
                <a:latin typeface="Century Gothic"/>
                <a:ea typeface="Century Gothic"/>
                <a:cs typeface="Century Gothic"/>
                <a:sym typeface="Century Gothic"/>
              </a:rPr>
              <a:t>Write your thoughts and ideas and respond to the ideas of your classmates </a:t>
            </a:r>
            <a:r>
              <a:rPr lang="en-US" sz="2400" b="1" dirty="0">
                <a:latin typeface="Century Gothic"/>
                <a:ea typeface="Century Gothic"/>
                <a:cs typeface="Century Gothic"/>
                <a:sym typeface="Century Gothic"/>
              </a:rPr>
              <a:t>silently</a:t>
            </a:r>
            <a:r>
              <a:rPr lang="en-US" sz="2400" dirty="0">
                <a:latin typeface="Century Gothic"/>
                <a:ea typeface="Century Gothic"/>
                <a:cs typeface="Century Gothic"/>
                <a:sym typeface="Century Gothic"/>
              </a:rPr>
              <a:t>.</a:t>
            </a:r>
            <a:endParaRPr sz="800" dirty="0">
              <a:latin typeface="Century Gothic"/>
              <a:ea typeface="Century Gothic"/>
              <a:cs typeface="Century Gothic"/>
              <a:sym typeface="Century Gothic"/>
            </a:endParaRPr>
          </a:p>
          <a:p>
            <a:pPr marL="457200" lvl="0" indent="0" rtl="0">
              <a:lnSpc>
                <a:spcPct val="100000"/>
              </a:lnSpc>
              <a:spcBef>
                <a:spcPts val="0"/>
              </a:spcBef>
              <a:spcAft>
                <a:spcPts val="0"/>
              </a:spcAft>
              <a:buNone/>
            </a:pPr>
            <a:endParaRPr sz="800" dirty="0">
              <a:latin typeface="Century Gothic"/>
              <a:ea typeface="Century Gothic"/>
              <a:cs typeface="Century Gothic"/>
              <a:sym typeface="Century Gothic"/>
            </a:endParaRPr>
          </a:p>
          <a:p>
            <a:pPr marL="533400" lvl="0" indent="-457200" rtl="0">
              <a:lnSpc>
                <a:spcPct val="100000"/>
              </a:lnSpc>
              <a:spcBef>
                <a:spcPts val="0"/>
              </a:spcBef>
              <a:spcAft>
                <a:spcPts val="0"/>
              </a:spcAft>
              <a:buSzPts val="2400"/>
              <a:buFont typeface="+mj-lt"/>
              <a:buAutoNum type="arabicPeriod" startAt="3"/>
            </a:pPr>
            <a:r>
              <a:rPr lang="en-US" sz="2400" dirty="0">
                <a:latin typeface="Century Gothic"/>
                <a:ea typeface="Century Gothic"/>
                <a:cs typeface="Century Gothic"/>
                <a:sym typeface="Century Gothic"/>
              </a:rPr>
              <a:t>Everyone is responsible for writing, reading other people’s comments, and responding.</a:t>
            </a:r>
            <a:endParaRPr sz="800" dirty="0">
              <a:latin typeface="Century Gothic"/>
              <a:ea typeface="Century Gothic"/>
              <a:cs typeface="Century Gothic"/>
              <a:sym typeface="Century Gothic"/>
            </a:endParaRPr>
          </a:p>
          <a:p>
            <a:pPr marL="457200" lvl="0" indent="0" rtl="0">
              <a:lnSpc>
                <a:spcPct val="100000"/>
              </a:lnSpc>
              <a:spcBef>
                <a:spcPts val="0"/>
              </a:spcBef>
              <a:spcAft>
                <a:spcPts val="0"/>
              </a:spcAft>
              <a:buNone/>
            </a:pPr>
            <a:endParaRPr sz="800" dirty="0">
              <a:latin typeface="Century Gothic"/>
              <a:ea typeface="Century Gothic"/>
              <a:cs typeface="Century Gothic"/>
              <a:sym typeface="Century Gothic"/>
            </a:endParaRPr>
          </a:p>
          <a:p>
            <a:pPr marL="533400" lvl="0" indent="-457200" rtl="0">
              <a:lnSpc>
                <a:spcPct val="100000"/>
              </a:lnSpc>
              <a:spcBef>
                <a:spcPts val="0"/>
              </a:spcBef>
              <a:spcAft>
                <a:spcPts val="0"/>
              </a:spcAft>
              <a:buSzPts val="2400"/>
              <a:buFont typeface="+mj-lt"/>
              <a:buAutoNum type="arabicPeriod" startAt="4"/>
            </a:pPr>
            <a:r>
              <a:rPr lang="en-US" sz="2400" dirty="0">
                <a:latin typeface="Century Gothic"/>
                <a:ea typeface="Century Gothic"/>
                <a:cs typeface="Century Gothic"/>
                <a:sym typeface="Century Gothic"/>
              </a:rPr>
              <a:t>There should be </a:t>
            </a:r>
            <a:r>
              <a:rPr lang="en-US" sz="2400" b="1" dirty="0">
                <a:latin typeface="Century Gothic"/>
                <a:ea typeface="Century Gothic"/>
                <a:cs typeface="Century Gothic"/>
                <a:sym typeface="Century Gothic"/>
              </a:rPr>
              <a:t>no talking</a:t>
            </a:r>
            <a:r>
              <a:rPr lang="en-US" sz="2400" dirty="0">
                <a:latin typeface="Century Gothic"/>
                <a:ea typeface="Century Gothic"/>
                <a:cs typeface="Century Gothic"/>
                <a:sym typeface="Century Gothic"/>
              </a:rPr>
              <a:t>; and no one should sit down until the time period is over. Opinions must be freely expressed and honored, and </a:t>
            </a:r>
            <a:r>
              <a:rPr lang="en-US" sz="2400" b="1" dirty="0">
                <a:latin typeface="Century Gothic"/>
                <a:ea typeface="Century Gothic"/>
                <a:cs typeface="Century Gothic"/>
                <a:sym typeface="Century Gothic"/>
              </a:rPr>
              <a:t>no personal attacks are allowed.</a:t>
            </a:r>
            <a:endParaRPr sz="2400" b="1" dirty="0">
              <a:latin typeface="Century Gothic"/>
              <a:ea typeface="Century Gothic"/>
              <a:cs typeface="Century Gothic"/>
              <a:sym typeface="Century Gothic"/>
            </a:endParaRPr>
          </a:p>
          <a:p>
            <a:pPr marL="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algn="ctr" rtl="0">
              <a:lnSpc>
                <a:spcPct val="145454"/>
              </a:lnSpc>
              <a:spcBef>
                <a:spcPts val="0"/>
              </a:spcBef>
              <a:spcAft>
                <a:spcPts val="0"/>
              </a:spcAft>
              <a:buClr>
                <a:srgbClr val="000000"/>
              </a:buClr>
              <a:buSzPts val="1100"/>
              <a:buFont typeface="Arial"/>
              <a:buNone/>
            </a:pPr>
            <a:endParaRPr sz="24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Clr>
                <a:srgbClr val="000000"/>
              </a:buClr>
              <a:buSzPts val="1100"/>
              <a:buFont typeface="Arial"/>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1100" dirty="0">
              <a:latin typeface="Arial"/>
              <a:ea typeface="Arial"/>
              <a:cs typeface="Arial"/>
              <a:sym typeface="Arial"/>
            </a:endParaRPr>
          </a:p>
        </p:txBody>
      </p:sp>
      <p:pic>
        <p:nvPicPr>
          <p:cNvPr id="146" name="Google Shape;146;p20"/>
          <p:cNvPicPr preferRelativeResize="0"/>
          <p:nvPr/>
        </p:nvPicPr>
        <p:blipFill rotWithShape="1">
          <a:blip r:embed="rId3">
            <a:alphaModFix/>
          </a:blip>
          <a:srcRect/>
          <a:stretch/>
        </p:blipFill>
        <p:spPr>
          <a:xfrm>
            <a:off x="10798730" y="73799"/>
            <a:ext cx="1089660" cy="1395730"/>
          </a:xfrm>
          <a:prstGeom prst="rect">
            <a:avLst/>
          </a:prstGeom>
          <a:noFill/>
          <a:ln>
            <a:noFill/>
          </a:ln>
        </p:spPr>
      </p:pic>
      <p:pic>
        <p:nvPicPr>
          <p:cNvPr id="2" name="Picture 2">
            <a:extLst>
              <a:ext uri="{FF2B5EF4-FFF2-40B4-BE49-F238E27FC236}">
                <a16:creationId xmlns:a16="http://schemas.microsoft.com/office/drawing/2014/main" id="{E10A88AF-8000-4D15-99E8-BA37D1CA4095}"/>
              </a:ext>
            </a:extLst>
          </p:cNvPr>
          <p:cNvPicPr>
            <a:picLocks noChangeAspect="1"/>
          </p:cNvPicPr>
          <p:nvPr/>
        </p:nvPicPr>
        <p:blipFill>
          <a:blip r:embed="rId4"/>
          <a:stretch>
            <a:fillRect/>
          </a:stretch>
        </p:blipFill>
        <p:spPr>
          <a:xfrm>
            <a:off x="10847178" y="5865423"/>
            <a:ext cx="993116" cy="993116"/>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1"/>
        <p:cNvGrpSpPr/>
        <p:nvPr/>
      </p:nvGrpSpPr>
      <p:grpSpPr>
        <a:xfrm>
          <a:off x="0" y="0"/>
          <a:ext cx="0" cy="0"/>
          <a:chOff x="0" y="0"/>
          <a:chExt cx="0" cy="0"/>
        </a:xfrm>
      </p:grpSpPr>
      <p:sp>
        <p:nvSpPr>
          <p:cNvPr id="152" name="Google Shape;152;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debrief</a:t>
            </a:r>
            <a:endParaRPr sz="3400" i="0" u="none" strike="noStrike" cap="none" dirty="0">
              <a:solidFill>
                <a:schemeClr val="dk1"/>
              </a:solidFill>
              <a:latin typeface="Century Gothic"/>
              <a:ea typeface="Century Gothic"/>
              <a:cs typeface="Century Gothic"/>
              <a:sym typeface="Century Gothic"/>
            </a:endParaRPr>
          </a:p>
        </p:txBody>
      </p:sp>
      <p:sp>
        <p:nvSpPr>
          <p:cNvPr id="153" name="Google Shape;153;p21"/>
          <p:cNvSpPr txBox="1">
            <a:spLocks noGrp="1"/>
          </p:cNvSpPr>
          <p:nvPr>
            <p:ph type="body" idx="1"/>
          </p:nvPr>
        </p:nvSpPr>
        <p:spPr>
          <a:xfrm>
            <a:off x="693224" y="1812200"/>
            <a:ext cx="11195225" cy="5045649"/>
          </a:xfrm>
          <a:prstGeom prst="rect">
            <a:avLst/>
          </a:prstGeom>
          <a:noFill/>
          <a:ln>
            <a:noFill/>
          </a:ln>
        </p:spPr>
        <p:txBody>
          <a:bodyPr spcFirstLastPara="1" wrap="square" lIns="91425" tIns="45700" rIns="91425" bIns="45700" anchor="t" anchorCtr="0">
            <a:noAutofit/>
          </a:bodyPr>
          <a:lstStyle/>
          <a:p>
            <a:pPr marL="0" lvl="0" indent="0" rtl="0">
              <a:lnSpc>
                <a:spcPct val="100000"/>
              </a:lnSpc>
              <a:spcBef>
                <a:spcPts val="0"/>
              </a:spcBef>
              <a:spcAft>
                <a:spcPts val="0"/>
              </a:spcAft>
              <a:buNone/>
            </a:pPr>
            <a:r>
              <a:rPr lang="en-US" sz="2400" b="1" dirty="0">
                <a:latin typeface="Century Gothic"/>
                <a:ea typeface="Century Gothic"/>
                <a:cs typeface="Century Gothic"/>
                <a:sym typeface="Century Gothic"/>
              </a:rPr>
              <a:t>Based on what you learned by “talking” silently during the Chalk Talk, turn to a partner and discuss these questions:</a:t>
            </a:r>
            <a:endParaRPr sz="2400" b="1" dirty="0">
              <a:latin typeface="Century Gothic"/>
              <a:ea typeface="Century Gothic"/>
              <a:cs typeface="Century Gothic"/>
              <a:sym typeface="Century Gothic"/>
            </a:endParaRPr>
          </a:p>
          <a:p>
            <a:pPr marL="0" lvl="0" indent="0" rtl="0">
              <a:lnSpc>
                <a:spcPct val="100000"/>
              </a:lnSpc>
              <a:spcBef>
                <a:spcPts val="0"/>
              </a:spcBef>
              <a:spcAft>
                <a:spcPts val="0"/>
              </a:spcAft>
              <a:buClr>
                <a:schemeClr val="dk1"/>
              </a:buClr>
              <a:buSzPts val="1100"/>
              <a:buFont typeface="Arial"/>
              <a:buNone/>
            </a:pPr>
            <a:endParaRPr sz="2400" b="1" dirty="0">
              <a:latin typeface="Century Gothic"/>
              <a:ea typeface="Century Gothic"/>
              <a:cs typeface="Century Gothic"/>
              <a:sym typeface="Century Gothic"/>
            </a:endParaRPr>
          </a:p>
          <a:p>
            <a:pPr marL="457200" lvl="0" indent="-381000" rtl="0">
              <a:lnSpc>
                <a:spcPct val="10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Why did Linda Sue Park write this book?</a:t>
            </a:r>
            <a:endParaRPr sz="2400" dirty="0">
              <a:latin typeface="Century Gothic"/>
              <a:ea typeface="Century Gothic"/>
              <a:cs typeface="Century Gothic"/>
              <a:sym typeface="Century Gothic"/>
            </a:endParaRPr>
          </a:p>
          <a:p>
            <a:pPr marL="45720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533400" lvl="0" indent="-457200" rtl="0">
              <a:lnSpc>
                <a:spcPct val="100000"/>
              </a:lnSpc>
              <a:spcBef>
                <a:spcPts val="0"/>
              </a:spcBef>
              <a:spcAft>
                <a:spcPts val="0"/>
              </a:spcAft>
              <a:buSzPts val="2400"/>
              <a:buFont typeface="+mj-lt"/>
              <a:buAutoNum type="arabicPeriod" startAt="2"/>
            </a:pPr>
            <a:r>
              <a:rPr lang="en-US" sz="2400" dirty="0">
                <a:latin typeface="Century Gothic"/>
                <a:ea typeface="Century Gothic"/>
                <a:cs typeface="Century Gothic"/>
                <a:sym typeface="Century Gothic"/>
              </a:rPr>
              <a:t>Why did Park include so many historical facts in the book?</a:t>
            </a:r>
            <a:endParaRPr sz="2400" dirty="0">
              <a:latin typeface="Century Gothic"/>
              <a:ea typeface="Century Gothic"/>
              <a:cs typeface="Century Gothic"/>
              <a:sym typeface="Century Gothic"/>
            </a:endParaRPr>
          </a:p>
          <a:p>
            <a:pPr marL="45720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533400" lvl="0" indent="-457200" rtl="0">
              <a:lnSpc>
                <a:spcPct val="100000"/>
              </a:lnSpc>
              <a:spcBef>
                <a:spcPts val="0"/>
              </a:spcBef>
              <a:spcAft>
                <a:spcPts val="0"/>
              </a:spcAft>
              <a:buSzPts val="2400"/>
              <a:buFont typeface="+mj-lt"/>
              <a:buAutoNum type="arabicPeriod" startAt="3"/>
            </a:pPr>
            <a:r>
              <a:rPr lang="en-US" sz="2400" dirty="0">
                <a:latin typeface="Century Gothic"/>
                <a:ea typeface="Century Gothic"/>
                <a:cs typeface="Century Gothic"/>
                <a:sym typeface="Century Gothic"/>
              </a:rPr>
              <a:t>Why did Park include details like Salva learning to read?</a:t>
            </a:r>
            <a:endParaRPr sz="2400" dirty="0">
              <a:latin typeface="Century Gothic"/>
              <a:ea typeface="Century Gothic"/>
              <a:cs typeface="Century Gothic"/>
              <a:sym typeface="Century Gothic"/>
            </a:endParaRPr>
          </a:p>
          <a:p>
            <a:pPr marL="457200" lvl="0" indent="0" rtl="0">
              <a:lnSpc>
                <a:spcPct val="100000"/>
              </a:lnSpc>
              <a:spcBef>
                <a:spcPts val="0"/>
              </a:spcBef>
              <a:spcAft>
                <a:spcPts val="0"/>
              </a:spcAft>
              <a:buNone/>
            </a:pPr>
            <a:endParaRPr sz="2400" dirty="0">
              <a:latin typeface="Century Gothic"/>
              <a:ea typeface="Century Gothic"/>
              <a:cs typeface="Century Gothic"/>
              <a:sym typeface="Century Gothic"/>
            </a:endParaRPr>
          </a:p>
          <a:p>
            <a:pPr marL="533400" lvl="0" indent="-457200" rtl="0">
              <a:lnSpc>
                <a:spcPct val="100000"/>
              </a:lnSpc>
              <a:spcBef>
                <a:spcPts val="0"/>
              </a:spcBef>
              <a:spcAft>
                <a:spcPts val="0"/>
              </a:spcAft>
              <a:buSzPts val="2400"/>
              <a:buFont typeface="+mj-lt"/>
              <a:buAutoNum type="arabicPeriod" startAt="4"/>
            </a:pPr>
            <a:r>
              <a:rPr lang="en-US" sz="2400" dirty="0">
                <a:latin typeface="Century Gothic"/>
                <a:ea typeface="Century Gothic"/>
                <a:cs typeface="Century Gothic"/>
                <a:sym typeface="Century Gothic"/>
              </a:rPr>
              <a:t>If you wanted to best understand what happened in Sudan and how it affected people, would you read the novel or the article?</a:t>
            </a:r>
            <a:endParaRPr sz="2400" dirty="0">
              <a:latin typeface="Century Gothic"/>
              <a:ea typeface="Century Gothic"/>
              <a:cs typeface="Century Gothic"/>
              <a:sym typeface="Century Gothic"/>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algn="ctr" rtl="0">
              <a:lnSpc>
                <a:spcPct val="145454"/>
              </a:lnSpc>
              <a:spcBef>
                <a:spcPts val="0"/>
              </a:spcBef>
              <a:spcAft>
                <a:spcPts val="0"/>
              </a:spcAft>
              <a:buNone/>
            </a:pPr>
            <a:endParaRPr sz="24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lvl="0" indent="0" rtl="0">
              <a:lnSpc>
                <a:spcPct val="145454"/>
              </a:lnSpc>
              <a:spcBef>
                <a:spcPts val="0"/>
              </a:spcBef>
              <a:spcAft>
                <a:spcPts val="0"/>
              </a:spcAft>
              <a:buNone/>
            </a:pPr>
            <a:r>
              <a:rPr lang="en-US" sz="1200" dirty="0">
                <a:solidFill>
                  <a:srgbClr val="000000"/>
                </a:solidFill>
                <a:latin typeface="Arial"/>
                <a:ea typeface="Arial"/>
                <a:cs typeface="Arial"/>
                <a:sym typeface="Arial"/>
              </a:rPr>
              <a:t> </a:t>
            </a:r>
            <a:endParaRPr sz="1200" dirty="0">
              <a:solidFill>
                <a:srgbClr val="000000"/>
              </a:solidFill>
              <a:latin typeface="Arial"/>
              <a:ea typeface="Arial"/>
              <a:cs typeface="Arial"/>
              <a:sym typeface="Arial"/>
            </a:endParaRPr>
          </a:p>
          <a:p>
            <a:pPr marL="0" marR="0" lvl="0" indent="0" algn="l" rtl="0">
              <a:lnSpc>
                <a:spcPct val="90000"/>
              </a:lnSpc>
              <a:spcBef>
                <a:spcPts val="1000"/>
              </a:spcBef>
              <a:spcAft>
                <a:spcPts val="0"/>
              </a:spcAft>
              <a:buNone/>
            </a:pPr>
            <a:endParaRPr sz="1100" dirty="0">
              <a:latin typeface="Arial"/>
              <a:ea typeface="Arial"/>
              <a:cs typeface="Arial"/>
              <a:sym typeface="Arial"/>
            </a:endParaRPr>
          </a:p>
        </p:txBody>
      </p:sp>
      <p:pic>
        <p:nvPicPr>
          <p:cNvPr id="154" name="Google Shape;154;p21"/>
          <p:cNvPicPr preferRelativeResize="0"/>
          <p:nvPr/>
        </p:nvPicPr>
        <p:blipFill rotWithShape="1">
          <a:blip r:embed="rId3">
            <a:alphaModFix/>
          </a:blip>
          <a:srcRect/>
          <a:stretch/>
        </p:blipFill>
        <p:spPr>
          <a:xfrm>
            <a:off x="10798730" y="73799"/>
            <a:ext cx="1089660" cy="139573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Alicia Sandelin</DisplayName>
        <AccountId>1132</AccountId>
        <AccountType/>
      </UserInfo>
    </SharedWithUsers>
  </documentManagement>
</p:properties>
</file>

<file path=customXml/itemProps1.xml><?xml version="1.0" encoding="utf-8"?>
<ds:datastoreItem xmlns:ds="http://schemas.openxmlformats.org/officeDocument/2006/customXml" ds:itemID="{31196E65-6D83-4F0C-B2A4-A458EE6B6FFA}"/>
</file>

<file path=customXml/itemProps2.xml><?xml version="1.0" encoding="utf-8"?>
<ds:datastoreItem xmlns:ds="http://schemas.openxmlformats.org/officeDocument/2006/customXml" ds:itemID="{9BD7A536-0FC1-48E6-830D-E66FB943F6C4}">
  <ds:schemaRefs>
    <ds:schemaRef ds:uri="http://schemas.microsoft.com/sharepoint/v3/contenttype/forms"/>
  </ds:schemaRefs>
</ds:datastoreItem>
</file>

<file path=customXml/itemProps3.xml><?xml version="1.0" encoding="utf-8"?>
<ds:datastoreItem xmlns:ds="http://schemas.openxmlformats.org/officeDocument/2006/customXml" ds:itemID="{D1CA5CCF-75A9-4A76-B757-8B83362653E3}">
  <ds:schemaRefs>
    <ds:schemaRef ds:uri="http://schemas.microsoft.com/office/2006/documentManagement/types"/>
    <ds:schemaRef ds:uri="http://schemas.microsoft.com/office/2006/metadata/properties"/>
    <ds:schemaRef ds:uri="http://purl.org/dc/terms/"/>
    <ds:schemaRef ds:uri="http://schemas.openxmlformats.org/package/2006/metadata/core-properties"/>
    <ds:schemaRef ds:uri="02a6a75b-8925-4bc7-8b21-b87d4a90d0a3"/>
    <ds:schemaRef ds:uri="http://purl.org/dc/dcmitype/"/>
    <ds:schemaRef ds:uri="http://schemas.microsoft.com/office/infopath/2007/PartnerControl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19</TotalTime>
  <Words>4615</Words>
  <Application>Microsoft Office PowerPoint</Application>
  <PresentationFormat>Widescreen</PresentationFormat>
  <Paragraphs>516</Paragraphs>
  <Slides>18</Slides>
  <Notes>17</Notes>
  <HiddenSlides>0</HiddenSlides>
  <MMClips>0</MMClips>
  <ScaleCrop>false</ScaleCrop>
  <HeadingPairs>
    <vt:vector size="4" baseType="variant">
      <vt:variant>
        <vt:lpstr>Theme</vt:lpstr>
      </vt:variant>
      <vt:variant>
        <vt:i4>1</vt:i4>
      </vt:variant>
      <vt:variant>
        <vt:lpstr>Slide Titles</vt:lpstr>
      </vt:variant>
      <vt:variant>
        <vt:i4>18</vt:i4>
      </vt:variant>
    </vt:vector>
  </HeadingPairs>
  <TitlesOfParts>
    <vt:vector size="19" baseType="lpstr">
      <vt:lpstr>Office Theme</vt:lpstr>
      <vt:lpstr>Grade 7: Module 1: Unit 2: Lesson 7 Teacher slide, before teaching.</vt:lpstr>
      <vt:lpstr>Grade 7: Module 1: Unit 2: Lesson 7 Teacher slide, before teaching.</vt:lpstr>
      <vt:lpstr>Grade 7: Module 1:  Unit 2: Lesson 7</vt:lpstr>
      <vt:lpstr>Hello, students!</vt:lpstr>
      <vt:lpstr>Let’s look at our learning targets</vt:lpstr>
      <vt:lpstr>Let’s look at the rest of our learning targets</vt:lpstr>
      <vt:lpstr>Let’s gather evidence to compare two texts</vt:lpstr>
      <vt:lpstr>Let’s Chalk Talk!</vt:lpstr>
      <vt:lpstr>Let’s debrief</vt:lpstr>
      <vt:lpstr>Exit ticket</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7 Teacher slide, before teaching.</dc:title>
  <dc:creator>tfiller</dc:creator>
  <cp:lastModifiedBy>Natalie Ivey</cp:lastModifiedBy>
  <cp:revision>11</cp:revision>
  <dcterms:modified xsi:type="dcterms:W3CDTF">2019-03-26T00:39:01Z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