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E2C7E1-F610-4758-8967-70CE3C137E23}" v="5" dt="2018-09-20T17:40:21.421"/>
  </p1510:revLst>
</p1510:revInfo>
</file>

<file path=ppt/tableStyles.xml><?xml version="1.0" encoding="utf-8"?>
<a:tblStyleLst xmlns:a="http://schemas.openxmlformats.org/drawingml/2006/main" def="{371CF180-9ED0-4ABC-9458-F2D9B02A682E}">
  <a:tblStyle styleId="{371CF180-9ED0-4ABC-9458-F2D9B02A682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BEF590E-E9DC-4941-BB5B-A8F13CAA4D49}"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125" autoAdjust="0"/>
  </p:normalViewPr>
  <p:slideViewPr>
    <p:cSldViewPr snapToGrid="0">
      <p:cViewPr varScale="1">
        <p:scale>
          <a:sx n="63" d="100"/>
          <a:sy n="63" d="100"/>
        </p:scale>
        <p:origin x="78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54E2C7E1-F610-4758-8967-70CE3C137E23}"/>
    <pc:docChg chg="modSld modMainMaster">
      <pc:chgData name="Steven Benson" userId="7888f041-e9c4-484d-a793-6a135ed92492" providerId="ADAL" clId="{54E2C7E1-F610-4758-8967-70CE3C137E23}" dt="2018-09-20T17:40:21.421" v="4" actId="14100"/>
      <pc:docMkLst>
        <pc:docMk/>
      </pc:docMkLst>
      <pc:sldChg chg="addSp modSp">
        <pc:chgData name="Steven Benson" userId="7888f041-e9c4-484d-a793-6a135ed92492" providerId="ADAL" clId="{54E2C7E1-F610-4758-8967-70CE3C137E23}" dt="2018-09-20T17:40:21.421" v="4" actId="14100"/>
        <pc:sldMkLst>
          <pc:docMk/>
          <pc:sldMk cId="0" sldId="258"/>
        </pc:sldMkLst>
        <pc:picChg chg="add mod">
          <ac:chgData name="Steven Benson" userId="7888f041-e9c4-484d-a793-6a135ed92492" providerId="ADAL" clId="{54E2C7E1-F610-4758-8967-70CE3C137E23}" dt="2018-09-20T17:40:21.421" v="4" actId="14100"/>
          <ac:picMkLst>
            <pc:docMk/>
            <pc:sldMk cId="0" sldId="258"/>
            <ac:picMk id="3" creationId="{28FDE476-81E8-4B46-AC7D-A54E4F7C01A9}"/>
          </ac:picMkLst>
        </pc:picChg>
      </pc:sldChg>
      <pc:sldMasterChg chg="addSp modSp">
        <pc:chgData name="Steven Benson" userId="7888f041-e9c4-484d-a793-6a135ed92492" providerId="ADAL" clId="{54E2C7E1-F610-4758-8967-70CE3C137E23}" dt="2018-09-20T17:40:12.077" v="1" actId="1076"/>
        <pc:sldMasterMkLst>
          <pc:docMk/>
          <pc:sldMasterMk cId="0" sldId="2147483659"/>
        </pc:sldMasterMkLst>
        <pc:picChg chg="add mod">
          <ac:chgData name="Steven Benson" userId="7888f041-e9c4-484d-a793-6a135ed92492" providerId="ADAL" clId="{54E2C7E1-F610-4758-8967-70CE3C137E23}" dt="2018-09-20T17:40:12.077" v="1" actId="1076"/>
          <ac:picMkLst>
            <pc:docMk/>
            <pc:sldMasterMk cId="0" sldId="2147483659"/>
            <ac:picMk id="7" creationId="{3ED7309C-C1EA-4A74-A976-67FFCD21C9C9}"/>
          </ac:picMkLst>
        </pc:picChg>
        <pc:picChg chg="add mod">
          <ac:chgData name="Steven Benson" userId="7888f041-e9c4-484d-a793-6a135ed92492" providerId="ADAL" clId="{54E2C7E1-F610-4758-8967-70CE3C137E23}" dt="2018-09-20T17:40:12.077" v="1" actId="1076"/>
          <ac:picMkLst>
            <pc:docMk/>
            <pc:sldMasterMk cId="0" sldId="2147483659"/>
            <ac:picMk id="8" creationId="{2FA721F7-002C-4113-8BB8-736BA4E4F6E1}"/>
          </ac:picMkLst>
        </pc:picChg>
        <pc:picChg chg="add mod">
          <ac:chgData name="Steven Benson" userId="7888f041-e9c4-484d-a793-6a135ed92492" providerId="ADAL" clId="{54E2C7E1-F610-4758-8967-70CE3C137E23}" dt="2018-09-20T17:40:12.077"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32334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Char char="●"/>
            </a:pPr>
            <a:r>
              <a:rPr lang="en-US" dirty="0"/>
              <a:t>The purpose of this lesson is making sure that all students have a clear understanding of setting, plot, and character in these chapters. Using their notes  will make the </a:t>
            </a:r>
            <a:r>
              <a:rPr lang="en-US" b="1" dirty="0"/>
              <a:t>Mid-Unit 1 Assessment</a:t>
            </a:r>
            <a:r>
              <a:rPr lang="en-US" dirty="0"/>
              <a:t> a more reliable measure of whether they can use textual evidence to explain working conditions, not just whether they understood the chapters.</a:t>
            </a:r>
            <a:endParaRPr dirty="0"/>
          </a:p>
          <a:p>
            <a:pPr marL="457200" lvl="0" indent="-304800" rtl="0">
              <a:spcBef>
                <a:spcPts val="0"/>
              </a:spcBef>
              <a:spcAft>
                <a:spcPts val="0"/>
              </a:spcAft>
              <a:buSzPts val="1200"/>
              <a:buChar char="●"/>
            </a:pPr>
            <a:r>
              <a:rPr lang="en-US" dirty="0"/>
              <a:t>For this purpose, the </a:t>
            </a:r>
            <a:r>
              <a:rPr lang="en-US" b="1" dirty="0"/>
              <a:t>Checking for Understanding entry task</a:t>
            </a:r>
            <a:r>
              <a:rPr lang="en-US" dirty="0"/>
              <a:t> includes both a check on notes and more time for questions about the vocabulary in the </a:t>
            </a:r>
            <a:r>
              <a:rPr lang="en-US" b="1" dirty="0"/>
              <a:t>Reader’s Dictionary.</a:t>
            </a:r>
            <a:endParaRPr b="1" dirty="0"/>
          </a:p>
          <a:p>
            <a:pPr marL="457200" lvl="0" indent="-304800" rtl="0">
              <a:spcBef>
                <a:spcPts val="0"/>
              </a:spcBef>
              <a:spcAft>
                <a:spcPts val="0"/>
              </a:spcAft>
              <a:buSzPts val="1200"/>
              <a:buChar char="●"/>
            </a:pPr>
            <a:r>
              <a:rPr lang="en-US" dirty="0"/>
              <a:t>Students also have a few minutes to review the feedback on the </a:t>
            </a:r>
            <a:r>
              <a:rPr lang="en-US" b="1" dirty="0"/>
              <a:t>Working Conditions in </a:t>
            </a:r>
            <a:r>
              <a:rPr lang="en-US" b="1" i="1" dirty="0" err="1"/>
              <a:t>Lyddie</a:t>
            </a:r>
            <a:r>
              <a:rPr lang="en-US" b="1" dirty="0"/>
              <a:t>: Textual Evidence</a:t>
            </a:r>
            <a:r>
              <a:rPr lang="en-US" dirty="0"/>
              <a:t> </a:t>
            </a:r>
            <a:r>
              <a:rPr lang="en-US" b="1" dirty="0"/>
              <a:t>note-catcher </a:t>
            </a:r>
            <a:r>
              <a:rPr lang="en-US" dirty="0"/>
              <a:t>that they completed in Lesson 8. </a:t>
            </a:r>
            <a:endParaRPr dirty="0"/>
          </a:p>
          <a:p>
            <a:pPr marL="457200" lvl="0" indent="-304800" rtl="0">
              <a:spcBef>
                <a:spcPts val="0"/>
              </a:spcBef>
              <a:spcAft>
                <a:spcPts val="0"/>
              </a:spcAft>
              <a:buSzPts val="1200"/>
              <a:buChar char="●"/>
            </a:pPr>
            <a:r>
              <a:rPr lang="en-US" dirty="0"/>
              <a:t>Consider selecting one example of strong work to share as an exemplar. </a:t>
            </a:r>
            <a:endParaRPr dirty="0"/>
          </a:p>
          <a:p>
            <a:pPr marL="457200" lvl="0" indent="-304800" rtl="0">
              <a:spcBef>
                <a:spcPts val="0"/>
              </a:spcBef>
              <a:spcAft>
                <a:spcPts val="0"/>
              </a:spcAft>
              <a:buSzPts val="1200"/>
              <a:buChar char="●"/>
            </a:pPr>
            <a:r>
              <a:rPr lang="en-US" dirty="0"/>
              <a:t>After students have reviewed this feedback, either collect their note-catchers to hold or have students put them away in a safe place; they will need to refer to this note-catcher again as they write their essays later in this unit.</a:t>
            </a:r>
            <a:endParaRPr dirty="0"/>
          </a:p>
          <a:p>
            <a:pPr marL="457200" lvl="0" indent="-304800" rtl="0">
              <a:spcBef>
                <a:spcPts val="0"/>
              </a:spcBef>
              <a:spcAft>
                <a:spcPts val="0"/>
              </a:spcAft>
              <a:buSzPts val="1200"/>
              <a:buChar char="●"/>
            </a:pPr>
            <a:r>
              <a:rPr lang="en-US" dirty="0"/>
              <a:t>Review: </a:t>
            </a:r>
            <a:r>
              <a:rPr lang="en-US" b="1" dirty="0"/>
              <a:t>Mid-Unit 1 Assessment</a:t>
            </a:r>
            <a:r>
              <a:rPr lang="en-US" dirty="0"/>
              <a:t> to make sure you do not discuss these specific questions with students in the first part of class; </a:t>
            </a:r>
            <a:r>
              <a:rPr lang="en-US" b="1" dirty="0"/>
              <a:t>Reader’s Notes, Chapter 12 and Chapter 13</a:t>
            </a:r>
            <a:r>
              <a:rPr lang="en-US" dirty="0"/>
              <a:t>, Teacher’s Edition; </a:t>
            </a:r>
            <a:r>
              <a:rPr lang="en-US" i="1" dirty="0" err="1"/>
              <a:t>Lyddie</a:t>
            </a:r>
            <a:r>
              <a:rPr lang="en-US" dirty="0"/>
              <a:t>, Chapters 12 and 13.</a:t>
            </a:r>
            <a:endParaRPr dirty="0"/>
          </a:p>
          <a:p>
            <a:pPr marL="457200" lvl="0" indent="-304800" rtl="0">
              <a:spcBef>
                <a:spcPts val="0"/>
              </a:spcBef>
              <a:spcAft>
                <a:spcPts val="0"/>
              </a:spcAft>
              <a:buSzPts val="1200"/>
              <a:buChar char="●"/>
            </a:pPr>
            <a:r>
              <a:rPr lang="en-US" dirty="0"/>
              <a:t>When you review the Mid-Unit 1 Assessment, notice that questions 6 and 7 on the mid-unit assessment are meant to help students think about a question that has two possible answers - in other words, a complex question! This will help students prepare for considering two sides to a question when they prepare for and then write an argument essay at the end of the unit.</a:t>
            </a:r>
            <a:endParaRPr dirty="0"/>
          </a:p>
          <a:p>
            <a:pPr marL="914400" lvl="0" indent="0" rtl="0">
              <a:lnSpc>
                <a:spcPct val="115000"/>
              </a:lnSpc>
              <a:spcBef>
                <a:spcPts val="0"/>
              </a:spcBef>
              <a:spcAft>
                <a:spcPts val="0"/>
              </a:spcAft>
              <a:buNone/>
            </a:pPr>
            <a:endParaRPr dirty="0"/>
          </a:p>
        </p:txBody>
      </p:sp>
    </p:spTree>
    <p:extLst>
      <p:ext uri="{BB962C8B-B14F-4D97-AF65-F5344CB8AC3E}">
        <p14:creationId xmlns:p14="http://schemas.microsoft.com/office/powerpoint/2010/main" val="2708494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fcb6a796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fcb6a796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20-30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457200" lvl="0" indent="-304800" rtl="0">
              <a:spcBef>
                <a:spcPts val="0"/>
              </a:spcBef>
              <a:spcAft>
                <a:spcPts val="0"/>
              </a:spcAft>
              <a:buClr>
                <a:schemeClr val="dk1"/>
              </a:buClr>
              <a:buSzPts val="1200"/>
              <a:buFont typeface="Calibri"/>
              <a:buChar char="●"/>
            </a:pPr>
            <a:r>
              <a:rPr lang="en-US" dirty="0"/>
              <a:t>Today, you may need to use more of this time for students to complete the Mid-Unit Assessment.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p:txBody>
      </p:sp>
      <p:sp>
        <p:nvSpPr>
          <p:cNvPr id="160" name="Google Shape;160;g3fcb6a796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497553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Chapters 12 and 13 entry task</a:t>
            </a:r>
            <a:endParaRPr b="1" dirty="0"/>
          </a:p>
          <a:p>
            <a:pPr marL="457200" lvl="0" indent="-304800" rtl="0">
              <a:lnSpc>
                <a:spcPct val="100000"/>
              </a:lnSpc>
              <a:spcBef>
                <a:spcPts val="0"/>
              </a:spcBef>
              <a:spcAft>
                <a:spcPts val="0"/>
              </a:spcAft>
              <a:buSzPts val="1200"/>
              <a:buFont typeface="Calibri"/>
              <a:buChar char="●"/>
            </a:pPr>
            <a:r>
              <a:rPr lang="en-US" b="1" dirty="0"/>
              <a:t>Reader’s notes for Chapter 1</a:t>
            </a:r>
            <a:endParaRPr b="1" dirty="0"/>
          </a:p>
          <a:p>
            <a:pPr marL="457200" lvl="0" indent="-304800" rtl="0">
              <a:lnSpc>
                <a:spcPct val="100000"/>
              </a:lnSpc>
              <a:spcBef>
                <a:spcPts val="0"/>
              </a:spcBef>
              <a:spcAft>
                <a:spcPts val="0"/>
              </a:spcAft>
              <a:buSzPts val="1200"/>
              <a:buFont typeface="Calibri"/>
              <a:buChar char="●"/>
            </a:pPr>
            <a:r>
              <a:rPr lang="en-US" b="1" dirty="0"/>
              <a:t>Teacher’s Edition of Reader’s Notes for Chapter 14</a:t>
            </a:r>
            <a:endParaRPr b="1" dirty="0"/>
          </a:p>
          <a:p>
            <a:pPr marL="457200" lvl="0" indent="-304800" rtl="0">
              <a:lnSpc>
                <a:spcPct val="100000"/>
              </a:lnSpc>
              <a:spcBef>
                <a:spcPts val="0"/>
              </a:spcBef>
              <a:spcAft>
                <a:spcPts val="0"/>
              </a:spcAft>
              <a:buSzPts val="1200"/>
              <a:buFont typeface="Calibri"/>
              <a:buChar char="●"/>
            </a:pPr>
            <a:r>
              <a:rPr lang="en-US" b="1" dirty="0"/>
              <a:t>Mid-Unit 1 Assessment: How Working Conditions Affected </a:t>
            </a:r>
            <a:r>
              <a:rPr lang="en-US" b="1" dirty="0" err="1"/>
              <a:t>Lyddie</a:t>
            </a:r>
            <a:r>
              <a:rPr lang="en-US" b="1" dirty="0"/>
              <a:t> </a:t>
            </a:r>
            <a:r>
              <a:rPr lang="en-US" dirty="0"/>
              <a:t>(one per student)</a:t>
            </a:r>
            <a:endParaRPr dirty="0"/>
          </a:p>
          <a:p>
            <a:pPr marL="457200" lvl="0" indent="-304800" rtl="0">
              <a:lnSpc>
                <a:spcPct val="100000"/>
              </a:lnSpc>
              <a:spcBef>
                <a:spcPts val="0"/>
              </a:spcBef>
              <a:spcAft>
                <a:spcPts val="0"/>
              </a:spcAft>
              <a:buSzPts val="1200"/>
              <a:buFont typeface="Calibri"/>
              <a:buChar char="●"/>
            </a:pPr>
            <a:r>
              <a:rPr lang="en-US" b="1" dirty="0"/>
              <a:t>Mid-Unit 1 Assessment: How Working Conditions Affected </a:t>
            </a:r>
            <a:r>
              <a:rPr lang="en-US" b="1" dirty="0" err="1"/>
              <a:t>Lyddie</a:t>
            </a:r>
            <a:r>
              <a:rPr lang="en-US" b="1" dirty="0"/>
              <a:t> </a:t>
            </a:r>
            <a:r>
              <a:rPr lang="en-US" dirty="0"/>
              <a:t>(Answers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novel</a:t>
            </a:r>
            <a:endParaRPr dirty="0"/>
          </a:p>
          <a:p>
            <a:pPr marL="457200" lvl="0" indent="-304800" rtl="0">
              <a:lnSpc>
                <a:spcPct val="100000"/>
              </a:lnSpc>
              <a:spcBef>
                <a:spcPts val="0"/>
              </a:spcBef>
              <a:spcAft>
                <a:spcPts val="0"/>
              </a:spcAft>
              <a:buSzPts val="1200"/>
              <a:buFont typeface="Calibri"/>
              <a:buChar char="●"/>
            </a:pPr>
            <a:r>
              <a:rPr lang="en-US" b="1" dirty="0"/>
              <a:t>Working Conditions in </a:t>
            </a:r>
            <a:r>
              <a:rPr lang="en-US" b="1" i="1" dirty="0" err="1"/>
              <a:t>Lyddie</a:t>
            </a:r>
            <a:r>
              <a:rPr lang="en-US" b="1" dirty="0"/>
              <a:t>: Textual Evidence note-catcher </a:t>
            </a:r>
            <a:r>
              <a:rPr lang="en-US" dirty="0"/>
              <a:t>(completed in Lesson 8; returned here with teacher feedback)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Have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0637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4263604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dirty="0"/>
          </a:p>
          <a:p>
            <a:pPr marL="0" lvl="0" indent="0">
              <a:spcBef>
                <a:spcPts val="0"/>
              </a:spcBef>
              <a:spcAft>
                <a:spcPts val="0"/>
              </a:spcAft>
              <a:buClr>
                <a:schemeClr val="dk1"/>
              </a:buClr>
              <a:buSzPts val="1400"/>
              <a:buFont typeface="Arial"/>
              <a:buNone/>
            </a:pPr>
            <a:endParaRPr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SzPts val="1200"/>
              <a:buChar char="●"/>
            </a:pPr>
            <a:r>
              <a:rPr lang="en-US" dirty="0"/>
              <a:t>It will be important to have the feedback on the </a:t>
            </a:r>
            <a:r>
              <a:rPr lang="en-US" b="1" dirty="0"/>
              <a:t>Working Conditions in </a:t>
            </a:r>
            <a:r>
              <a:rPr lang="en-US" b="1" dirty="0" err="1"/>
              <a:t>Lyddie</a:t>
            </a:r>
            <a:r>
              <a:rPr lang="en-US" b="1" dirty="0"/>
              <a:t>: Textual Evidence Note-catcher </a:t>
            </a:r>
            <a:r>
              <a:rPr lang="en-US" dirty="0"/>
              <a:t>ready for students to review before the assessment.</a:t>
            </a:r>
            <a:endParaRPr dirty="0"/>
          </a:p>
          <a:p>
            <a:pPr marL="0" lvl="0" indent="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689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13-15 </a:t>
            </a:r>
            <a:r>
              <a:rPr lang="en-US" b="1" i="0" u="none" strike="noStrike" cap="none" dirty="0">
                <a:solidFill>
                  <a:schemeClr val="dk1"/>
                </a:solidFill>
              </a:rPr>
              <a:t>minutes </a:t>
            </a:r>
            <a:r>
              <a:rPr lang="en-US" b="1" dirty="0"/>
              <a:t>(this slide, 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The entry task questions have been carefully written to make sure students understand the events in the book without discussing the working conditions that will be the focus of the assessment.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Checking for Understanding, Chapters 12 and 13 entry task</a:t>
            </a:r>
            <a:r>
              <a:rPr lang="en-US" dirty="0"/>
              <a:t> to students as they enter.</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complete the entry task individually. As they do so, circulate to check the </a:t>
            </a:r>
            <a:r>
              <a:rPr lang="en-US" b="1" dirty="0"/>
              <a:t>Reader’s Notes, Chapters 12 and 13 </a:t>
            </a:r>
            <a:r>
              <a:rPr lang="en-US" dirty="0"/>
              <a:t>for completion.</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call on several to share their answers to the </a:t>
            </a:r>
            <a:r>
              <a:rPr lang="en-US" b="1" dirty="0"/>
              <a:t>Checking for Understanding entry task</a:t>
            </a:r>
            <a:r>
              <a:rPr lang="en-US" dirty="0"/>
              <a:t>.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During debrief of the entry task, make sure students notice the following ideas for each question:</a:t>
            </a:r>
            <a:endParaRPr dirty="0"/>
          </a:p>
          <a:p>
            <a:pPr marL="914400" lvl="1" indent="-304800" rtl="0">
              <a:spcBef>
                <a:spcPts val="0"/>
              </a:spcBef>
              <a:spcAft>
                <a:spcPts val="0"/>
              </a:spcAft>
              <a:buSzPts val="1200"/>
              <a:buFont typeface="Courier New" panose="02070309020205020404" pitchFamily="49" charset="0"/>
              <a:buChar char="o"/>
            </a:pPr>
            <a:r>
              <a:rPr lang="en-US" dirty="0"/>
              <a:t>Letter says: Agnes has died, Rachel isn’t well, please send money.</a:t>
            </a:r>
            <a:endParaRPr dirty="0"/>
          </a:p>
          <a:p>
            <a:pPr marL="914400" lvl="1" indent="-304800" rtl="0">
              <a:spcBef>
                <a:spcPts val="0"/>
              </a:spcBef>
              <a:spcAft>
                <a:spcPts val="0"/>
              </a:spcAft>
              <a:buSzPts val="1200"/>
              <a:buFont typeface="Courier New" panose="02070309020205020404" pitchFamily="49" charset="0"/>
              <a:buChar char="o"/>
            </a:pPr>
            <a:r>
              <a:rPr lang="en-US" dirty="0" err="1"/>
              <a:t>Lyddie</a:t>
            </a:r>
            <a:r>
              <a:rPr lang="en-US" dirty="0"/>
              <a:t> fears that she will never earn enough money to pay off the debt on the farm and reunite her family; this makes her very reluctant to risk her job—the only way she has to get money—by signing the petition.</a:t>
            </a:r>
            <a:endParaRPr dirty="0"/>
          </a:p>
          <a:p>
            <a:pPr marL="914400" lvl="1" indent="-304800" rtl="0">
              <a:spcBef>
                <a:spcPts val="0"/>
              </a:spcBef>
              <a:spcAft>
                <a:spcPts val="0"/>
              </a:spcAft>
              <a:buSzPts val="1200"/>
              <a:buFont typeface="Courier New" panose="02070309020205020404" pitchFamily="49" charset="0"/>
              <a:buChar char="o"/>
            </a:pPr>
            <a:r>
              <a:rPr lang="en-US" i="1" dirty="0"/>
              <a:t>Tuned to</a:t>
            </a:r>
            <a:r>
              <a:rPr lang="en-US" dirty="0"/>
              <a:t> means “in tune with”; this shows that </a:t>
            </a:r>
            <a:r>
              <a:rPr lang="en-US" dirty="0" err="1"/>
              <a:t>Lyddie</a:t>
            </a:r>
            <a:r>
              <a:rPr lang="en-US" dirty="0"/>
              <a:t> is very proficient with operating the machines, and the work feels automatic to her.</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During this time, consider meeting with a small group of struggling readers and reviewing the </a:t>
            </a:r>
            <a:r>
              <a:rPr lang="en-US" b="1" dirty="0"/>
              <a:t>Reader’s Notes </a:t>
            </a:r>
            <a:r>
              <a:rPr lang="en-US" dirty="0"/>
              <a:t>with them. In addition, consider reading out loud and reviewing vocabulary in the passages on the assessment. This would be appropriate only for the least proficient readers, and it would be important to avoid discussion of topics covered in the assessment.</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9992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df7e7cff9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3df7e7cff9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13-15  </a:t>
            </a:r>
            <a:r>
              <a:rPr lang="en-US" b="1" i="0" u="none" strike="noStrike" cap="none" dirty="0">
                <a:solidFill>
                  <a:schemeClr val="dk1"/>
                </a:solidFill>
              </a:rPr>
              <a:t>minutes</a:t>
            </a:r>
            <a:r>
              <a:rPr lang="en-US" b="1" dirty="0"/>
              <a:t> (this slide, 3-5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i="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check their ho</a:t>
            </a:r>
            <a:r>
              <a:rPr lang="en-US" dirty="0"/>
              <a:t>mework definitions.</a:t>
            </a:r>
            <a:endParaRPr dirty="0"/>
          </a:p>
          <a:p>
            <a:pPr marL="457200" marR="0" lvl="0" indent="-304800" algn="l" rtl="0">
              <a:lnSpc>
                <a:spcPct val="100000"/>
              </a:lnSpc>
              <a:spcBef>
                <a:spcPts val="0"/>
              </a:spcBef>
              <a:spcAft>
                <a:spcPts val="0"/>
              </a:spcAft>
              <a:buSzPts val="1200"/>
              <a:buChar char="●"/>
            </a:pPr>
            <a:r>
              <a:rPr lang="en-US" dirty="0"/>
              <a:t>Consider spending a little longer on this vocabulary debrief than usual to make sure that students have a clear understanding of the vocabulary before they do the </a:t>
            </a:r>
            <a:r>
              <a:rPr lang="en-US" b="1" dirty="0"/>
              <a:t>Mid-Unit 1 Assessment</a:t>
            </a:r>
            <a:r>
              <a:rPr lang="en-US" dirty="0"/>
              <a:t>. </a:t>
            </a:r>
            <a:endParaRPr dirty="0"/>
          </a:p>
          <a:p>
            <a:pPr marL="457200" marR="0" lvl="0" indent="-304800" algn="l" rtl="0">
              <a:lnSpc>
                <a:spcPct val="100000"/>
              </a:lnSpc>
              <a:spcBef>
                <a:spcPts val="0"/>
              </a:spcBef>
              <a:spcAft>
                <a:spcPts val="0"/>
              </a:spcAft>
              <a:buSzPts val="1200"/>
              <a:buChar char="●"/>
            </a:pPr>
            <a:r>
              <a:rPr lang="en-US" dirty="0"/>
              <a:t>Use this same set of steps on next slide as well.</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Direct students to this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Post the correct definitions of the words in the </a:t>
            </a:r>
            <a:r>
              <a:rPr lang="en-US" b="1" dirty="0"/>
              <a:t>Reader’s Dictionary </a:t>
            </a:r>
            <a:r>
              <a:rPr lang="en-US" dirty="0"/>
              <a:t>and prompt students to correct their </a:t>
            </a:r>
            <a:r>
              <a:rPr lang="en-US" b="1" dirty="0"/>
              <a:t>Reader’s Notes</a:t>
            </a:r>
            <a:r>
              <a:rPr lang="en-US" dirty="0"/>
              <a:t> as necessary.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Ask if there are words about which they are confused and clarify as necessary.</a:t>
            </a:r>
            <a:endParaRPr dirty="0"/>
          </a:p>
          <a:p>
            <a:pPr marL="0" lvl="0" indent="0">
              <a:spcBef>
                <a:spcPts val="0"/>
              </a:spcBef>
              <a:spcAft>
                <a:spcPts val="0"/>
              </a:spcAft>
              <a:buNone/>
            </a:pPr>
            <a:endParaRPr b="1"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writing  the correct definitions.</a:t>
            </a:r>
            <a:endParaRPr dirty="0"/>
          </a:p>
          <a:p>
            <a:pPr marL="457200" marR="0" lvl="0" indent="-304800" algn="l" rtl="0">
              <a:lnSpc>
                <a:spcPct val="100000"/>
              </a:lnSpc>
              <a:spcBef>
                <a:spcPts val="0"/>
              </a:spcBef>
              <a:spcAft>
                <a:spcPts val="0"/>
              </a:spcAft>
              <a:buSzPts val="1200"/>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During this time, consider meeting with a small group of struggling readers and reviewing the </a:t>
            </a:r>
            <a:r>
              <a:rPr lang="en-US" b="1" dirty="0"/>
              <a:t>Reader’s Notes</a:t>
            </a:r>
            <a:r>
              <a:rPr lang="en-US" dirty="0"/>
              <a:t> with them. In addition, consider reading out loud and reviewing vocabulary in the passages on the assessment. This would be appropriate only for the least proficient readers, and it would be important to avoid discussion of topics covered in the assessment.</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2" name="Google Shape;122;g3df7e7cff9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0797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fb8c7981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fb8c7981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13-15 </a:t>
            </a:r>
            <a:r>
              <a:rPr lang="en-US" b="1" i="0" u="none" strike="noStrike" cap="none" dirty="0">
                <a:solidFill>
                  <a:schemeClr val="dk1"/>
                </a:solidFill>
              </a:rPr>
              <a:t>minutes</a:t>
            </a:r>
            <a:r>
              <a:rPr lang="en-US" b="1" dirty="0"/>
              <a:t> (this slide, 3-5 minutes)</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i="1" dirty="0"/>
          </a:p>
          <a:p>
            <a:pPr marL="0" marR="0" lvl="0" indent="0" algn="l" rtl="0">
              <a:lnSpc>
                <a:spcPct val="100000"/>
              </a:lnSpc>
              <a:spcBef>
                <a:spcPts val="0"/>
              </a:spcBef>
              <a:spcAft>
                <a:spcPts val="0"/>
              </a:spcAft>
              <a:buClr>
                <a:schemeClr val="dk1"/>
              </a:buClr>
              <a:buSzPts val="1200"/>
              <a:buFont typeface="Calibri"/>
              <a:buNone/>
            </a:pPr>
            <a:endParaRPr b="1" i="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continue to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sz="1100"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students’ </a:t>
            </a:r>
            <a:r>
              <a:rPr lang="en-US" b="1" dirty="0"/>
              <a:t>Working Conditions in </a:t>
            </a:r>
            <a:r>
              <a:rPr lang="en-US" b="1" dirty="0" err="1"/>
              <a:t>Lyddie</a:t>
            </a:r>
            <a:r>
              <a:rPr lang="en-US" b="1" dirty="0"/>
              <a:t>: Textual Evidence Note-catchers</a:t>
            </a:r>
            <a:r>
              <a:rPr lang="en-US" dirty="0"/>
              <a:t> (collected in Lesson 8) and give students several minutes to review your feedback. At this point, you may also wish to display a piece of exemplar work. Encourage students to take this feedback into account as they complete the </a:t>
            </a:r>
            <a:r>
              <a:rPr lang="en-US" b="1" dirty="0"/>
              <a:t>Mid-Unit 1 Assessment</a:t>
            </a:r>
            <a:r>
              <a:rPr lang="en-US" dirty="0"/>
              <a:t>.</a:t>
            </a:r>
            <a:endParaRPr dirty="0"/>
          </a:p>
          <a:p>
            <a:pPr marL="0" marR="0" lvl="0" indent="0" algn="l" rtl="0">
              <a:lnSpc>
                <a:spcPct val="100000"/>
              </a:lnSpc>
              <a:spcBef>
                <a:spcPts val="0"/>
              </a:spcBef>
              <a:spcAft>
                <a:spcPts val="0"/>
              </a:spcAft>
              <a:buClr>
                <a:schemeClr val="dk1"/>
              </a:buClr>
              <a:buSzPts val="1200"/>
              <a:buFont typeface="Calibri"/>
              <a:buNone/>
            </a:pPr>
            <a:endParaRPr sz="1100"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During this time, consider meeting with a small group of struggling readers and reviewing the </a:t>
            </a:r>
            <a:r>
              <a:rPr lang="en-US" b="1" dirty="0"/>
              <a:t>Reader’s Notes</a:t>
            </a:r>
            <a:r>
              <a:rPr lang="en-US" dirty="0"/>
              <a:t> with them. In addition, consider reading out loud and reviewing vocabulary in the passages on the assessment. This would be appropriate only for the least proficient readers, and it would be important to avoid discussion of topics covered in the assessment.</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sz="1100" i="0" u="none" strike="noStrike" cap="none" dirty="0">
              <a:solidFill>
                <a:schemeClr val="dk1"/>
              </a:solidFill>
            </a:endParaRPr>
          </a:p>
        </p:txBody>
      </p:sp>
      <p:sp>
        <p:nvSpPr>
          <p:cNvPr id="131" name="Google Shape;131;g3dfb8c7981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0110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30-45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Mid-Unit Assessment</a:t>
            </a:r>
            <a:endParaRPr sz="1100" b="1" dirty="0"/>
          </a:p>
          <a:p>
            <a:pPr marL="0" lvl="0" indent="0" rtl="0">
              <a:lnSpc>
                <a:spcPct val="90000"/>
              </a:lnSpc>
              <a:spcBef>
                <a:spcPts val="1000"/>
              </a:spcBef>
              <a:spcAft>
                <a:spcPts val="0"/>
              </a:spcAft>
              <a:buClr>
                <a:schemeClr val="dk1"/>
              </a:buClr>
              <a:buSzPts val="1100"/>
              <a:buFont typeface="Arial"/>
              <a:buNone/>
            </a:pPr>
            <a:endParaRPr sz="1100"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After </a:t>
            </a:r>
            <a:r>
              <a:rPr lang="en-US" dirty="0"/>
              <a:t>previewing </a:t>
            </a:r>
            <a:r>
              <a:rPr lang="en-US" b="1" dirty="0"/>
              <a:t>Mid-Unit Assessment</a:t>
            </a:r>
            <a:r>
              <a:rPr lang="en-US" dirty="0"/>
              <a:t> and answer key, you may find that it  is possible that many will not finish within the allotted time frame of 30 minutes.  Consider allowing another chunk of time in the next lesson.</a:t>
            </a:r>
            <a:endParaRPr dirty="0"/>
          </a:p>
          <a:p>
            <a:pPr marL="457200" marR="0" lvl="0" indent="-304800" algn="l" rtl="0">
              <a:lnSpc>
                <a:spcPct val="100000"/>
              </a:lnSpc>
              <a:spcBef>
                <a:spcPts val="0"/>
              </a:spcBef>
              <a:spcAft>
                <a:spcPts val="0"/>
              </a:spcAft>
              <a:buSzPts val="1200"/>
              <a:buChar char="●"/>
            </a:pPr>
            <a:r>
              <a:rPr lang="en-US" dirty="0"/>
              <a:t>It’s important that students understand they can and should reread as they work on the assessment. Often, students are used to being assessed only on what they can remember - here, they are being assessed on their understanding and their use of text and notes!</a:t>
            </a:r>
            <a:endParaRPr dirty="0"/>
          </a:p>
          <a:p>
            <a:pPr marL="457200" marR="0" lvl="0" indent="-304800" algn="l" rtl="0">
              <a:lnSpc>
                <a:spcPct val="100000"/>
              </a:lnSpc>
              <a:spcBef>
                <a:spcPts val="0"/>
              </a:spcBef>
              <a:spcAft>
                <a:spcPts val="0"/>
              </a:spcAft>
              <a:buSzPts val="1200"/>
              <a:buChar char="●"/>
            </a:pPr>
            <a:r>
              <a:rPr lang="en-US" dirty="0"/>
              <a:t>Questions 6 and 7 on the </a:t>
            </a:r>
            <a:r>
              <a:rPr lang="en-US" b="1" dirty="0"/>
              <a:t>Mid-Unit Assessment</a:t>
            </a:r>
            <a:r>
              <a:rPr lang="en-US" dirty="0"/>
              <a:t> are meant to help students think about a question that has two possible answers - in other words, a complex question! This will help students prepare for considering two sides to a question when they prepare for and then write an argument essay at the end of the unit.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aloud slide and be sure students are reading  along in their heads.</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them that rereading is an important strategy for understanding text, and tell them that you want to make sure everyone does well on the assessment.</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Allow time for students to reread the pages from the text (Chapter 12 and pp 97 and 98 of Chapter 13).</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Distribute the </a:t>
            </a:r>
            <a:r>
              <a:rPr lang="en-US" b="1" dirty="0"/>
              <a:t>Mid-Unit Assessment</a:t>
            </a:r>
            <a:r>
              <a:rPr lang="en-US" dirty="0"/>
              <a:t>.</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Tell students that everyone needs to remain silent until the entire class is finished, that this commitment is how they show respect for each other and is non-negotiable.</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Write on the board: “If you finish early, you can …” and include suggestions they made in Module 1, Unit 1 (Lesson 14).</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Remind them that they can and should refer to their books and their </a:t>
            </a:r>
            <a:r>
              <a:rPr lang="en-US" b="1" dirty="0"/>
              <a:t>Reader’s Notes </a:t>
            </a:r>
            <a:r>
              <a:rPr lang="en-US" dirty="0"/>
              <a:t>as they complete the assessment. </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Tell them that you will be concerned if you do not see them rereading as they complete the assessment.</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Collect students’ assessments. When they are done, they should begin the homework assignment (reading Chapter 14 and completing the </a:t>
            </a:r>
            <a:r>
              <a:rPr lang="en-US" b="1" dirty="0"/>
              <a:t>Reader’s Notes</a:t>
            </a:r>
            <a:r>
              <a:rPr lang="en-US" dirty="0"/>
              <a:t>).</a:t>
            </a:r>
            <a:endParaRPr dirty="0"/>
          </a:p>
          <a:p>
            <a:pPr marL="0" marR="0" lvl="0" indent="0" algn="l" rtl="0">
              <a:lnSpc>
                <a:spcPct val="100000"/>
              </a:lnSpc>
              <a:spcBef>
                <a:spcPts val="100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an understanding of what a long-term target is.</a:t>
            </a:r>
            <a:endParaRPr dirty="0"/>
          </a:p>
          <a:p>
            <a:pPr marL="457200" marR="0" lvl="0" indent="-304800" algn="l" rtl="0">
              <a:lnSpc>
                <a:spcPct val="100000"/>
              </a:lnSpc>
              <a:spcBef>
                <a:spcPts val="0"/>
              </a:spcBef>
              <a:spcAft>
                <a:spcPts val="0"/>
              </a:spcAft>
              <a:buSzPts val="1200"/>
              <a:buChar char="●"/>
            </a:pPr>
            <a:r>
              <a:rPr lang="en-US" dirty="0"/>
              <a:t>Be sure students are rereading the specific pages as a review.</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During this time, consider working with a small group whose work in previous lessons suggests they may need extra support with this skill.</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0" name="Google Shape;140;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4794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rgbClr val="000000"/>
              </a:buClr>
              <a:buSzPts val="1200"/>
              <a:buChar char="●"/>
            </a:pPr>
            <a:r>
              <a:rPr lang="en-US" dirty="0">
                <a:solidFill>
                  <a:srgbClr val="000000"/>
                </a:solidFill>
              </a:rPr>
              <a:t>Read Chapter 14 of </a:t>
            </a:r>
            <a:r>
              <a:rPr lang="en-US" i="1" dirty="0" err="1">
                <a:solidFill>
                  <a:srgbClr val="000000"/>
                </a:solidFill>
              </a:rPr>
              <a:t>Lyddie</a:t>
            </a:r>
            <a:r>
              <a:rPr lang="en-US" dirty="0">
                <a:solidFill>
                  <a:srgbClr val="000000"/>
                </a:solidFill>
              </a:rPr>
              <a:t> and and </a:t>
            </a:r>
            <a:r>
              <a:rPr lang="en-US" b="1" dirty="0" err="1">
                <a:solidFill>
                  <a:srgbClr val="000000"/>
                </a:solidFill>
              </a:rPr>
              <a:t>Lyddie</a:t>
            </a:r>
            <a:r>
              <a:rPr lang="en-US" b="1" dirty="0">
                <a:solidFill>
                  <a:srgbClr val="000000"/>
                </a:solidFill>
              </a:rPr>
              <a:t> Reader’s Notes, Chapter 14</a:t>
            </a:r>
            <a:r>
              <a:rPr lang="en-US" dirty="0">
                <a:solidFill>
                  <a:srgbClr val="000000"/>
                </a:solidFill>
              </a:rPr>
              <a:t>.</a:t>
            </a:r>
            <a:endParaRPr dirty="0">
              <a:solidFill>
                <a:srgbClr val="000000"/>
              </a:solidFill>
            </a:endParaRPr>
          </a:p>
          <a:p>
            <a:pPr marL="457200" marR="0" lvl="0" indent="-304800" algn="l" rtl="0">
              <a:lnSpc>
                <a:spcPct val="100000"/>
              </a:lnSpc>
              <a:spcBef>
                <a:spcPts val="0"/>
              </a:spcBef>
              <a:spcAft>
                <a:spcPts val="0"/>
              </a:spcAft>
              <a:buClr>
                <a:srgbClr val="000000"/>
              </a:buClr>
              <a:buSzPts val="1200"/>
              <a:buChar char="●"/>
            </a:pPr>
            <a:r>
              <a:rPr lang="en-US" dirty="0">
                <a:solidFill>
                  <a:srgbClr val="000000"/>
                </a:solidFill>
              </a:rPr>
              <a:t>Note: Students will need to refer to the </a:t>
            </a:r>
            <a:r>
              <a:rPr lang="en-US" b="1" dirty="0">
                <a:solidFill>
                  <a:srgbClr val="000000"/>
                </a:solidFill>
              </a:rPr>
              <a:t>Working Conditions in </a:t>
            </a:r>
            <a:r>
              <a:rPr lang="en-US" b="1" dirty="0" err="1">
                <a:solidFill>
                  <a:srgbClr val="000000"/>
                </a:solidFill>
              </a:rPr>
              <a:t>Lyddie</a:t>
            </a:r>
            <a:r>
              <a:rPr lang="en-US" b="1" dirty="0">
                <a:solidFill>
                  <a:srgbClr val="000000"/>
                </a:solidFill>
              </a:rPr>
              <a:t>: Textual Evidence note-catchers</a:t>
            </a:r>
            <a:r>
              <a:rPr lang="en-US" dirty="0">
                <a:solidFill>
                  <a:srgbClr val="000000"/>
                </a:solidFill>
              </a:rPr>
              <a:t> again later in this unit, when they write their essays. If you are worried that students will lose theirs, consider recollecting them and distributing them again later in the unit (Lesson 14) when they begin gathering evidence for their essays.</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Look for students to be engaged and paying attention.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50" name="Google Shape;150;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3388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559875"/>
            <a:ext cx="10965600" cy="5258400"/>
          </a:xfrm>
          <a:prstGeom prst="rect">
            <a:avLst/>
          </a:prstGeom>
          <a:noFill/>
          <a:ln>
            <a:noFill/>
          </a:ln>
        </p:spPr>
        <p:txBody>
          <a:bodyPr spcFirstLastPara="1" wrap="square" lIns="91425" tIns="45700" rIns="91425" bIns="45700" anchor="t" anchorCtr="0">
            <a:noAutofit/>
          </a:bodyPr>
          <a:lstStyle/>
          <a:p>
            <a:pPr marL="495300" indent="-457200">
              <a:spcBef>
                <a:spcPts val="0"/>
              </a:spcBef>
              <a:buSzPts val="3000"/>
            </a:pPr>
            <a:r>
              <a:rPr lang="en-US" sz="3000" i="0" u="none" strike="noStrike" cap="none" dirty="0">
                <a:solidFill>
                  <a:schemeClr val="dk1"/>
                </a:solidFill>
                <a:latin typeface="Century Gothic"/>
                <a:ea typeface="Century Gothic"/>
                <a:cs typeface="Century Gothic"/>
                <a:sym typeface="Century Gothic"/>
              </a:rPr>
              <a:t>This lesson will take approximately </a:t>
            </a:r>
            <a:r>
              <a:rPr lang="en-US" sz="3000" dirty="0">
                <a:latin typeface="Century Gothic"/>
                <a:ea typeface="Century Gothic"/>
                <a:cs typeface="Century Gothic"/>
                <a:sym typeface="Century Gothic"/>
              </a:rPr>
              <a:t>60-70 </a:t>
            </a:r>
            <a:r>
              <a:rPr lang="en-US" sz="3000" i="0" u="none" strike="noStrike" cap="none" dirty="0">
                <a:solidFill>
                  <a:schemeClr val="dk1"/>
                </a:solidFill>
                <a:latin typeface="Century Gothic"/>
                <a:ea typeface="Century Gothic"/>
                <a:cs typeface="Century Gothic"/>
                <a:sym typeface="Century Gothic"/>
              </a:rPr>
              <a:t>minutes to complete. </a:t>
            </a:r>
            <a:endParaRPr lang="en-US" sz="3000" dirty="0">
              <a:solidFill>
                <a:srgbClr val="333333"/>
              </a:solidFill>
              <a:highlight>
                <a:srgbClr val="FFFFFF"/>
              </a:highlight>
              <a:latin typeface="Century Gothic"/>
              <a:ea typeface="Century Gothic"/>
              <a:cs typeface="Century Gothic"/>
              <a:sym typeface="Century Gothic"/>
            </a:endParaRPr>
          </a:p>
          <a:p>
            <a:pPr marL="495300" indent="-457200">
              <a:spcBef>
                <a:spcPts val="0"/>
              </a:spcBef>
              <a:buSzPts val="3000"/>
            </a:pPr>
            <a:r>
              <a:rPr lang="en-US" sz="3000" dirty="0">
                <a:latin typeface="Century Gothic"/>
                <a:ea typeface="Century Gothic"/>
                <a:cs typeface="Century Gothic"/>
                <a:sym typeface="Century Gothic"/>
              </a:rPr>
              <a:t>This lesson includes the Mid-Unit 1 Assessment. Before students complete the assessment, they have time to review and discuss the reading they did for homework.  </a:t>
            </a:r>
            <a:endParaRPr sz="30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76200" lvl="0" indent="0" rtl="0">
              <a:lnSpc>
                <a:spcPct val="115000"/>
              </a:lnSpc>
              <a:spcBef>
                <a:spcPts val="1000"/>
              </a:spcBef>
              <a:spcAft>
                <a:spcPts val="0"/>
              </a:spcAft>
              <a:buNone/>
            </a:pPr>
            <a:r>
              <a:rPr lang="en-US" sz="2400" b="1" dirty="0">
                <a:latin typeface="Century Gothic"/>
                <a:ea typeface="Century Gothic"/>
                <a:cs typeface="Century Gothic"/>
                <a:sym typeface="Century Gothic"/>
              </a:rPr>
              <a:t>•     I can cite specific textual evidence to explain what working </a:t>
            </a:r>
            <a:endParaRPr sz="2400" b="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b="1" dirty="0">
                <a:latin typeface="Century Gothic"/>
                <a:ea typeface="Century Gothic"/>
                <a:cs typeface="Century Gothic"/>
                <a:sym typeface="Century Gothic"/>
              </a:rPr>
              <a:t>       conditions were like in the mills and how they affected </a:t>
            </a:r>
            <a:r>
              <a:rPr lang="en-US" sz="2400" b="1" dirty="0" err="1">
                <a:latin typeface="Century Gothic"/>
                <a:ea typeface="Century Gothic"/>
                <a:cs typeface="Century Gothic"/>
                <a:sym typeface="Century Gothic"/>
              </a:rPr>
              <a:t>Lyddie</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b="1" dirty="0">
                <a:latin typeface="Century Gothic"/>
                <a:ea typeface="Century Gothic"/>
                <a:cs typeface="Century Gothic"/>
                <a:sym typeface="Century Gothic"/>
              </a:rPr>
              <a:t>•     Mid-Unit 1 Assessment completion</a:t>
            </a:r>
            <a:endParaRPr sz="2400" b="1" dirty="0">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2"/>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63" name="Google Shape;163;p22"/>
          <p:cNvGraphicFramePr/>
          <p:nvPr/>
        </p:nvGraphicFramePr>
        <p:xfrm>
          <a:off x="825816" y="1479012"/>
          <a:ext cx="9569025" cy="4204775"/>
        </p:xfrm>
        <a:graphic>
          <a:graphicData uri="http://schemas.openxmlformats.org/drawingml/2006/table">
            <a:tbl>
              <a:tblPr firstRow="1" bandRow="1">
                <a:noFill/>
                <a:tableStyleId>{ABEF590E-E9DC-4941-BB5B-A8F13CAA4D49}</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739250"/>
            <a:ext cx="10691400" cy="4578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Checking for Understanding, Chapters 12 and 13 entry task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Working Conditions in </a:t>
            </a:r>
            <a:r>
              <a:rPr lang="en-US" sz="2000" b="1" i="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Textual Evidence note-catcher </a:t>
            </a:r>
            <a:r>
              <a:rPr lang="en-US" sz="2000" dirty="0">
                <a:latin typeface="Century Gothic"/>
                <a:ea typeface="Century Gothic"/>
                <a:cs typeface="Century Gothic"/>
                <a:sym typeface="Century Gothic"/>
              </a:rPr>
              <a:t>(completed in Lesson 8; returned here with teacher feedback)</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i="1"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(book; 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Mid-Unit 1 Assessment: How Working Conditions Affected </a:t>
            </a:r>
            <a:r>
              <a:rPr lang="en-US" sz="2000" b="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Mid-Unit 1 Assessment: How Working Conditions Affected </a:t>
            </a:r>
            <a:r>
              <a:rPr lang="en-US" sz="2000" b="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a:t>
            </a:r>
            <a:r>
              <a:rPr lang="en-US" sz="2000" dirty="0">
                <a:latin typeface="Century Gothic"/>
                <a:ea typeface="Century Gothic"/>
                <a:cs typeface="Century Gothic"/>
                <a:sym typeface="Century Gothic"/>
              </a:rPr>
              <a:t>(Answers for Teacher Reference)</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i="1" dirty="0" err="1">
                <a:latin typeface="Century Gothic"/>
                <a:ea typeface="Century Gothic"/>
                <a:cs typeface="Century Gothic"/>
                <a:sym typeface="Century Gothic"/>
              </a:rPr>
              <a:t>Lyddie</a:t>
            </a:r>
            <a:r>
              <a:rPr lang="en-US" sz="2000" b="1" i="1" dirty="0">
                <a:latin typeface="Century Gothic"/>
                <a:ea typeface="Century Gothic"/>
                <a:cs typeface="Century Gothic"/>
                <a:sym typeface="Century Gothic"/>
              </a:rPr>
              <a:t> </a:t>
            </a:r>
            <a:r>
              <a:rPr lang="en-US" sz="2000" b="1" dirty="0">
                <a:latin typeface="Century Gothic"/>
                <a:ea typeface="Century Gothic"/>
                <a:cs typeface="Century Gothic"/>
                <a:sym typeface="Century Gothic"/>
              </a:rPr>
              <a:t>Reader’s Notes, Chapter 14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i="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Reader’s Notes, Chapter 14, Teacher’s Edition </a:t>
            </a:r>
            <a:r>
              <a:rPr lang="en-US" sz="2000" dirty="0">
                <a:latin typeface="Century Gothic"/>
                <a:ea typeface="Century Gothic"/>
                <a:cs typeface="Century Gothic"/>
                <a:sym typeface="Century Gothic"/>
              </a:rPr>
              <a:t>(for Teacher Reference)</a:t>
            </a:r>
            <a:endParaRPr sz="20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9</a:t>
            </a:r>
            <a:endParaRPr sz="5600" b="1"/>
          </a:p>
        </p:txBody>
      </p:sp>
      <p:pic>
        <p:nvPicPr>
          <p:cNvPr id="3" name="Picture 2">
            <a:extLst>
              <a:ext uri="{FF2B5EF4-FFF2-40B4-BE49-F238E27FC236}">
                <a16:creationId xmlns:a16="http://schemas.microsoft.com/office/drawing/2014/main" id="{28FDE476-81E8-4B46-AC7D-A54E4F7C01A9}"/>
              </a:ext>
            </a:extLst>
          </p:cNvPr>
          <p:cNvPicPr>
            <a:picLocks noChangeAspect="1"/>
          </p:cNvPicPr>
          <p:nvPr/>
        </p:nvPicPr>
        <p:blipFill>
          <a:blip r:embed="rId3"/>
          <a:stretch>
            <a:fillRect/>
          </a:stretch>
        </p:blipFill>
        <p:spPr>
          <a:xfrm>
            <a:off x="4953275" y="955041"/>
            <a:ext cx="2651210" cy="146355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In this lesson you will pull together the things you have learned about working conditions in the mills and complete your Mid-Unit Assessment.</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Entry task and review homework</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feedback from textual evidence note-catcher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Complete Mid-Unit Assessment </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78912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23250" y="3596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Entry Task</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23250" y="1469575"/>
            <a:ext cx="11545500" cy="506160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0"/>
              </a:spcBef>
              <a:spcAft>
                <a:spcPts val="0"/>
              </a:spcAft>
              <a:buClr>
                <a:schemeClr val="dk1"/>
              </a:buClr>
              <a:buSzPts val="1100"/>
              <a:buFont typeface="Arial"/>
              <a:buNone/>
            </a:pPr>
            <a:r>
              <a:rPr lang="en-US" b="1" dirty="0">
                <a:latin typeface="Century Gothic"/>
                <a:ea typeface="Century Gothic"/>
                <a:cs typeface="Century Gothic"/>
                <a:sym typeface="Century Gothic"/>
              </a:rPr>
              <a:t>Use your Reader’s Notes from Chapters 12 and 13 of </a:t>
            </a:r>
            <a:endParaRPr b="1" dirty="0">
              <a:latin typeface="Century Gothic"/>
              <a:ea typeface="Century Gothic"/>
              <a:cs typeface="Century Gothic"/>
              <a:sym typeface="Century Gothic"/>
            </a:endParaRPr>
          </a:p>
          <a:p>
            <a:pPr marL="0" lvl="0" indent="0">
              <a:lnSpc>
                <a:spcPct val="100000"/>
              </a:lnSpc>
              <a:spcBef>
                <a:spcPts val="0"/>
              </a:spcBef>
              <a:spcAft>
                <a:spcPts val="0"/>
              </a:spcAft>
              <a:buClr>
                <a:schemeClr val="dk1"/>
              </a:buClr>
              <a:buSzPts val="1100"/>
              <a:buFont typeface="Arial"/>
              <a:buNone/>
            </a:pP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to answer the questions below.</a:t>
            </a:r>
            <a:endParaRPr b="1" dirty="0">
              <a:latin typeface="Century Gothic"/>
              <a:ea typeface="Century Gothic"/>
              <a:cs typeface="Century Gothic"/>
              <a:sym typeface="Century Gothic"/>
            </a:endParaRPr>
          </a:p>
          <a:p>
            <a:pPr marL="0" lvl="0" indent="0">
              <a:spcBef>
                <a:spcPts val="100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Near the beginning of Chapter 12,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receives a letter from her mother. What does the letter say?</a:t>
            </a:r>
          </a:p>
          <a:p>
            <a:pPr marL="457200" lvl="0" indent="-342900" rtl="0">
              <a:spcBef>
                <a:spcPts val="1000"/>
              </a:spcBef>
              <a:spcAft>
                <a:spcPts val="0"/>
              </a:spcAft>
              <a:buSzPts val="1800"/>
              <a:buFont typeface="Century Gothic"/>
              <a:buAutoNum type="arabicPeriod"/>
            </a:pPr>
            <a:endParaRPr lang="en-US" sz="1800" dirty="0">
              <a:solidFill>
                <a:srgbClr val="000000"/>
              </a:solidFill>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solidFill>
                  <a:srgbClr val="000000"/>
                </a:solidFill>
                <a:latin typeface="Century Gothic"/>
                <a:ea typeface="Century Gothic"/>
                <a:cs typeface="Century Gothic"/>
                <a:sym typeface="Century Gothic"/>
              </a:rPr>
              <a:t>After she reads the letter, </a:t>
            </a:r>
            <a:r>
              <a:rPr lang="en-US" sz="1800" dirty="0" err="1">
                <a:solidFill>
                  <a:srgbClr val="000000"/>
                </a:solidFill>
                <a:latin typeface="Century Gothic"/>
                <a:ea typeface="Century Gothic"/>
                <a:cs typeface="Century Gothic"/>
                <a:sym typeface="Century Gothic"/>
              </a:rPr>
              <a:t>Lyddie</a:t>
            </a:r>
            <a:r>
              <a:rPr lang="en-US" sz="1800" dirty="0">
                <a:solidFill>
                  <a:srgbClr val="000000"/>
                </a:solidFill>
                <a:latin typeface="Century Gothic"/>
                <a:ea typeface="Century Gothic"/>
                <a:cs typeface="Century Gothic"/>
                <a:sym typeface="Century Gothic"/>
              </a:rPr>
              <a:t> thinks: “She must work harder. She must earn all the money to pay what they owed, so she could gather her family together back on the farm while she still had family left to gather (p. 88).” What does this passage tell you about what </a:t>
            </a:r>
            <a:r>
              <a:rPr lang="en-US" sz="1800" dirty="0" err="1">
                <a:solidFill>
                  <a:srgbClr val="000000"/>
                </a:solidFill>
                <a:latin typeface="Century Gothic"/>
                <a:ea typeface="Century Gothic"/>
                <a:cs typeface="Century Gothic"/>
                <a:sym typeface="Century Gothic"/>
              </a:rPr>
              <a:t>Lyddie</a:t>
            </a:r>
            <a:r>
              <a:rPr lang="en-US" sz="1800" dirty="0">
                <a:solidFill>
                  <a:srgbClr val="000000"/>
                </a:solidFill>
                <a:latin typeface="Century Gothic"/>
                <a:ea typeface="Century Gothic"/>
                <a:cs typeface="Century Gothic"/>
                <a:sym typeface="Century Gothic"/>
              </a:rPr>
              <a:t> fears? How does this fear affect her response to the petition Betsy and Amelia are discussing?</a:t>
            </a:r>
          </a:p>
          <a:p>
            <a:pPr marL="457200" lvl="0" indent="-342900" rtl="0">
              <a:spcBef>
                <a:spcPts val="1000"/>
              </a:spcBef>
              <a:spcAft>
                <a:spcPts val="0"/>
              </a:spcAft>
              <a:buSzPts val="1800"/>
              <a:buFont typeface="Century Gothic"/>
              <a:buAutoNum type="arabicPeriod"/>
            </a:pPr>
            <a:endParaRPr lang="en-US" sz="1800" dirty="0">
              <a:solidFill>
                <a:srgbClr val="000000"/>
              </a:solidFill>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“It was almost as if they had exchanged natures, as if she had become the machine, perfectly tuned to the roaring, clattering beasts in her care (97).” What does </a:t>
            </a:r>
            <a:r>
              <a:rPr lang="en-US" sz="1800" i="1" dirty="0">
                <a:latin typeface="Century Gothic"/>
                <a:ea typeface="Century Gothic"/>
                <a:cs typeface="Century Gothic"/>
                <a:sym typeface="Century Gothic"/>
              </a:rPr>
              <a:t>tuned to</a:t>
            </a:r>
            <a:r>
              <a:rPr lang="en-US" sz="1800" dirty="0">
                <a:latin typeface="Century Gothic"/>
                <a:ea typeface="Century Gothic"/>
                <a:cs typeface="Century Gothic"/>
                <a:sym typeface="Century Gothic"/>
              </a:rPr>
              <a:t> mean? What does it tell you about what kind of worker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is and how she feels when she is working?</a:t>
            </a:r>
            <a:endParaRPr sz="1800" dirty="0">
              <a:latin typeface="Century Gothic"/>
              <a:ea typeface="Century Gothic"/>
              <a:cs typeface="Century Gothic"/>
              <a:sym typeface="Century Gothic"/>
            </a:endParaRPr>
          </a:p>
          <a:p>
            <a:pPr marL="0" lvl="0" indent="0">
              <a:spcBef>
                <a:spcPts val="100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1800" dirty="0">
              <a:latin typeface="Century Gothic"/>
              <a:ea typeface="Century Gothic"/>
              <a:cs typeface="Century Gothic"/>
              <a:sym typeface="Century Gothic"/>
            </a:endParaRPr>
          </a:p>
        </p:txBody>
      </p:sp>
      <p:pic>
        <p:nvPicPr>
          <p:cNvPr id="118" name="Google Shape;118;p17"/>
          <p:cNvPicPr preferRelativeResize="0"/>
          <p:nvPr/>
        </p:nvPicPr>
        <p:blipFill>
          <a:blip r:embed="rId3">
            <a:alphaModFix/>
          </a:blip>
          <a:stretch>
            <a:fillRect/>
          </a:stretch>
        </p:blipFill>
        <p:spPr>
          <a:xfrm>
            <a:off x="10693875" y="106225"/>
            <a:ext cx="1089675" cy="16735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58837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Reader’s Dictionary definitions</a:t>
            </a:r>
            <a:endParaRPr sz="34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Chapter 12</a:t>
            </a:r>
            <a:endParaRPr sz="3400">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26" name="Google Shape;126;p18"/>
          <p:cNvPicPr preferRelativeResize="0"/>
          <p:nvPr/>
        </p:nvPicPr>
        <p:blipFill>
          <a:blip r:embed="rId3">
            <a:alphaModFix/>
          </a:blip>
          <a:stretch>
            <a:fillRect/>
          </a:stretch>
        </p:blipFill>
        <p:spPr>
          <a:xfrm>
            <a:off x="10693875" y="106225"/>
            <a:ext cx="1089675" cy="1673540"/>
          </a:xfrm>
          <a:prstGeom prst="rect">
            <a:avLst/>
          </a:prstGeom>
          <a:noFill/>
          <a:ln>
            <a:noFill/>
          </a:ln>
        </p:spPr>
      </p:pic>
      <p:graphicFrame>
        <p:nvGraphicFramePr>
          <p:cNvPr id="127" name="Google Shape;127;p18"/>
          <p:cNvGraphicFramePr/>
          <p:nvPr/>
        </p:nvGraphicFramePr>
        <p:xfrm>
          <a:off x="693225" y="2120025"/>
          <a:ext cx="10287000" cy="4405715"/>
        </p:xfrm>
        <a:graphic>
          <a:graphicData uri="http://schemas.openxmlformats.org/drawingml/2006/table">
            <a:tbl>
              <a:tblPr>
                <a:noFill/>
                <a:tableStyleId>{371CF180-9ED0-4ABC-9458-F2D9B02A682E}</a:tableStyleId>
              </a:tblPr>
              <a:tblGrid>
                <a:gridCol w="1714500">
                  <a:extLst>
                    <a:ext uri="{9D8B030D-6E8A-4147-A177-3AD203B41FA5}">
                      <a16:colId xmlns:a16="http://schemas.microsoft.com/office/drawing/2014/main" val="20000"/>
                    </a:ext>
                  </a:extLst>
                </a:gridCol>
                <a:gridCol w="1106400">
                  <a:extLst>
                    <a:ext uri="{9D8B030D-6E8A-4147-A177-3AD203B41FA5}">
                      <a16:colId xmlns:a16="http://schemas.microsoft.com/office/drawing/2014/main" val="20001"/>
                    </a:ext>
                  </a:extLst>
                </a:gridCol>
                <a:gridCol w="23226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224650">
                  <a:extLst>
                    <a:ext uri="{9D8B030D-6E8A-4147-A177-3AD203B41FA5}">
                      <a16:colId xmlns:a16="http://schemas.microsoft.com/office/drawing/2014/main" val="20004"/>
                    </a:ext>
                  </a:extLst>
                </a:gridCol>
                <a:gridCol w="2204350">
                  <a:extLst>
                    <a:ext uri="{9D8B030D-6E8A-4147-A177-3AD203B41FA5}">
                      <a16:colId xmlns:a16="http://schemas.microsoft.com/office/drawing/2014/main" val="20005"/>
                    </a:ext>
                  </a:extLst>
                </a:gridCol>
              </a:tblGrid>
              <a:tr h="7311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diligent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86</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hard-working, careful, thorough</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disdain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89</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lack of respect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indefatigable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86</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determined; never giving up</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defiance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behavior that shows that you will not do as you are told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piece rates*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86</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the amount a worker is paid per unit of work he/she completes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real wages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the amount a worker is paid, calculated as the amount per hour, adjusted for inflation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barren (88)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with nothing growing</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turnout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92</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protest march or asking off the job in protest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76350"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Reader’s Dictionary definitions</a:t>
            </a:r>
            <a:endParaRPr sz="34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Chapter 13</a:t>
            </a:r>
            <a:endParaRPr sz="3400">
              <a:latin typeface="Century Gothic"/>
              <a:ea typeface="Century Gothic"/>
              <a:cs typeface="Century Gothic"/>
              <a:sym typeface="Century Gothic"/>
            </a:endParaRPr>
          </a:p>
        </p:txBody>
      </p:sp>
      <p:sp>
        <p:nvSpPr>
          <p:cNvPr id="134" name="Google Shape;134;p19"/>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35" name="Google Shape;135;p19"/>
          <p:cNvPicPr preferRelativeResize="0"/>
          <p:nvPr/>
        </p:nvPicPr>
        <p:blipFill>
          <a:blip r:embed="rId3">
            <a:alphaModFix/>
          </a:blip>
          <a:stretch>
            <a:fillRect/>
          </a:stretch>
        </p:blipFill>
        <p:spPr>
          <a:xfrm>
            <a:off x="10693875" y="106225"/>
            <a:ext cx="1089675" cy="1673540"/>
          </a:xfrm>
          <a:prstGeom prst="rect">
            <a:avLst/>
          </a:prstGeom>
          <a:noFill/>
          <a:ln>
            <a:noFill/>
          </a:ln>
        </p:spPr>
      </p:pic>
      <p:graphicFrame>
        <p:nvGraphicFramePr>
          <p:cNvPr id="136" name="Google Shape;136;p19"/>
          <p:cNvGraphicFramePr/>
          <p:nvPr/>
        </p:nvGraphicFramePr>
        <p:xfrm>
          <a:off x="952500" y="2185175"/>
          <a:ext cx="10287000" cy="4319375"/>
        </p:xfrm>
        <a:graphic>
          <a:graphicData uri="http://schemas.openxmlformats.org/drawingml/2006/table">
            <a:tbl>
              <a:tblPr>
                <a:noFill/>
                <a:tableStyleId>{371CF180-9ED0-4ABC-9458-F2D9B02A682E}</a:tableStyleId>
              </a:tblPr>
              <a:tblGrid>
                <a:gridCol w="1714500">
                  <a:extLst>
                    <a:ext uri="{9D8B030D-6E8A-4147-A177-3AD203B41FA5}">
                      <a16:colId xmlns:a16="http://schemas.microsoft.com/office/drawing/2014/main" val="20000"/>
                    </a:ext>
                  </a:extLst>
                </a:gridCol>
                <a:gridCol w="1123300">
                  <a:extLst>
                    <a:ext uri="{9D8B030D-6E8A-4147-A177-3AD203B41FA5}">
                      <a16:colId xmlns:a16="http://schemas.microsoft.com/office/drawing/2014/main" val="20001"/>
                    </a:ext>
                  </a:extLst>
                </a:gridCol>
                <a:gridCol w="23057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190850">
                  <a:extLst>
                    <a:ext uri="{9D8B030D-6E8A-4147-A177-3AD203B41FA5}">
                      <a16:colId xmlns:a16="http://schemas.microsoft.com/office/drawing/2014/main" val="20004"/>
                    </a:ext>
                  </a:extLst>
                </a:gridCol>
                <a:gridCol w="2238150">
                  <a:extLst>
                    <a:ext uri="{9D8B030D-6E8A-4147-A177-3AD203B41FA5}">
                      <a16:colId xmlns:a16="http://schemas.microsoft.com/office/drawing/2014/main" val="20005"/>
                    </a:ext>
                  </a:extLst>
                </a:gridCol>
              </a:tblGrid>
              <a:tr h="7874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4969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plucky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95</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bold, brave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allotted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provided or given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8073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recoiled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95</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moved back quickly and suddenly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subsidize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pay for part of the cost of something</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788375">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justify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95</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give an acceptable explanation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partial to</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fond of</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9424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tuned to</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97</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adjusted to; in sync with</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turnout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92</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protest march or asking off the job in protest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4969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60757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talk about our Mid-Unit Assessment</a:t>
            </a:r>
            <a:endParaRPr sz="3400" i="0" u="none" strike="noStrike" cap="none">
              <a:solidFill>
                <a:schemeClr val="dk1"/>
              </a:solidFill>
              <a:latin typeface="Century Gothic"/>
              <a:ea typeface="Century Gothic"/>
              <a:cs typeface="Century Gothic"/>
              <a:sym typeface="Century Gothic"/>
            </a:endParaRPr>
          </a:p>
        </p:txBody>
      </p:sp>
      <p:sp>
        <p:nvSpPr>
          <p:cNvPr id="143" name="Google Shape;143;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44" name="Google Shape;144;p20"/>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45" name="Google Shape;145;p20"/>
          <p:cNvPicPr preferRelativeResize="0"/>
          <p:nvPr/>
        </p:nvPicPr>
        <p:blipFill>
          <a:blip r:embed="rId4">
            <a:alphaModFix/>
          </a:blip>
          <a:stretch>
            <a:fillRect/>
          </a:stretch>
        </p:blipFill>
        <p:spPr>
          <a:xfrm>
            <a:off x="10713075" y="185950"/>
            <a:ext cx="1260975" cy="1936625"/>
          </a:xfrm>
          <a:prstGeom prst="rect">
            <a:avLst/>
          </a:prstGeom>
          <a:noFill/>
          <a:ln>
            <a:noFill/>
          </a:ln>
        </p:spPr>
      </p:pic>
      <p:sp>
        <p:nvSpPr>
          <p:cNvPr id="146" name="Google Shape;146;p20"/>
          <p:cNvSpPr txBox="1"/>
          <p:nvPr/>
        </p:nvSpPr>
        <p:spPr>
          <a:xfrm>
            <a:off x="202700" y="1581675"/>
            <a:ext cx="11330700" cy="5088600"/>
          </a:xfrm>
          <a:prstGeom prst="rect">
            <a:avLst/>
          </a:prstGeom>
          <a:noFill/>
          <a:ln>
            <a:noFill/>
          </a:ln>
        </p:spPr>
        <p:txBody>
          <a:bodyPr spcFirstLastPara="1" wrap="square" lIns="91425" tIns="91425" rIns="91425" bIns="91425" anchor="t" anchorCtr="0">
            <a:noAutofit/>
          </a:bodyPr>
          <a:lstStyle/>
          <a:p>
            <a:pPr marL="457200" lvl="0" indent="0" rtl="0">
              <a:lnSpc>
                <a:spcPct val="90000"/>
              </a:lnSpc>
              <a:spcBef>
                <a:spcPts val="0"/>
              </a:spcBef>
              <a:spcAft>
                <a:spcPts val="0"/>
              </a:spcAft>
              <a:buNone/>
            </a:pPr>
            <a:r>
              <a:rPr lang="en-US" sz="1800">
                <a:solidFill>
                  <a:schemeClr val="dk1"/>
                </a:solidFill>
                <a:latin typeface="Century Gothic"/>
                <a:ea typeface="Century Gothic"/>
                <a:cs typeface="Century Gothic"/>
                <a:sym typeface="Century Gothic"/>
              </a:rPr>
              <a:t>Today you get to demonstrate your  progress on the learning target: </a:t>
            </a: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r>
              <a:rPr lang="en-US" sz="1800" b="1">
                <a:solidFill>
                  <a:schemeClr val="dk1"/>
                </a:solidFill>
                <a:latin typeface="Century Gothic"/>
                <a:ea typeface="Century Gothic"/>
                <a:cs typeface="Century Gothic"/>
                <a:sym typeface="Century Gothic"/>
              </a:rPr>
              <a:t>“I can cite specific textual evidence to explain what working conditions were like in</a:t>
            </a:r>
            <a:endParaRPr sz="18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r>
              <a:rPr lang="en-US" sz="1800" b="1">
                <a:solidFill>
                  <a:schemeClr val="dk1"/>
                </a:solidFill>
                <a:latin typeface="Century Gothic"/>
                <a:ea typeface="Century Gothic"/>
                <a:cs typeface="Century Gothic"/>
                <a:sym typeface="Century Gothic"/>
              </a:rPr>
              <a:t>the mills and how they affected Lyddie.” </a:t>
            </a:r>
            <a:endParaRPr sz="18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18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There are no tricks to this assessment; it really is the exact process you’ve  been practicing in class in Lessons 6, 7, and 8.</a:t>
            </a: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The assessment focuses on  </a:t>
            </a:r>
            <a:r>
              <a:rPr lang="en-US" sz="1800" b="1">
                <a:solidFill>
                  <a:schemeClr val="dk1"/>
                </a:solidFill>
                <a:latin typeface="Century Gothic"/>
                <a:ea typeface="Century Gothic"/>
                <a:cs typeface="Century Gothic"/>
                <a:sym typeface="Century Gothic"/>
              </a:rPr>
              <a:t>Chapter 2 </a:t>
            </a:r>
            <a:r>
              <a:rPr lang="en-US" sz="1800">
                <a:solidFill>
                  <a:schemeClr val="dk1"/>
                </a:solidFill>
                <a:latin typeface="Century Gothic"/>
                <a:ea typeface="Century Gothic"/>
                <a:cs typeface="Century Gothic"/>
                <a:sym typeface="Century Gothic"/>
              </a:rPr>
              <a:t>and on</a:t>
            </a:r>
            <a:r>
              <a:rPr lang="en-US" sz="1800" b="1">
                <a:solidFill>
                  <a:schemeClr val="dk1"/>
                </a:solidFill>
                <a:latin typeface="Century Gothic"/>
                <a:ea typeface="Century Gothic"/>
                <a:cs typeface="Century Gothic"/>
                <a:sym typeface="Century Gothic"/>
              </a:rPr>
              <a:t> pages 97 and 98 of Chapter 13. </a:t>
            </a:r>
            <a:endParaRPr sz="18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You have 5 minutes to reread those pages. </a:t>
            </a: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1000"/>
              </a:spcAft>
              <a:buNone/>
            </a:pPr>
            <a:r>
              <a:rPr lang="en-US" sz="1800">
                <a:solidFill>
                  <a:schemeClr val="dk1"/>
                </a:solidFill>
                <a:latin typeface="Century Gothic"/>
                <a:ea typeface="Century Gothic"/>
                <a:cs typeface="Century Gothic"/>
                <a:sym typeface="Century Gothic"/>
              </a:rPr>
              <a:t>Once you have read the directions on the assessment, you may begin. If you finish early, you may begin reading Chapter 14 for homework.z</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53" name="Google Shape;153;p21"/>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54" name="Google Shape;154;p2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55" name="Google Shape;155;p21"/>
          <p:cNvPicPr preferRelativeResize="0"/>
          <p:nvPr/>
        </p:nvPicPr>
        <p:blipFill>
          <a:blip r:embed="rId4">
            <a:alphaModFix/>
          </a:blip>
          <a:stretch>
            <a:fillRect/>
          </a:stretch>
        </p:blipFill>
        <p:spPr>
          <a:xfrm>
            <a:off x="10713075" y="-25301"/>
            <a:ext cx="1260975" cy="1754951"/>
          </a:xfrm>
          <a:prstGeom prst="rect">
            <a:avLst/>
          </a:prstGeom>
          <a:noFill/>
          <a:ln>
            <a:noFill/>
          </a:ln>
        </p:spPr>
      </p:pic>
      <p:sp>
        <p:nvSpPr>
          <p:cNvPr id="156" name="Google Shape;156;p21"/>
          <p:cNvSpPr txBox="1"/>
          <p:nvPr/>
        </p:nvSpPr>
        <p:spPr>
          <a:xfrm>
            <a:off x="693225" y="1219850"/>
            <a:ext cx="11270700" cy="53847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Read Chapter 14 of </a:t>
            </a:r>
            <a:r>
              <a:rPr lang="en-US" sz="3000"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and and </a:t>
            </a:r>
            <a:r>
              <a:rPr lang="en-US" sz="3000" b="1" dirty="0" err="1">
                <a:solidFill>
                  <a:schemeClr val="dk1"/>
                </a:solidFill>
                <a:latin typeface="Century Gothic"/>
                <a:ea typeface="Century Gothic"/>
                <a:cs typeface="Century Gothic"/>
                <a:sym typeface="Century Gothic"/>
              </a:rPr>
              <a:t>Lyddie</a:t>
            </a:r>
            <a:r>
              <a:rPr lang="en-US" sz="3000" b="1" dirty="0">
                <a:solidFill>
                  <a:schemeClr val="dk1"/>
                </a:solidFill>
                <a:latin typeface="Century Gothic"/>
                <a:ea typeface="Century Gothic"/>
                <a:cs typeface="Century Gothic"/>
                <a:sym typeface="Century Gothic"/>
              </a:rPr>
              <a:t> Reader’s Notes, Chapter 14</a:t>
            </a:r>
            <a:r>
              <a:rPr lang="en-US" sz="3000" dirty="0">
                <a:solidFill>
                  <a:schemeClr val="dk1"/>
                </a:solidFill>
                <a:latin typeface="Century Gothic"/>
                <a:ea typeface="Century Gothic"/>
                <a:cs typeface="Century Gothic"/>
                <a:sym typeface="Century Gothic"/>
              </a:rPr>
              <a:t>.</a:t>
            </a:r>
            <a:endParaRPr sz="3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r>
              <a:rPr lang="en-US" sz="2400" b="1" dirty="0">
                <a:latin typeface="Century Gothic"/>
                <a:ea typeface="Century Gothic"/>
                <a:cs typeface="Century Gothic"/>
                <a:sym typeface="Century Gothic"/>
              </a:rPr>
              <a:t>Reminder:</a:t>
            </a:r>
            <a:endParaRPr sz="2400" b="1" dirty="0">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The chapter title, “Ills and Petitions,” tells you that you will learn more about the petition for a shorter work day. </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dirty="0">
                <a:solidFill>
                  <a:schemeClr val="dk1"/>
                </a:solidFill>
                <a:latin typeface="Century Gothic"/>
                <a:ea typeface="Century Gothic"/>
                <a:cs typeface="Century Gothic"/>
                <a:sym typeface="Century Gothic"/>
              </a:rPr>
              <a:t>Pay particular attention to the </a:t>
            </a:r>
            <a:r>
              <a:rPr lang="en-US" sz="2400" b="1" dirty="0">
                <a:solidFill>
                  <a:schemeClr val="dk1"/>
                </a:solidFill>
                <a:latin typeface="Century Gothic"/>
                <a:ea typeface="Century Gothic"/>
                <a:cs typeface="Century Gothic"/>
                <a:sym typeface="Century Gothic"/>
              </a:rPr>
              <a:t>issue of the petition,</a:t>
            </a:r>
            <a:r>
              <a:rPr lang="en-US" sz="2400" dirty="0">
                <a:solidFill>
                  <a:schemeClr val="dk1"/>
                </a:solidFill>
                <a:latin typeface="Century Gothic"/>
                <a:ea typeface="Century Gothic"/>
                <a:cs typeface="Century Gothic"/>
                <a:sym typeface="Century Gothic"/>
              </a:rPr>
              <a:t> as it will be the next topic we focus on.</a:t>
            </a:r>
            <a:endParaRPr sz="2400" dirty="0">
              <a:latin typeface="Century Gothic"/>
              <a:ea typeface="Century Gothic"/>
              <a:cs typeface="Century Gothic"/>
              <a:sym typeface="Century Gothic"/>
            </a:endParaRPr>
          </a:p>
          <a:p>
            <a:pPr marL="0" lvl="0" indent="0" rtl="0">
              <a:spcBef>
                <a:spcPts val="0"/>
              </a:spcBef>
              <a:spcAft>
                <a:spcPts val="0"/>
              </a:spcAft>
              <a:buNone/>
            </a:pP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4FCBE9-801A-4605-B393-4CE2BD12EF1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E98799DA-0F32-4E80-9DA9-B9FCA2600F93}">
  <ds:schemaRefs>
    <ds:schemaRef ds:uri="http://schemas.microsoft.com/sharepoint/v3/contenttype/forms"/>
  </ds:schemaRefs>
</ds:datastoreItem>
</file>

<file path=customXml/itemProps3.xml><?xml version="1.0" encoding="utf-8"?>
<ds:datastoreItem xmlns:ds="http://schemas.openxmlformats.org/officeDocument/2006/customXml" ds:itemID="{619613F2-72A8-47FF-93C3-A20FC14341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TotalTime>
  <Words>2968</Words>
  <Application>Microsoft Office PowerPoint</Application>
  <PresentationFormat>Widescreen</PresentationFormat>
  <Paragraphs>370</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Calibri</vt:lpstr>
      <vt:lpstr>Overlock</vt:lpstr>
      <vt:lpstr>Arial</vt:lpstr>
      <vt:lpstr>Courier New</vt:lpstr>
      <vt:lpstr>Century Gothic</vt:lpstr>
      <vt:lpstr>Office Theme</vt:lpstr>
      <vt:lpstr>Grade 7: Module 2: Unit 1: Lesson 9 Teacher slide, before teaching.</vt:lpstr>
      <vt:lpstr>Grade 7: Module 2: Unit 1: Lesson 9 Teacher slide, before teaching.</vt:lpstr>
      <vt:lpstr>Grade 7: Module 2:  Unit 1: Lesson 9</vt:lpstr>
      <vt:lpstr>Hello, Students!</vt:lpstr>
      <vt:lpstr>Let’s look at our Entry Task</vt:lpstr>
      <vt:lpstr>Let’s check our Reader’s Dictionary definitions Chapter 12</vt:lpstr>
      <vt:lpstr>Let’s check our Reader’s Dictionary definitions Chapter 13</vt:lpstr>
      <vt:lpstr>Let’s talk about our Mid-Unit Assessment</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9 Teacher slide, before teaching.</dc:title>
  <dc:creator>nbravo</dc:creator>
  <cp:lastModifiedBy>Steven Benson</cp:lastModifiedBy>
  <cp:revision>5</cp:revision>
  <dcterms:modified xsi:type="dcterms:W3CDTF">2018-09-20T17:40:32Z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