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notesSlides/notesSlide21.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32E8A9A-62ED-4DD0-ADC4-4E6157F213F0}">
  <a:tblStyle styleId="{D32E8A9A-62ED-4DD0-ADC4-4E6157F213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030000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includes three instructional practices: Engagement Text Read-aloud, Irregular Word Snap or Trap, and Decodable Reader: Partner Search and Read.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Engagement Text, an informational read aloud,  uses a different format than Grade 1, a local newspaper, “Sunnyside Gazette”.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latin typeface="Calibri"/>
              <a:ea typeface="Calibri"/>
              <a:cs typeface="Calibri"/>
              <a:sym typeface="Calibri"/>
            </a:endParaRPr>
          </a:p>
          <a:p>
            <a:pPr marL="457200" lvl="0" indent="0" algn="l" rtl="0">
              <a:lnSpc>
                <a:spcPct val="100000"/>
              </a:lnSpc>
              <a:spcBef>
                <a:spcPts val="0"/>
              </a:spcBef>
              <a:spcAft>
                <a:spcPts val="0"/>
              </a:spcAft>
              <a:buNone/>
            </a:pPr>
            <a:r>
              <a:rPr lang="en" sz="1200">
                <a:latin typeface="Calibri"/>
                <a:ea typeface="Calibri"/>
                <a:cs typeface="Calibri"/>
                <a:sym typeface="Calibri"/>
              </a:rPr>
              <a:t> </a:t>
            </a:r>
            <a:endParaRPr sz="1200">
              <a:latin typeface="Calibri"/>
              <a:ea typeface="Calibri"/>
              <a:cs typeface="Calibri"/>
              <a:sym typeface="Calibri"/>
            </a:endParaRPr>
          </a:p>
        </p:txBody>
      </p:sp>
    </p:spTree>
    <p:extLst>
      <p:ext uri="{BB962C8B-B14F-4D97-AF65-F5344CB8AC3E}">
        <p14:creationId xmlns:p14="http://schemas.microsoft.com/office/powerpoint/2010/main" val="3020225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5906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a:t>
            </a:r>
            <a:r>
              <a:rPr lang="en" sz="1200" i="1" dirty="0" smtClean="0">
                <a:solidFill>
                  <a:schemeClr val="dk1"/>
                </a:solidFill>
                <a:latin typeface="Calibri"/>
                <a:ea typeface="Calibri"/>
                <a:cs typeface="Calibri"/>
                <a:sym typeface="Calibri"/>
              </a:rPr>
              <a:t>fair’ </a:t>
            </a:r>
            <a:r>
              <a:rPr lang="en" sz="1200" i="1" dirty="0">
                <a:solidFill>
                  <a:schemeClr val="dk1"/>
                </a:solidFill>
                <a:latin typeface="Calibri"/>
                <a:ea typeface="Calibri"/>
                <a:cs typeface="Calibri"/>
                <a:sym typeface="Calibri"/>
              </a:rPr>
              <a:t>and some words  are ‘trap words’ and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2767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659da18b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659da18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5 - 7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a:t>
            </a:r>
            <a:r>
              <a:rPr lang="en" sz="1200" dirty="0">
                <a:latin typeface="Calibri"/>
                <a:ea typeface="Calibri"/>
                <a:cs typeface="Calibri"/>
                <a:sym typeface="Calibri"/>
              </a:rPr>
              <a:t> familiar </a:t>
            </a:r>
            <a:r>
              <a:rPr lang="en" sz="1200" dirty="0">
                <a:solidFill>
                  <a:schemeClr val="dk1"/>
                </a:solidFill>
                <a:latin typeface="Calibri"/>
                <a:ea typeface="Calibri"/>
                <a:cs typeface="Calibri"/>
                <a:sym typeface="Calibri"/>
              </a:rPr>
              <a:t>instructional practice .  Be prepared to model and guide students </a:t>
            </a:r>
            <a:r>
              <a:rPr lang="en" sz="1200" dirty="0">
                <a:latin typeface="Calibri"/>
                <a:ea typeface="Calibri"/>
                <a:cs typeface="Calibri"/>
                <a:sym typeface="Calibri"/>
              </a:rPr>
              <a:t>as needed</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Students focus on the “trap” words in this lesson.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snapping fingers after saying “snap” and pretending to “trap” a word with hands cupped and clapped together when a word is a “trap.”</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place these words in the Trap column:</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“throughout” because the final syllable doesn’t say /a/ or “all” as you might expect </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“indoor” because the “oo” makes an r-controlled sound</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“laughed” because the “au” makes the short /a/ sound and gh makes the /f/ sound</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“possible” because the middle syllable “si” is open and makes a short /i/ sound rather than long i. </a:t>
            </a:r>
            <a:endParaRPr sz="1200" dirty="0">
              <a:latin typeface="Calibri"/>
              <a:ea typeface="Calibri"/>
              <a:cs typeface="Calibri"/>
              <a:sym typeface="Calibri"/>
            </a:endParaRPr>
          </a:p>
          <a:p>
            <a:pPr marL="914400" lvl="0" indent="0" algn="l" rtl="0">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are hard to read and spell because they don’t “play fair.” Some words don’t look or sound like they should. Let’s look at some words and figure out what makes them hard to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(“throughout”, “indoor”, “we’ve”, “able”, “possible”, “explained”, “laughed</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 Snap or Trap T-chart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All of these words are high-frequency words</a:t>
            </a:r>
            <a:r>
              <a:rPr lang="en" sz="1200" dirty="0">
                <a:latin typeface="Calibri"/>
                <a:ea typeface="Calibri"/>
                <a:cs typeface="Calibri"/>
                <a:sym typeface="Calibri"/>
              </a:rPr>
              <a:t> </a:t>
            </a:r>
            <a:r>
              <a:rPr lang="en" sz="1200" i="1" dirty="0">
                <a:latin typeface="Calibri"/>
                <a:ea typeface="Calibri"/>
                <a:cs typeface="Calibri"/>
                <a:sym typeface="Calibri"/>
              </a:rPr>
              <a:t>which means we see them a lot when we read and use them a lot when we spell. Some of them are regularly spelled; they ‘play fair’. Some of them are irregularly spelled, so they ‘don’t play fair’. We will figure out which ones go the Snap column and which ones go in the Trap column.”</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words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“I notice we hear the /ōō/ sound in the word ‘throughout, ’but I see the letter ‘g’ usually makes a /g/ or /j/ sound. This word is tricky so it goes in the Trap column.”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“throughout”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This is a difficult job because we will need to use all that we know about letters and sounds to figure out if the word is trap or snap. You might be unsure about the answer. That’s ok! We will help each other as a class think about the words and back up our ideas with evidence.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 (example: “indoor”).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“Great! Why do you think it’s a trap word?” </a:t>
            </a:r>
            <a:r>
              <a:rPr lang="en" sz="1200" b="1" dirty="0">
                <a:solidFill>
                  <a:schemeClr val="dk1"/>
                </a:solidFill>
                <a:latin typeface="Calibri"/>
                <a:ea typeface="Calibri"/>
                <a:cs typeface="Calibri"/>
                <a:sym typeface="Calibri"/>
              </a:rPr>
              <a:t>(Answers will vary based on word selected.)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_____ is a trap word because it doesn’t sound like it is spelled. It belongs in the Trap column.”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selected trap word to </a:t>
            </a:r>
            <a:r>
              <a:rPr lang="en" sz="1200" dirty="0" smtClean="0">
                <a:solidFill>
                  <a:schemeClr val="dk1"/>
                </a:solidFill>
                <a:latin typeface="Calibri"/>
                <a:ea typeface="Calibri"/>
                <a:cs typeface="Calibri"/>
                <a:sym typeface="Calibri"/>
              </a:rPr>
              <a: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completes steps 9–12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chorally read list of snap and trap high-frequency words together.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grappling/working with effort </a:t>
            </a:r>
            <a:r>
              <a:rPr lang="en" sz="1200" dirty="0">
                <a:latin typeface="Calibri"/>
                <a:ea typeface="Calibri"/>
                <a:cs typeface="Calibri"/>
                <a:sym typeface="Calibri"/>
              </a:rPr>
              <a:t>while </a:t>
            </a:r>
            <a:r>
              <a:rPr lang="en" sz="1200" dirty="0" smtClean="0">
                <a:solidFill>
                  <a:schemeClr val="dk1"/>
                </a:solidFill>
                <a:latin typeface="Calibri"/>
                <a:ea typeface="Calibri"/>
                <a:cs typeface="Calibri"/>
                <a:sym typeface="Calibri"/>
              </a:rPr>
              <a:t>reading </a:t>
            </a:r>
            <a:r>
              <a:rPr lang="en" sz="1200" dirty="0">
                <a:solidFill>
                  <a:schemeClr val="dk1"/>
                </a:solidFill>
                <a:latin typeface="Calibri"/>
                <a:ea typeface="Calibri"/>
                <a:cs typeface="Calibri"/>
                <a:sym typeface="Calibri"/>
              </a:rPr>
              <a:t>the high-frequency words</a:t>
            </a:r>
            <a:r>
              <a:rPr lang="en" sz="1200" dirty="0">
                <a:latin typeface="Calibri"/>
                <a:ea typeface="Calibri"/>
                <a:cs typeface="Calibri"/>
                <a:sym typeface="Calibri"/>
              </a:rPr>
              <a:t> and explaining how words that don’t sound like they are spelled are ‘trap’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a:t>
            </a:r>
            <a:r>
              <a:rPr lang="en" sz="1200" dirty="0" smtClean="0">
                <a:solidFill>
                  <a:schemeClr val="dk1"/>
                </a:solidFill>
                <a:latin typeface="Calibri"/>
                <a:ea typeface="Calibri"/>
                <a:cs typeface="Calibri"/>
                <a:sym typeface="Calibri"/>
              </a:rPr>
              <a:t>Model </a:t>
            </a:r>
            <a:r>
              <a:rPr lang="en" sz="1200" dirty="0">
                <a:solidFill>
                  <a:schemeClr val="dk1"/>
                </a:solidFill>
                <a:latin typeface="Calibri"/>
                <a:ea typeface="Calibri"/>
                <a:cs typeface="Calibri"/>
                <a:sym typeface="Calibri"/>
              </a:rPr>
              <a:t>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words as whole words and analyze the words after reading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Use the </a:t>
            </a:r>
            <a:r>
              <a:rPr lang="en" sz="1200" dirty="0" smtClean="0">
                <a:latin typeface="Calibri"/>
                <a:ea typeface="Calibri"/>
                <a:cs typeface="Calibri"/>
                <a:sym typeface="Calibri"/>
              </a:rPr>
              <a:t>phrases </a:t>
            </a:r>
            <a:r>
              <a:rPr lang="en" sz="1200" dirty="0">
                <a:latin typeface="Calibri"/>
                <a:ea typeface="Calibri"/>
                <a:cs typeface="Calibri"/>
                <a:sym typeface="Calibri"/>
              </a:rPr>
              <a:t>‘play fair’ for ‘snap’ words and ‘don’t play fair’ for ‘trap’ words if needed to clarify task.</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Offer student-friendly definitions as needed.  For example: “Grapple” means to wrestle with something, to keep trying and keep working even a problem is not easy to figure out.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9098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0496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decodable text “</a:t>
            </a:r>
            <a:r>
              <a:rPr lang="en" sz="1200" i="1" u="sng" dirty="0">
                <a:solidFill>
                  <a:schemeClr val="dk1"/>
                </a:solidFill>
                <a:latin typeface="Calibri"/>
                <a:ea typeface="Calibri"/>
                <a:cs typeface="Calibri"/>
                <a:sym typeface="Calibri"/>
              </a:rPr>
              <a:t>Sam’s Indoor Garden</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0706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69802a43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69802a43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“My Garden Spot.”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book is based on the Engagement Text: ‘Sunnyside Gazette: My Garden Spot.’” But this book is filled with words that YOU can read! There are decodable words, and there are some words that don’t play fair, like ‘throughout’ and ‘laughed.’”</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My Garden Spot” and highlighters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together and highlight in their own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are ready to read the Decodable Reader with your partner. Some of the words in the text will be familiar because you have learned them in previous lessons. And some of the words you will see for the first time, but don’t worry. Each of the words that you will see for the first time includes only sounds that you have learned. So, you just need to say the sounds that go with each of the patterns and then blend them together to read the word. There are some two-syllable words in the story, so remember you can be syllable sleuths,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Partial Alphabetic phase with readers in the Full or Consolidated phase to help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2573843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2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504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3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858027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4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170128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69802a43e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69802a43e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5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784801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My Garden Spot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“My Garden Spot”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(Supporting Materials -Teacher Guide or display slide 12 where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09617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69802a43e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469802a43e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6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748159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69802a43e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69802a43e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7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332534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15</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8 of 8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977292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can you do today that will help to create a classroom community where we can all grow as readers and writers?” </a:t>
            </a:r>
            <a:r>
              <a:rPr lang="en" sz="1200" dirty="0">
                <a:solidFill>
                  <a:schemeClr val="dk1"/>
                </a:solidFill>
                <a:latin typeface="Calibri"/>
                <a:ea typeface="Calibri"/>
                <a:cs typeface="Calibri"/>
                <a:sym typeface="Calibri"/>
              </a:rPr>
              <a:t>Have students share out. (Responses will vary. Ex. “</a:t>
            </a:r>
            <a:r>
              <a:rPr lang="en" sz="1200" b="1" dirty="0">
                <a:solidFill>
                  <a:schemeClr val="dk1"/>
                </a:solidFill>
                <a:latin typeface="Calibri"/>
                <a:ea typeface="Calibri"/>
                <a:cs typeface="Calibri"/>
                <a:sym typeface="Calibri"/>
              </a:rPr>
              <a:t>I can do my best to be a good partner and help others when they need help.”)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and Trap, I  ________.”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by myself today, I will ____________.”</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56" name="Google Shape;256;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7" name="Google Shape;257;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99955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102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text is one in which students will learn to find the patterns and skills they have learned in reading and be able to read the text on their own after considerable practice. The goal is that by using the decodable text each day to practice skills they have learned, they will be able to read the text on their own by the end of the week.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1632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69802a43e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69802a43e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latin typeface="Calibri"/>
                <a:ea typeface="Calibri"/>
                <a:cs typeface="Calibri"/>
                <a:sym typeface="Calibri"/>
              </a:rPr>
              <a:t>Suggested Slide Pacing: 15-20 minutes </a:t>
            </a: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b="1" dirty="0">
                <a:latin typeface="Calibri"/>
                <a:ea typeface="Calibri"/>
                <a:cs typeface="Calibri"/>
                <a:sym typeface="Calibri"/>
              </a:rPr>
              <a:t>Grouping: varies by activity</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a:t>
            </a:r>
            <a:r>
              <a:rPr lang="en" sz="1200" b="0" dirty="0">
                <a:solidFill>
                  <a:schemeClr val="dk1"/>
                </a:solidFill>
                <a:latin typeface="Calibri"/>
                <a:ea typeface="Calibri"/>
                <a:cs typeface="Calibri"/>
                <a:sym typeface="Calibri"/>
              </a:rPr>
              <a:t>of “My Garden Spot” Decodable Text or Engagement Text.</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Rules of Fluency cards, anchor chart, etc. for student reference.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erasers, highlighters</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as </a:t>
            </a:r>
            <a:r>
              <a:rPr lang="en" sz="1200" dirty="0">
                <a:solidFill>
                  <a:schemeClr val="dk1"/>
                </a:solidFill>
                <a:latin typeface="Calibri"/>
                <a:ea typeface="Calibri"/>
                <a:cs typeface="Calibri"/>
                <a:sym typeface="Calibri"/>
              </a:rPr>
              <a:t>needed for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a:t>
            </a:r>
            <a:r>
              <a:rPr lang="en" sz="1200" baseline="0" dirty="0" smtClean="0">
                <a:solidFill>
                  <a:schemeClr val="dk1"/>
                </a:solidFill>
                <a:latin typeface="Calibri"/>
                <a:ea typeface="Calibri"/>
                <a:cs typeface="Calibri"/>
                <a:sym typeface="Calibri"/>
              </a:rPr>
              <a:t> the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t>
            </a:r>
            <a:r>
              <a:rPr lang="en" sz="1200" dirty="0" smtClean="0">
                <a:solidFill>
                  <a:schemeClr val="dk1"/>
                </a:solidFill>
                <a:latin typeface="Calibri"/>
                <a:ea typeface="Calibri"/>
                <a:cs typeface="Calibri"/>
                <a:sym typeface="Calibri"/>
              </a:rPr>
              <a:t>coding/marking </a:t>
            </a:r>
            <a:r>
              <a:rPr lang="en" sz="1200" dirty="0">
                <a:solidFill>
                  <a:schemeClr val="dk1"/>
                </a:solidFill>
                <a:latin typeface="Calibri"/>
                <a:ea typeface="Calibri"/>
                <a:cs typeface="Calibri"/>
                <a:sym typeface="Calibri"/>
              </a:rPr>
              <a:t>words 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 Reader’s Toolbox for assistance to read any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5370596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6fc1f54be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46fc1f54be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Pacing: see slide 26</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Display or copy and distribute for students to self-assess their writing.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checklist is located in the Supporting Materials section of the Teacher Guide.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6477232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a8c21b84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4a8c21b84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26</a:t>
            </a: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7475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Materials to read and review in preparation:</a:t>
            </a:r>
            <a:endParaRPr sz="1200" b="1">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“My Garden Spot”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3964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Building on Previous Work: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spelling patterns up to this point (in particular words with C-le syllable type) to decode words with vowel teams, multisyllabic words, and high frequency words.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Ongoing Assessment: Observe to determine: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can decode regularly and irregularly spelled high-frequency words and determine why the words spelled regularly or irregularly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can decode multisyllablic words containing C-le and r-controlled syllable types, words with affixes, and irregularly spelled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Determine </a:t>
            </a:r>
            <a:r>
              <a:rPr lang="en" sz="1200" dirty="0">
                <a:solidFill>
                  <a:schemeClr val="dk1"/>
                </a:solidFill>
                <a:latin typeface="Calibri"/>
                <a:ea typeface="Calibri"/>
                <a:cs typeface="Calibri"/>
                <a:sym typeface="Calibri"/>
              </a:rPr>
              <a:t>if students can tell why irregularly spelled words are irregular.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Key Vocabulary: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exposure, facing (T)</a:t>
            </a:r>
            <a:endParaRPr sz="1200" dirty="0">
              <a:latin typeface="Calibri"/>
              <a:ea typeface="Calibri"/>
              <a:cs typeface="Calibri"/>
              <a:sym typeface="Calibri"/>
            </a:endParaRPr>
          </a:p>
        </p:txBody>
      </p:sp>
    </p:spTree>
    <p:extLst>
      <p:ext uri="{BB962C8B-B14F-4D97-AF65-F5344CB8AC3E}">
        <p14:creationId xmlns:p14="http://schemas.microsoft.com/office/powerpoint/2010/main" val="3242188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2306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Briefly introduce the Learning Targets by reminding students of the lyrics they just sang or chanted in the transition. Explain they will be listening to a story and say back what they heard. Keep it brief as the lesson goes into this in more detail.</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Take the time to emphasize the words “retell” and “evidence” in the Learning Targets.</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Say: “Does anyone know the meaning of “evidence?” After a few responses be sure to explain that “evidence”means that you can show that something is true. </a:t>
            </a:r>
            <a:r>
              <a:rPr lang="en" sz="1200" i="1">
                <a:latin typeface="Calibri"/>
                <a:ea typeface="Calibri"/>
                <a:cs typeface="Calibri"/>
                <a:sym typeface="Calibri"/>
              </a:rPr>
              <a:t>“I have evidence that he ate his dinner, because there are only a few crumbs left on his plate.”</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For retell, you can connect it to the "say back what they heard". You can ask students to identify the part of the word that is familiar ("tell") and explain what the "re" does to that word.</a:t>
            </a:r>
            <a:endParaRPr sz="12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7636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4a8ea3cb8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4a8ea3cb89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5-7 minutes for uninterrupted first read and 8-10 </a:t>
            </a:r>
            <a:r>
              <a:rPr lang="en" sz="1200" b="1" dirty="0" smtClean="0">
                <a:solidFill>
                  <a:schemeClr val="dk1"/>
                </a:solidFill>
                <a:highlight>
                  <a:schemeClr val="lt1"/>
                </a:highlight>
                <a:latin typeface="Calibri"/>
                <a:ea typeface="Calibri"/>
                <a:cs typeface="Calibri"/>
                <a:sym typeface="Calibri"/>
              </a:rPr>
              <a:t>minutes </a:t>
            </a:r>
            <a:r>
              <a:rPr lang="en" sz="1200" b="1" dirty="0">
                <a:solidFill>
                  <a:schemeClr val="dk1"/>
                </a:solidFill>
                <a:highlight>
                  <a:schemeClr val="lt1"/>
                </a:highlight>
                <a:latin typeface="Calibri"/>
                <a:ea typeface="Calibri"/>
                <a:cs typeface="Calibri"/>
                <a:sym typeface="Calibri"/>
              </a:rPr>
              <a:t>for the second read with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Engagement Text “My Garden Spot”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is divided into paragraphs over 3 slides.</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“Listen carefully as I read today’s story, ‘</a:t>
            </a:r>
            <a:r>
              <a:rPr lang="en" sz="1200" i="1" u="sng" dirty="0">
                <a:solidFill>
                  <a:schemeClr val="dk1"/>
                </a:solidFill>
                <a:latin typeface="Calibri"/>
                <a:ea typeface="Calibri"/>
                <a:cs typeface="Calibri"/>
                <a:sym typeface="Calibri"/>
              </a:rPr>
              <a:t>My Garden Spot</a:t>
            </a:r>
            <a:r>
              <a:rPr lang="en" sz="1200" i="1" dirty="0">
                <a:solidFill>
                  <a:schemeClr val="dk1"/>
                </a:solidFill>
                <a:latin typeface="Calibri"/>
                <a:ea typeface="Calibri"/>
                <a:cs typeface="Calibri"/>
                <a:sym typeface="Calibri"/>
              </a:rPr>
              <a:t>.’ You will hear words in the story that we learned in our last lesson. After I am finished reading, you will tell a partner what it is about and what you learned and answer some questions about it. </a:t>
            </a:r>
            <a:r>
              <a:rPr lang="en" sz="1200" dirty="0">
                <a:solidFill>
                  <a:schemeClr val="dk1"/>
                </a:solidFill>
                <a:latin typeface="Calibri"/>
                <a:ea typeface="Calibri"/>
                <a:cs typeface="Calibri"/>
                <a:sym typeface="Calibri"/>
              </a:rPr>
              <a:t>Read the text aloud once uninterrupted with fluency and expression. Students turn to a partner and tell what the article is about and what they learned</a:t>
            </a:r>
            <a:r>
              <a:rPr lang="en" sz="1200" dirty="0">
                <a:solidFill>
                  <a:schemeClr val="dk1"/>
                </a:solidFill>
                <a:highlight>
                  <a:schemeClr val="lt1"/>
                </a:highlight>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read </a:t>
            </a:r>
            <a:r>
              <a:rPr lang="en" sz="1200" dirty="0" smtClean="0">
                <a:solidFill>
                  <a:schemeClr val="dk1"/>
                </a:solidFill>
                <a:latin typeface="Calibri"/>
                <a:ea typeface="Calibri"/>
                <a:cs typeface="Calibri"/>
                <a:sym typeface="Calibri"/>
              </a:rPr>
              <a:t>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telling what they learned in their own words.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r>
              <a:rPr lang="en"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1949768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comprehension questions for the text “My Garden Spot”: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Recall:</a:t>
            </a:r>
            <a:r>
              <a:rPr lang="en" sz="1200" b="1" dirty="0">
                <a:latin typeface="Calibri"/>
                <a:ea typeface="Calibri"/>
                <a:cs typeface="Calibri"/>
                <a:sym typeface="Calibri"/>
              </a:rPr>
              <a:t> </a:t>
            </a:r>
            <a:endParaRPr sz="1200" b="1" dirty="0">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i="1" dirty="0" smtClean="0">
                <a:latin typeface="Calibri"/>
                <a:ea typeface="Calibri"/>
                <a:cs typeface="Calibri"/>
                <a:sym typeface="Calibri"/>
              </a:rPr>
              <a:t>"What </a:t>
            </a:r>
            <a:r>
              <a:rPr lang="en" sz="1200" i="1" dirty="0">
                <a:latin typeface="Calibri"/>
                <a:ea typeface="Calibri"/>
                <a:cs typeface="Calibri"/>
                <a:sym typeface="Calibri"/>
              </a:rPr>
              <a:t>does the article say about why picking a nice, sunny garden spot is important</a:t>
            </a:r>
            <a:r>
              <a:rPr lang="en" sz="1200" i="1" dirty="0" smtClean="0">
                <a:latin typeface="Calibri"/>
                <a:ea typeface="Calibri"/>
                <a:cs typeface="Calibri"/>
                <a:sym typeface="Calibri"/>
              </a:rPr>
              <a:t>?” </a:t>
            </a:r>
            <a:r>
              <a:rPr lang="en" sz="1200" b="1" dirty="0">
                <a:latin typeface="Calibri"/>
                <a:ea typeface="Calibri"/>
                <a:cs typeface="Calibri"/>
                <a:sym typeface="Calibri"/>
              </a:rPr>
              <a:t>(plants like the sun, they need sun to grow the best and give you the best vegetables and flowers) </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i="1" dirty="0" smtClean="0">
                <a:latin typeface="Calibri"/>
                <a:ea typeface="Calibri"/>
                <a:cs typeface="Calibri"/>
                <a:sym typeface="Calibri"/>
              </a:rPr>
              <a:t>"What </a:t>
            </a:r>
            <a:r>
              <a:rPr lang="en" sz="1200" i="1" dirty="0">
                <a:latin typeface="Calibri"/>
                <a:ea typeface="Calibri"/>
                <a:cs typeface="Calibri"/>
                <a:sym typeface="Calibri"/>
              </a:rPr>
              <a:t>is a sun chart</a:t>
            </a:r>
            <a:r>
              <a:rPr lang="en" sz="1200" i="1" dirty="0" smtClean="0">
                <a:latin typeface="Calibri"/>
                <a:ea typeface="Calibri"/>
                <a:cs typeface="Calibri"/>
                <a:sym typeface="Calibri"/>
              </a:rPr>
              <a:t>?” </a:t>
            </a:r>
            <a:r>
              <a:rPr lang="en" sz="1200" b="1" dirty="0">
                <a:latin typeface="Calibri"/>
                <a:ea typeface="Calibri"/>
                <a:cs typeface="Calibri"/>
                <a:sym typeface="Calibri"/>
              </a:rPr>
              <a:t>(a sketch of your house and other parts of your yard, marking where the sun hits at different times of day)</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Digging Deeper: Extension Questions</a:t>
            </a:r>
            <a:endParaRPr sz="1200" dirty="0">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i="1" dirty="0" smtClean="0">
                <a:latin typeface="Calibri"/>
                <a:ea typeface="Calibri"/>
                <a:cs typeface="Calibri"/>
                <a:sym typeface="Calibri"/>
              </a:rPr>
              <a:t>"Can </a:t>
            </a:r>
            <a:r>
              <a:rPr lang="en" sz="1200" i="1" dirty="0">
                <a:latin typeface="Calibri"/>
                <a:ea typeface="Calibri"/>
                <a:cs typeface="Calibri"/>
                <a:sym typeface="Calibri"/>
              </a:rPr>
              <a:t>you plant things in your yard without making a sun chart</a:t>
            </a:r>
            <a:r>
              <a:rPr lang="en" sz="1200" i="1" dirty="0" smtClean="0">
                <a:latin typeface="Calibri"/>
                <a:ea typeface="Calibri"/>
                <a:cs typeface="Calibri"/>
                <a:sym typeface="Calibri"/>
              </a:rPr>
              <a:t>?” </a:t>
            </a:r>
            <a:r>
              <a:rPr lang="en" sz="1200" b="1" dirty="0">
                <a:latin typeface="Calibri"/>
                <a:ea typeface="Calibri"/>
                <a:cs typeface="Calibri"/>
                <a:sym typeface="Calibri"/>
              </a:rPr>
              <a:t>(answers will vary)</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portions of the text with the evidence/answers 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742632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turn and talk to discuss the word meanings and what in the text makes them think so with a partner before they answer the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Ask students vocabulary and Language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“Let’s read this sentence again from the article: ‘Because sunlight is important, you need to find out how much sun the spot you’ve picked gets. This is called exposure.’  What does exposure mean?”  </a:t>
            </a:r>
            <a:r>
              <a:rPr lang="en" sz="1200" b="1" dirty="0">
                <a:solidFill>
                  <a:schemeClr val="dk1"/>
                </a:solidFill>
                <a:latin typeface="Calibri"/>
                <a:ea typeface="Calibri"/>
                <a:cs typeface="Calibri"/>
                <a:sym typeface="Calibri"/>
              </a:rPr>
              <a:t>(how much sun a spot gets)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“According to the article, ‘A spot facing south is best.’ What does facing mean in this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(looking right at the sun)</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attempt to answer the questions based on the context in which they are used.</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sentences or parts of text that contain the answers or information to support students in figuring out the meanings.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6909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latin typeface="Century Gothic"/>
                <a:ea typeface="Century Gothic"/>
                <a:cs typeface="Century Gothic"/>
                <a:sym typeface="Century Gothic"/>
              </a:rPr>
              <a:t>Grade 2: Module 3: Part 2: Cycle 19: Lesson 92</a:t>
            </a:r>
            <a:endParaRPr sz="28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p:txBody>
      </p:sp>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i="1" dirty="0">
                <a:solidFill>
                  <a:srgbClr val="000000"/>
                </a:solidFill>
                <a:latin typeface="Century Gothic"/>
                <a:ea typeface="Century Gothic"/>
                <a:cs typeface="Century Gothic"/>
                <a:sym typeface="Century Gothic"/>
              </a:rPr>
              <a:t>This lesson uses three instructional practices: Engagement text read aloud, Irregular Word Snap and Trap, and Decodable Reader. The lesson Opening  introduces the Engagement Text: “My Garden </a:t>
            </a:r>
            <a:r>
              <a:rPr lang="en" i="1" dirty="0" smtClean="0">
                <a:solidFill>
                  <a:srgbClr val="000000"/>
                </a:solidFill>
                <a:latin typeface="Century Gothic"/>
                <a:ea typeface="Century Gothic"/>
                <a:cs typeface="Century Gothic"/>
                <a:sym typeface="Century Gothic"/>
              </a:rPr>
              <a:t>Spot.” </a:t>
            </a:r>
            <a:r>
              <a:rPr lang="en" i="1" dirty="0">
                <a:solidFill>
                  <a:srgbClr val="000000"/>
                </a:solidFill>
                <a:latin typeface="Century Gothic"/>
                <a:ea typeface="Century Gothic"/>
                <a:cs typeface="Century Gothic"/>
                <a:sym typeface="Century Gothic"/>
              </a:rPr>
              <a:t>During Work Time students analyze words using the Snap or Trap routines and read the Decodable Text: “My Garden Spot” to practice decoding newly introduced high frequency words and words with familiar spelling patterns.</a:t>
            </a:r>
            <a:endParaRPr sz="1600" b="1" i="1" dirty="0">
              <a:solidFill>
                <a:srgbClr val="000000"/>
              </a:solidFill>
              <a:latin typeface="Century Gothic"/>
              <a:ea typeface="Century Gothic"/>
              <a:cs typeface="Century Gothic"/>
              <a:sym typeface="Century Gothic"/>
            </a:endParaRPr>
          </a:p>
          <a:p>
            <a:pPr marL="0" lvl="0" indent="0" algn="l" rtl="0">
              <a:lnSpc>
                <a:spcPct val="70000"/>
              </a:lnSpc>
              <a:spcBef>
                <a:spcPts val="800"/>
              </a:spcBef>
              <a:spcAft>
                <a:spcPts val="0"/>
              </a:spcAft>
              <a:buClr>
                <a:srgbClr val="000000"/>
              </a:buClr>
              <a:buSzPts val="1100"/>
              <a:buFont typeface="Arial"/>
              <a:buNone/>
            </a:pPr>
            <a:r>
              <a:rPr lang="en" b="1" dirty="0">
                <a:solidFill>
                  <a:schemeClr val="dk1"/>
                </a:solidFill>
                <a:latin typeface="Century Gothic"/>
                <a:ea typeface="Century Gothic"/>
                <a:cs typeface="Century Gothic"/>
                <a:sym typeface="Century Gothic"/>
              </a:rPr>
              <a:t>Be sure that students pay careful attention to:</a:t>
            </a:r>
            <a:endParaRPr b="1" dirty="0">
              <a:solidFill>
                <a:schemeClr val="dk1"/>
              </a:solidFill>
              <a:latin typeface="Century Gothic"/>
              <a:ea typeface="Century Gothic"/>
              <a:cs typeface="Century Gothic"/>
              <a:sym typeface="Century Gothic"/>
            </a:endParaRPr>
          </a:p>
          <a:p>
            <a:pPr marL="457200" lvl="0" indent="-330200" algn="l" rtl="0">
              <a:lnSpc>
                <a:spcPct val="70000"/>
              </a:lnSpc>
              <a:spcBef>
                <a:spcPts val="100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Understanding the information in the Engagement Text.</a:t>
            </a:r>
            <a:endParaRPr sz="1600" dirty="0">
              <a:solidFill>
                <a:schemeClr val="dk1"/>
              </a:solidFill>
              <a:latin typeface="Century Gothic"/>
              <a:ea typeface="Century Gothic"/>
              <a:cs typeface="Century Gothic"/>
              <a:sym typeface="Century Gothic"/>
            </a:endParaRPr>
          </a:p>
          <a:p>
            <a:pPr marL="457200" lvl="0" indent="-330200" algn="l" rtl="0">
              <a:lnSpc>
                <a:spcPct val="7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Decoding words with the patterns worked with in this and in prior cycles.</a:t>
            </a:r>
            <a:endParaRPr sz="1600" dirty="0">
              <a:solidFill>
                <a:schemeClr val="dk1"/>
              </a:solidFill>
              <a:latin typeface="Century Gothic"/>
              <a:ea typeface="Century Gothic"/>
              <a:cs typeface="Century Gothic"/>
              <a:sym typeface="Century Gothic"/>
            </a:endParaRPr>
          </a:p>
          <a:p>
            <a:pPr marL="457200" lvl="0" indent="-330200" algn="l" rtl="0">
              <a:lnSpc>
                <a:spcPct val="7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High-Frequency words.</a:t>
            </a:r>
            <a:endParaRPr sz="1600"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0" name="Google Shape;160;p2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Work Time Learning Targets</a:t>
            </a:r>
            <a:endParaRPr sz="3000"/>
          </a:p>
        </p:txBody>
      </p:sp>
      <p:sp>
        <p:nvSpPr>
          <p:cNvPr id="166" name="Google Shape;166;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19100" algn="l" rtl="0">
              <a:lnSpc>
                <a:spcPct val="120000"/>
              </a:lnSpc>
              <a:spcBef>
                <a:spcPts val="800"/>
              </a:spcBef>
              <a:spcAft>
                <a:spcPts val="0"/>
              </a:spcAft>
              <a:buClr>
                <a:schemeClr val="dk1"/>
              </a:buClr>
              <a:buSzPts val="3000"/>
              <a:buFont typeface="Century Gothic"/>
              <a:buChar char="•"/>
            </a:pPr>
            <a:r>
              <a:rPr lang="en" sz="3000">
                <a:solidFill>
                  <a:schemeClr val="dk1"/>
                </a:solidFill>
              </a:rPr>
              <a:t>I can read high-frequency words that are a “snap” and play fair and words that are a “trap” and don’t play fair.</a:t>
            </a:r>
            <a:endParaRPr sz="3000">
              <a:solidFill>
                <a:schemeClr val="dk1"/>
              </a:solidFill>
            </a:endParaRPr>
          </a:p>
          <a:p>
            <a:pPr marL="457200" lvl="0" indent="0" algn="l" rtl="0">
              <a:lnSpc>
                <a:spcPct val="120000"/>
              </a:lnSpc>
              <a:spcBef>
                <a:spcPts val="800"/>
              </a:spcBef>
              <a:spcAft>
                <a:spcPts val="0"/>
              </a:spcAft>
              <a:buNone/>
            </a:pPr>
            <a:endParaRPr sz="2400">
              <a:solidFill>
                <a:schemeClr val="dk1"/>
              </a:solidFill>
            </a:endParaRPr>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67" name="Google Shape;167;p25"/>
          <p:cNvPicPr preferRelativeResize="0"/>
          <p:nvPr/>
        </p:nvPicPr>
        <p:blipFill>
          <a:blip r:embed="rId3">
            <a:alphaModFix/>
          </a:blip>
          <a:stretch>
            <a:fillRect/>
          </a:stretch>
        </p:blipFill>
        <p:spPr>
          <a:xfrm>
            <a:off x="8236243" y="4247800"/>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600" b="1"/>
              <a:t>Snap or Trap</a:t>
            </a:r>
            <a:endParaRPr sz="3600" b="1"/>
          </a:p>
        </p:txBody>
      </p:sp>
      <p:sp>
        <p:nvSpPr>
          <p:cNvPr id="173" name="Google Shape;173;p26"/>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3000" b="1">
                <a:solidFill>
                  <a:srgbClr val="000000"/>
                </a:solidFill>
              </a:rPr>
              <a:t>throughout    </a:t>
            </a:r>
            <a:endParaRPr sz="3000" b="1">
              <a:solidFill>
                <a:srgbClr val="000000"/>
              </a:solidFill>
            </a:endParaRPr>
          </a:p>
          <a:p>
            <a:pPr marL="0" lvl="0" indent="0" algn="l" rtl="0">
              <a:lnSpc>
                <a:spcPct val="100000"/>
              </a:lnSpc>
              <a:spcBef>
                <a:spcPts val="800"/>
              </a:spcBef>
              <a:spcAft>
                <a:spcPts val="0"/>
              </a:spcAft>
              <a:buNone/>
            </a:pPr>
            <a:r>
              <a:rPr lang="en" sz="3000" b="1">
                <a:solidFill>
                  <a:srgbClr val="000000"/>
                </a:solidFill>
              </a:rPr>
              <a:t>indoor    </a:t>
            </a:r>
            <a:endParaRPr sz="3000" b="1">
              <a:solidFill>
                <a:srgbClr val="000000"/>
              </a:solidFill>
            </a:endParaRPr>
          </a:p>
          <a:p>
            <a:pPr marL="0" lvl="0" indent="0" algn="l" rtl="0">
              <a:lnSpc>
                <a:spcPct val="100000"/>
              </a:lnSpc>
              <a:spcBef>
                <a:spcPts val="800"/>
              </a:spcBef>
              <a:spcAft>
                <a:spcPts val="0"/>
              </a:spcAft>
              <a:buNone/>
            </a:pPr>
            <a:r>
              <a:rPr lang="en" sz="3000" b="1">
                <a:solidFill>
                  <a:srgbClr val="000000"/>
                </a:solidFill>
              </a:rPr>
              <a:t>laughed</a:t>
            </a:r>
            <a:endParaRPr sz="3000" b="1">
              <a:solidFill>
                <a:srgbClr val="000000"/>
              </a:solidFill>
            </a:endParaRPr>
          </a:p>
          <a:p>
            <a:pPr marL="0" lvl="0" indent="0" algn="l" rtl="0">
              <a:lnSpc>
                <a:spcPct val="100000"/>
              </a:lnSpc>
              <a:spcBef>
                <a:spcPts val="800"/>
              </a:spcBef>
              <a:spcAft>
                <a:spcPts val="0"/>
              </a:spcAft>
              <a:buNone/>
            </a:pPr>
            <a:r>
              <a:rPr lang="en" sz="3000" b="1">
                <a:solidFill>
                  <a:srgbClr val="000000"/>
                </a:solidFill>
              </a:rPr>
              <a:t>we’ve</a:t>
            </a:r>
            <a:endParaRPr sz="3000" b="1">
              <a:solidFill>
                <a:srgbClr val="000000"/>
              </a:solidFill>
            </a:endParaRPr>
          </a:p>
          <a:p>
            <a:pPr marL="0" lvl="0" indent="0" algn="l" rtl="0">
              <a:lnSpc>
                <a:spcPct val="100000"/>
              </a:lnSpc>
              <a:spcBef>
                <a:spcPts val="800"/>
              </a:spcBef>
              <a:spcAft>
                <a:spcPts val="0"/>
              </a:spcAft>
              <a:buNone/>
            </a:pPr>
            <a:r>
              <a:rPr lang="en" sz="3000" b="1">
                <a:solidFill>
                  <a:srgbClr val="000000"/>
                </a:solidFill>
              </a:rPr>
              <a:t>able</a:t>
            </a:r>
            <a:endParaRPr sz="3000" b="1">
              <a:solidFill>
                <a:srgbClr val="000000"/>
              </a:solidFill>
            </a:endParaRPr>
          </a:p>
          <a:p>
            <a:pPr marL="0" lvl="0" indent="0" algn="l" rtl="0">
              <a:lnSpc>
                <a:spcPct val="100000"/>
              </a:lnSpc>
              <a:spcBef>
                <a:spcPts val="800"/>
              </a:spcBef>
              <a:spcAft>
                <a:spcPts val="0"/>
              </a:spcAft>
              <a:buNone/>
            </a:pPr>
            <a:r>
              <a:rPr lang="en" sz="3000" b="1">
                <a:solidFill>
                  <a:srgbClr val="000000"/>
                </a:solidFill>
              </a:rPr>
              <a:t>possible</a:t>
            </a:r>
            <a:endParaRPr sz="3000" b="1">
              <a:solidFill>
                <a:srgbClr val="000000"/>
              </a:solidFill>
            </a:endParaRPr>
          </a:p>
          <a:p>
            <a:pPr marL="0" lvl="0" indent="0" algn="l" rtl="0">
              <a:lnSpc>
                <a:spcPct val="100000"/>
              </a:lnSpc>
              <a:spcBef>
                <a:spcPts val="800"/>
              </a:spcBef>
              <a:spcAft>
                <a:spcPts val="0"/>
              </a:spcAft>
              <a:buNone/>
            </a:pPr>
            <a:r>
              <a:rPr lang="en" sz="3000" b="1">
                <a:solidFill>
                  <a:srgbClr val="000000"/>
                </a:solidFill>
              </a:rPr>
              <a:t>explained</a:t>
            </a:r>
            <a:endParaRPr sz="3000" b="1">
              <a:solidFill>
                <a:srgbClr val="000000"/>
              </a:solidFill>
            </a:endParaRPr>
          </a:p>
          <a:p>
            <a:pPr marL="0" lvl="0" indent="0" algn="l" rtl="0">
              <a:spcBef>
                <a:spcPts val="800"/>
              </a:spcBef>
              <a:spcAft>
                <a:spcPts val="0"/>
              </a:spcAft>
              <a:buNone/>
            </a:pPr>
            <a:endParaRPr sz="2700"/>
          </a:p>
          <a:p>
            <a:pPr marL="0" lvl="0" indent="0" algn="l" rtl="0">
              <a:spcBef>
                <a:spcPts val="800"/>
              </a:spcBef>
              <a:spcAft>
                <a:spcPts val="0"/>
              </a:spcAft>
              <a:buNone/>
            </a:pPr>
            <a:endParaRPr sz="2700"/>
          </a:p>
          <a:p>
            <a:pPr marL="0" lvl="0" indent="0" algn="l" rtl="0">
              <a:spcBef>
                <a:spcPts val="800"/>
              </a:spcBef>
              <a:spcAft>
                <a:spcPts val="0"/>
              </a:spcAft>
              <a:buNone/>
            </a:pPr>
            <a:endParaRPr sz="2700"/>
          </a:p>
          <a:p>
            <a:pPr marL="0" lvl="0" indent="0" algn="l" rtl="0">
              <a:spcBef>
                <a:spcPts val="800"/>
              </a:spcBef>
              <a:spcAft>
                <a:spcPts val="0"/>
              </a:spcAft>
              <a:buNone/>
            </a:pPr>
            <a:r>
              <a:rPr lang="en" sz="2700"/>
              <a:t>			</a:t>
            </a:r>
            <a:endParaRPr sz="2700"/>
          </a:p>
          <a:p>
            <a:pPr marL="914400" lvl="0" indent="0" algn="l" rtl="0">
              <a:spcBef>
                <a:spcPts val="800"/>
              </a:spcBef>
              <a:spcAft>
                <a:spcPts val="0"/>
              </a:spcAft>
              <a:buNone/>
            </a:pPr>
            <a:r>
              <a:rPr lang="en" sz="2400"/>
              <a:t>                                        </a:t>
            </a:r>
            <a:endParaRPr sz="2400"/>
          </a:p>
        </p:txBody>
      </p:sp>
      <p:graphicFrame>
        <p:nvGraphicFramePr>
          <p:cNvPr id="174" name="Google Shape;174;p26"/>
          <p:cNvGraphicFramePr/>
          <p:nvPr/>
        </p:nvGraphicFramePr>
        <p:xfrm>
          <a:off x="3693806" y="598950"/>
          <a:ext cx="5138425" cy="3875025"/>
        </p:xfrm>
        <a:graphic>
          <a:graphicData uri="http://schemas.openxmlformats.org/drawingml/2006/table">
            <a:tbl>
              <a:tblPr>
                <a:noFill/>
                <a:tableStyleId>{D32E8A9A-62ED-4DD0-ADC4-4E6157F213F0}</a:tableStyleId>
              </a:tblPr>
              <a:tblGrid>
                <a:gridCol w="2369950"/>
                <a:gridCol w="2768475"/>
              </a:tblGrid>
              <a:tr h="553575">
                <a:tc>
                  <a:txBody>
                    <a:bodyPr/>
                    <a:lstStyle/>
                    <a:p>
                      <a:pPr marL="0" lvl="0" indent="0" algn="ctr" rtl="0">
                        <a:lnSpc>
                          <a:spcPct val="90000"/>
                        </a:lnSpc>
                        <a:spcBef>
                          <a:spcPts val="0"/>
                        </a:spcBef>
                        <a:spcAft>
                          <a:spcPts val="0"/>
                        </a:spcAft>
                        <a:buNone/>
                      </a:pPr>
                      <a:r>
                        <a:rPr lang="en" sz="3000" b="1">
                          <a:solidFill>
                            <a:schemeClr val="dk1"/>
                          </a:solidFill>
                          <a:latin typeface="Century Gothic"/>
                          <a:ea typeface="Century Gothic"/>
                          <a:cs typeface="Century Gothic"/>
                          <a:sym typeface="Century Gothic"/>
                        </a:rPr>
                        <a:t>Snap</a:t>
                      </a:r>
                      <a:endParaRPr sz="3000">
                        <a:latin typeface="Century Gothic"/>
                        <a:ea typeface="Century Gothic"/>
                        <a:cs typeface="Century Gothic"/>
                        <a:sym typeface="Century Gothic"/>
                      </a:endParaRPr>
                    </a:p>
                  </a:txBody>
                  <a:tcPr marL="68575" marR="68575" marT="68575" marB="68575"/>
                </a:tc>
                <a:tc>
                  <a:txBody>
                    <a:bodyPr/>
                    <a:lstStyle/>
                    <a:p>
                      <a:pPr marL="0" lvl="0" indent="0" algn="ctr" rtl="0">
                        <a:lnSpc>
                          <a:spcPct val="90000"/>
                        </a:lnSpc>
                        <a:spcBef>
                          <a:spcPts val="0"/>
                        </a:spcBef>
                        <a:spcAft>
                          <a:spcPts val="0"/>
                        </a:spcAft>
                        <a:buNone/>
                      </a:pPr>
                      <a:r>
                        <a:rPr lang="en" sz="3000" b="1">
                          <a:solidFill>
                            <a:schemeClr val="dk1"/>
                          </a:solidFill>
                          <a:latin typeface="Century Gothic"/>
                          <a:ea typeface="Century Gothic"/>
                          <a:cs typeface="Century Gothic"/>
                          <a:sym typeface="Century Gothic"/>
                        </a:rPr>
                        <a:t>Trap</a:t>
                      </a:r>
                      <a:endParaRPr sz="3000">
                        <a:latin typeface="Century Gothic"/>
                        <a:ea typeface="Century Gothic"/>
                        <a:cs typeface="Century Gothic"/>
                        <a:sym typeface="Century Gothic"/>
                      </a:endParaRPr>
                    </a:p>
                  </a:txBody>
                  <a:tcPr marL="68575" marR="68575" marT="68575" marB="68575"/>
                </a:tc>
              </a:tr>
              <a:tr h="553575">
                <a:tc>
                  <a:txBody>
                    <a:bodyPr/>
                    <a:lstStyle/>
                    <a:p>
                      <a:pPr marL="0" lvl="0" indent="0" algn="l" rtl="0">
                        <a:spcBef>
                          <a:spcPts val="0"/>
                        </a:spcBef>
                        <a:spcAft>
                          <a:spcPts val="0"/>
                        </a:spcAft>
                        <a:buNone/>
                      </a:pPr>
                      <a:endParaRPr sz="1100">
                        <a:latin typeface="Century Gothic"/>
                        <a:ea typeface="Century Gothic"/>
                        <a:cs typeface="Century Gothic"/>
                        <a:sym typeface="Century Gothic"/>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tr>
              <a:tr h="553575">
                <a:tc>
                  <a:txBody>
                    <a:bodyPr/>
                    <a:lstStyle/>
                    <a:p>
                      <a:pPr marL="0" lvl="0" indent="0" algn="l" rtl="0">
                        <a:spcBef>
                          <a:spcPts val="800"/>
                        </a:spcBef>
                        <a:spcAft>
                          <a:spcPts val="0"/>
                        </a:spcAft>
                        <a:buNone/>
                      </a:pPr>
                      <a:endParaRPr sz="1100"/>
                    </a:p>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tr>
              <a:tr h="553575">
                <a:tc>
                  <a:txBody>
                    <a:bodyPr/>
                    <a:lstStyle/>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tr>
            </a:tbl>
          </a:graphicData>
        </a:graphic>
      </p:graphicFrame>
      <p:sp>
        <p:nvSpPr>
          <p:cNvPr id="175" name="Google Shape;175;p26"/>
          <p:cNvSpPr txBox="1"/>
          <p:nvPr/>
        </p:nvSpPr>
        <p:spPr>
          <a:xfrm>
            <a:off x="6243588" y="1160375"/>
            <a:ext cx="28635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throughout</a:t>
            </a:r>
            <a:endParaRPr sz="3000" b="1" dirty="0">
              <a:latin typeface="Century Gothic"/>
              <a:ea typeface="Century Gothic"/>
              <a:cs typeface="Century Gothic"/>
              <a:sym typeface="Century Gothic"/>
            </a:endParaRPr>
          </a:p>
        </p:txBody>
      </p:sp>
      <p:sp>
        <p:nvSpPr>
          <p:cNvPr id="176" name="Google Shape;176;p26"/>
          <p:cNvSpPr txBox="1"/>
          <p:nvPr/>
        </p:nvSpPr>
        <p:spPr>
          <a:xfrm>
            <a:off x="6777175" y="1725450"/>
            <a:ext cx="1914300" cy="7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latin typeface="Century Gothic"/>
              <a:ea typeface="Century Gothic"/>
              <a:cs typeface="Century Gothic"/>
              <a:sym typeface="Century Gothic"/>
            </a:endParaRPr>
          </a:p>
        </p:txBody>
      </p:sp>
      <p:sp>
        <p:nvSpPr>
          <p:cNvPr id="177" name="Google Shape;177;p26"/>
          <p:cNvSpPr txBox="1"/>
          <p:nvPr/>
        </p:nvSpPr>
        <p:spPr>
          <a:xfrm>
            <a:off x="4700600" y="2311175"/>
            <a:ext cx="859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p:txBody>
      </p:sp>
      <p:sp>
        <p:nvSpPr>
          <p:cNvPr id="178" name="Google Shape;178;p26"/>
          <p:cNvSpPr txBox="1"/>
          <p:nvPr/>
        </p:nvSpPr>
        <p:spPr>
          <a:xfrm>
            <a:off x="4747850" y="2846150"/>
            <a:ext cx="1819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p:txBody>
      </p:sp>
      <p:sp>
        <p:nvSpPr>
          <p:cNvPr id="179" name="Google Shape;179;p26"/>
          <p:cNvSpPr txBox="1"/>
          <p:nvPr/>
        </p:nvSpPr>
        <p:spPr>
          <a:xfrm>
            <a:off x="4786125" y="3369450"/>
            <a:ext cx="14295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p:txBody>
      </p:sp>
      <p:sp>
        <p:nvSpPr>
          <p:cNvPr id="180" name="Google Shape;180;p26"/>
          <p:cNvSpPr txBox="1"/>
          <p:nvPr/>
        </p:nvSpPr>
        <p:spPr>
          <a:xfrm>
            <a:off x="6263018" y="1701918"/>
            <a:ext cx="2455800" cy="42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indoor</a:t>
            </a:r>
            <a:endParaRPr sz="3000" b="1"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fade">
                                      <p:cBhvr>
                                        <p:cTn id="7" dur="1000"/>
                                        <p:tgtEl>
                                          <p:spTgt spid="1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fade">
                                      <p:cBhvr>
                                        <p:cTn id="12" dur="1000"/>
                                        <p:tgtEl>
                                          <p:spTgt spid="1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5"/>
                                        </p:tgtEl>
                                        <p:attrNameLst>
                                          <p:attrName>style.visibility</p:attrName>
                                        </p:attrNameLst>
                                      </p:cBhvr>
                                      <p:to>
                                        <p:strVal val="visible"/>
                                      </p:to>
                                    </p:set>
                                    <p:animEffect transition="in" filter="fade">
                                      <p:cBhvr>
                                        <p:cTn id="17" dur="1000"/>
                                        <p:tgtEl>
                                          <p:spTgt spid="17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fade">
                                      <p:cBhvr>
                                        <p:cTn id="22" dur="10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6" name="Google Shape;186;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0"/>
              </a:spcBef>
              <a:spcAft>
                <a:spcPts val="0"/>
              </a:spcAft>
              <a:buNone/>
            </a:pPr>
            <a:r>
              <a:rPr lang="en" sz="3000">
                <a:solidFill>
                  <a:srgbClr val="FF0000"/>
                </a:solidFill>
              </a:rPr>
              <a:t>“Now you will read a story, a story, a story. </a:t>
            </a:r>
            <a:endParaRPr sz="3000">
              <a:solidFill>
                <a:srgbClr val="FF0000"/>
              </a:solidFill>
            </a:endParaRPr>
          </a:p>
          <a:p>
            <a:pPr marL="0" lvl="0" indent="0" algn="ctr" rtl="0">
              <a:lnSpc>
                <a:spcPct val="150000"/>
              </a:lnSpc>
              <a:spcBef>
                <a:spcPts val="0"/>
              </a:spcBef>
              <a:spcAft>
                <a:spcPts val="0"/>
              </a:spcAft>
              <a:buNone/>
            </a:pPr>
            <a:r>
              <a:rPr lang="en" sz="3000">
                <a:solidFill>
                  <a:srgbClr val="FF0000"/>
                </a:solidFill>
              </a:rPr>
              <a:t>Now you will read a story with words          </a:t>
            </a:r>
            <a:endParaRPr sz="3000">
              <a:solidFill>
                <a:srgbClr val="FF0000"/>
              </a:solidFill>
            </a:endParaRPr>
          </a:p>
          <a:p>
            <a:pPr marL="0" lvl="0" indent="0" algn="ctr" rtl="0">
              <a:lnSpc>
                <a:spcPct val="150000"/>
              </a:lnSpc>
              <a:spcBef>
                <a:spcPts val="0"/>
              </a:spcBef>
              <a:spcAft>
                <a:spcPts val="0"/>
              </a:spcAft>
              <a:buNone/>
            </a:pPr>
            <a:r>
              <a:rPr lang="en" sz="3000">
                <a:solidFill>
                  <a:srgbClr val="FF0000"/>
                </a:solidFill>
              </a:rPr>
              <a:t>that you know.”</a:t>
            </a:r>
            <a:endParaRPr sz="30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Work Time Learning Targets</a:t>
            </a:r>
            <a:endParaRPr sz="3000"/>
          </a:p>
        </p:txBody>
      </p:sp>
      <p:sp>
        <p:nvSpPr>
          <p:cNvPr id="192" name="Google Shape;192;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My Garden Spot</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93" name="Google Shape;193;p28"/>
          <p:cNvPicPr preferRelativeResize="0"/>
          <p:nvPr/>
        </p:nvPicPr>
        <p:blipFill>
          <a:blip r:embed="rId3">
            <a:alphaModFix/>
          </a:blip>
          <a:stretch>
            <a:fillRect/>
          </a:stretch>
        </p:blipFill>
        <p:spPr>
          <a:xfrm>
            <a:off x="8218714" y="4235591"/>
            <a:ext cx="843686" cy="66656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199" name="Google Shape;199;p29"/>
          <p:cNvSpPr txBox="1"/>
          <p:nvPr/>
        </p:nvSpPr>
        <p:spPr>
          <a:xfrm>
            <a:off x="644250" y="1204025"/>
            <a:ext cx="3390300" cy="257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rPr>
              <a:t>		 	 	 		</a:t>
            </a:r>
            <a:endParaRPr sz="24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00" name="Google Shape;200;p29"/>
          <p:cNvSpPr txBox="1"/>
          <p:nvPr/>
        </p:nvSpPr>
        <p:spPr>
          <a:xfrm>
            <a:off x="4825750" y="351475"/>
            <a:ext cx="4150500" cy="459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p29"/>
          <p:cNvSpPr txBox="1"/>
          <p:nvPr/>
        </p:nvSpPr>
        <p:spPr>
          <a:xfrm>
            <a:off x="311700" y="1171675"/>
            <a:ext cx="3501300" cy="295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4400" b="1" dirty="0">
                <a:solidFill>
                  <a:schemeClr val="dk1"/>
                </a:solidFill>
                <a:latin typeface="Century Gothic" panose="020B0502020202020204" pitchFamily="34" charset="0"/>
              </a:rPr>
              <a:t>My Garden Spot</a:t>
            </a:r>
            <a:endParaRPr sz="4400" b="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100" dirty="0">
                <a:solidFill>
                  <a:schemeClr val="dk1"/>
                </a:solidFill>
                <a:latin typeface="Century Gothic" panose="020B0502020202020204" pitchFamily="34" charset="0"/>
              </a:rPr>
              <a:t>Cycle 19 Decodable Student Reader</a:t>
            </a:r>
            <a:endParaRPr sz="2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pic>
        <p:nvPicPr>
          <p:cNvPr id="202" name="Google Shape;202;p29"/>
          <p:cNvPicPr preferRelativeResize="0"/>
          <p:nvPr/>
        </p:nvPicPr>
        <p:blipFill>
          <a:blip r:embed="rId3">
            <a:alphaModFix/>
          </a:blip>
          <a:stretch>
            <a:fillRect/>
          </a:stretch>
        </p:blipFill>
        <p:spPr>
          <a:xfrm>
            <a:off x="5322225" y="812800"/>
            <a:ext cx="2702900" cy="36766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208" name="Google Shape;208;p30"/>
          <p:cNvSpPr txBox="1"/>
          <p:nvPr/>
        </p:nvSpPr>
        <p:spPr>
          <a:xfrm>
            <a:off x="1098875" y="906800"/>
            <a:ext cx="5088900" cy="378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Dad walked into the kitchen. He saw Sam scribbling on some paper. “What are you drawing, Sam?”asked Dad.</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“A sun chart,” Sam replied.</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					</a:t>
            </a:r>
            <a:endParaRPr sz="11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endParaRPr sz="36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214" name="Google Shape;214;p31"/>
          <p:cNvSpPr txBox="1"/>
          <p:nvPr/>
        </p:nvSpPr>
        <p:spPr>
          <a:xfrm>
            <a:off x="1266875" y="671425"/>
            <a:ext cx="6457500" cy="39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15" name="Google Shape;215;p31"/>
          <p:cNvSpPr txBox="1"/>
          <p:nvPr/>
        </p:nvSpPr>
        <p:spPr>
          <a:xfrm>
            <a:off x="1266875" y="913525"/>
            <a:ext cx="5486100" cy="413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“We’ve been learning about gardens at school. I know it’s impossible for us to have a garden because we don’t have a yard. So I’m planning an indoor garden,” Sam explained.</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600">
                <a:solidFill>
                  <a:schemeClr val="dk1"/>
                </a:solidFill>
                <a:latin typeface="Avenir"/>
                <a:ea typeface="Avenir"/>
                <a:cs typeface="Avenir"/>
                <a:sym typeface="Avenir"/>
              </a:rPr>
              <a:t>					</a:t>
            </a:r>
            <a:endParaRPr sz="3600">
              <a:solidFill>
                <a:schemeClr val="dk1"/>
              </a:solidFill>
              <a:latin typeface="Avenir"/>
              <a:ea typeface="Avenir"/>
              <a:cs typeface="Avenir"/>
              <a:sym typeface="Avenir"/>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221" name="Google Shape;221;p32"/>
          <p:cNvSpPr txBox="1"/>
          <p:nvPr/>
        </p:nvSpPr>
        <p:spPr>
          <a:xfrm>
            <a:off x="3276750" y="973100"/>
            <a:ext cx="5076000" cy="389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solidFill>
                  <a:schemeClr val="dk1"/>
                </a:solidFill>
                <a:latin typeface="Century Gothic"/>
                <a:ea typeface="Century Gothic"/>
                <a:cs typeface="Century Gothic"/>
                <a:sym typeface="Century Gothic"/>
              </a:rPr>
              <a:t>“Plants need sun to grow. So I made this chart to keep track of when the sun shines through each window throughout the day. That way, I’ll know the best place to put the garden.” Sam showed Dad the chart.</a:t>
            </a:r>
            <a:endParaRPr sz="2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Avenir"/>
                <a:ea typeface="Avenir"/>
                <a:cs typeface="Avenir"/>
                <a:sym typeface="Avenir"/>
              </a:rPr>
              <a:t>			</a:t>
            </a:r>
            <a:endParaRPr sz="3000" dirty="0">
              <a:solidFill>
                <a:schemeClr val="dk1"/>
              </a:solidFill>
              <a:latin typeface="Avenir"/>
              <a:ea typeface="Avenir"/>
              <a:cs typeface="Avenir"/>
              <a:sym typeface="Avenir"/>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endParaRPr dirty="0"/>
          </a:p>
        </p:txBody>
      </p:sp>
      <p:pic>
        <p:nvPicPr>
          <p:cNvPr id="222" name="Google Shape;222;p32"/>
          <p:cNvPicPr preferRelativeResize="0"/>
          <p:nvPr/>
        </p:nvPicPr>
        <p:blipFill>
          <a:blip r:embed="rId3">
            <a:alphaModFix/>
          </a:blip>
          <a:stretch>
            <a:fillRect/>
          </a:stretch>
        </p:blipFill>
        <p:spPr>
          <a:xfrm>
            <a:off x="489750" y="1523572"/>
            <a:ext cx="2578150" cy="19487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8" name="Google Shape;228;p33"/>
          <p:cNvSpPr txBox="1"/>
          <p:nvPr/>
        </p:nvSpPr>
        <p:spPr>
          <a:xfrm>
            <a:off x="3231150" y="866050"/>
            <a:ext cx="5601300" cy="38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800">
              <a:solidFill>
                <a:schemeClr val="dk1"/>
              </a:solidFill>
            </a:endParaRPr>
          </a:p>
          <a:p>
            <a:pPr marL="0" lvl="0" indent="0" algn="l" rtl="0">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29" name="Google Shape;229;p33"/>
          <p:cNvSpPr txBox="1"/>
          <p:nvPr/>
        </p:nvSpPr>
        <p:spPr>
          <a:xfrm>
            <a:off x="1248150" y="943150"/>
            <a:ext cx="5401500" cy="372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“It looks like the kitchen will be the best spot. It gets </a:t>
            </a:r>
            <a:r>
              <a:rPr lang="en" sz="3000" dirty="0" smtClean="0">
                <a:solidFill>
                  <a:schemeClr val="dk1"/>
                </a:solidFill>
                <a:latin typeface="Century Gothic"/>
                <a:ea typeface="Century Gothic"/>
                <a:cs typeface="Century Gothic"/>
                <a:sym typeface="Century Gothic"/>
              </a:rPr>
              <a:t>sunshine </a:t>
            </a:r>
            <a:r>
              <a:rPr lang="en" sz="3000" dirty="0">
                <a:solidFill>
                  <a:schemeClr val="dk1"/>
                </a:solidFill>
                <a:latin typeface="Century Gothic"/>
                <a:ea typeface="Century Gothic"/>
                <a:cs typeface="Century Gothic"/>
                <a:sym typeface="Century Gothic"/>
              </a:rPr>
              <a:t>in the morning and afternoon. And it faces south, which means it gets bright sunlight,” said Dad.</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					</a:t>
            </a:r>
            <a:endParaRPr sz="3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600" dirty="0">
                <a:solidFill>
                  <a:schemeClr val="dk1"/>
                </a:solidFill>
                <a:latin typeface="Avenir"/>
                <a:ea typeface="Avenir"/>
                <a:cs typeface="Avenir"/>
                <a:sym typeface="Avenir"/>
              </a:rPr>
              <a:t>				</a:t>
            </a:r>
            <a:endParaRPr sz="3600" dirty="0">
              <a:solidFill>
                <a:schemeClr val="dk1"/>
              </a:solidFill>
              <a:latin typeface="Avenir"/>
              <a:ea typeface="Avenir"/>
              <a:cs typeface="Avenir"/>
              <a:sym typeface="Avenir"/>
            </a:endParaRPr>
          </a:p>
          <a:p>
            <a:pPr marL="0" lvl="0" indent="0" algn="l" rtl="0">
              <a:spcBef>
                <a:spcPts val="0"/>
              </a:spcBef>
              <a:spcAft>
                <a:spcPts val="0"/>
              </a:spcAft>
              <a:buClr>
                <a:schemeClr val="dk1"/>
              </a:buClr>
              <a:buSzPts val="1100"/>
              <a:buFont typeface="Arial"/>
              <a:buNone/>
            </a:pPr>
            <a:r>
              <a:rPr lang="en" sz="3600" dirty="0">
                <a:solidFill>
                  <a:schemeClr val="dk1"/>
                </a:solidFill>
                <a:latin typeface="Avenir"/>
                <a:ea typeface="Avenir"/>
                <a:cs typeface="Avenir"/>
                <a:sym typeface="Avenir"/>
              </a:rPr>
              <a:t>			</a:t>
            </a:r>
            <a:endParaRPr sz="3600" dirty="0">
              <a:solidFill>
                <a:schemeClr val="dk1"/>
              </a:solidFill>
              <a:latin typeface="Avenir"/>
              <a:ea typeface="Avenir"/>
              <a:cs typeface="Avenir"/>
              <a:sym typeface="Avenir"/>
            </a:endParaRPr>
          </a:p>
          <a:p>
            <a:pPr marL="0" lvl="0" indent="0" algn="l" rtl="0">
              <a:spcBef>
                <a:spcPts val="0"/>
              </a:spcBef>
              <a:spcAft>
                <a:spcPts val="0"/>
              </a:spcAft>
              <a:buClr>
                <a:schemeClr val="dk1"/>
              </a:buClr>
              <a:buSzPts val="1100"/>
              <a:buFont typeface="Arial"/>
              <a:buNone/>
            </a:pPr>
            <a:r>
              <a:rPr lang="en" sz="3600" dirty="0">
                <a:solidFill>
                  <a:schemeClr val="dk1"/>
                </a:solidFill>
                <a:latin typeface="Avenir"/>
                <a:ea typeface="Avenir"/>
                <a:cs typeface="Avenir"/>
                <a:sym typeface="Avenir"/>
              </a:rPr>
              <a:t>		</a:t>
            </a:r>
            <a:endParaRPr sz="3600" dirty="0">
              <a:solidFill>
                <a:schemeClr val="dk1"/>
              </a:solidFill>
              <a:latin typeface="Avenir"/>
              <a:ea typeface="Avenir"/>
              <a:cs typeface="Avenir"/>
              <a:sym typeface="Avenir"/>
            </a:endParaRPr>
          </a:p>
        </p:txBody>
      </p:sp>
      <p:sp>
        <p:nvSpPr>
          <p:cNvPr id="6" name="Google Shape;220;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311700" y="980600"/>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800" b="1">
                <a:solidFill>
                  <a:srgbClr val="000000"/>
                </a:solidFill>
                <a:latin typeface="Century Gothic"/>
                <a:ea typeface="Century Gothic"/>
                <a:cs typeface="Century Gothic"/>
                <a:sym typeface="Century Gothic"/>
              </a:rPr>
              <a:t>New Materials to Prepare in Advance: </a:t>
            </a:r>
            <a:endParaRPr sz="1800" b="1">
              <a:solidFill>
                <a:srgbClr val="000000"/>
              </a:solidFill>
              <a:latin typeface="Century Gothic"/>
              <a:ea typeface="Century Gothic"/>
              <a:cs typeface="Century Gothic"/>
              <a:sym typeface="Century Gothic"/>
            </a:endParaRPr>
          </a:p>
          <a:p>
            <a:pPr marL="457200" lvl="0" indent="-342900" algn="l" rtl="0">
              <a:lnSpc>
                <a:spcPct val="100000"/>
              </a:lnSpc>
              <a:spcBef>
                <a:spcPts val="80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Decodable Reader: “My Garden Spot” (Provided; one per student) (Enlarged embedded in slides) </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Engagement Text: “My Garden Spot” (Embedded in slides for teacher read-aloud) </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Snap or Trap Word Cards (Supporting Materials-Teacher Guide, or write on index cards) </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Snap or Trap T-chart </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Pre-determine partnerships for retelling and reading Decodable Reader</a:t>
            </a:r>
            <a:endParaRPr sz="1800" b="1">
              <a:solidFill>
                <a:srgbClr val="000000"/>
              </a:solidFill>
              <a:latin typeface="Century Gothic"/>
              <a:ea typeface="Century Gothic"/>
              <a:cs typeface="Century Gothic"/>
              <a:sym typeface="Century Gothic"/>
            </a:endParaRPr>
          </a:p>
          <a:p>
            <a:pPr marL="0" lvl="0" indent="0" algn="l" rtl="0">
              <a:lnSpc>
                <a:spcPct val="100000"/>
              </a:lnSpc>
              <a:spcBef>
                <a:spcPts val="1000"/>
              </a:spcBef>
              <a:spcAft>
                <a:spcPts val="0"/>
              </a:spcAft>
              <a:buClr>
                <a:schemeClr val="dk1"/>
              </a:buClr>
              <a:buSzPts val="1100"/>
              <a:buFont typeface="Arial"/>
              <a:buNone/>
            </a:pPr>
            <a:r>
              <a:rPr lang="en" sz="1800" b="1">
                <a:solidFill>
                  <a:srgbClr val="000000"/>
                </a:solidFill>
                <a:latin typeface="Century Gothic"/>
                <a:ea typeface="Century Gothic"/>
                <a:cs typeface="Century Gothic"/>
                <a:sym typeface="Century Gothic"/>
              </a:rPr>
              <a:t>Materials to Gather from Previous Lessons:</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80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Highlighters, highlighter tape</a:t>
            </a:r>
            <a:endParaRPr sz="1800">
              <a:solidFill>
                <a:srgbClr val="000000"/>
              </a:solidFill>
              <a:latin typeface="Century Gothic"/>
              <a:ea typeface="Century Gothic"/>
              <a:cs typeface="Century Gothic"/>
              <a:sym typeface="Century Gothic"/>
            </a:endParaRPr>
          </a:p>
        </p:txBody>
      </p:sp>
      <p:sp>
        <p:nvSpPr>
          <p:cNvPr id="106" name="Google Shape;106;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latin typeface="Century Gothic"/>
                <a:ea typeface="Century Gothic"/>
                <a:cs typeface="Century Gothic"/>
                <a:sym typeface="Century Gothic"/>
              </a:rPr>
              <a:t>Grade 2: Module 3: Part 2: Cycle 19: Lesson 92</a:t>
            </a:r>
            <a:endParaRPr sz="28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235" name="Google Shape;235;p34"/>
          <p:cNvSpPr txBox="1"/>
          <p:nvPr/>
        </p:nvSpPr>
        <p:spPr>
          <a:xfrm>
            <a:off x="798675" y="802600"/>
            <a:ext cx="5540100" cy="405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dirty="0">
                <a:solidFill>
                  <a:schemeClr val="dk1"/>
                </a:solidFill>
              </a:rPr>
              <a:t>		 </a:t>
            </a:r>
            <a:r>
              <a:rPr lang="en" sz="1100" dirty="0" smtClean="0">
                <a:solidFill>
                  <a:schemeClr val="dk1"/>
                </a:solidFill>
              </a:rPr>
              <a:t> </a:t>
            </a: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Sam and Dad went to the local garden center to buy some plants, plant food, a watering can, and potting soil. They chose a lavender plant with little purple flowers and a spider plant with long, thin leaves.</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600" dirty="0">
                <a:solidFill>
                  <a:schemeClr val="dk1"/>
                </a:solidFill>
                <a:latin typeface="Avenir"/>
                <a:ea typeface="Avenir"/>
                <a:cs typeface="Avenir"/>
                <a:sym typeface="Avenir"/>
              </a:rPr>
              <a:t>					</a:t>
            </a:r>
            <a:endParaRPr sz="3600" dirty="0">
              <a:solidFill>
                <a:schemeClr val="dk1"/>
              </a:solidFill>
              <a:latin typeface="Avenir"/>
              <a:ea typeface="Avenir"/>
              <a:cs typeface="Avenir"/>
              <a:sym typeface="Avenir"/>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p:txBody>
      </p:sp>
      <p:sp>
        <p:nvSpPr>
          <p:cNvPr id="236" name="Google Shape;236;p34"/>
          <p:cNvSpPr txBox="1"/>
          <p:nvPr/>
        </p:nvSpPr>
        <p:spPr>
          <a:xfrm>
            <a:off x="7519725" y="862275"/>
            <a:ext cx="1312500" cy="332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242" name="Google Shape;242;p35"/>
          <p:cNvSpPr txBox="1"/>
          <p:nvPr/>
        </p:nvSpPr>
        <p:spPr>
          <a:xfrm>
            <a:off x="1453100" y="1605375"/>
            <a:ext cx="6356100" cy="31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8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43" name="Google Shape;243;p35"/>
          <p:cNvSpPr txBox="1"/>
          <p:nvPr/>
        </p:nvSpPr>
        <p:spPr>
          <a:xfrm>
            <a:off x="523850" y="958425"/>
            <a:ext cx="6058800" cy="364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As soon as they got home, Sam carefully put the plants on the table next to the kitchen window. He filled the watering can and sprinkled them with water. He made sure they were sitting at the right angle so they would get plenty of sunshine.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244" name="Google Shape;244;p35"/>
          <p:cNvSpPr txBox="1"/>
          <p:nvPr/>
        </p:nvSpPr>
        <p:spPr>
          <a:xfrm>
            <a:off x="6582650" y="654825"/>
            <a:ext cx="2384100" cy="20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5" name="Google Shape;245;p35"/>
          <p:cNvSpPr txBox="1"/>
          <p:nvPr/>
        </p:nvSpPr>
        <p:spPr>
          <a:xfrm>
            <a:off x="782700" y="1182050"/>
            <a:ext cx="31800" cy="20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46" name="Google Shape;246;p35"/>
          <p:cNvPicPr preferRelativeResize="0"/>
          <p:nvPr/>
        </p:nvPicPr>
        <p:blipFill>
          <a:blip r:embed="rId3">
            <a:alphaModFix/>
          </a:blip>
          <a:stretch>
            <a:fillRect/>
          </a:stretch>
        </p:blipFill>
        <p:spPr>
          <a:xfrm>
            <a:off x="6462221" y="802600"/>
            <a:ext cx="1834079" cy="33087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
        <p:nvSpPr>
          <p:cNvPr id="252" name="Google Shape;252;p36"/>
          <p:cNvSpPr txBox="1"/>
          <p:nvPr/>
        </p:nvSpPr>
        <p:spPr>
          <a:xfrm>
            <a:off x="938475" y="896550"/>
            <a:ext cx="6364800" cy="38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“Maybe we can grow some vegetables next! And a sunflower! </a:t>
            </a:r>
            <a:r>
              <a:rPr lang="en" sz="3000" dirty="0" smtClean="0">
                <a:solidFill>
                  <a:schemeClr val="dk1"/>
                </a:solidFill>
                <a:latin typeface="Century Gothic"/>
                <a:ea typeface="Century Gothic"/>
                <a:cs typeface="Century Gothic"/>
                <a:sym typeface="Century Gothic"/>
              </a:rPr>
              <a:t>And…” </a:t>
            </a:r>
            <a:r>
              <a:rPr lang="en" sz="3000" dirty="0">
                <a:solidFill>
                  <a:schemeClr val="dk1"/>
                </a:solidFill>
                <a:latin typeface="Century Gothic"/>
                <a:ea typeface="Century Gothic"/>
                <a:cs typeface="Century Gothic"/>
                <a:sym typeface="Century Gothic"/>
              </a:rPr>
              <a:t>Dad stopped Sam. “Let’s see how we do with just two. Then we’ll decide if we can handle any more plants in our wonderful little apartment garden,” said Dad with a smile.</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600" dirty="0">
                <a:solidFill>
                  <a:schemeClr val="dk1"/>
                </a:solidFill>
                <a:latin typeface="Avenir"/>
                <a:ea typeface="Avenir"/>
                <a:cs typeface="Avenir"/>
                <a:sym typeface="Avenir"/>
              </a:rPr>
              <a:t>					</a:t>
            </a:r>
            <a:endParaRPr sz="3600" dirty="0">
              <a:solidFill>
                <a:schemeClr val="dk1"/>
              </a:solidFill>
              <a:latin typeface="Avenir"/>
              <a:ea typeface="Avenir"/>
              <a:cs typeface="Avenir"/>
              <a:sym typeface="Avenir"/>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60" name="Google Shape;260;p3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a:t>
            </a:r>
            <a:r>
              <a:rPr lang="en">
                <a:latin typeface="Century Gothic"/>
                <a:ea typeface="Century Gothic"/>
                <a:cs typeface="Century Gothic"/>
                <a:sym typeface="Century Gothic"/>
              </a:rPr>
              <a:t>can I do today that will help to create a classroom community where we can all grow as readers and writers</a:t>
            </a:r>
            <a:r>
              <a:rPr lang="en" sz="2400" b="0" i="0" u="none" strike="noStrike" cap="none">
                <a:solidFill>
                  <a:schemeClr val="dk1"/>
                </a:solidFill>
                <a:latin typeface="Century Gothic"/>
                <a:ea typeface="Century Gothic"/>
                <a:cs typeface="Century Gothic"/>
                <a:sym typeface="Century Gothic"/>
              </a:rPr>
              <a:t>? </a:t>
            </a:r>
            <a:endParaRPr/>
          </a:p>
        </p:txBody>
      </p:sp>
      <p:pic>
        <p:nvPicPr>
          <p:cNvPr id="261" name="Google Shape;261;p37"/>
          <p:cNvPicPr preferRelativeResize="0"/>
          <p:nvPr/>
        </p:nvPicPr>
        <p:blipFill>
          <a:blip r:embed="rId3">
            <a:alphaModFix/>
          </a:blip>
          <a:stretch>
            <a:fillRect/>
          </a:stretch>
        </p:blipFill>
        <p:spPr>
          <a:xfrm>
            <a:off x="1016272" y="1607347"/>
            <a:ext cx="2425800" cy="24257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67" name="Google Shape;267;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273" name="Google Shape;27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lnSpc>
                <a:spcPct val="120000"/>
              </a:lnSpc>
              <a:spcBef>
                <a:spcPts val="800"/>
              </a:spcBef>
              <a:spcAft>
                <a:spcPts val="0"/>
              </a:spcAft>
              <a:buClr>
                <a:srgbClr val="000000"/>
              </a:buClr>
              <a:buSzPts val="2600"/>
              <a:buChar char="•"/>
            </a:pPr>
            <a:r>
              <a:rPr lang="en" sz="2600" dirty="0">
                <a:solidFill>
                  <a:srgbClr val="000000"/>
                </a:solidFill>
              </a:rPr>
              <a:t>I can read and understand the decodable text:                “My Garden </a:t>
            </a:r>
            <a:r>
              <a:rPr lang="en" sz="2600" dirty="0" smtClean="0">
                <a:solidFill>
                  <a:srgbClr val="000000"/>
                </a:solidFill>
              </a:rPr>
              <a:t>Spot.”</a:t>
            </a:r>
            <a:endParaRPr sz="2600" dirty="0">
              <a:solidFill>
                <a:srgbClr val="000000"/>
              </a:solidFill>
            </a:endParaRPr>
          </a:p>
          <a:p>
            <a:pPr marL="457200" lvl="0" indent="-393700" algn="l" rtl="0">
              <a:lnSpc>
                <a:spcPct val="120000"/>
              </a:lnSpc>
              <a:spcBef>
                <a:spcPts val="0"/>
              </a:spcBef>
              <a:spcAft>
                <a:spcPts val="0"/>
              </a:spcAft>
              <a:buClr>
                <a:srgbClr val="000000"/>
              </a:buClr>
              <a:buSzPts val="2600"/>
              <a:buChar char="•"/>
            </a:pPr>
            <a:r>
              <a:rPr lang="en" sz="2600" dirty="0">
                <a:solidFill>
                  <a:srgbClr val="000000"/>
                </a:solidFill>
              </a:rPr>
              <a:t>I can use what I know to read and write high frequency words, words with vowel teams, and words with a C-le syllable type at the end.</a:t>
            </a:r>
            <a:endParaRPr sz="2600" dirty="0">
              <a:solidFill>
                <a:srgbClr val="000000"/>
              </a:solidFill>
            </a:endParaRPr>
          </a:p>
          <a:p>
            <a:pPr marL="457200" lvl="0" indent="-393700" algn="l" rtl="0">
              <a:lnSpc>
                <a:spcPct val="120000"/>
              </a:lnSpc>
              <a:spcBef>
                <a:spcPts val="0"/>
              </a:spcBef>
              <a:spcAft>
                <a:spcPts val="0"/>
              </a:spcAft>
              <a:buClr>
                <a:srgbClr val="000000"/>
              </a:buClr>
              <a:buSzPts val="2600"/>
              <a:buChar char="•"/>
            </a:pPr>
            <a:r>
              <a:rPr lang="en" sz="2600" dirty="0">
                <a:solidFill>
                  <a:srgbClr val="000000"/>
                </a:solidFill>
              </a:rPr>
              <a:t>I can use what I know to write about “My Garden Spot.”</a:t>
            </a:r>
            <a:endParaRPr sz="2600" dirty="0">
              <a:solidFill>
                <a:srgbClr val="000000"/>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74" name="Google Shape;274;p39"/>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graphicFrame>
        <p:nvGraphicFramePr>
          <p:cNvPr id="279" name="Google Shape;279;p40"/>
          <p:cNvGraphicFramePr/>
          <p:nvPr>
            <p:extLst>
              <p:ext uri="{D42A27DB-BD31-4B8C-83A1-F6EECF244321}">
                <p14:modId xmlns:p14="http://schemas.microsoft.com/office/powerpoint/2010/main" val="2561686488"/>
              </p:ext>
            </p:extLst>
          </p:nvPr>
        </p:nvGraphicFramePr>
        <p:xfrm>
          <a:off x="-12" y="0"/>
          <a:ext cx="9144000" cy="5117545"/>
        </p:xfrm>
        <a:graphic>
          <a:graphicData uri="http://schemas.openxmlformats.org/drawingml/2006/table">
            <a:tbl>
              <a:tblPr>
                <a:noFill/>
                <a:tableStyleId>{D32E8A9A-62ED-4DD0-ADC4-4E6157F213F0}</a:tableStyleId>
              </a:tblPr>
              <a:tblGrid>
                <a:gridCol w="3132750"/>
                <a:gridCol w="2963250"/>
                <a:gridCol w="3048000"/>
              </a:tblGrid>
              <a:tr h="374100">
                <a:tc>
                  <a:txBody>
                    <a:bodyPr/>
                    <a:lstStyle/>
                    <a:p>
                      <a:pPr marL="0" lvl="0" indent="0" algn="l" rtl="0">
                        <a:lnSpc>
                          <a:spcPct val="100000"/>
                        </a:lnSpc>
                        <a:spcBef>
                          <a:spcPts val="0"/>
                        </a:spcBef>
                        <a:spcAft>
                          <a:spcPts val="0"/>
                        </a:spcAft>
                        <a:buNone/>
                      </a:pPr>
                      <a:r>
                        <a:rPr lang="en" sz="1600" b="1" dirty="0">
                          <a:latin typeface="Century Gothic"/>
                          <a:ea typeface="Century Gothic"/>
                          <a:cs typeface="Century Gothic"/>
                          <a:sym typeface="Century Gothic"/>
                        </a:rPr>
                        <a:t>Word Work: Word Detective!</a:t>
                      </a:r>
                      <a:endParaRPr sz="1600" b="1" dirty="0">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lnSpc>
                          <a:spcPct val="100000"/>
                        </a:lnSpc>
                        <a:spcBef>
                          <a:spcPts val="0"/>
                        </a:spcBef>
                        <a:spcAft>
                          <a:spcPts val="0"/>
                        </a:spcAft>
                        <a:buNone/>
                      </a:pPr>
                      <a:r>
                        <a:rPr lang="en" sz="1800">
                          <a:latin typeface="Century Gothic"/>
                          <a:ea typeface="Century Gothic"/>
                          <a:cs typeface="Century Gothic"/>
                          <a:sym typeface="Century Gothic"/>
                        </a:rPr>
                        <a:t>   </a:t>
                      </a:r>
                      <a:r>
                        <a:rPr lang="en" sz="1800" b="1">
                          <a:latin typeface="Century Gothic"/>
                          <a:ea typeface="Century Gothic"/>
                          <a:cs typeface="Century Gothic"/>
                          <a:sym typeface="Century Gothic"/>
                        </a:rPr>
                        <a:t>  Partner Writing</a:t>
                      </a:r>
                      <a:endParaRPr sz="18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        </a:t>
                      </a:r>
                      <a:r>
                        <a:rPr lang="en" sz="1800" b="1">
                          <a:latin typeface="Century Gothic"/>
                          <a:ea typeface="Century Gothic"/>
                          <a:cs typeface="Century Gothic"/>
                          <a:sym typeface="Century Gothic"/>
                        </a:rPr>
                        <a:t> Independent Writing</a:t>
                      </a:r>
                      <a:endParaRPr sz="1800" b="1">
                        <a:latin typeface="Century Gothic"/>
                        <a:ea typeface="Century Gothic"/>
                        <a:cs typeface="Century Gothic"/>
                        <a:sym typeface="Century Gothic"/>
                      </a:endParaRPr>
                    </a:p>
                  </a:txBody>
                  <a:tcPr marL="91425" marR="91425" marT="91425" marB="91425">
                    <a:solidFill>
                      <a:srgbClr val="EFEFEF"/>
                    </a:solidFill>
                  </a:tcPr>
                </a:tc>
              </a:tr>
              <a:tr h="4660375">
                <a:tc>
                  <a:txBody>
                    <a:bodyPr/>
                    <a:lstStyle/>
                    <a:p>
                      <a:pPr marL="0" lvl="0" indent="0" algn="l" rtl="0">
                        <a:lnSpc>
                          <a:spcPct val="100000"/>
                        </a:lnSpc>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Be a word detective! As you read the decodable and find the following words, whisper read, spell the word to yourself and circle the </a:t>
                      </a:r>
                      <a:r>
                        <a:rPr lang="en" sz="1600" dirty="0" smtClean="0">
                          <a:solidFill>
                            <a:schemeClr val="dk1"/>
                          </a:solidFill>
                          <a:latin typeface="Century Gothic"/>
                          <a:ea typeface="Century Gothic"/>
                          <a:cs typeface="Century Gothic"/>
                          <a:sym typeface="Century Gothic"/>
                        </a:rPr>
                        <a:t>words.</a:t>
                      </a:r>
                      <a:endParaRPr lang="en" sz="16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high </a:t>
                      </a:r>
                      <a:r>
                        <a:rPr lang="en" sz="1600" dirty="0">
                          <a:solidFill>
                            <a:schemeClr val="dk1"/>
                          </a:solidFill>
                          <a:latin typeface="Century Gothic"/>
                          <a:ea typeface="Century Gothic"/>
                          <a:cs typeface="Century Gothic"/>
                          <a:sym typeface="Century Gothic"/>
                        </a:rPr>
                        <a:t>frequency </a:t>
                      </a:r>
                      <a:r>
                        <a:rPr lang="en" sz="1600" dirty="0" smtClean="0">
                          <a:solidFill>
                            <a:schemeClr val="dk1"/>
                          </a:solidFill>
                          <a:latin typeface="Century Gothic"/>
                          <a:ea typeface="Century Gothic"/>
                          <a:cs typeface="Century Gothic"/>
                          <a:sym typeface="Century Gothic"/>
                        </a:rPr>
                        <a:t>words.</a:t>
                      </a:r>
                      <a:endParaRPr lang="en" sz="16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words </a:t>
                      </a:r>
                      <a:r>
                        <a:rPr lang="en" sz="1600" dirty="0">
                          <a:solidFill>
                            <a:schemeClr val="dk1"/>
                          </a:solidFill>
                          <a:latin typeface="Century Gothic"/>
                          <a:ea typeface="Century Gothic"/>
                          <a:cs typeface="Century Gothic"/>
                          <a:sym typeface="Century Gothic"/>
                        </a:rPr>
                        <a:t>with C-le </a:t>
                      </a: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words </a:t>
                      </a:r>
                      <a:r>
                        <a:rPr lang="en" sz="1600" dirty="0">
                          <a:solidFill>
                            <a:schemeClr val="dk1"/>
                          </a:solidFill>
                          <a:latin typeface="Century Gothic"/>
                          <a:ea typeface="Century Gothic"/>
                          <a:cs typeface="Century Gothic"/>
                          <a:sym typeface="Century Gothic"/>
                        </a:rPr>
                        <a:t>with  “au,” “</a:t>
                      </a:r>
                      <a:r>
                        <a:rPr lang="en" sz="1600" dirty="0" smtClean="0">
                          <a:solidFill>
                            <a:schemeClr val="dk1"/>
                          </a:solidFill>
                          <a:latin typeface="Century Gothic"/>
                          <a:ea typeface="Century Gothic"/>
                          <a:cs typeface="Century Gothic"/>
                          <a:sym typeface="Century Gothic"/>
                        </a:rPr>
                        <a:t>aw”</a:t>
                      </a:r>
                      <a:endParaRPr lang="en" sz="16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can’t read a word, use the Reader’s Toolbox and try again.  </a:t>
                      </a: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Work </a:t>
                      </a:r>
                      <a:r>
                        <a:rPr lang="en" sz="1600" dirty="0">
                          <a:solidFill>
                            <a:schemeClr val="dk1"/>
                          </a:solidFill>
                          <a:latin typeface="Century Gothic"/>
                          <a:ea typeface="Century Gothic"/>
                          <a:cs typeface="Century Gothic"/>
                          <a:sym typeface="Century Gothic"/>
                        </a:rPr>
                        <a:t>with your partner to read all the words.  </a:t>
                      </a: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still have time, create and tell each other sentences with the words.</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Read </a:t>
                      </a:r>
                      <a:r>
                        <a:rPr lang="en" sz="1650" dirty="0">
                          <a:solidFill>
                            <a:schemeClr val="dk1"/>
                          </a:solidFill>
                          <a:latin typeface="Century Gothic"/>
                          <a:ea typeface="Century Gothic"/>
                          <a:cs typeface="Century Gothic"/>
                          <a:sym typeface="Century Gothic"/>
                        </a:rPr>
                        <a:t>“My Garden Spot” with a </a:t>
                      </a:r>
                      <a:r>
                        <a:rPr lang="en" sz="1650" dirty="0" smtClean="0">
                          <a:solidFill>
                            <a:schemeClr val="dk1"/>
                          </a:solidFill>
                          <a:latin typeface="Century Gothic"/>
                          <a:ea typeface="Century Gothic"/>
                          <a:cs typeface="Century Gothic"/>
                          <a:sym typeface="Century Gothic"/>
                        </a:rPr>
                        <a:t>partner.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Write </a:t>
                      </a:r>
                      <a:r>
                        <a:rPr lang="en" sz="1650" dirty="0">
                          <a:solidFill>
                            <a:schemeClr val="dk1"/>
                          </a:solidFill>
                          <a:latin typeface="Century Gothic"/>
                          <a:ea typeface="Century Gothic"/>
                          <a:cs typeface="Century Gothic"/>
                          <a:sym typeface="Century Gothic"/>
                        </a:rPr>
                        <a:t>to tell: “How did Sam feel about his indoor garden? How do you know? Give two details from the text to support your </a:t>
                      </a:r>
                      <a:r>
                        <a:rPr lang="en" sz="1650" dirty="0" smtClean="0">
                          <a:solidFill>
                            <a:schemeClr val="dk1"/>
                          </a:solidFill>
                          <a:latin typeface="Century Gothic"/>
                          <a:ea typeface="Century Gothic"/>
                          <a:cs typeface="Century Gothic"/>
                          <a:sym typeface="Century Gothic"/>
                        </a:rPr>
                        <a:t>answer.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Use </a:t>
                      </a:r>
                      <a:r>
                        <a:rPr lang="en" sz="1650" dirty="0">
                          <a:solidFill>
                            <a:schemeClr val="dk1"/>
                          </a:solidFill>
                          <a:latin typeface="Century Gothic"/>
                          <a:ea typeface="Century Gothic"/>
                          <a:cs typeface="Century Gothic"/>
                          <a:sym typeface="Century Gothic"/>
                        </a:rPr>
                        <a:t>the Writing Checklist to check your </a:t>
                      </a:r>
                      <a:r>
                        <a:rPr lang="en" sz="1650" dirty="0" smtClean="0">
                          <a:solidFill>
                            <a:schemeClr val="dk1"/>
                          </a:solidFill>
                          <a:latin typeface="Century Gothic"/>
                          <a:ea typeface="Century Gothic"/>
                          <a:cs typeface="Century Gothic"/>
                          <a:sym typeface="Century Gothic"/>
                        </a:rPr>
                        <a:t>work.</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Reread </a:t>
                      </a:r>
                      <a:r>
                        <a:rPr lang="en" sz="1650" dirty="0">
                          <a:solidFill>
                            <a:schemeClr val="dk1"/>
                          </a:solidFill>
                          <a:latin typeface="Century Gothic"/>
                          <a:ea typeface="Century Gothic"/>
                          <a:cs typeface="Century Gothic"/>
                          <a:sym typeface="Century Gothic"/>
                        </a:rPr>
                        <a:t>your writing to your </a:t>
                      </a:r>
                      <a:r>
                        <a:rPr lang="en" sz="1650" dirty="0" smtClean="0">
                          <a:solidFill>
                            <a:schemeClr val="dk1"/>
                          </a:solidFill>
                          <a:latin typeface="Century Gothic"/>
                          <a:ea typeface="Century Gothic"/>
                          <a:cs typeface="Century Gothic"/>
                          <a:sym typeface="Century Gothic"/>
                        </a:rPr>
                        <a:t>partner.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Use </a:t>
                      </a:r>
                      <a:r>
                        <a:rPr lang="en" sz="1650" dirty="0">
                          <a:solidFill>
                            <a:schemeClr val="dk1"/>
                          </a:solidFill>
                          <a:latin typeface="Century Gothic"/>
                          <a:ea typeface="Century Gothic"/>
                          <a:cs typeface="Century Gothic"/>
                          <a:sym typeface="Century Gothic"/>
                        </a:rPr>
                        <a:t>the Reader’s Toolbox if you can’t read a word.</a:t>
                      </a:r>
                      <a:endParaRPr sz="1650" dirty="0">
                        <a:latin typeface="Century Gothic"/>
                        <a:ea typeface="Century Gothic"/>
                        <a:cs typeface="Century Gothic"/>
                        <a:sym typeface="Century Gothic"/>
                      </a:endParaRPr>
                    </a:p>
                  </a:txBody>
                  <a:tcPr marL="91425" marR="91425" marT="91425" marB="91425"/>
                </a:tc>
                <a:tc>
                  <a:txBody>
                    <a:bodyPr/>
                    <a:lstStyle/>
                    <a:p>
                      <a:pPr marL="342900" lvl="0" indent="-342900" algn="l" rtl="0">
                        <a:lnSpc>
                          <a:spcPct val="100000"/>
                        </a:lnSpc>
                        <a:spcBef>
                          <a:spcPts val="0"/>
                        </a:spcBef>
                        <a:spcAft>
                          <a:spcPts val="0"/>
                        </a:spcAft>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“My Garden Spot</a:t>
                      </a:r>
                      <a:r>
                        <a:rPr lang="en" sz="1600" dirty="0" smtClean="0">
                          <a:solidFill>
                            <a:schemeClr val="dk1"/>
                          </a:solidFill>
                          <a:latin typeface="Century Gothic"/>
                          <a:ea typeface="Century Gothic"/>
                          <a:cs typeface="Century Gothic"/>
                          <a:sym typeface="Century Gothic"/>
                        </a:rPr>
                        <a:t>.”</a:t>
                      </a:r>
                      <a:endParaRPr lang="en" sz="16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600" dirty="0" smtClean="0">
                          <a:solidFill>
                            <a:schemeClr val="dk1"/>
                          </a:solidFill>
                          <a:latin typeface="Century Gothic"/>
                          <a:ea typeface="Century Gothic"/>
                          <a:cs typeface="Century Gothic"/>
                          <a:sym typeface="Century Gothic"/>
                        </a:rPr>
                        <a:t>Write </a:t>
                      </a:r>
                      <a:r>
                        <a:rPr lang="en" sz="1600" dirty="0">
                          <a:solidFill>
                            <a:schemeClr val="dk1"/>
                          </a:solidFill>
                          <a:latin typeface="Century Gothic"/>
                          <a:ea typeface="Century Gothic"/>
                          <a:cs typeface="Century Gothic"/>
                          <a:sym typeface="Century Gothic"/>
                        </a:rPr>
                        <a:t>to answer this prompt: </a:t>
                      </a:r>
                      <a:r>
                        <a:rPr lang="en" sz="1600" dirty="0" smtClean="0">
                          <a:solidFill>
                            <a:schemeClr val="dk1"/>
                          </a:solidFill>
                          <a:latin typeface="Century Gothic"/>
                          <a:ea typeface="Century Gothic"/>
                          <a:cs typeface="Century Gothic"/>
                          <a:sym typeface="Century Gothic"/>
                        </a:rPr>
                        <a:t>Where </a:t>
                      </a:r>
                      <a:r>
                        <a:rPr lang="en" sz="1600" dirty="0">
                          <a:solidFill>
                            <a:schemeClr val="dk1"/>
                          </a:solidFill>
                          <a:latin typeface="Century Gothic"/>
                          <a:ea typeface="Century Gothic"/>
                          <a:cs typeface="Century Gothic"/>
                          <a:sym typeface="Century Gothic"/>
                        </a:rPr>
                        <a:t>do you think the best place would be for you to have a garden at your home? What makes you think </a:t>
                      </a:r>
                      <a:r>
                        <a:rPr lang="en" sz="1600" dirty="0" smtClean="0">
                          <a:solidFill>
                            <a:schemeClr val="dk1"/>
                          </a:solidFill>
                          <a:latin typeface="Century Gothic"/>
                          <a:ea typeface="Century Gothic"/>
                          <a:cs typeface="Century Gothic"/>
                          <a:sym typeface="Century Gothic"/>
                        </a:rPr>
                        <a:t>that?</a:t>
                      </a:r>
                      <a:r>
                        <a:rPr lang="en" sz="1600" baseline="0" dirty="0">
                          <a:solidFill>
                            <a:schemeClr val="dk1"/>
                          </a:solidFill>
                          <a:latin typeface="Century Gothic"/>
                          <a:ea typeface="Century Gothic"/>
                          <a:cs typeface="Century Gothic"/>
                          <a:sym typeface="Century Gothic"/>
                        </a:rPr>
                        <a:t> </a:t>
                      </a:r>
                      <a:r>
                        <a:rPr lang="en" sz="1600" dirty="0" smtClean="0">
                          <a:solidFill>
                            <a:schemeClr val="dk1"/>
                          </a:solidFill>
                          <a:latin typeface="Century Gothic"/>
                          <a:ea typeface="Century Gothic"/>
                          <a:cs typeface="Century Gothic"/>
                          <a:sym typeface="Century Gothic"/>
                        </a:rPr>
                        <a:t>Try </a:t>
                      </a:r>
                      <a:r>
                        <a:rPr lang="en" sz="1600" dirty="0">
                          <a:solidFill>
                            <a:schemeClr val="dk1"/>
                          </a:solidFill>
                          <a:latin typeface="Century Gothic"/>
                          <a:ea typeface="Century Gothic"/>
                          <a:cs typeface="Century Gothic"/>
                          <a:sym typeface="Century Gothic"/>
                        </a:rPr>
                        <a:t>to use words with a C-le ending and words with the /aw/ sound spelled “aw” or “au</a:t>
                      </a:r>
                      <a:r>
                        <a:rPr lang="en" sz="1600" dirty="0" smtClean="0">
                          <a:solidFill>
                            <a:schemeClr val="dk1"/>
                          </a:solidFill>
                          <a:latin typeface="Century Gothic"/>
                          <a:ea typeface="Century Gothic"/>
                          <a:cs typeface="Century Gothic"/>
                          <a:sym typeface="Century Gothic"/>
                        </a:rPr>
                        <a:t>.”</a:t>
                      </a:r>
                      <a:endParaRPr lang="en" sz="16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600" dirty="0" smtClean="0">
                          <a:solidFill>
                            <a:schemeClr val="dk1"/>
                          </a:solidFill>
                          <a:latin typeface="Century Gothic"/>
                          <a:ea typeface="Century Gothic"/>
                          <a:cs typeface="Century Gothic"/>
                          <a:sym typeface="Century Gothic"/>
                        </a:rPr>
                        <a:t>Use </a:t>
                      </a:r>
                      <a:r>
                        <a:rPr lang="en" sz="1600" dirty="0">
                          <a:solidFill>
                            <a:schemeClr val="dk1"/>
                          </a:solidFill>
                          <a:latin typeface="Century Gothic"/>
                          <a:ea typeface="Century Gothic"/>
                          <a:cs typeface="Century Gothic"/>
                          <a:sym typeface="Century Gothic"/>
                        </a:rPr>
                        <a:t>the Writing Checklist to check your </a:t>
                      </a:r>
                      <a:r>
                        <a:rPr lang="en" sz="1600" dirty="0" smtClean="0">
                          <a:solidFill>
                            <a:schemeClr val="dk1"/>
                          </a:solidFill>
                          <a:latin typeface="Century Gothic"/>
                          <a:ea typeface="Century Gothic"/>
                          <a:cs typeface="Century Gothic"/>
                          <a:sym typeface="Century Gothic"/>
                        </a:rPr>
                        <a:t>work.</a:t>
                      </a:r>
                      <a:endParaRPr lang="en" sz="16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600" dirty="0" smtClean="0">
                          <a:solidFill>
                            <a:schemeClr val="dk1"/>
                          </a:solidFill>
                          <a:latin typeface="Century Gothic"/>
                          <a:ea typeface="Century Gothic"/>
                          <a:cs typeface="Century Gothic"/>
                          <a:sym typeface="Century Gothic"/>
                        </a:rPr>
                        <a:t>Use </a:t>
                      </a:r>
                      <a:r>
                        <a:rPr lang="en" sz="1600" dirty="0">
                          <a:solidFill>
                            <a:schemeClr val="dk1"/>
                          </a:solidFill>
                          <a:latin typeface="Century Gothic"/>
                          <a:ea typeface="Century Gothic"/>
                          <a:cs typeface="Century Gothic"/>
                          <a:sym typeface="Century Gothic"/>
                        </a:rPr>
                        <a:t>the Reader’s Toolbox to help with reading any words.</a:t>
                      </a:r>
                      <a:endParaRPr sz="16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1"/>
          <p:cNvSpPr txBox="1"/>
          <p:nvPr/>
        </p:nvSpPr>
        <p:spPr>
          <a:xfrm>
            <a:off x="2236300" y="798675"/>
            <a:ext cx="5159400" cy="42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85" name="Google Shape;285;p41"/>
          <p:cNvPicPr preferRelativeResize="0"/>
          <p:nvPr/>
        </p:nvPicPr>
        <p:blipFill>
          <a:blip r:embed="rId3">
            <a:alphaModFix/>
          </a:blip>
          <a:stretch>
            <a:fillRect/>
          </a:stretch>
        </p:blipFill>
        <p:spPr>
          <a:xfrm>
            <a:off x="1875225" y="720850"/>
            <a:ext cx="5398526" cy="4279025"/>
          </a:xfrm>
          <a:prstGeom prst="rect">
            <a:avLst/>
          </a:prstGeom>
          <a:noFill/>
          <a:ln>
            <a:noFill/>
          </a:ln>
        </p:spPr>
      </p:pic>
      <p:sp>
        <p:nvSpPr>
          <p:cNvPr id="286" name="Google Shape;286;p41"/>
          <p:cNvSpPr txBox="1"/>
          <p:nvPr/>
        </p:nvSpPr>
        <p:spPr>
          <a:xfrm>
            <a:off x="3536150" y="292275"/>
            <a:ext cx="3571800" cy="50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CC0000"/>
                </a:solidFill>
                <a:latin typeface="Calibri"/>
                <a:ea typeface="Calibri"/>
                <a:cs typeface="Calibri"/>
                <a:sym typeface="Calibri"/>
              </a:rPr>
              <a:t>Writing Checklist</a:t>
            </a:r>
            <a:endParaRPr sz="1800" b="1">
              <a:solidFill>
                <a:srgbClr val="CC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2"/>
          <p:cNvSpPr txBox="1">
            <a:spLocks noGrp="1"/>
          </p:cNvSpPr>
          <p:nvPr>
            <p:ph type="title"/>
          </p:nvPr>
        </p:nvSpPr>
        <p:spPr>
          <a:xfrm>
            <a:off x="237950" y="57407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Reader’s Toolbox: </a:t>
            </a:r>
            <a:endParaRPr dirty="0"/>
          </a:p>
          <a:p>
            <a:pPr marL="0" lvl="0" indent="0" algn="l" rtl="0">
              <a:spcBef>
                <a:spcPts val="0"/>
              </a:spcBef>
              <a:spcAft>
                <a:spcPts val="0"/>
              </a:spcAft>
              <a:buNone/>
            </a:pPr>
            <a:r>
              <a:rPr lang="en" sz="3200" dirty="0"/>
              <a:t>Use what you know!</a:t>
            </a:r>
            <a:r>
              <a:rPr lang="en" dirty="0"/>
              <a:t> </a:t>
            </a:r>
            <a:endParaRPr dirty="0"/>
          </a:p>
          <a:p>
            <a:pPr marL="457200" lvl="0" indent="0" algn="l" rtl="0">
              <a:spcBef>
                <a:spcPts val="0"/>
              </a:spcBef>
              <a:spcAft>
                <a:spcPts val="0"/>
              </a:spcAft>
              <a:buNone/>
            </a:pPr>
            <a:endParaRPr dirty="0"/>
          </a:p>
        </p:txBody>
      </p:sp>
      <p:sp>
        <p:nvSpPr>
          <p:cNvPr id="292" name="Google Shape;292;p42"/>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93" name="Google Shape;293;p42"/>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94" name="Google Shape;294;p42"/>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95" name="Google Shape;295;p42"/>
          <p:cNvGraphicFramePr/>
          <p:nvPr>
            <p:extLst>
              <p:ext uri="{D42A27DB-BD31-4B8C-83A1-F6EECF244321}">
                <p14:modId xmlns:p14="http://schemas.microsoft.com/office/powerpoint/2010/main" val="990625797"/>
              </p:ext>
            </p:extLst>
          </p:nvPr>
        </p:nvGraphicFramePr>
        <p:xfrm>
          <a:off x="4572000" y="19125"/>
          <a:ext cx="4328900" cy="4941495"/>
        </p:xfrm>
        <a:graphic>
          <a:graphicData uri="http://schemas.openxmlformats.org/drawingml/2006/table">
            <a:tbl>
              <a:tblPr>
                <a:noFill/>
                <a:tableStyleId>{D32E8A9A-62ED-4DD0-ADC4-4E6157F213F0}</a:tableStyleId>
              </a:tblPr>
              <a:tblGrid>
                <a:gridCol w="537150"/>
                <a:gridCol w="3791750"/>
              </a:tblGrid>
              <a:tr h="381000">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296" name="Google Shape;296;p42"/>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97" name="Google Shape;297;p42"/>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98" name="Google Shape;298;p42"/>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99" name="Google Shape;299;p42"/>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300" name="Google Shape;300;p42"/>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latin typeface="Century Gothic"/>
                <a:ea typeface="Century Gothic"/>
                <a:cs typeface="Century Gothic"/>
                <a:sym typeface="Century Gothic"/>
              </a:rPr>
              <a:t>Preparing for Lesson </a:t>
            </a:r>
            <a:r>
              <a:rPr lang="en" b="1" dirty="0">
                <a:solidFill>
                  <a:srgbClr val="000000"/>
                </a:solidFill>
                <a:latin typeface="Century Gothic"/>
                <a:ea typeface="Century Gothic"/>
                <a:cs typeface="Century Gothic"/>
                <a:sym typeface="Century Gothic"/>
              </a:rPr>
              <a:t>#:92</a:t>
            </a:r>
            <a:endParaRPr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latin typeface="Century Gothic"/>
                <a:ea typeface="Century Gothic"/>
                <a:cs typeface="Century Gothic"/>
                <a:sym typeface="Century Gothic"/>
              </a:rPr>
              <a:t>Watch the video (as needed)</a:t>
            </a:r>
            <a:r>
              <a:rPr lang="en" sz="2400" dirty="0">
                <a:solidFill>
                  <a:srgbClr val="333333"/>
                </a:solidFill>
                <a:highlight>
                  <a:srgbClr val="FFFFFF"/>
                </a:highlight>
                <a:latin typeface="Century Gothic"/>
                <a:ea typeface="Century Gothic"/>
                <a:cs typeface="Century Gothic"/>
                <a:sym typeface="Century Gothic"/>
              </a:rPr>
              <a:t>, </a:t>
            </a:r>
            <a:r>
              <a:rPr lang="en" dirty="0">
                <a:solidFill>
                  <a:srgbClr val="333333"/>
                </a:solidFill>
                <a:highlight>
                  <a:srgbClr val="FFFFFF"/>
                </a:highlight>
                <a:latin typeface="Century Gothic"/>
                <a:ea typeface="Century Gothic"/>
                <a:cs typeface="Century Gothic"/>
                <a:sym typeface="Century Gothic"/>
              </a:rPr>
              <a:t>From Engagement Text to Decodables:</a:t>
            </a:r>
            <a:r>
              <a:rPr lang="en" dirty="0">
                <a:solidFill>
                  <a:srgbClr val="333333"/>
                </a:solidFill>
                <a:highlight>
                  <a:srgbClr val="FFFFFF"/>
                </a:highlight>
                <a:uFill>
                  <a:noFill/>
                </a:uFill>
                <a:latin typeface="Century Gothic"/>
                <a:ea typeface="Century Gothic"/>
                <a:cs typeface="Century Gothic"/>
                <a:sym typeface="Century Gothic"/>
                <a:hlinkClick r:id="rId3"/>
              </a:rPr>
              <a:t> </a:t>
            </a:r>
            <a:r>
              <a:rPr lang="en" u="sng" dirty="0">
                <a:solidFill>
                  <a:srgbClr val="0563C1"/>
                </a:solidFill>
                <a:highlight>
                  <a:srgbClr val="FFFFFF"/>
                </a:highlight>
                <a:latin typeface="Century Gothic"/>
                <a:ea typeface="Century Gothic"/>
                <a:cs typeface="Century Gothic"/>
                <a:sym typeface="Century Gothic"/>
                <a:hlinkClick r:id="rId3"/>
              </a:rPr>
              <a:t>https://vimeo.com/168991756</a:t>
            </a:r>
            <a:endParaRPr u="sng" dirty="0">
              <a:solidFill>
                <a:srgbClr val="0563C1"/>
              </a:solidFill>
              <a:highlight>
                <a:srgbClr val="FFFFFF"/>
              </a:highlight>
              <a:latin typeface="Century Gothic"/>
              <a:ea typeface="Century Gothic"/>
              <a:cs typeface="Century Gothic"/>
              <a:sym typeface="Century Gothic"/>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latin typeface="Century Gothic"/>
                <a:ea typeface="Century Gothic"/>
                <a:cs typeface="Century Gothic"/>
                <a:sym typeface="Century Gothic"/>
              </a:rPr>
              <a:t>Read the Engagement Text “</a:t>
            </a:r>
            <a:r>
              <a:rPr lang="en" dirty="0">
                <a:latin typeface="Century Gothic"/>
                <a:ea typeface="Century Gothic"/>
                <a:cs typeface="Century Gothic"/>
                <a:sym typeface="Century Gothic"/>
              </a:rPr>
              <a:t>Show Me the Basics: My Garden </a:t>
            </a:r>
            <a:r>
              <a:rPr lang="en" dirty="0" smtClean="0">
                <a:latin typeface="Century Gothic"/>
                <a:ea typeface="Century Gothic"/>
                <a:cs typeface="Century Gothic"/>
                <a:sym typeface="Century Gothic"/>
              </a:rPr>
              <a:t>Spot.”</a:t>
            </a:r>
            <a:r>
              <a:rPr lang="en" dirty="0" smtClean="0"/>
              <a:t> </a:t>
            </a:r>
            <a:endParaRPr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12" name="Google Shape;112;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latin typeface="Century Gothic"/>
                <a:ea typeface="Century Gothic"/>
                <a:cs typeface="Century Gothic"/>
                <a:sym typeface="Century Gothic"/>
              </a:rPr>
              <a:t>Grade 2: Module 3: Part 2: Cycle 19: Lesson 92</a:t>
            </a:r>
            <a:endParaRPr sz="28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8" name="Google Shape;11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9" name="Google Shape;119;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19: Lesson 92</a:t>
            </a:r>
            <a:endParaRPr sz="3200" b="1">
              <a:solidFill>
                <a:srgbClr val="404040"/>
              </a:solidFill>
              <a:latin typeface="Century Gothic"/>
              <a:ea typeface="Century Gothic"/>
              <a:cs typeface="Century Gothic"/>
              <a:sym typeface="Century Gothic"/>
            </a:endParaRPr>
          </a:p>
        </p:txBody>
      </p:sp>
      <p:pic>
        <p:nvPicPr>
          <p:cNvPr id="120" name="Google Shape;12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1" name="Google Shape;12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7" name="Google Shape;127;p1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a:t>
            </a:r>
            <a:r>
              <a:rPr lang="en" sz="2800" dirty="0" smtClean="0">
                <a:solidFill>
                  <a:srgbClr val="FF0000"/>
                </a:solidFill>
              </a:rPr>
              <a:t>It’s </a:t>
            </a:r>
            <a:r>
              <a:rPr lang="en" sz="2800" dirty="0">
                <a:solidFill>
                  <a:srgbClr val="FF0000"/>
                </a:solidFill>
              </a:rPr>
              <a:t>time to hear a story                                     </a:t>
            </a:r>
            <a:r>
              <a:rPr lang="en" sz="2800" dirty="0" smtClean="0">
                <a:solidFill>
                  <a:srgbClr val="FF0000"/>
                </a:solidFill>
              </a:rPr>
              <a:t>	and </a:t>
            </a:r>
            <a:r>
              <a:rPr lang="en" sz="2800" dirty="0">
                <a:solidFill>
                  <a:srgbClr val="FF0000"/>
                </a:solidFill>
              </a:rPr>
              <a:t>say what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133" name="Google Shape;133;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I can retell the events from </a:t>
            </a:r>
            <a:r>
              <a:rPr lang="en" sz="2400" dirty="0"/>
              <a:t>Sunny Gazette article</a:t>
            </a:r>
            <a:r>
              <a:rPr lang="en" sz="2400" dirty="0">
                <a:solidFill>
                  <a:schemeClr val="dk1"/>
                </a:solidFill>
              </a:rPr>
              <a:t>:                   “</a:t>
            </a:r>
            <a:r>
              <a:rPr lang="en" sz="2400" dirty="0"/>
              <a:t>My Garden Spot</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dirty="0">
                <a:solidFill>
                  <a:schemeClr val="dk1"/>
                </a:solidFill>
              </a:rPr>
              <a:t>Using evidence from the text, I can answer questions about the </a:t>
            </a:r>
            <a:r>
              <a:rPr lang="en" sz="2400" dirty="0"/>
              <a:t>Sunny Gazette article “My Garden </a:t>
            </a:r>
            <a:r>
              <a:rPr lang="en" sz="2400" dirty="0" smtClean="0"/>
              <a:t>Spot.”</a:t>
            </a:r>
            <a:r>
              <a:rPr lang="en" sz="2400" dirty="0" smtClean="0">
                <a:solidFill>
                  <a:schemeClr val="dk1"/>
                </a:solidFill>
              </a:rPr>
              <a:t> </a:t>
            </a:r>
            <a:endParaRPr sz="24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134" name="Google Shape;134;p20"/>
          <p:cNvPicPr preferRelativeResize="0"/>
          <p:nvPr/>
        </p:nvPicPr>
        <p:blipFill>
          <a:blip r:embed="rId3">
            <a:alphaModFix/>
          </a:blip>
          <a:stretch>
            <a:fillRect/>
          </a:stretch>
        </p:blipFill>
        <p:spPr>
          <a:xfrm>
            <a:off x="8290672" y="4269572"/>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1861786" y="130629"/>
            <a:ext cx="4195500" cy="839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2500" b="1" dirty="0"/>
              <a:t> </a:t>
            </a:r>
            <a:r>
              <a:rPr lang="en" sz="3000" b="1" dirty="0">
                <a:latin typeface="Century Gothic" panose="020B0502020202020204" pitchFamily="34" charset="0"/>
                <a:ea typeface="Avenir"/>
                <a:cs typeface="Avenir"/>
                <a:sym typeface="Avenir"/>
              </a:rPr>
              <a:t>“My Garden Spot”</a:t>
            </a:r>
            <a:r>
              <a:rPr lang="en" sz="3000" b="1" dirty="0">
                <a:latin typeface="Century Gothic" panose="020B0502020202020204" pitchFamily="34" charset="0"/>
              </a:rPr>
              <a:t> </a:t>
            </a:r>
            <a:endParaRPr sz="3000" b="1" dirty="0">
              <a:latin typeface="Century Gothic" panose="020B0502020202020204" pitchFamily="34" charset="0"/>
            </a:endParaRPr>
          </a:p>
          <a:p>
            <a:pPr marL="0" lvl="0" indent="0" algn="l" rtl="0">
              <a:spcBef>
                <a:spcPts val="0"/>
              </a:spcBef>
              <a:spcAft>
                <a:spcPts val="0"/>
              </a:spcAft>
              <a:buNone/>
            </a:pPr>
            <a:endParaRPr sz="2500" b="1" dirty="0"/>
          </a:p>
        </p:txBody>
      </p:sp>
      <p:sp>
        <p:nvSpPr>
          <p:cNvPr id="140" name="Google Shape;140;p21"/>
          <p:cNvSpPr txBox="1"/>
          <p:nvPr/>
        </p:nvSpPr>
        <p:spPr>
          <a:xfrm>
            <a:off x="815407" y="658300"/>
            <a:ext cx="6626400" cy="473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700" dirty="0">
                <a:solidFill>
                  <a:schemeClr val="dk1"/>
                </a:solidFill>
                <a:latin typeface="Century Gothic"/>
                <a:ea typeface="Century Gothic"/>
                <a:cs typeface="Century Gothic"/>
                <a:sym typeface="Century Gothic"/>
              </a:rPr>
              <a:t>Sunny days just make you feel good. It seems everything</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is better when the sun shines. Well plants like sun, too.</a:t>
            </a:r>
            <a:br>
              <a:rPr lang="en" sz="1700" dirty="0">
                <a:solidFill>
                  <a:schemeClr val="dk1"/>
                </a:solidFill>
                <a:latin typeface="Century Gothic"/>
                <a:ea typeface="Century Gothic"/>
                <a:cs typeface="Century Gothic"/>
                <a:sym typeface="Century Gothic"/>
              </a:rPr>
            </a:br>
            <a:r>
              <a:rPr lang="en" sz="1700" b="1" dirty="0">
                <a:solidFill>
                  <a:schemeClr val="dk1"/>
                </a:solidFill>
                <a:latin typeface="Century Gothic"/>
                <a:ea typeface="Century Gothic"/>
                <a:cs typeface="Century Gothic"/>
                <a:sym typeface="Century Gothic"/>
              </a:rPr>
              <a:t>They need sunshine to grow the best and give you the best</a:t>
            </a:r>
            <a:br>
              <a:rPr lang="en" sz="1700" b="1" dirty="0">
                <a:solidFill>
                  <a:schemeClr val="dk1"/>
                </a:solidFill>
                <a:latin typeface="Century Gothic"/>
                <a:ea typeface="Century Gothic"/>
                <a:cs typeface="Century Gothic"/>
                <a:sym typeface="Century Gothic"/>
              </a:rPr>
            </a:br>
            <a:r>
              <a:rPr lang="en" sz="1700" b="1" dirty="0">
                <a:solidFill>
                  <a:schemeClr val="dk1"/>
                </a:solidFill>
                <a:latin typeface="Century Gothic"/>
                <a:ea typeface="Century Gothic"/>
                <a:cs typeface="Century Gothic"/>
                <a:sym typeface="Century Gothic"/>
              </a:rPr>
              <a:t>vegetables and flowers. </a:t>
            </a:r>
            <a:r>
              <a:rPr lang="en" sz="1700" dirty="0">
                <a:solidFill>
                  <a:schemeClr val="dk1"/>
                </a:solidFill>
                <a:latin typeface="Century Gothic"/>
                <a:ea typeface="Century Gothic"/>
                <a:cs typeface="Century Gothic"/>
                <a:sym typeface="Century Gothic"/>
              </a:rPr>
              <a:t>This is why picking a nice, sunny</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garden spot is important.</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Take a walk around your yard and look for spots that have</a:t>
            </a:r>
            <a:br>
              <a:rPr lang="en" sz="1700" dirty="0">
                <a:solidFill>
                  <a:schemeClr val="dk1"/>
                </a:solidFill>
                <a:latin typeface="Century Gothic"/>
                <a:ea typeface="Century Gothic"/>
                <a:cs typeface="Century Gothic"/>
                <a:sym typeface="Century Gothic"/>
              </a:rPr>
            </a:br>
            <a:r>
              <a:rPr lang="en" sz="1700" b="1" dirty="0">
                <a:solidFill>
                  <a:schemeClr val="dk1"/>
                </a:solidFill>
                <a:latin typeface="Century Gothic"/>
                <a:ea typeface="Century Gothic"/>
                <a:cs typeface="Century Gothic"/>
                <a:sym typeface="Century Gothic"/>
              </a:rPr>
              <a:t>good sunlight,</a:t>
            </a:r>
            <a:r>
              <a:rPr lang="en" sz="1700" dirty="0">
                <a:solidFill>
                  <a:schemeClr val="dk1"/>
                </a:solidFill>
                <a:latin typeface="Century Gothic"/>
                <a:ea typeface="Century Gothic"/>
                <a:cs typeface="Century Gothic"/>
                <a:sym typeface="Century Gothic"/>
              </a:rPr>
              <a:t> are easy to get water to, and aren’t in the</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way of somebody else trying to have fun in the yard. You</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also might like to get a spot where people can see it, and</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you can show it off to everybody.</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Because sunlight is important, you need to find out how</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much sun the spot you’ve picked gets. </a:t>
            </a:r>
            <a:r>
              <a:rPr lang="en" sz="1700" b="1" dirty="0">
                <a:solidFill>
                  <a:schemeClr val="dk1"/>
                </a:solidFill>
                <a:latin typeface="Century Gothic"/>
                <a:ea typeface="Century Gothic"/>
                <a:cs typeface="Century Gothic"/>
                <a:sym typeface="Century Gothic"/>
              </a:rPr>
              <a:t>This is called</a:t>
            </a:r>
            <a:br>
              <a:rPr lang="en" sz="1700" b="1" dirty="0">
                <a:solidFill>
                  <a:schemeClr val="dk1"/>
                </a:solidFill>
                <a:latin typeface="Century Gothic"/>
                <a:ea typeface="Century Gothic"/>
                <a:cs typeface="Century Gothic"/>
                <a:sym typeface="Century Gothic"/>
              </a:rPr>
            </a:br>
            <a:r>
              <a:rPr lang="en" sz="1700" b="1" dirty="0">
                <a:solidFill>
                  <a:schemeClr val="dk1"/>
                </a:solidFill>
                <a:latin typeface="Century Gothic"/>
                <a:ea typeface="Century Gothic"/>
                <a:cs typeface="Century Gothic"/>
                <a:sym typeface="Century Gothic"/>
              </a:rPr>
              <a:t>exposure. </a:t>
            </a:r>
            <a:r>
              <a:rPr lang="en" sz="1700" dirty="0">
                <a:solidFill>
                  <a:schemeClr val="dk1"/>
                </a:solidFill>
                <a:latin typeface="Century Gothic"/>
                <a:ea typeface="Century Gothic"/>
                <a:cs typeface="Century Gothic"/>
                <a:sym typeface="Century Gothic"/>
              </a:rPr>
              <a:t>A spot facing south is best. After you pick your</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garden spot, watch it for a few days to see how much sun</a:t>
            </a:r>
            <a:br>
              <a:rPr lang="en" sz="1700" dirty="0">
                <a:solidFill>
                  <a:schemeClr val="dk1"/>
                </a:solidFill>
                <a:latin typeface="Century Gothic"/>
                <a:ea typeface="Century Gothic"/>
                <a:cs typeface="Century Gothic"/>
                <a:sym typeface="Century Gothic"/>
              </a:rPr>
            </a:br>
            <a:r>
              <a:rPr lang="en" sz="1700" dirty="0">
                <a:solidFill>
                  <a:schemeClr val="dk1"/>
                </a:solidFill>
                <a:latin typeface="Century Gothic"/>
                <a:ea typeface="Century Gothic"/>
                <a:cs typeface="Century Gothic"/>
                <a:sym typeface="Century Gothic"/>
              </a:rPr>
              <a:t>it gets. You can do this with a sun chart.</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a:p>
            <a:pPr marL="0" lvl="0" indent="0" algn="l" rtl="0">
              <a:spcBef>
                <a:spcPts val="0"/>
              </a:spcBef>
              <a:spcAft>
                <a:spcPts val="0"/>
              </a:spcAft>
              <a:buNone/>
            </a:pPr>
            <a:endParaRPr sz="2000" dirty="0">
              <a:latin typeface="Calibri"/>
              <a:ea typeface="Calibri"/>
              <a:cs typeface="Calibri"/>
              <a:sym typeface="Calibri"/>
            </a:endParaRPr>
          </a:p>
        </p:txBody>
      </p:sp>
      <p:pic>
        <p:nvPicPr>
          <p:cNvPr id="141" name="Google Shape;141;p21"/>
          <p:cNvPicPr preferRelativeResize="0"/>
          <p:nvPr/>
        </p:nvPicPr>
        <p:blipFill>
          <a:blip r:embed="rId3">
            <a:alphaModFix/>
          </a:blip>
          <a:stretch>
            <a:fillRect/>
          </a:stretch>
        </p:blipFill>
        <p:spPr>
          <a:xfrm>
            <a:off x="7258225" y="1114175"/>
            <a:ext cx="1796025" cy="2058900"/>
          </a:xfrm>
          <a:prstGeom prst="rect">
            <a:avLst/>
          </a:prstGeom>
          <a:noFill/>
          <a:ln>
            <a:noFill/>
          </a:ln>
        </p:spPr>
      </p:pic>
      <p:pic>
        <p:nvPicPr>
          <p:cNvPr id="142" name="Google Shape;142;p21"/>
          <p:cNvPicPr preferRelativeResize="0"/>
          <p:nvPr/>
        </p:nvPicPr>
        <p:blipFill>
          <a:blip r:embed="rId4">
            <a:alphaModFix/>
          </a:blip>
          <a:stretch>
            <a:fillRect/>
          </a:stretch>
        </p:blipFill>
        <p:spPr>
          <a:xfrm>
            <a:off x="7258225" y="3025150"/>
            <a:ext cx="1796025" cy="178086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148" name="Google Shape;148;p2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000"/>
              </a:spcBef>
              <a:spcAft>
                <a:spcPts val="0"/>
              </a:spcAft>
              <a:buSzPts val="2400"/>
              <a:buAutoNum type="arabicPeriod"/>
            </a:pPr>
            <a:r>
              <a:rPr lang="en" sz="2400" dirty="0" smtClean="0"/>
              <a:t>What </a:t>
            </a:r>
            <a:r>
              <a:rPr lang="en" sz="2400" dirty="0"/>
              <a:t>does the article say about why picking a nice, sunny garden spot is important?</a:t>
            </a:r>
            <a:endParaRPr sz="2400" dirty="0"/>
          </a:p>
          <a:p>
            <a:pPr marL="457200" lvl="0" indent="-381000" algn="l" rtl="0">
              <a:lnSpc>
                <a:spcPct val="100000"/>
              </a:lnSpc>
              <a:spcBef>
                <a:spcPts val="0"/>
              </a:spcBef>
              <a:spcAft>
                <a:spcPts val="0"/>
              </a:spcAft>
              <a:buSzPts val="2400"/>
              <a:buAutoNum type="arabicPeriod"/>
            </a:pPr>
            <a:r>
              <a:rPr lang="en" sz="2400" dirty="0"/>
              <a:t>What is a sun chart? </a:t>
            </a:r>
            <a:endParaRPr sz="2400" dirty="0"/>
          </a:p>
          <a:p>
            <a:pPr marL="457200" lvl="0" indent="-381000" algn="l" rtl="0">
              <a:lnSpc>
                <a:spcPct val="100000"/>
              </a:lnSpc>
              <a:spcBef>
                <a:spcPts val="1000"/>
              </a:spcBef>
              <a:spcAft>
                <a:spcPts val="0"/>
              </a:spcAft>
              <a:buSzPts val="2400"/>
              <a:buAutoNum type="arabicPeriod"/>
            </a:pPr>
            <a:r>
              <a:rPr lang="en" sz="2400" dirty="0"/>
              <a:t>Can you plant things in your yard without making a sun chart? Why or why not?</a:t>
            </a:r>
            <a:endParaRPr sz="2400" dirty="0"/>
          </a:p>
          <a:p>
            <a:pPr marL="457200" lvl="0" indent="0" algn="l" rtl="0">
              <a:lnSpc>
                <a:spcPct val="120000"/>
              </a:lnSpc>
              <a:spcBef>
                <a:spcPts val="800"/>
              </a:spcBef>
              <a:spcAft>
                <a:spcPts val="0"/>
              </a:spcAft>
              <a:buNone/>
            </a:pPr>
            <a:endParaRPr i="1" dirty="0"/>
          </a:p>
          <a:p>
            <a:pPr marL="0" lvl="0" indent="0" algn="l" rtl="0">
              <a:lnSpc>
                <a:spcPct val="120000"/>
              </a:lnSpc>
              <a:spcBef>
                <a:spcPts val="800"/>
              </a:spcBef>
              <a:spcAft>
                <a:spcPts val="0"/>
              </a:spcAft>
              <a:buNone/>
            </a:pPr>
            <a:endParaRPr dirty="0"/>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Vocabulary and Language</a:t>
            </a:r>
            <a:endParaRPr sz="3000"/>
          </a:p>
        </p:txBody>
      </p:sp>
      <p:sp>
        <p:nvSpPr>
          <p:cNvPr id="154" name="Google Shape;154;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7350" algn="l" rtl="0">
              <a:spcBef>
                <a:spcPts val="800"/>
              </a:spcBef>
              <a:spcAft>
                <a:spcPts val="0"/>
              </a:spcAft>
              <a:buClr>
                <a:schemeClr val="dk1"/>
              </a:buClr>
              <a:buSzPts val="2500"/>
              <a:buAutoNum type="arabicPeriod"/>
            </a:pPr>
            <a:r>
              <a:rPr lang="en" sz="2500" dirty="0"/>
              <a:t>Let’s read this sentence again from the article:                     “Because sunlight is important, you need to find out how much sun the spot you’ve picked gets. This is called </a:t>
            </a:r>
            <a:r>
              <a:rPr lang="en" sz="2500" i="1" dirty="0"/>
              <a:t>exposure</a:t>
            </a:r>
            <a:r>
              <a:rPr lang="en" sz="2500" dirty="0"/>
              <a:t>.”  What does </a:t>
            </a:r>
            <a:r>
              <a:rPr lang="en" sz="2500" i="1" dirty="0"/>
              <a:t>exposure</a:t>
            </a:r>
            <a:r>
              <a:rPr lang="en" sz="2500" dirty="0"/>
              <a:t> mean</a:t>
            </a:r>
            <a:r>
              <a:rPr lang="en" sz="2500" dirty="0" smtClean="0"/>
              <a:t>?</a:t>
            </a:r>
            <a:endParaRPr lang="en" sz="2500" dirty="0"/>
          </a:p>
          <a:p>
            <a:pPr marL="457200" lvl="0" indent="-387350" algn="l" rtl="0">
              <a:spcBef>
                <a:spcPts val="800"/>
              </a:spcBef>
              <a:spcAft>
                <a:spcPts val="0"/>
              </a:spcAft>
              <a:buClr>
                <a:schemeClr val="dk1"/>
              </a:buClr>
              <a:buSzPts val="2500"/>
              <a:buAutoNum type="arabicPeriod"/>
            </a:pPr>
            <a:endParaRPr lang="en" sz="2500" dirty="0"/>
          </a:p>
          <a:p>
            <a:pPr marL="457200" lvl="0" indent="-387350" algn="l" rtl="0">
              <a:spcBef>
                <a:spcPts val="800"/>
              </a:spcBef>
              <a:spcAft>
                <a:spcPts val="0"/>
              </a:spcAft>
              <a:buClr>
                <a:schemeClr val="dk1"/>
              </a:buClr>
              <a:buSzPts val="2500"/>
              <a:buAutoNum type="arabicPeriod"/>
            </a:pPr>
            <a:r>
              <a:rPr lang="en" sz="2500" dirty="0" smtClean="0"/>
              <a:t>According </a:t>
            </a:r>
            <a:r>
              <a:rPr lang="en" sz="2500" dirty="0"/>
              <a:t>to the article, </a:t>
            </a:r>
            <a:r>
              <a:rPr lang="en" sz="2500" dirty="0" smtClean="0"/>
              <a:t>“A </a:t>
            </a:r>
            <a:r>
              <a:rPr lang="en" sz="2500" dirty="0"/>
              <a:t>spot</a:t>
            </a:r>
            <a:r>
              <a:rPr lang="en" sz="2500" i="1" dirty="0"/>
              <a:t> facing</a:t>
            </a:r>
            <a:r>
              <a:rPr lang="en" sz="2500" dirty="0"/>
              <a:t> south is best</a:t>
            </a:r>
            <a:r>
              <a:rPr lang="en" sz="2500" dirty="0" smtClean="0"/>
              <a:t>.” </a:t>
            </a:r>
            <a:r>
              <a:rPr lang="en" sz="2500" dirty="0"/>
              <a:t>What does </a:t>
            </a:r>
            <a:r>
              <a:rPr lang="en" sz="2500" i="1" dirty="0"/>
              <a:t>facing</a:t>
            </a:r>
            <a:r>
              <a:rPr lang="en" sz="2500" dirty="0"/>
              <a:t> mean in this sentence</a:t>
            </a:r>
            <a:r>
              <a:rPr lang="en" sz="2500" dirty="0" smtClean="0"/>
              <a:t>?</a:t>
            </a:r>
            <a:endParaRPr sz="2500" dirty="0"/>
          </a:p>
          <a:p>
            <a:pPr marL="177800" lvl="0" indent="0" algn="l" rtl="0">
              <a:spcBef>
                <a:spcPts val="800"/>
              </a:spcBef>
              <a:spcAft>
                <a:spcPts val="0"/>
              </a:spcAft>
              <a:buNone/>
            </a:pPr>
            <a:endParaRPr sz="2400" i="1" dirty="0"/>
          </a:p>
          <a:p>
            <a:pPr marL="457200" lvl="0" indent="0" algn="l" rtl="0">
              <a:spcBef>
                <a:spcPts val="800"/>
              </a:spcBef>
              <a:spcAft>
                <a:spcPts val="0"/>
              </a:spcAft>
              <a:buNone/>
            </a:pPr>
            <a:endParaRPr sz="2400" i="1"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4E1110-155C-47E5-BD51-364B9818C20C}"/>
</file>

<file path=customXml/itemProps2.xml><?xml version="1.0" encoding="utf-8"?>
<ds:datastoreItem xmlns:ds="http://schemas.openxmlformats.org/officeDocument/2006/customXml" ds:itemID="{BA536AFB-4D8B-4077-80A5-74D127CCE363}"/>
</file>

<file path=customXml/itemProps3.xml><?xml version="1.0" encoding="utf-8"?>
<ds:datastoreItem xmlns:ds="http://schemas.openxmlformats.org/officeDocument/2006/customXml" ds:itemID="{D5ED3FEE-0CCD-4BE9-B222-321DC8CB8C4E}"/>
</file>

<file path=docProps/app.xml><?xml version="1.0" encoding="utf-8"?>
<Properties xmlns="http://schemas.openxmlformats.org/officeDocument/2006/extended-properties" xmlns:vt="http://schemas.openxmlformats.org/officeDocument/2006/docPropsVTypes">
  <TotalTime>34</TotalTime>
  <Words>5896</Words>
  <Application>Microsoft Office PowerPoint</Application>
  <PresentationFormat>On-screen Show (16:9)</PresentationFormat>
  <Paragraphs>620</Paragraphs>
  <Slides>28</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Calibri</vt:lpstr>
      <vt:lpstr>Century Gothic</vt:lpstr>
      <vt:lpstr>Times New Roman</vt:lpstr>
      <vt:lpstr>Arial</vt:lpstr>
      <vt:lpstr>Avenir</vt:lpstr>
      <vt:lpstr>Office Theme</vt:lpstr>
      <vt:lpstr>Grade 2: Module 3: Part 2: Cycle 19: Lesson 92 Teacher slide, before teaching.</vt:lpstr>
      <vt:lpstr>Grade 2: Module 3: Part 2: Cycle 19: Lesson 92 Teacher slide, before teaching.</vt:lpstr>
      <vt:lpstr>Grade 2: Module 3: Part 2: Cycle 19: Lesson 92 Teacher slide, before teaching.</vt:lpstr>
      <vt:lpstr>PowerPoint Presentation</vt:lpstr>
      <vt:lpstr>Transition Song</vt:lpstr>
      <vt:lpstr>Opening Learning Targets</vt:lpstr>
      <vt:lpstr> “My Garden Spot”  </vt:lpstr>
      <vt:lpstr>Comprehension Conversation</vt:lpstr>
      <vt:lpstr>Vocabulary and Language</vt:lpstr>
      <vt:lpstr>Transition Song</vt:lpstr>
      <vt:lpstr>Work Time Learning Targets</vt:lpstr>
      <vt:lpstr>Snap or Trap</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19: Lesson 92 Teacher slide, before teaching.</dc:title>
  <dc:creator>nbravo</dc:creator>
  <cp:lastModifiedBy>Nicole Bravo</cp:lastModifiedBy>
  <cp:revision>5</cp:revision>
  <dcterms:modified xsi:type="dcterms:W3CDTF">2019-01-07T03:16:19Z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