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725F567-58F1-4319-A047-8D9325CD37DC}">
  <a:tblStyle styleId="{1725F567-58F1-4319-A047-8D9325CD37D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360" autoAdjust="0"/>
  </p:normalViewPr>
  <p:slideViewPr>
    <p:cSldViewPr snapToGrid="0">
      <p:cViewPr varScale="1">
        <p:scale>
          <a:sx n="85" d="100"/>
          <a:sy n="85" d="100"/>
        </p:scale>
        <p:origin x="-1776" y="-104"/>
      </p:cViewPr>
      <p:guideLst>
        <p:guide orient="horz" pos="1620"/>
        <p:guide pos="2880"/>
      </p:guideLst>
    </p:cSldViewPr>
  </p:slideViewPr>
  <p:notesTextViewPr>
    <p:cViewPr>
      <p:scale>
        <a:sx n="1" d="1"/>
        <a:sy n="1" d="1"/>
      </p:scale>
      <p:origin x="0" y="8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4732850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25e6c8f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Creating a </a:t>
            </a:r>
            <a:r>
              <a:rPr lang="en" sz="1200" b="1" dirty="0">
                <a:latin typeface="Calibri"/>
                <a:ea typeface="Calibri"/>
                <a:cs typeface="Calibri"/>
                <a:sym typeface="Calibri"/>
              </a:rPr>
              <a:t>Team Cascading Consequences Chart </a:t>
            </a:r>
            <a:r>
              <a:rPr lang="en" sz="1200" dirty="0">
                <a:latin typeface="Calibri"/>
                <a:ea typeface="Calibri"/>
                <a:cs typeface="Calibri"/>
                <a:sym typeface="Calibri"/>
              </a:rPr>
              <a:t>(17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Creating a </a:t>
            </a:r>
            <a:r>
              <a:rPr lang="en" sz="1200" b="1" dirty="0">
                <a:latin typeface="Calibri"/>
                <a:ea typeface="Calibri"/>
                <a:cs typeface="Calibri"/>
                <a:sym typeface="Calibri"/>
              </a:rPr>
              <a:t>Stakeholders Chart </a:t>
            </a:r>
            <a:r>
              <a:rPr lang="en" sz="1200" dirty="0">
                <a:latin typeface="Calibri"/>
                <a:ea typeface="Calibri"/>
                <a:cs typeface="Calibri"/>
                <a:sym typeface="Calibri"/>
              </a:rPr>
              <a:t>(18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Mini Lesson Reviewing Citations (6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Citing Research in MLA (5-8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(3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Start your </a:t>
            </a:r>
            <a:r>
              <a:rPr lang="en" sz="1200" b="1" dirty="0">
                <a:latin typeface="Calibri"/>
                <a:ea typeface="Calibri"/>
                <a:cs typeface="Calibri"/>
                <a:sym typeface="Calibri"/>
              </a:rPr>
              <a:t>Local</a:t>
            </a:r>
            <a:r>
              <a:rPr lang="en" sz="1200" dirty="0">
                <a:latin typeface="Calibri"/>
                <a:ea typeface="Calibri"/>
                <a:cs typeface="Calibri"/>
                <a:sym typeface="Calibri"/>
              </a:rPr>
              <a:t> </a:t>
            </a:r>
            <a:r>
              <a:rPr lang="en" sz="1200" b="1" dirty="0">
                <a:latin typeface="Calibri"/>
                <a:ea typeface="Calibri"/>
                <a:cs typeface="Calibri"/>
                <a:sym typeface="Calibri"/>
              </a:rPr>
              <a:t>Sustainable Food Chain Cascading Consequences chart</a:t>
            </a:r>
            <a:r>
              <a:rPr lang="en" sz="1200" dirty="0">
                <a:latin typeface="Calibri"/>
                <a:ea typeface="Calibri"/>
                <a:cs typeface="Calibri"/>
                <a:sym typeface="Calibri"/>
              </a:rPr>
              <a:t>.</a:t>
            </a:r>
            <a:endParaRPr sz="1200" dirty="0">
              <a:latin typeface="Calibri"/>
              <a:ea typeface="Calibri"/>
              <a:cs typeface="Calibri"/>
              <a:sym typeface="Calibri"/>
            </a:endParaRPr>
          </a:p>
          <a:p>
            <a:pPr marL="1371600" lvl="2" indent="-304800" algn="l" rtl="0">
              <a:spcBef>
                <a:spcPts val="0"/>
              </a:spcBef>
              <a:spcAft>
                <a:spcPts val="0"/>
              </a:spcAft>
              <a:buSzPts val="1200"/>
              <a:buFont typeface="Calibri"/>
              <a:buAutoNum type="romanLcPeriod"/>
            </a:pPr>
            <a:r>
              <a:rPr lang="en" sz="1200" dirty="0">
                <a:latin typeface="Calibri"/>
                <a:ea typeface="Calibri"/>
                <a:cs typeface="Calibri"/>
                <a:sym typeface="Calibri"/>
              </a:rPr>
              <a:t>Numbered Heads 1 and 2 reread pages 165-174 and 186-191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and begin a </a:t>
            </a:r>
            <a:r>
              <a:rPr lang="en" sz="1200" b="1" dirty="0">
                <a:latin typeface="Calibri"/>
                <a:ea typeface="Calibri"/>
                <a:cs typeface="Calibri"/>
                <a:sym typeface="Calibri"/>
              </a:rPr>
              <a:t>Local Sustainable Food Chain Cascading Consequences chart</a:t>
            </a:r>
            <a:r>
              <a:rPr lang="en" sz="1200" dirty="0">
                <a:latin typeface="Calibri"/>
                <a:ea typeface="Calibri"/>
                <a:cs typeface="Calibri"/>
                <a:sym typeface="Calibri"/>
              </a:rPr>
              <a:t>.</a:t>
            </a:r>
            <a:endParaRPr sz="1200" dirty="0">
              <a:latin typeface="Calibri"/>
              <a:ea typeface="Calibri"/>
              <a:cs typeface="Calibri"/>
              <a:sym typeface="Calibri"/>
            </a:endParaRPr>
          </a:p>
          <a:p>
            <a:pPr marL="1371600" lvl="2" indent="-304800" algn="l" rtl="0">
              <a:spcBef>
                <a:spcPts val="0"/>
              </a:spcBef>
              <a:spcAft>
                <a:spcPts val="0"/>
              </a:spcAft>
              <a:buSzPts val="1200"/>
              <a:buFont typeface="Calibri"/>
              <a:buAutoNum type="romanLcPeriod"/>
            </a:pPr>
            <a:r>
              <a:rPr lang="en" sz="1200" dirty="0">
                <a:latin typeface="Calibri"/>
                <a:ea typeface="Calibri"/>
                <a:cs typeface="Calibri"/>
                <a:sym typeface="Calibri"/>
              </a:rPr>
              <a:t>Numbered Heads 3 and 4 reread pages 192-197 and 211-223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and begin a </a:t>
            </a:r>
            <a:r>
              <a:rPr lang="en" sz="1200" b="1" dirty="0">
                <a:latin typeface="Calibri"/>
                <a:ea typeface="Calibri"/>
                <a:cs typeface="Calibri"/>
                <a:sym typeface="Calibri"/>
              </a:rPr>
              <a:t>Local Sustainable Food Chain Cascading Consequences chart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Be prepared to share your list of consequences with your research team to create a </a:t>
            </a:r>
            <a:r>
              <a:rPr lang="en" sz="1200" b="1" dirty="0">
                <a:latin typeface="Calibri"/>
                <a:ea typeface="Calibri"/>
                <a:cs typeface="Calibri"/>
                <a:sym typeface="Calibri"/>
              </a:rPr>
              <a:t>team Local Sustainable Food Chain Cascading Consequences chart</a:t>
            </a:r>
            <a:r>
              <a:rPr lang="en" sz="1200" dirty="0">
                <a:latin typeface="Calibri"/>
                <a:ea typeface="Calibri"/>
                <a:cs typeface="Calibri"/>
                <a:sym typeface="Calibri"/>
              </a:rPr>
              <a:t> in the next lesson.</a:t>
            </a:r>
            <a:r>
              <a:rPr lang="en" dirty="0"/>
              <a:t/>
            </a:r>
            <a:br>
              <a:rPr lang="en" dirty="0"/>
            </a:br>
            <a:endParaRPr dirty="0"/>
          </a:p>
        </p:txBody>
      </p:sp>
      <p:sp>
        <p:nvSpPr>
          <p:cNvPr id="208" name="Google Shape;208;g4725e6c8f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8942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725e6c8f4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6</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t>
            </a:r>
            <a:r>
              <a:rPr lang="en" b="1" dirty="0">
                <a:solidFill>
                  <a:schemeClr val="dk1"/>
                </a:solidFill>
              </a:rPr>
              <a:t>C. Mini Lesson Reviewing Citations </a:t>
            </a:r>
            <a:endParaRPr b="1"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have done citations in other grades and modules; however, this lesson contains a refresher of when to use citations and the proper format. This will be a good reminder to students that, as they begin to think about answering the guiding question, they will need to use text-based evidence to support their claims—and that citing that evidence properly is very important.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attention on the </a:t>
            </a:r>
            <a:r>
              <a:rPr lang="en" sz="1200" b="1" dirty="0">
                <a:solidFill>
                  <a:schemeClr val="dk1"/>
                </a:solidFill>
                <a:latin typeface="Calibri"/>
                <a:ea typeface="Calibri"/>
                <a:cs typeface="Calibri"/>
                <a:sym typeface="Calibri"/>
              </a:rPr>
              <a:t>Correct Citations anchor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share their notice/wonders.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correct citation means that you (as a writer) are giving credit where credit is due. You are acknowledging that your ideas have been built upon the ideas of others. Citing the sources you have used is the appropriate way to give the right people credit, so that anyone who is interested can read/check that source.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there is a particular format that we will be using in the writing we do to cite our sources. It is called “MLA,” or the Modern Languages Association format.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how-to-cite books, articles, and websites using the examples on the anchor chart.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notice the components of a citation</a:t>
            </a:r>
            <a:r>
              <a:rPr lang="en" sz="1200" b="0" dirty="0">
                <a:solidFill>
                  <a:schemeClr val="dk1"/>
                </a:solidFill>
                <a:latin typeface="Calibri"/>
                <a:ea typeface="Calibri"/>
                <a:cs typeface="Calibri"/>
                <a:sym typeface="Calibri"/>
              </a:rPr>
              <a:t>: author, title, date, publisher; they may notice the different information that should be cited: quotes, other’s opinions, summaries, paraphrases.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a:t>
            </a:r>
            <a:r>
              <a:rPr lang="en" sz="1200" b="0" dirty="0">
                <a:solidFill>
                  <a:schemeClr val="dk1"/>
                </a:solidFill>
                <a:latin typeface="Calibri"/>
                <a:ea typeface="Calibri"/>
                <a:cs typeface="Calibri"/>
                <a:sym typeface="Calibri"/>
              </a:rPr>
              <a:t>wonder where to find the information to include in their citations.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using an online citation generator to help them form their citations such as easybib.com.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2" name="Google Shape;272;g4725e6c8f4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9579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725e6c8f4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Citing Research in MLA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each food chain in their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there is a space for them to record an MLA citation of the research resource they have been using.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correctly complete this section of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and complete a correct MLA citation.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assistance in identifying or locating  the components of the MLA citation.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0" name="Google Shape;280;g4725e6c8f4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764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6b8279f375e22ccd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return to their teams and to number each team member a number between one and four.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blank 8" x 11" paper.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
        <p:nvSpPr>
          <p:cNvPr id="288" name="Google Shape;288;g6b8279f375e22ccd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0907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a3fc4788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g4a3fc4788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5" name="Google Shape;295;g4a3fc4788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86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25e6c8f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Stakeholders chart </a:t>
            </a:r>
            <a:r>
              <a:rPr lang="en" sz="1200" dirty="0">
                <a:solidFill>
                  <a:schemeClr val="dk1"/>
                </a:solidFill>
                <a:latin typeface="Calibri"/>
                <a:ea typeface="Calibri"/>
                <a:cs typeface="Calibri"/>
                <a:sym typeface="Calibri"/>
              </a:rPr>
              <a:t>(new; one per student and one for display; see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Organic Stakeholders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Correct Citations anchor chart</a:t>
            </a:r>
            <a:r>
              <a:rPr lang="en" sz="1200" dirty="0">
                <a:solidFill>
                  <a:schemeClr val="dk1"/>
                </a:solidFill>
                <a:latin typeface="Calibri"/>
                <a:ea typeface="Calibri"/>
                <a:cs typeface="Calibri"/>
                <a:sym typeface="Calibri"/>
              </a:rPr>
              <a:t> (new; teacher-created; see supporting materials)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(one per student, distributed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Team Industrial Organic Food Chain Cascading Consequences chart</a:t>
            </a:r>
            <a:r>
              <a:rPr lang="en" sz="1200" dirty="0">
                <a:solidFill>
                  <a:schemeClr val="dk1"/>
                </a:solidFill>
                <a:latin typeface="Calibri"/>
                <a:ea typeface="Calibri"/>
                <a:cs typeface="Calibri"/>
                <a:sym typeface="Calibri"/>
              </a:rPr>
              <a:t> (started in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Organic Food Chain Cascading Consequences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Research articles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(at least eight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8" x 11" paper (one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modeling the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in Work Time </a:t>
            </a:r>
            <a:r>
              <a:rPr lang="en" sz="1200" dirty="0" smtClean="0">
                <a:solidFill>
                  <a:schemeClr val="dk1"/>
                </a:solidFill>
                <a:latin typeface="Calibri"/>
                <a:ea typeface="Calibri"/>
                <a:cs typeface="Calibri"/>
                <a:sym typeface="Calibri"/>
              </a:rPr>
              <a:t>A</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725e6c8f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9799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25e6c8f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citations and MLA formatting so that you can address students’ questions about this.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25e6c8f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83051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25e6c8f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725e6c8f4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4505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725e6c8f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725e6c8f4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6995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25e6c8f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volunteers to read the learning targets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 stakeholder is anyone who will be affected by the consequences of the industrial organic food chain.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725e6c8f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8070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725e6c8f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15-</a:t>
            </a:r>
            <a:r>
              <a:rPr lang="en" sz="1200" b="1" dirty="0" smtClean="0">
                <a:solidFill>
                  <a:schemeClr val="dk1"/>
                </a:solidFill>
                <a:latin typeface="Calibri"/>
                <a:ea typeface="Calibri"/>
                <a:cs typeface="Calibri"/>
                <a:sym typeface="Calibri"/>
              </a:rPr>
              <a:t>17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Research Teams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Creating a Team Cascading Consequences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focus and research questions posted for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type of small group sharing and discussion provides a collaborative and supportive structure for processing and thinking about complex tasks.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 student homework from Lesson 6 to ensure student understanding of internet search terms. You do not need to provide feedback, but be prepared to adjust your teaching in Lesson 9—the next research lesson—accordingly.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focus question and the research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will help them to answer the focus question because it gives them a greater understanding of all of the consequences of a food chain, which they will need to consider when choosing which food chain they think will best feed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students take out their</a:t>
            </a:r>
            <a:r>
              <a:rPr lang="en" sz="1200" b="1" dirty="0">
                <a:solidFill>
                  <a:schemeClr val="dk1"/>
                </a:solidFill>
                <a:latin typeface="Calibri"/>
                <a:ea typeface="Calibri"/>
                <a:cs typeface="Calibri"/>
                <a:sym typeface="Calibri"/>
              </a:rPr>
              <a:t> researcher’s notebook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be sharing the new consequences that they recorded from their research to add to their </a:t>
            </a:r>
            <a:r>
              <a:rPr lang="en" sz="1200" b="1" dirty="0">
                <a:solidFill>
                  <a:schemeClr val="dk1"/>
                </a:solidFill>
                <a:latin typeface="Calibri"/>
                <a:ea typeface="Calibri"/>
                <a:cs typeface="Calibri"/>
                <a:sym typeface="Calibri"/>
              </a:rPr>
              <a:t>team Industrial Organic Food Chain Cascading Consequences chart,</a:t>
            </a:r>
            <a:r>
              <a:rPr lang="en" sz="1200" dirty="0">
                <a:solidFill>
                  <a:schemeClr val="dk1"/>
                </a:solidFill>
                <a:latin typeface="Calibri"/>
                <a:ea typeface="Calibri"/>
                <a:cs typeface="Calibri"/>
                <a:sym typeface="Calibri"/>
              </a:rPr>
              <a:t> where possible.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teams as they add to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Industrial Organic Food Chain Cascading Consequences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from Lesson 5) to guide students in the consequences of the industrial organic food chain and how they are affected.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a:t>
            </a:r>
            <a:r>
              <a:rPr lang="en" sz="1200" i="1" dirty="0">
                <a:solidFill>
                  <a:schemeClr val="dk1"/>
                </a:solidFill>
                <a:latin typeface="Calibri"/>
                <a:ea typeface="Calibri"/>
                <a:cs typeface="Calibri"/>
                <a:sym typeface="Calibri"/>
              </a:rPr>
              <a:t> “What new consequences did you find in your research?” “Where are you going to add them on your team chart? Why?”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teams to share their charts with the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a:t>
            </a:r>
            <a:r>
              <a:rPr lang="en" sz="1200" b="1" dirty="0">
                <a:solidFill>
                  <a:schemeClr val="dk1"/>
                </a:solidFill>
                <a:latin typeface="Calibri"/>
                <a:ea typeface="Calibri"/>
                <a:cs typeface="Calibri"/>
                <a:sym typeface="Calibri"/>
              </a:rPr>
              <a:t> Industrial Organic Food Chain Cascading Consequences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from Lesson 5) for student look-fors as they add to the team charts.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provide hint cards based on the </a:t>
            </a:r>
            <a:r>
              <a:rPr lang="en" sz="1200" b="1" dirty="0">
                <a:solidFill>
                  <a:schemeClr val="dk1"/>
                </a:solidFill>
                <a:latin typeface="Calibri"/>
                <a:ea typeface="Calibri"/>
                <a:cs typeface="Calibri"/>
                <a:sym typeface="Calibri"/>
              </a:rPr>
              <a:t>Industrial Organic Food Chain Cascading Consequences chart (for teacher reference only) </a:t>
            </a:r>
            <a:r>
              <a:rPr lang="en" sz="1200" dirty="0">
                <a:solidFill>
                  <a:schemeClr val="dk1"/>
                </a:solidFill>
                <a:latin typeface="Calibri"/>
                <a:ea typeface="Calibri"/>
                <a:cs typeface="Calibri"/>
                <a:sym typeface="Calibri"/>
              </a:rPr>
              <a:t>for students who need the additional support.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725e6c8f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2063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6b8279f375e22ccd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8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Creating a Stakeholders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order to gradually release students, in this lesson students are given a blank </a:t>
            </a:r>
            <a:r>
              <a:rPr lang="en" sz="1200" b="1" dirty="0">
                <a:solidFill>
                  <a:schemeClr val="dk1"/>
                </a:solidFill>
                <a:latin typeface="Calibri"/>
                <a:ea typeface="Calibri"/>
                <a:cs typeface="Calibri"/>
                <a:sym typeface="Calibri"/>
              </a:rPr>
              <a:t>Stakeholders </a:t>
            </a:r>
            <a:r>
              <a:rPr lang="en" sz="1200" b="1" dirty="0" smtClean="0">
                <a:solidFill>
                  <a:schemeClr val="dk1"/>
                </a:solidFill>
                <a:latin typeface="Calibri"/>
                <a:ea typeface="Calibri"/>
                <a:cs typeface="Calibri"/>
                <a:sym typeface="Calibri"/>
              </a:rPr>
              <a:t>chart</a:t>
            </a:r>
            <a:r>
              <a:rPr lang="en-US" sz="1200" b="1" dirty="0" smtClean="0">
                <a:solidFill>
                  <a:schemeClr val="dk1"/>
                </a:solidFill>
                <a:latin typeface="Calibri"/>
                <a:ea typeface="Calibri"/>
                <a:cs typeface="Calibri"/>
                <a:sym typeface="Calibri"/>
              </a:rPr>
              <a:t>.</a:t>
            </a:r>
            <a:r>
              <a:rPr lang="en-US" sz="1200" b="1" baseline="0" dirty="0" smtClean="0">
                <a:solidFill>
                  <a:schemeClr val="dk1"/>
                </a:solidFill>
                <a:latin typeface="Calibri"/>
                <a:ea typeface="Calibri"/>
                <a:cs typeface="Calibri"/>
                <a:sym typeface="Calibri"/>
              </a:rPr>
              <a:t> </a:t>
            </a:r>
            <a:r>
              <a:rPr lang="en-US" sz="1200" b="0" baseline="0" dirty="0" smtClean="0">
                <a:solidFill>
                  <a:schemeClr val="dk1"/>
                </a:solidFill>
                <a:latin typeface="Calibri"/>
                <a:ea typeface="Calibri"/>
                <a:cs typeface="Calibri"/>
                <a:sym typeface="Calibri"/>
              </a:rPr>
              <a:t>Y</a:t>
            </a:r>
            <a:r>
              <a:rPr lang="en" sz="1200" dirty="0" smtClean="0">
                <a:solidFill>
                  <a:schemeClr val="dk1"/>
                </a:solidFill>
                <a:latin typeface="Calibri"/>
                <a:ea typeface="Calibri"/>
                <a:cs typeface="Calibri"/>
                <a:sym typeface="Calibri"/>
              </a:rPr>
              <a:t>ou </a:t>
            </a:r>
            <a:r>
              <a:rPr lang="en-US" sz="1200" dirty="0" smtClean="0">
                <a:solidFill>
                  <a:schemeClr val="dk1"/>
                </a:solidFill>
                <a:latin typeface="Calibri"/>
                <a:ea typeface="Calibri"/>
                <a:cs typeface="Calibri"/>
                <a:sym typeface="Calibri"/>
              </a:rPr>
              <a:t>will </a:t>
            </a:r>
            <a:r>
              <a:rPr lang="en" sz="1200" dirty="0" smtClean="0">
                <a:solidFill>
                  <a:schemeClr val="dk1"/>
                </a:solidFill>
                <a:latin typeface="Calibri"/>
                <a:ea typeface="Calibri"/>
                <a:cs typeface="Calibri"/>
                <a:sym typeface="Calibri"/>
              </a:rPr>
              <a:t>model </a:t>
            </a:r>
            <a:r>
              <a:rPr lang="en" sz="1200" dirty="0">
                <a:solidFill>
                  <a:schemeClr val="dk1"/>
                </a:solidFill>
                <a:latin typeface="Calibri"/>
                <a:ea typeface="Calibri"/>
                <a:cs typeface="Calibri"/>
                <a:sym typeface="Calibri"/>
              </a:rPr>
              <a:t>how to fill it out by adding just a couple of stakeholders with student input before students finish it in teams.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blank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and invite a team to suggest a stakeholder they have identified.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filling out the columns for that stakeholder by addressing the questions in all of the column headings.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from that group to call out how they would respond to the prompts in each of the columns.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because their life experiences and values may differ, the way they fill out the columns in this chart (particularly the final column) may differ.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suggest a stakeholder such as</a:t>
            </a:r>
            <a:r>
              <a:rPr lang="en" sz="1200" b="0" dirty="0">
                <a:solidFill>
                  <a:schemeClr val="dk1"/>
                </a:solidFill>
                <a:latin typeface="Calibri"/>
                <a:ea typeface="Calibri"/>
                <a:cs typeface="Calibri"/>
                <a:sym typeface="Calibri"/>
              </a:rPr>
              <a:t>: customers, animals, environment.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respond to the prompts similarly to those suggested on  the </a:t>
            </a:r>
            <a:r>
              <a:rPr lang="en" sz="1200" b="1" dirty="0">
                <a:solidFill>
                  <a:schemeClr val="dk1"/>
                </a:solidFill>
                <a:latin typeface="Calibri"/>
                <a:ea typeface="Calibri"/>
                <a:cs typeface="Calibri"/>
                <a:sym typeface="Calibri"/>
              </a:rPr>
              <a:t>Industrial Organic Stakeholders Chart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
        <p:nvSpPr>
          <p:cNvPr id="256" name="Google Shape;256;g6b8279f375e22ccd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7204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725e6c8f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Creating a Stakeholders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sticky notes for this part of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Slide </a:t>
            </a:r>
            <a:r>
              <a:rPr lang="en" sz="1200" dirty="0">
                <a:solidFill>
                  <a:schemeClr val="dk1"/>
                </a:solidFill>
                <a:latin typeface="Calibri"/>
                <a:ea typeface="Calibri"/>
                <a:cs typeface="Calibri"/>
                <a:sym typeface="Calibri"/>
              </a:rPr>
              <a:t>2 of 2.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Stakeholders charts</a:t>
            </a:r>
            <a:r>
              <a:rPr lang="en" sz="1200" dirty="0">
                <a:solidFill>
                  <a:schemeClr val="dk1"/>
                </a:solidFill>
                <a:latin typeface="Calibri"/>
                <a:ea typeface="Calibri"/>
                <a:cs typeface="Calibri"/>
                <a:sym typeface="Calibri"/>
              </a:rPr>
              <a:t> and invite teams to work together to fill them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where they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questions to guide their thinking:</a:t>
            </a:r>
            <a:r>
              <a:rPr lang="en" sz="1200" i="1" dirty="0">
                <a:solidFill>
                  <a:schemeClr val="dk1"/>
                </a:solidFill>
                <a:latin typeface="Calibri"/>
                <a:ea typeface="Calibri"/>
                <a:cs typeface="Calibri"/>
                <a:sym typeface="Calibri"/>
              </a:rPr>
              <a:t> “What stakeholders are affected by this consequence?”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are they affected?”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a:t>
            </a:r>
            <a:r>
              <a:rPr lang="en" sz="1200" b="1" dirty="0">
                <a:solidFill>
                  <a:schemeClr val="dk1"/>
                </a:solidFill>
                <a:latin typeface="Calibri"/>
                <a:ea typeface="Calibri"/>
                <a:cs typeface="Calibri"/>
                <a:sym typeface="Calibri"/>
              </a:rPr>
              <a:t> Industrial Organic Stakeholders Chart (answers, for teacher reference)</a:t>
            </a:r>
            <a:r>
              <a:rPr lang="en" sz="1200" dirty="0">
                <a:solidFill>
                  <a:schemeClr val="dk1"/>
                </a:solidFill>
                <a:latin typeface="Calibri"/>
                <a:ea typeface="Calibri"/>
                <a:cs typeface="Calibri"/>
                <a:sym typeface="Calibri"/>
              </a:rPr>
              <a:t> to guide students in the stakeholders they could include on their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Remember that </a:t>
            </a:r>
            <a:r>
              <a:rPr lang="en" sz="1200" b="1" dirty="0">
                <a:solidFill>
                  <a:schemeClr val="dk1"/>
                </a:solidFill>
                <a:latin typeface="Calibri"/>
                <a:ea typeface="Calibri"/>
                <a:cs typeface="Calibri"/>
                <a:sym typeface="Calibri"/>
              </a:rPr>
              <a:t>team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Cascading Consequence charts </a:t>
            </a:r>
            <a:r>
              <a:rPr lang="en" sz="1200" dirty="0">
                <a:solidFill>
                  <a:schemeClr val="dk1"/>
                </a:solidFill>
                <a:latin typeface="Calibri"/>
                <a:ea typeface="Calibri"/>
                <a:cs typeface="Calibri"/>
                <a:sym typeface="Calibri"/>
              </a:rPr>
              <a:t>may be different to the teacher reference version, so this may cause a difference in stakeholders.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have students pair up with a student from another research team to compare and discuss their</a:t>
            </a:r>
            <a:r>
              <a:rPr lang="en" sz="1200" b="1" dirty="0">
                <a:solidFill>
                  <a:schemeClr val="dk1"/>
                </a:solidFill>
                <a:latin typeface="Calibri"/>
                <a:ea typeface="Calibri"/>
                <a:cs typeface="Calibri"/>
                <a:sym typeface="Calibri"/>
              </a:rPr>
              <a:t> Stakeholders chart </a:t>
            </a:r>
            <a:r>
              <a:rPr lang="en" sz="1200" dirty="0">
                <a:solidFill>
                  <a:schemeClr val="dk1"/>
                </a:solidFill>
                <a:latin typeface="Calibri"/>
                <a:ea typeface="Calibri"/>
                <a:cs typeface="Calibri"/>
                <a:sym typeface="Calibri"/>
              </a:rPr>
              <a:t>for the industrial organic food chain.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adjust their own answers based on their conversation if they want to.</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Industrial Organic Stakeholders Chart (answers,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collaborating in small groups on the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an individual chart is expected. Consider providing probing questions to students who need it. Such questions may remind students of possible stakeholders.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4" name="Google Shape;264;g4725e6c8f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4330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50-55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Identify stakeholders in Pollan’s Industrial Organic Food chain. This work is similar to that in Lesson 3.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Refresh students on </a:t>
            </a:r>
            <a:r>
              <a:rPr lang="en" sz="1600" dirty="0" smtClean="0">
                <a:latin typeface="Century Gothic"/>
                <a:ea typeface="Century Gothic"/>
                <a:cs typeface="Century Gothic"/>
                <a:sym typeface="Century Gothic"/>
              </a:rPr>
              <a:t>when </a:t>
            </a:r>
            <a:r>
              <a:rPr lang="en" sz="1600" dirty="0">
                <a:latin typeface="Century Gothic"/>
                <a:ea typeface="Century Gothic"/>
                <a:cs typeface="Century Gothic"/>
                <a:sym typeface="Century Gothic"/>
              </a:rPr>
              <a:t>to use citations and the proper format.</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use my research to add to the </a:t>
            </a:r>
            <a:r>
              <a:rPr lang="en" sz="1600" b="1" dirty="0">
                <a:latin typeface="Century Gothic"/>
                <a:ea typeface="Century Gothic"/>
                <a:cs typeface="Century Gothic"/>
                <a:sym typeface="Century Gothic"/>
              </a:rPr>
              <a:t>Cascading Consequences chart </a:t>
            </a:r>
            <a:r>
              <a:rPr lang="en" sz="1600" dirty="0">
                <a:latin typeface="Century Gothic"/>
                <a:ea typeface="Century Gothic"/>
                <a:cs typeface="Century Gothic"/>
                <a:sym typeface="Century Gothic"/>
              </a:rPr>
              <a:t>for Michael Pollan’s industrial organic food chain.</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determine the stakeholders affected by the consequences of Michael Pollan’s industrial organic food chain.</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Citing Sources Correctly</a:t>
            </a:r>
            <a:endParaRPr>
              <a:latin typeface="Century Gothic"/>
              <a:ea typeface="Century Gothic"/>
              <a:cs typeface="Century Gothic"/>
              <a:sym typeface="Century Gothic"/>
            </a:endParaRPr>
          </a:p>
        </p:txBody>
      </p:sp>
      <p:sp>
        <p:nvSpPr>
          <p:cNvPr id="275" name="Google Shape;275;p46"/>
          <p:cNvSpPr txBox="1">
            <a:spLocks noGrp="1"/>
          </p:cNvSpPr>
          <p:nvPr>
            <p:ph type="body" idx="1"/>
          </p:nvPr>
        </p:nvSpPr>
        <p:spPr>
          <a:xfrm>
            <a:off x="628650" y="1369225"/>
            <a:ext cx="4062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Review the </a:t>
            </a:r>
            <a:r>
              <a:rPr lang="en" sz="2400" b="1">
                <a:latin typeface="Century Gothic"/>
                <a:ea typeface="Century Gothic"/>
                <a:cs typeface="Century Gothic"/>
                <a:sym typeface="Century Gothic"/>
              </a:rPr>
              <a:t>Correct Citations anchor chart </a:t>
            </a:r>
            <a:r>
              <a:rPr lang="en" sz="2400">
                <a:latin typeface="Century Gothic"/>
                <a:ea typeface="Century Gothic"/>
                <a:cs typeface="Century Gothic"/>
                <a:sym typeface="Century Gothic"/>
              </a:rPr>
              <a:t>and discuss with your research teams:</a:t>
            </a:r>
            <a:endParaRPr sz="240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2400">
                <a:latin typeface="Century Gothic"/>
                <a:ea typeface="Century Gothic"/>
                <a:cs typeface="Century Gothic"/>
                <a:sym typeface="Century Gothic"/>
              </a:rPr>
              <a:t>What do you notice?</a:t>
            </a:r>
            <a:endParaRPr sz="2400">
              <a:latin typeface="Century Gothic"/>
              <a:ea typeface="Century Gothic"/>
              <a:cs typeface="Century Gothic"/>
              <a:sym typeface="Century Gothic"/>
            </a:endParaRPr>
          </a:p>
          <a:p>
            <a:pPr marL="457200" lvl="0" indent="-361950" algn="l" rtl="0">
              <a:spcBef>
                <a:spcPts val="0"/>
              </a:spcBef>
              <a:spcAft>
                <a:spcPts val="0"/>
              </a:spcAft>
              <a:buSzPts val="2100"/>
              <a:buChar char="•"/>
            </a:pPr>
            <a:r>
              <a:rPr lang="en" sz="2400">
                <a:latin typeface="Century Gothic"/>
                <a:ea typeface="Century Gothic"/>
                <a:cs typeface="Century Gothic"/>
                <a:sym typeface="Century Gothic"/>
              </a:rPr>
              <a:t>What do you wonder?</a:t>
            </a:r>
            <a:r>
              <a:rPr lang="en"/>
              <a:t/>
            </a:r>
            <a:br>
              <a:rPr lang="en"/>
            </a:br>
            <a:endParaRPr/>
          </a:p>
        </p:txBody>
      </p:sp>
      <p:pic>
        <p:nvPicPr>
          <p:cNvPr id="276" name="Google Shape;276;p46"/>
          <p:cNvPicPr preferRelativeResize="0"/>
          <p:nvPr/>
        </p:nvPicPr>
        <p:blipFill>
          <a:blip r:embed="rId3">
            <a:alphaModFix/>
          </a:blip>
          <a:stretch>
            <a:fillRect/>
          </a:stretch>
        </p:blipFill>
        <p:spPr>
          <a:xfrm>
            <a:off x="5235675" y="1259026"/>
            <a:ext cx="3181645" cy="3263399"/>
          </a:xfrm>
          <a:prstGeom prst="rect">
            <a:avLst/>
          </a:prstGeom>
          <a:noFill/>
          <a:ln>
            <a:noFill/>
          </a:ln>
        </p:spPr>
      </p:pic>
      <p:pic>
        <p:nvPicPr>
          <p:cNvPr id="277" name="Google Shape;277;p46"/>
          <p:cNvPicPr preferRelativeResize="0"/>
          <p:nvPr/>
        </p:nvPicPr>
        <p:blipFill>
          <a:blip r:embed="rId4">
            <a:alphaModFix/>
          </a:blip>
          <a:stretch>
            <a:fillRect/>
          </a:stretch>
        </p:blipFill>
        <p:spPr>
          <a:xfrm>
            <a:off x="8504407" y="4343401"/>
            <a:ext cx="631430" cy="60866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Create a MLA Citation</a:t>
            </a:r>
            <a:endParaRPr sz="3300" i="0" u="none" strike="noStrike" cap="none">
              <a:solidFill>
                <a:schemeClr val="dk1"/>
              </a:solidFill>
              <a:latin typeface="Century Gothic"/>
              <a:ea typeface="Century Gothic"/>
              <a:cs typeface="Century Gothic"/>
              <a:sym typeface="Century Gothic"/>
            </a:endParaRPr>
          </a:p>
        </p:txBody>
      </p:sp>
      <p:sp>
        <p:nvSpPr>
          <p:cNvPr id="283" name="Google Shape;283;p47"/>
          <p:cNvSpPr txBox="1">
            <a:spLocks noGrp="1"/>
          </p:cNvSpPr>
          <p:nvPr>
            <p:ph type="body" idx="1"/>
          </p:nvPr>
        </p:nvSpPr>
        <p:spPr>
          <a:xfrm>
            <a:off x="628650" y="1369225"/>
            <a:ext cx="35694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a:latin typeface="Century Gothic"/>
                <a:ea typeface="Century Gothic"/>
                <a:cs typeface="Century Gothic"/>
                <a:sym typeface="Century Gothic"/>
              </a:rPr>
              <a:t>Using your research resource from your internet search, fill in the bibliographic information now using the anchor chart as a guide.</a:t>
            </a:r>
            <a:r>
              <a:rPr lang="en"/>
              <a:t/>
            </a:r>
            <a:br>
              <a:rPr lang="en"/>
            </a:br>
            <a:endParaRPr/>
          </a:p>
        </p:txBody>
      </p:sp>
      <p:pic>
        <p:nvPicPr>
          <p:cNvPr id="284" name="Google Shape;284;p47"/>
          <p:cNvPicPr preferRelativeResize="0"/>
          <p:nvPr/>
        </p:nvPicPr>
        <p:blipFill>
          <a:blip r:embed="rId3">
            <a:alphaModFix/>
          </a:blip>
          <a:stretch>
            <a:fillRect/>
          </a:stretch>
        </p:blipFill>
        <p:spPr>
          <a:xfrm>
            <a:off x="4198125" y="1707375"/>
            <a:ext cx="4733100" cy="2371725"/>
          </a:xfrm>
          <a:prstGeom prst="rect">
            <a:avLst/>
          </a:prstGeom>
          <a:noFill/>
          <a:ln>
            <a:noFill/>
          </a:ln>
        </p:spPr>
      </p:pic>
      <p:pic>
        <p:nvPicPr>
          <p:cNvPr id="285" name="Google Shape;285;p47"/>
          <p:cNvPicPr preferRelativeResize="0"/>
          <p:nvPr/>
        </p:nvPicPr>
        <p:blipFill>
          <a:blip r:embed="rId4">
            <a:alphaModFix/>
          </a:blip>
          <a:stretch>
            <a:fillRect/>
          </a:stretch>
        </p:blipFill>
        <p:spPr>
          <a:xfrm>
            <a:off x="8436429" y="4395478"/>
            <a:ext cx="605299" cy="5090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1" name="Google Shape;291;p48"/>
          <p:cNvSpPr txBox="1">
            <a:spLocks noGrp="1"/>
          </p:cNvSpPr>
          <p:nvPr>
            <p:ph type="body" idx="1"/>
          </p:nvPr>
        </p:nvSpPr>
        <p:spPr>
          <a:xfrm>
            <a:off x="435600" y="1011550"/>
            <a:ext cx="8155200" cy="34407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Start the </a:t>
            </a:r>
            <a:r>
              <a:rPr lang="en" sz="1800" b="1" dirty="0">
                <a:latin typeface="Century Gothic"/>
                <a:ea typeface="Century Gothic"/>
                <a:cs typeface="Century Gothic"/>
                <a:sym typeface="Century Gothic"/>
              </a:rPr>
              <a:t>Local Sustainable Food Chain Cascading Consequences chart.</a:t>
            </a:r>
            <a:endParaRPr sz="1800" b="1" dirty="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1800" dirty="0">
                <a:latin typeface="Century Gothic"/>
                <a:ea typeface="Century Gothic"/>
                <a:cs typeface="Century Gothic"/>
                <a:sym typeface="Century Gothic"/>
              </a:rPr>
              <a:t>Numbered Heads 1 and 2 reread pages 165-174 and 186-191 of </a:t>
            </a:r>
            <a:r>
              <a:rPr lang="en" sz="1800" i="1" dirty="0">
                <a:latin typeface="Century Gothic"/>
                <a:ea typeface="Century Gothic"/>
                <a:cs typeface="Century Gothic"/>
                <a:sym typeface="Century Gothic"/>
              </a:rPr>
              <a:t>The Omnivore’s Dilemma</a:t>
            </a:r>
            <a:r>
              <a:rPr lang="en" sz="1800" b="1" i="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and begin a </a:t>
            </a:r>
            <a:r>
              <a:rPr lang="en" sz="1800" b="1" dirty="0">
                <a:latin typeface="Century Gothic"/>
                <a:ea typeface="Century Gothic"/>
                <a:cs typeface="Century Gothic"/>
                <a:sym typeface="Century Gothic"/>
              </a:rPr>
              <a:t>Local Sustainable Food Chain Cascading Consequences chart.</a:t>
            </a:r>
            <a:endParaRPr sz="1800" b="1" dirty="0">
              <a:latin typeface="Century Gothic"/>
              <a:ea typeface="Century Gothic"/>
              <a:cs typeface="Century Gothic"/>
              <a:sym typeface="Century Gothic"/>
            </a:endParaRPr>
          </a:p>
          <a:p>
            <a:pPr marL="457200" lvl="0" indent="-361950" algn="l" rtl="0">
              <a:spcBef>
                <a:spcPts val="0"/>
              </a:spcBef>
              <a:spcAft>
                <a:spcPts val="0"/>
              </a:spcAft>
              <a:buSzPts val="2100"/>
              <a:buChar char="•"/>
            </a:pPr>
            <a:r>
              <a:rPr lang="en" sz="1800" dirty="0">
                <a:latin typeface="Century Gothic"/>
                <a:ea typeface="Century Gothic"/>
                <a:cs typeface="Century Gothic"/>
                <a:sym typeface="Century Gothic"/>
              </a:rPr>
              <a:t>Numbered Heads 3 and 4 reread pages 192-197 and 211-223 of </a:t>
            </a:r>
            <a:r>
              <a:rPr lang="en" sz="1800" i="1" dirty="0">
                <a:latin typeface="Century Gothic"/>
                <a:ea typeface="Century Gothic"/>
                <a:cs typeface="Century Gothic"/>
                <a:sym typeface="Century Gothic"/>
              </a:rPr>
              <a:t>The Omnivore’s Dilemma</a:t>
            </a:r>
            <a:r>
              <a:rPr lang="en" sz="1800" b="1" i="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and begin a </a:t>
            </a:r>
            <a:r>
              <a:rPr lang="en" sz="1800" b="1" dirty="0">
                <a:latin typeface="Century Gothic"/>
                <a:ea typeface="Century Gothic"/>
                <a:cs typeface="Century Gothic"/>
                <a:sym typeface="Century Gothic"/>
              </a:rPr>
              <a:t>Local Sustainable Food Chain Cascading Consequences chart.</a:t>
            </a:r>
            <a:br>
              <a:rPr lang="en" sz="1800" b="1" dirty="0">
                <a:latin typeface="Century Gothic"/>
                <a:ea typeface="Century Gothic"/>
                <a:cs typeface="Century Gothic"/>
                <a:sym typeface="Century Gothic"/>
              </a:rPr>
            </a:br>
            <a:endParaRPr sz="1800" b="1" dirty="0">
              <a:latin typeface="Century Gothic"/>
              <a:ea typeface="Century Gothic"/>
              <a:cs typeface="Century Gothic"/>
              <a:sym typeface="Century Gothic"/>
            </a:endParaRPr>
          </a:p>
          <a:p>
            <a:pPr marL="0" lvl="0" indent="0" algn="l" rtl="0">
              <a:spcBef>
                <a:spcPts val="800"/>
              </a:spcBef>
              <a:spcAft>
                <a:spcPts val="0"/>
              </a:spcAft>
              <a:buNone/>
            </a:pPr>
            <a:r>
              <a:rPr lang="en" sz="1800" dirty="0">
                <a:latin typeface="Century Gothic"/>
                <a:ea typeface="Century Gothic"/>
                <a:cs typeface="Century Gothic"/>
                <a:sym typeface="Century Gothic"/>
              </a:rPr>
              <a:t>Be prepared to share your list of consequences with your research team to create a</a:t>
            </a:r>
            <a:r>
              <a:rPr lang="en" sz="1800" b="1" dirty="0">
                <a:latin typeface="Century Gothic"/>
                <a:ea typeface="Century Gothic"/>
                <a:cs typeface="Century Gothic"/>
                <a:sym typeface="Century Gothic"/>
              </a:rPr>
              <a:t> team Local Sustainable Food Chain Cascading Consequences chart</a:t>
            </a:r>
            <a:r>
              <a:rPr lang="en" sz="1800" dirty="0">
                <a:latin typeface="Century Gothic"/>
                <a:ea typeface="Century Gothic"/>
                <a:cs typeface="Century Gothic"/>
                <a:sym typeface="Century Gothic"/>
              </a:rPr>
              <a:t> in the next lesson.</a:t>
            </a:r>
            <a:r>
              <a:rPr lang="en" dirty="0"/>
              <a:t/>
            </a:r>
            <a:br>
              <a:rPr lang="en" dirty="0"/>
            </a:b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8" name="Google Shape;298;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9" name="Google Shape;299;p49"/>
          <p:cNvGraphicFramePr/>
          <p:nvPr/>
        </p:nvGraphicFramePr>
        <p:xfrm>
          <a:off x="577216" y="1385887"/>
          <a:ext cx="7989600" cy="3230175"/>
        </p:xfrm>
        <a:graphic>
          <a:graphicData uri="http://schemas.openxmlformats.org/drawingml/2006/table">
            <a:tbl>
              <a:tblPr firstRow="1" bandRow="1">
                <a:noFill/>
                <a:tableStyleId>{1725F567-58F1-4319-A047-8D9325CD37DC}</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7: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Stakeholders chart</a:t>
            </a:r>
            <a:r>
              <a:rPr lang="en" sz="1800">
                <a:latin typeface="Century Gothic"/>
                <a:ea typeface="Century Gothic"/>
                <a:cs typeface="Century Gothic"/>
                <a:sym typeface="Century Gothic"/>
              </a:rPr>
              <a:t> (new; one per student and one for display; see Lesson 4)</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Correct Citations anchor chart</a:t>
            </a:r>
            <a:r>
              <a:rPr lang="en" sz="1800">
                <a:latin typeface="Century Gothic"/>
                <a:ea typeface="Century Gothic"/>
                <a:cs typeface="Century Gothic"/>
                <a:sym typeface="Century Gothic"/>
              </a:rPr>
              <a:t> (new; teacher-created; see supporting materials)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Sticky notes (at least eight per student)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Blank 8" x 11" paper (one piece per student)</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7: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Familiarize yourself with citations and MLA formatting so that you can address students’ questions about this.</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7</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268050"/>
            <a:ext cx="7886700" cy="34479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do work similar to the work that you completed in Lesson 3. You’ll be identifying the stakeholders affected by the consequences in Pollan’s Industrial Organic food chain and learning how to correctly cite your sources of information.</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Add new consequences to your </a:t>
            </a:r>
            <a:r>
              <a:rPr lang="en" sz="1800" b="1" dirty="0">
                <a:latin typeface="Century Gothic"/>
                <a:ea typeface="Century Gothic"/>
                <a:cs typeface="Century Gothic"/>
                <a:sym typeface="Century Gothic"/>
              </a:rPr>
              <a:t>team Cascading Consequences Chart</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Identify the stakeholders from your </a:t>
            </a:r>
            <a:r>
              <a:rPr lang="en" sz="1800" b="1" dirty="0">
                <a:latin typeface="Century Gothic"/>
                <a:ea typeface="Century Gothic"/>
                <a:cs typeface="Century Gothic"/>
                <a:sym typeface="Century Gothic"/>
              </a:rPr>
              <a:t>team Cascading Consequences chart</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how to correctly cite sources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Create an MLA citation for your research article</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use my research to add to the </a:t>
            </a:r>
            <a:r>
              <a:rPr lang="en" sz="2400" b="1" i="1" dirty="0">
                <a:latin typeface="Century Gothic"/>
                <a:ea typeface="Century Gothic"/>
                <a:cs typeface="Century Gothic"/>
                <a:sym typeface="Century Gothic"/>
              </a:rPr>
              <a:t>Cascading Consequences chart</a:t>
            </a:r>
            <a:r>
              <a:rPr lang="en" sz="2400" dirty="0">
                <a:latin typeface="Century Gothic"/>
                <a:ea typeface="Century Gothic"/>
                <a:cs typeface="Century Gothic"/>
                <a:sym typeface="Century Gothic"/>
              </a:rPr>
              <a:t> for Michael Pollan’s industrial organic food chain.</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determine the stakeholders affected by the consequences </a:t>
            </a:r>
            <a:r>
              <a:rPr lang="en" sz="2400" dirty="0">
                <a:latin typeface="Century Gothic"/>
                <a:ea typeface="Century Gothic"/>
                <a:cs typeface="Century Gothic"/>
                <a:sym typeface="Century Gothic"/>
              </a:rPr>
              <a:t>of Michael Pollan’s industrial organic food chain.</a:t>
            </a:r>
            <a:r>
              <a:rPr lang="en" dirty="0"/>
              <a:t/>
            </a:r>
            <a:br>
              <a:rPr lang="en" dirty="0"/>
            </a:br>
            <a:endParaRPr dirty="0"/>
          </a:p>
        </p:txBody>
      </p:sp>
      <p:pic>
        <p:nvPicPr>
          <p:cNvPr id="245" name="Google Shape;245;p42"/>
          <p:cNvPicPr preferRelativeResize="0"/>
          <p:nvPr/>
        </p:nvPicPr>
        <p:blipFill>
          <a:blip r:embed="rId3">
            <a:alphaModFix/>
          </a:blip>
          <a:stretch>
            <a:fillRect/>
          </a:stretch>
        </p:blipFill>
        <p:spPr>
          <a:xfrm>
            <a:off x="8360232" y="4365171"/>
            <a:ext cx="702164" cy="54143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Add to the </a:t>
            </a:r>
            <a:r>
              <a:rPr lang="en" b="1" dirty="0">
                <a:latin typeface="Century Gothic"/>
                <a:ea typeface="Century Gothic"/>
                <a:cs typeface="Century Gothic"/>
                <a:sym typeface="Century Gothic"/>
              </a:rPr>
              <a:t>Team Cascading Consequences Chart</a:t>
            </a:r>
            <a:endParaRPr sz="3300" b="1" i="0" u="none" strike="noStrike" cap="none" dirty="0">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250900" y="1369225"/>
            <a:ext cx="4561800" cy="32958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600">
                <a:latin typeface="Century Gothic"/>
                <a:ea typeface="Century Gothic"/>
                <a:cs typeface="Century Gothic"/>
                <a:sym typeface="Century Gothic"/>
              </a:rPr>
              <a:t>In your research team, take turns sharing out new consequences from your reading and discuss where to place them on the team chart.</a:t>
            </a:r>
            <a:endParaRPr sz="1600">
              <a:latin typeface="Century Gothic"/>
              <a:ea typeface="Century Gothic"/>
              <a:cs typeface="Century Gothic"/>
              <a:sym typeface="Century Gothic"/>
            </a:endParaRPr>
          </a:p>
          <a:p>
            <a:pPr marL="0" lvl="0" indent="0" algn="l" rtl="0">
              <a:spcBef>
                <a:spcPts val="800"/>
              </a:spcBef>
              <a:spcAft>
                <a:spcPts val="0"/>
              </a:spcAft>
              <a:buNone/>
            </a:pP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r>
              <a:rPr lang="en" sz="1600" u="sng">
                <a:latin typeface="Century Gothic"/>
                <a:ea typeface="Century Gothic"/>
                <a:cs typeface="Century Gothic"/>
                <a:sym typeface="Century Gothic"/>
              </a:rPr>
              <a:t>All</a:t>
            </a:r>
            <a:r>
              <a:rPr lang="en" sz="1600">
                <a:latin typeface="Century Gothic"/>
                <a:ea typeface="Century Gothic"/>
                <a:cs typeface="Century Gothic"/>
                <a:sym typeface="Century Gothic"/>
              </a:rPr>
              <a:t> students read their information </a:t>
            </a:r>
            <a:r>
              <a:rPr lang="en" sz="1600" u="sng">
                <a:latin typeface="Century Gothic"/>
                <a:ea typeface="Century Gothic"/>
                <a:cs typeface="Century Gothic"/>
                <a:sym typeface="Century Gothic"/>
              </a:rPr>
              <a:t>before </a:t>
            </a:r>
            <a:r>
              <a:rPr lang="en" sz="1600">
                <a:latin typeface="Century Gothic"/>
                <a:ea typeface="Century Gothic"/>
                <a:cs typeface="Century Gothic"/>
                <a:sym typeface="Century Gothic"/>
              </a:rPr>
              <a:t>adding anything in marker. Add ideas on sticky notes before writing in marker on the chart. That way, you can make the best decisions about where things should go!</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4922675" y="1674636"/>
            <a:ext cx="4075600" cy="1794225"/>
          </a:xfrm>
          <a:prstGeom prst="rect">
            <a:avLst/>
          </a:prstGeom>
          <a:noFill/>
          <a:ln>
            <a:noFill/>
          </a:ln>
        </p:spPr>
      </p:pic>
      <p:pic>
        <p:nvPicPr>
          <p:cNvPr id="253" name="Google Shape;253;p43"/>
          <p:cNvPicPr preferRelativeResize="0"/>
          <p:nvPr/>
        </p:nvPicPr>
        <p:blipFill>
          <a:blip r:embed="rId4">
            <a:alphaModFix/>
          </a:blip>
          <a:stretch>
            <a:fillRect/>
          </a:stretch>
        </p:blipFill>
        <p:spPr>
          <a:xfrm>
            <a:off x="8436429" y="4419600"/>
            <a:ext cx="583618" cy="47403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Stakeholders</a:t>
            </a:r>
            <a:endParaRPr sz="3300" i="0" u="none" strike="noStrike" cap="none">
              <a:solidFill>
                <a:schemeClr val="dk1"/>
              </a:solidFill>
              <a:latin typeface="Century Gothic"/>
              <a:ea typeface="Century Gothic"/>
              <a:cs typeface="Century Gothic"/>
              <a:sym typeface="Century Gothic"/>
            </a:endParaRPr>
          </a:p>
        </p:txBody>
      </p:sp>
      <p:sp>
        <p:nvSpPr>
          <p:cNvPr id="259" name="Google Shape;259;p44"/>
          <p:cNvSpPr txBox="1">
            <a:spLocks noGrp="1"/>
          </p:cNvSpPr>
          <p:nvPr>
            <p:ph type="body" idx="1"/>
          </p:nvPr>
        </p:nvSpPr>
        <p:spPr>
          <a:xfrm>
            <a:off x="628650" y="1369225"/>
            <a:ext cx="45348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Look over the </a:t>
            </a:r>
            <a:r>
              <a:rPr lang="en" sz="1800" b="1">
                <a:latin typeface="Century Gothic"/>
                <a:ea typeface="Century Gothic"/>
                <a:cs typeface="Century Gothic"/>
                <a:sym typeface="Century Gothic"/>
              </a:rPr>
              <a:t>team Cascading Consequences chart</a:t>
            </a:r>
            <a:r>
              <a:rPr lang="en" sz="1800">
                <a:latin typeface="Century Gothic"/>
                <a:ea typeface="Century Gothic"/>
                <a:cs typeface="Century Gothic"/>
                <a:sym typeface="Century Gothic"/>
              </a:rPr>
              <a:t> to identify the stakeholders affected by the consequences listed. </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If the stakeholders are listed on the chart, </a:t>
            </a:r>
            <a:r>
              <a:rPr lang="en" sz="1800" u="sng">
                <a:latin typeface="Century Gothic"/>
                <a:ea typeface="Century Gothic"/>
                <a:cs typeface="Century Gothic"/>
                <a:sym typeface="Century Gothic"/>
              </a:rPr>
              <a:t>underline</a:t>
            </a:r>
            <a:r>
              <a:rPr lang="en" sz="1800">
                <a:latin typeface="Century Gothic"/>
                <a:ea typeface="Century Gothic"/>
                <a:cs typeface="Century Gothic"/>
                <a:sym typeface="Century Gothic"/>
              </a:rPr>
              <a:t> or circle them; if they are not listed, note them next to the consequences.</a:t>
            </a:r>
            <a:r>
              <a:rPr lang="en"/>
              <a:t/>
            </a:r>
            <a:br>
              <a:rPr lang="en"/>
            </a:br>
            <a:endParaRPr/>
          </a:p>
        </p:txBody>
      </p:sp>
      <p:pic>
        <p:nvPicPr>
          <p:cNvPr id="260" name="Google Shape;260;p44"/>
          <p:cNvPicPr preferRelativeResize="0"/>
          <p:nvPr/>
        </p:nvPicPr>
        <p:blipFill>
          <a:blip r:embed="rId3">
            <a:alphaModFix/>
          </a:blip>
          <a:stretch>
            <a:fillRect/>
          </a:stretch>
        </p:blipFill>
        <p:spPr>
          <a:xfrm>
            <a:off x="5301275" y="1268046"/>
            <a:ext cx="3669300" cy="3064125"/>
          </a:xfrm>
          <a:prstGeom prst="rect">
            <a:avLst/>
          </a:prstGeom>
          <a:noFill/>
          <a:ln>
            <a:noFill/>
          </a:ln>
        </p:spPr>
      </p:pic>
      <p:sp>
        <p:nvSpPr>
          <p:cNvPr id="261" name="Google Shape;261;p44"/>
          <p:cNvSpPr/>
          <p:nvPr/>
        </p:nvSpPr>
        <p:spPr>
          <a:xfrm>
            <a:off x="2784575" y="3267775"/>
            <a:ext cx="644400" cy="357168"/>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Stakeholders</a:t>
            </a:r>
            <a:endParaRPr sz="3300" i="0" u="none" strike="noStrike" cap="none">
              <a:solidFill>
                <a:schemeClr val="dk1"/>
              </a:solidFill>
              <a:latin typeface="Century Gothic"/>
              <a:ea typeface="Century Gothic"/>
              <a:cs typeface="Century Gothic"/>
              <a:sym typeface="Century Gothic"/>
            </a:endParaRPr>
          </a:p>
        </p:txBody>
      </p:sp>
      <p:sp>
        <p:nvSpPr>
          <p:cNvPr id="267" name="Google Shape;267;p45"/>
          <p:cNvSpPr txBox="1">
            <a:spLocks noGrp="1"/>
          </p:cNvSpPr>
          <p:nvPr>
            <p:ph type="body" idx="1"/>
          </p:nvPr>
        </p:nvSpPr>
        <p:spPr>
          <a:xfrm>
            <a:off x="628650" y="1369225"/>
            <a:ext cx="45348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As you work in your team, you will each fill out your own chart, but you can discuss ideas with the team as you work. </a:t>
            </a:r>
            <a:endParaRPr sz="1800" dirty="0">
              <a:latin typeface="Century Gothic"/>
              <a:ea typeface="Century Gothic"/>
              <a:cs typeface="Century Gothic"/>
              <a:sym typeface="Century Gothic"/>
            </a:endParaRPr>
          </a:p>
          <a:p>
            <a:pPr marL="0" lvl="0" indent="0" algn="l" rtl="0">
              <a:spcBef>
                <a:spcPts val="800"/>
              </a:spcBef>
              <a:spcAft>
                <a:spcPts val="0"/>
              </a:spcAft>
              <a:buNone/>
            </a:pP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It’s okay if you don’t agree on all of the answers within your </a:t>
            </a:r>
            <a:r>
              <a:rPr lang="en" sz="1800" dirty="0" smtClean="0">
                <a:latin typeface="Century Gothic"/>
                <a:ea typeface="Century Gothic"/>
                <a:cs typeface="Century Gothic"/>
                <a:sym typeface="Century Gothic"/>
              </a:rPr>
              <a:t>team</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US" sz="1800" dirty="0">
                <a:latin typeface="Century Gothic"/>
                <a:ea typeface="Century Gothic"/>
                <a:cs typeface="Century Gothic"/>
                <a:sym typeface="Century Gothic"/>
              </a:rPr>
              <a:t>R</a:t>
            </a:r>
            <a:r>
              <a:rPr lang="en" sz="1800" dirty="0" smtClean="0">
                <a:latin typeface="Century Gothic"/>
                <a:ea typeface="Century Gothic"/>
                <a:cs typeface="Century Gothic"/>
                <a:sym typeface="Century Gothic"/>
              </a:rPr>
              <a:t>ecord </a:t>
            </a:r>
            <a:r>
              <a:rPr lang="en" sz="1800" dirty="0">
                <a:latin typeface="Century Gothic"/>
                <a:ea typeface="Century Gothic"/>
                <a:cs typeface="Century Gothic"/>
                <a:sym typeface="Century Gothic"/>
              </a:rPr>
              <a:t>what you think on your </a:t>
            </a:r>
            <a:r>
              <a:rPr lang="en" sz="1800" b="1" dirty="0">
                <a:latin typeface="Century Gothic"/>
                <a:ea typeface="Century Gothic"/>
                <a:cs typeface="Century Gothic"/>
                <a:sym typeface="Century Gothic"/>
              </a:rPr>
              <a:t>Stakeholders chart</a:t>
            </a:r>
            <a:r>
              <a:rPr lang="en" sz="1800" dirty="0">
                <a:latin typeface="Century Gothic"/>
                <a:ea typeface="Century Gothic"/>
                <a:cs typeface="Century Gothic"/>
                <a:sym typeface="Century Gothic"/>
              </a:rPr>
              <a: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pic>
        <p:nvPicPr>
          <p:cNvPr id="268" name="Google Shape;268;p45"/>
          <p:cNvPicPr preferRelativeResize="0"/>
          <p:nvPr/>
        </p:nvPicPr>
        <p:blipFill>
          <a:blip r:embed="rId3">
            <a:alphaModFix/>
          </a:blip>
          <a:stretch>
            <a:fillRect/>
          </a:stretch>
        </p:blipFill>
        <p:spPr>
          <a:xfrm>
            <a:off x="5301275" y="1268046"/>
            <a:ext cx="3669300" cy="3064125"/>
          </a:xfrm>
          <a:prstGeom prst="rect">
            <a:avLst/>
          </a:prstGeom>
          <a:noFill/>
          <a:ln>
            <a:noFill/>
          </a:ln>
        </p:spPr>
      </p:pic>
      <p:pic>
        <p:nvPicPr>
          <p:cNvPr id="269" name="Google Shape;269;p45"/>
          <p:cNvPicPr preferRelativeResize="0"/>
          <p:nvPr/>
        </p:nvPicPr>
        <p:blipFill>
          <a:blip r:embed="rId4">
            <a:alphaModFix/>
          </a:blip>
          <a:stretch>
            <a:fillRect/>
          </a:stretch>
        </p:blipFill>
        <p:spPr>
          <a:xfrm>
            <a:off x="8515350" y="4484912"/>
            <a:ext cx="534146" cy="41921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2D7DF2-37E8-4EF5-80ED-39C83B444FCC}"/>
</file>

<file path=customXml/itemProps2.xml><?xml version="1.0" encoding="utf-8"?>
<ds:datastoreItem xmlns:ds="http://schemas.openxmlformats.org/officeDocument/2006/customXml" ds:itemID="{AC952890-93A2-4BCE-8CF3-4C98FC2F54E4}"/>
</file>

<file path=customXml/itemProps3.xml><?xml version="1.0" encoding="utf-8"?>
<ds:datastoreItem xmlns:ds="http://schemas.openxmlformats.org/officeDocument/2006/customXml" ds:itemID="{C91DA95D-8DBF-4513-B928-1A1DD1278FE7}"/>
</file>

<file path=docProps/app.xml><?xml version="1.0" encoding="utf-8"?>
<Properties xmlns="http://schemas.openxmlformats.org/officeDocument/2006/extended-properties" xmlns:vt="http://schemas.openxmlformats.org/officeDocument/2006/docPropsVTypes">
  <TotalTime>54</TotalTime>
  <Words>1223</Words>
  <Application>Microsoft Macintosh PowerPoint</Application>
  <PresentationFormat>On-screen Show (16:9)</PresentationFormat>
  <Paragraphs>258</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Overlock</vt:lpstr>
      <vt:lpstr>Calibri</vt:lpstr>
      <vt:lpstr>Century Gothic</vt:lpstr>
      <vt:lpstr>Simple Light</vt:lpstr>
      <vt:lpstr>Office Theme</vt:lpstr>
      <vt:lpstr>Office Theme</vt:lpstr>
      <vt:lpstr>  Grade 8: Module 4: Unit 2: Lesson 7 Teacher slide, before teaching. </vt:lpstr>
      <vt:lpstr>  Grade 8: Module 4: Unit 2: Lesson 7 Teacher slide, before teaching. </vt:lpstr>
      <vt:lpstr>  Grade 8: Module 4: Unit 2: Lesson 7 Teacher slide, before teaching. </vt:lpstr>
      <vt:lpstr>Grade 8: Module 4:  Unit 2: Lesson 7</vt:lpstr>
      <vt:lpstr>Hello, Students!</vt:lpstr>
      <vt:lpstr>Let’s Review Our Learning Targets</vt:lpstr>
      <vt:lpstr>Let’s Add to the Team Cascading Consequences Chart</vt:lpstr>
      <vt:lpstr>Let’s Identify Stakeholders</vt:lpstr>
      <vt:lpstr>Let’s Identify Stakeholders</vt:lpstr>
      <vt:lpstr>Let’s Review Citing Sources Correctly</vt:lpstr>
      <vt:lpstr>Let’s Create a MLA Citation</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7 Teacher slide, before teaching. </dc:title>
  <dc:creator>nbravo</dc:creator>
  <cp:lastModifiedBy>Alexander Specht</cp:lastModifiedBy>
  <cp:revision>5</cp:revision>
  <dcterms:modified xsi:type="dcterms:W3CDTF">2018-12-16T21:45:09Z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