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3"/>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x="12192000" cy="6858000"/>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
      <p:font typeface="Overlock" panose="020B060402020202020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CB197AE-B900-44D1-9E07-54045B9329E1}" v="29" dt="2018-09-06T17:36:41.753"/>
  </p1510:revLst>
</p1510:revInfo>
</file>

<file path=ppt/tableStyles.xml><?xml version="1.0" encoding="utf-8"?>
<a:tblStyleLst xmlns:a="http://schemas.openxmlformats.org/drawingml/2006/main" def="{10660043-6D2F-4A7A-B38D-B35059F78141}">
  <a:tblStyle styleId="{10660043-6D2F-4A7A-B38D-B35059F78141}"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251" autoAdjust="0"/>
  </p:normalViewPr>
  <p:slideViewPr>
    <p:cSldViewPr snapToGrid="0">
      <p:cViewPr varScale="1">
        <p:scale>
          <a:sx n="102" d="100"/>
          <a:sy n="102" d="100"/>
        </p:scale>
        <p:origin x="918" y="10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3.fntdata"/><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font" Target="fonts/font11.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6.fntdata"/><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pril Imperio" userId="S::april.imperio@detroitk12.org::016b43d7-eba5-4d9b-8296-c2a9482fb2a0" providerId="AD" clId="Web-{F096807B-4DA4-0D6E-05B2-7BB0DFCD5F00}"/>
    <pc:docChg chg="addSld">
      <pc:chgData name="April Imperio" userId="S::april.imperio@detroitk12.org::016b43d7-eba5-4d9b-8296-c2a9482fb2a0" providerId="AD" clId="Web-{F096807B-4DA4-0D6E-05B2-7BB0DFCD5F00}" dt="2019-03-26T00:39:20.585" v="0"/>
      <pc:docMkLst>
        <pc:docMk/>
      </pc:docMkLst>
      <pc:sldChg chg="add">
        <pc:chgData name="April Imperio" userId="S::april.imperio@detroitk12.org::016b43d7-eba5-4d9b-8296-c2a9482fb2a0" providerId="AD" clId="Web-{F096807B-4DA4-0D6E-05B2-7BB0DFCD5F00}" dt="2019-03-26T00:39:20.585" v="0"/>
        <pc:sldMkLst>
          <pc:docMk/>
          <pc:sldMk cId="2003759705" sldId="273"/>
        </pc:sldMkLst>
      </pc:sldChg>
    </pc:docChg>
  </pc:docChgLst>
  <pc:docChgLst>
    <pc:chgData clId="Web-{56F8CD2F-0074-4B0B-AC43-E7D8519E1243}"/>
    <pc:docChg chg="modSld">
      <pc:chgData name="" userId="" providerId="" clId="Web-{56F8CD2F-0074-4B0B-AC43-E7D8519E1243}" dt="2018-08-09T23:51:20.050" v="14" actId="14100"/>
      <pc:docMkLst>
        <pc:docMk/>
      </pc:docMkLst>
      <pc:sldChg chg="addSp modSp">
        <pc:chgData name="" userId="" providerId="" clId="Web-{56F8CD2F-0074-4B0B-AC43-E7D8519E1243}" dt="2018-08-09T23:48:13.813" v="2" actId="14100"/>
        <pc:sldMkLst>
          <pc:docMk/>
          <pc:sldMk cId="0" sldId="260"/>
        </pc:sldMkLst>
        <pc:picChg chg="add mod">
          <ac:chgData name="" userId="" providerId="" clId="Web-{56F8CD2F-0074-4B0B-AC43-E7D8519E1243}" dt="2018-08-09T23:48:13.813" v="2" actId="14100"/>
          <ac:picMkLst>
            <pc:docMk/>
            <pc:sldMk cId="0" sldId="260"/>
            <ac:picMk id="2" creationId="{4527FF77-F367-40BE-B9BF-BC37AB86930B}"/>
          </ac:picMkLst>
        </pc:picChg>
      </pc:sldChg>
      <pc:sldChg chg="addSp modSp">
        <pc:chgData name="" userId="" providerId="" clId="Web-{56F8CD2F-0074-4B0B-AC43-E7D8519E1243}" dt="2018-08-09T23:48:55.142" v="5" actId="14100"/>
        <pc:sldMkLst>
          <pc:docMk/>
          <pc:sldMk cId="0" sldId="262"/>
        </pc:sldMkLst>
        <pc:picChg chg="add mod">
          <ac:chgData name="" userId="" providerId="" clId="Web-{56F8CD2F-0074-4B0B-AC43-E7D8519E1243}" dt="2018-08-09T23:48:55.142" v="5" actId="14100"/>
          <ac:picMkLst>
            <pc:docMk/>
            <pc:sldMk cId="0" sldId="262"/>
            <ac:picMk id="2" creationId="{3677347A-9E5A-48E3-AF7D-7ABDC8DD1441}"/>
          </ac:picMkLst>
        </pc:picChg>
      </pc:sldChg>
      <pc:sldChg chg="addSp modSp">
        <pc:chgData name="" userId="" providerId="" clId="Web-{56F8CD2F-0074-4B0B-AC43-E7D8519E1243}" dt="2018-08-09T23:49:28.877" v="8" actId="14100"/>
        <pc:sldMkLst>
          <pc:docMk/>
          <pc:sldMk cId="0" sldId="263"/>
        </pc:sldMkLst>
        <pc:picChg chg="add mod">
          <ac:chgData name="" userId="" providerId="" clId="Web-{56F8CD2F-0074-4B0B-AC43-E7D8519E1243}" dt="2018-08-09T23:49:28.877" v="8" actId="14100"/>
          <ac:picMkLst>
            <pc:docMk/>
            <pc:sldMk cId="0" sldId="263"/>
            <ac:picMk id="2" creationId="{9D70D4A6-20DC-4DDA-9541-611F4552E78F}"/>
          </ac:picMkLst>
        </pc:picChg>
      </pc:sldChg>
      <pc:sldChg chg="addSp modSp">
        <pc:chgData name="" userId="" providerId="" clId="Web-{56F8CD2F-0074-4B0B-AC43-E7D8519E1243}" dt="2018-08-09T23:50:02.331" v="11" actId="14100"/>
        <pc:sldMkLst>
          <pc:docMk/>
          <pc:sldMk cId="0" sldId="265"/>
        </pc:sldMkLst>
        <pc:picChg chg="add mod">
          <ac:chgData name="" userId="" providerId="" clId="Web-{56F8CD2F-0074-4B0B-AC43-E7D8519E1243}" dt="2018-08-09T23:50:02.331" v="11" actId="14100"/>
          <ac:picMkLst>
            <pc:docMk/>
            <pc:sldMk cId="0" sldId="265"/>
            <ac:picMk id="2" creationId="{65ABD5B1-83BA-4AAF-848E-648A61B38B09}"/>
          </ac:picMkLst>
        </pc:picChg>
      </pc:sldChg>
      <pc:sldChg chg="addSp modSp">
        <pc:chgData name="" userId="" providerId="" clId="Web-{56F8CD2F-0074-4B0B-AC43-E7D8519E1243}" dt="2018-08-09T23:51:20.050" v="14" actId="14100"/>
        <pc:sldMkLst>
          <pc:docMk/>
          <pc:sldMk cId="3972379011" sldId="270"/>
        </pc:sldMkLst>
        <pc:picChg chg="add mod">
          <ac:chgData name="" userId="" providerId="" clId="Web-{56F8CD2F-0074-4B0B-AC43-E7D8519E1243}" dt="2018-08-09T23:51:20.050" v="14" actId="14100"/>
          <ac:picMkLst>
            <pc:docMk/>
            <pc:sldMk cId="3972379011" sldId="270"/>
            <ac:picMk id="2" creationId="{E7292E5E-8CD2-42CE-B208-E2E626778FB9}"/>
          </ac:picMkLst>
        </pc:picChg>
      </pc:sldChg>
    </pc:docChg>
  </pc:docChgLst>
  <pc:docChgLst>
    <pc:chgData name="Natalie Ivey" userId="2c81a4b0-7596-4a42-b4da-e7aac4dfeff9" providerId="ADAL" clId="{ACB197AE-B900-44D1-9E07-54045B9329E1}"/>
    <pc:docChg chg="modSld modMainMaster">
      <pc:chgData name="Natalie Ivey" userId="2c81a4b0-7596-4a42-b4da-e7aac4dfeff9" providerId="ADAL" clId="{ACB197AE-B900-44D1-9E07-54045B9329E1}" dt="2018-09-06T17:36:41.754" v="29" actId="1076"/>
      <pc:docMkLst>
        <pc:docMk/>
      </pc:docMkLst>
      <pc:sldChg chg="addSp modSp">
        <pc:chgData name="Natalie Ivey" userId="2c81a4b0-7596-4a42-b4da-e7aac4dfeff9" providerId="ADAL" clId="{ACB197AE-B900-44D1-9E07-54045B9329E1}" dt="2018-09-06T17:32:09.033" v="3" actId="1076"/>
        <pc:sldMkLst>
          <pc:docMk/>
          <pc:sldMk cId="0" sldId="258"/>
        </pc:sldMkLst>
        <pc:picChg chg="add mod">
          <ac:chgData name="Natalie Ivey" userId="2c81a4b0-7596-4a42-b4da-e7aac4dfeff9" providerId="ADAL" clId="{ACB197AE-B900-44D1-9E07-54045B9329E1}" dt="2018-09-06T17:32:09.033" v="3" actId="1076"/>
          <ac:picMkLst>
            <pc:docMk/>
            <pc:sldMk cId="0" sldId="258"/>
            <ac:picMk id="3" creationId="{23D6A9D4-1C05-45CF-8C3E-AC1B1C3FD6BC}"/>
          </ac:picMkLst>
        </pc:picChg>
      </pc:sldChg>
      <pc:sldChg chg="modSp">
        <pc:chgData name="Natalie Ivey" userId="2c81a4b0-7596-4a42-b4da-e7aac4dfeff9" providerId="ADAL" clId="{ACB197AE-B900-44D1-9E07-54045B9329E1}" dt="2018-09-06T17:36:22.620" v="28" actId="1076"/>
        <pc:sldMkLst>
          <pc:docMk/>
          <pc:sldMk cId="0" sldId="260"/>
        </pc:sldMkLst>
        <pc:picChg chg="mod">
          <ac:chgData name="Natalie Ivey" userId="2c81a4b0-7596-4a42-b4da-e7aac4dfeff9" providerId="ADAL" clId="{ACB197AE-B900-44D1-9E07-54045B9329E1}" dt="2018-09-06T17:36:22.620" v="28" actId="1076"/>
          <ac:picMkLst>
            <pc:docMk/>
            <pc:sldMk cId="0" sldId="260"/>
            <ac:picMk id="2" creationId="{4527FF77-F367-40BE-B9BF-BC37AB86930B}"/>
          </ac:picMkLst>
        </pc:picChg>
      </pc:sldChg>
      <pc:sldChg chg="modSp">
        <pc:chgData name="Natalie Ivey" userId="2c81a4b0-7596-4a42-b4da-e7aac4dfeff9" providerId="ADAL" clId="{ACB197AE-B900-44D1-9E07-54045B9329E1}" dt="2018-09-06T17:36:15.898" v="27" actId="1076"/>
        <pc:sldMkLst>
          <pc:docMk/>
          <pc:sldMk cId="0" sldId="262"/>
        </pc:sldMkLst>
        <pc:picChg chg="mod">
          <ac:chgData name="Natalie Ivey" userId="2c81a4b0-7596-4a42-b4da-e7aac4dfeff9" providerId="ADAL" clId="{ACB197AE-B900-44D1-9E07-54045B9329E1}" dt="2018-09-06T17:36:15.898" v="27" actId="1076"/>
          <ac:picMkLst>
            <pc:docMk/>
            <pc:sldMk cId="0" sldId="262"/>
            <ac:picMk id="2" creationId="{3677347A-9E5A-48E3-AF7D-7ABDC8DD1441}"/>
          </ac:picMkLst>
        </pc:picChg>
      </pc:sldChg>
      <pc:sldChg chg="modSp">
        <pc:chgData name="Natalie Ivey" userId="2c81a4b0-7596-4a42-b4da-e7aac4dfeff9" providerId="ADAL" clId="{ACB197AE-B900-44D1-9E07-54045B9329E1}" dt="2018-09-06T17:36:10.616" v="26" actId="1076"/>
        <pc:sldMkLst>
          <pc:docMk/>
          <pc:sldMk cId="0" sldId="263"/>
        </pc:sldMkLst>
        <pc:picChg chg="mod">
          <ac:chgData name="Natalie Ivey" userId="2c81a4b0-7596-4a42-b4da-e7aac4dfeff9" providerId="ADAL" clId="{ACB197AE-B900-44D1-9E07-54045B9329E1}" dt="2018-09-06T17:36:10.616" v="26" actId="1076"/>
          <ac:picMkLst>
            <pc:docMk/>
            <pc:sldMk cId="0" sldId="263"/>
            <ac:picMk id="6" creationId="{4527FF77-F367-40BE-B9BF-BC37AB86930B}"/>
          </ac:picMkLst>
        </pc:picChg>
      </pc:sldChg>
      <pc:sldChg chg="modSp">
        <pc:chgData name="Natalie Ivey" userId="2c81a4b0-7596-4a42-b4da-e7aac4dfeff9" providerId="ADAL" clId="{ACB197AE-B900-44D1-9E07-54045B9329E1}" dt="2018-09-06T17:36:41.754" v="29" actId="1076"/>
        <pc:sldMkLst>
          <pc:docMk/>
          <pc:sldMk cId="0" sldId="265"/>
        </pc:sldMkLst>
        <pc:picChg chg="mod">
          <ac:chgData name="Natalie Ivey" userId="2c81a4b0-7596-4a42-b4da-e7aac4dfeff9" providerId="ADAL" clId="{ACB197AE-B900-44D1-9E07-54045B9329E1}" dt="2018-09-06T17:36:41.754" v="29" actId="1076"/>
          <ac:picMkLst>
            <pc:docMk/>
            <pc:sldMk cId="0" sldId="265"/>
            <ac:picMk id="6" creationId="{3677347A-9E5A-48E3-AF7D-7ABDC8DD1441}"/>
          </ac:picMkLst>
        </pc:picChg>
      </pc:sldChg>
      <pc:sldChg chg="addSp modSp">
        <pc:chgData name="Natalie Ivey" userId="2c81a4b0-7596-4a42-b4da-e7aac4dfeff9" providerId="ADAL" clId="{ACB197AE-B900-44D1-9E07-54045B9329E1}" dt="2018-09-06T17:35:48.672" v="24" actId="14100"/>
        <pc:sldMkLst>
          <pc:docMk/>
          <pc:sldMk cId="352592052" sldId="267"/>
        </pc:sldMkLst>
        <pc:spChg chg="mod">
          <ac:chgData name="Natalie Ivey" userId="2c81a4b0-7596-4a42-b4da-e7aac4dfeff9" providerId="ADAL" clId="{ACB197AE-B900-44D1-9E07-54045B9329E1}" dt="2018-09-06T17:34:13.986" v="15" actId="14100"/>
          <ac:spMkLst>
            <pc:docMk/>
            <pc:sldMk cId="352592052" sldId="267"/>
            <ac:spMk id="130" creationId="{00000000-0000-0000-0000-000000000000}"/>
          </ac:spMkLst>
        </pc:spChg>
        <pc:spChg chg="mod">
          <ac:chgData name="Natalie Ivey" userId="2c81a4b0-7596-4a42-b4da-e7aac4dfeff9" providerId="ADAL" clId="{ACB197AE-B900-44D1-9E07-54045B9329E1}" dt="2018-09-06T17:35:48.672" v="24" actId="14100"/>
          <ac:spMkLst>
            <pc:docMk/>
            <pc:sldMk cId="352592052" sldId="267"/>
            <ac:spMk id="131" creationId="{00000000-0000-0000-0000-000000000000}"/>
          </ac:spMkLst>
        </pc:spChg>
        <pc:picChg chg="add mod">
          <ac:chgData name="Natalie Ivey" userId="2c81a4b0-7596-4a42-b4da-e7aac4dfeff9" providerId="ADAL" clId="{ACB197AE-B900-44D1-9E07-54045B9329E1}" dt="2018-09-06T17:33:57.902" v="11" actId="1076"/>
          <ac:picMkLst>
            <pc:docMk/>
            <pc:sldMk cId="352592052" sldId="267"/>
            <ac:picMk id="3" creationId="{E370C079-EB35-4CE7-8F52-BF74312E2C35}"/>
          </ac:picMkLst>
        </pc:picChg>
      </pc:sldChg>
      <pc:sldChg chg="modSp">
        <pc:chgData name="Natalie Ivey" userId="2c81a4b0-7596-4a42-b4da-e7aac4dfeff9" providerId="ADAL" clId="{ACB197AE-B900-44D1-9E07-54045B9329E1}" dt="2018-09-06T17:35:59.384" v="25" actId="1076"/>
        <pc:sldMkLst>
          <pc:docMk/>
          <pc:sldMk cId="3972379011" sldId="270"/>
        </pc:sldMkLst>
        <pc:picChg chg="mod">
          <ac:chgData name="Natalie Ivey" userId="2c81a4b0-7596-4a42-b4da-e7aac4dfeff9" providerId="ADAL" clId="{ACB197AE-B900-44D1-9E07-54045B9329E1}" dt="2018-09-06T17:35:59.384" v="25" actId="1076"/>
          <ac:picMkLst>
            <pc:docMk/>
            <pc:sldMk cId="3972379011" sldId="270"/>
            <ac:picMk id="5" creationId="{3677347A-9E5A-48E3-AF7D-7ABDC8DD1441}"/>
          </ac:picMkLst>
        </pc:picChg>
      </pc:sldChg>
      <pc:sldMasterChg chg="addSp modSp">
        <pc:chgData name="Natalie Ivey" userId="2c81a4b0-7596-4a42-b4da-e7aac4dfeff9" providerId="ADAL" clId="{ACB197AE-B900-44D1-9E07-54045B9329E1}" dt="2018-09-06T17:35:38.353" v="23" actId="1076"/>
        <pc:sldMasterMkLst>
          <pc:docMk/>
          <pc:sldMasterMk cId="0" sldId="2147483659"/>
        </pc:sldMasterMkLst>
        <pc:picChg chg="add mod">
          <ac:chgData name="Natalie Ivey" userId="2c81a4b0-7596-4a42-b4da-e7aac4dfeff9" providerId="ADAL" clId="{ACB197AE-B900-44D1-9E07-54045B9329E1}" dt="2018-09-06T17:34:54.892" v="17" actId="1076"/>
          <ac:picMkLst>
            <pc:docMk/>
            <pc:sldMasterMk cId="0" sldId="2147483659"/>
            <ac:picMk id="3" creationId="{D9B4F5F9-1C18-402D-A170-C59002A247B9}"/>
          </ac:picMkLst>
        </pc:picChg>
        <pc:picChg chg="add mod">
          <ac:chgData name="Natalie Ivey" userId="2c81a4b0-7596-4a42-b4da-e7aac4dfeff9" providerId="ADAL" clId="{ACB197AE-B900-44D1-9E07-54045B9329E1}" dt="2018-09-06T17:35:38.353" v="23" actId="1076"/>
          <ac:picMkLst>
            <pc:docMk/>
            <pc:sldMasterMk cId="0" sldId="2147483659"/>
            <ac:picMk id="5" creationId="{777B6BB7-AB61-46B0-A797-A312419529FA}"/>
          </ac:picMkLst>
        </pc:picChg>
        <pc:picChg chg="add mod">
          <ac:chgData name="Natalie Ivey" userId="2c81a4b0-7596-4a42-b4da-e7aac4dfeff9" providerId="ADAL" clId="{ACB197AE-B900-44D1-9E07-54045B9329E1}" dt="2018-09-06T17:35:23.586" v="22" actId="1076"/>
          <ac:picMkLst>
            <pc:docMk/>
            <pc:sldMasterMk cId="0" sldId="2147483659"/>
            <ac:picMk id="7" creationId="{0F0420FD-03B1-494A-81B4-890B18969E26}"/>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8007618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spcBef>
                <a:spcPts val="0"/>
              </a:spcBef>
              <a:spcAft>
                <a:spcPts val="0"/>
              </a:spcAft>
              <a:buSzPts val="1200"/>
              <a:buFont typeface="Calibri"/>
              <a:buChar char="●"/>
            </a:pPr>
            <a:r>
              <a:rPr lang="en-US" dirty="0"/>
              <a:t>This lesson gives students background information that helps them better understand Nya’s story. It includes the Mid-Unit 2 Assessment, which evaluates students’ ability to explain how and why the novel’s author both used and altered historical facts. The standard, RL 7.9, uses the language of “alter” history. It is worth noting that author Linda Sue Park seldom alters facts; rather, she more often elaborates on or imagines details about historical facts. Students practiced these skills in Lessons 6 and 7.</a:t>
            </a:r>
            <a:endParaRPr dirty="0"/>
          </a:p>
          <a:p>
            <a:pPr marL="457200" lvl="0" indent="-304800" rtl="0">
              <a:spcBef>
                <a:spcPts val="0"/>
              </a:spcBef>
              <a:spcAft>
                <a:spcPts val="0"/>
              </a:spcAft>
              <a:buSzPts val="1200"/>
              <a:buFont typeface="Calibri"/>
              <a:buChar char="●"/>
            </a:pPr>
            <a:r>
              <a:rPr lang="en-US" dirty="0"/>
              <a:t>Notice that students do not have a portion of the novel due today, since they completed it for Lesson 8, but the beginning routine of the class remains similar, with a review of vocabulary from the informational text they read. The review of learning targets is brief and folded into Work Time.</a:t>
            </a:r>
            <a:endParaRPr dirty="0"/>
          </a:p>
          <a:p>
            <a:pPr marL="457200" lvl="0" indent="-304800" rtl="0">
              <a:spcBef>
                <a:spcPts val="0"/>
              </a:spcBef>
              <a:spcAft>
                <a:spcPts val="0"/>
              </a:spcAft>
              <a:buSzPts val="1200"/>
              <a:buFont typeface="Calibri"/>
              <a:buChar char="●"/>
            </a:pPr>
            <a:r>
              <a:rPr lang="en-US" dirty="0"/>
              <a:t>By this point, students have met at least once with each discussion partner. Starting at this point, when lesson plans call for the use of the Discussion Appointment protocol, they do not indicate which Discussion Appointment to use; you will decide. It is useful to try to rotate through the Discussion Appointments to give students the opportunity to discuss their ideas with a range of classmates.</a:t>
            </a:r>
            <a:endParaRPr dirty="0"/>
          </a:p>
          <a:p>
            <a:pPr marL="457200" lvl="0" indent="-317500" rtl="0">
              <a:spcBef>
                <a:spcPts val="0"/>
              </a:spcBef>
              <a:spcAft>
                <a:spcPts val="0"/>
              </a:spcAft>
              <a:buSzPct val="100000"/>
              <a:buChar char="●"/>
            </a:pPr>
            <a:r>
              <a:rPr lang="en-US" dirty="0"/>
              <a:t>In advance: Review the Water for South Sudan reading.</a:t>
            </a:r>
            <a:endParaRPr dirty="0"/>
          </a:p>
          <a:p>
            <a:pPr marL="457200" lvl="0" indent="-317500" rtl="0">
              <a:spcBef>
                <a:spcPts val="0"/>
              </a:spcBef>
              <a:spcAft>
                <a:spcPts val="0"/>
              </a:spcAft>
              <a:buSzPct val="100000"/>
              <a:buChar char="●"/>
            </a:pPr>
            <a:r>
              <a:rPr lang="en-US" dirty="0"/>
              <a:t>Explore the waterforsouthsudan.org website and make sure the video loads correctly. Prepare necessary technology.</a:t>
            </a:r>
            <a:endParaRPr dirty="0"/>
          </a:p>
          <a:p>
            <a:pPr marL="457200" lvl="0" indent="-317500" rtl="0">
              <a:spcBef>
                <a:spcPts val="0"/>
              </a:spcBef>
              <a:spcAft>
                <a:spcPts val="0"/>
              </a:spcAft>
              <a:buSzPct val="100000"/>
              <a:buChar char="●"/>
            </a:pPr>
            <a:r>
              <a:rPr lang="en-US" dirty="0"/>
              <a:t>Decide which Discussion Appointment students will use today.</a:t>
            </a:r>
            <a:endParaRPr dirty="0"/>
          </a:p>
          <a:p>
            <a:pPr marL="457200" lvl="0" indent="-317500" rtl="0">
              <a:spcBef>
                <a:spcPts val="0"/>
              </a:spcBef>
              <a:spcAft>
                <a:spcPts val="0"/>
              </a:spcAft>
              <a:buSzPct val="100000"/>
              <a:buChar char="●"/>
            </a:pPr>
            <a:r>
              <a:rPr lang="en-US" dirty="0"/>
              <a:t>Decide appropriate options for students who finish the assessment early.  As students finish the assessment, you may want to give them the vocabulary homework to begin while waiting for classmates to finish.</a:t>
            </a:r>
            <a:endParaRPr dirty="0"/>
          </a:p>
          <a:p>
            <a:pPr marL="457200" lvl="0" indent="-317500" rtl="0">
              <a:spcBef>
                <a:spcPts val="0"/>
              </a:spcBef>
              <a:spcAft>
                <a:spcPts val="0"/>
              </a:spcAft>
              <a:buSzPct val="100000"/>
              <a:buChar char="●"/>
            </a:pPr>
            <a:r>
              <a:rPr lang="en-US" dirty="0"/>
              <a:t>Consider whether there are students who should review the homework assignment in a small guided reading group with you, rather than with a partner.</a:t>
            </a:r>
            <a:endParaRPr dirty="0"/>
          </a:p>
          <a:p>
            <a:pPr marL="457200" lvl="0" indent="0" rtl="0">
              <a:spcBef>
                <a:spcPts val="0"/>
              </a:spcBef>
              <a:spcAft>
                <a:spcPts val="0"/>
              </a:spcAft>
              <a:buNone/>
            </a:pPr>
            <a:endParaRPr dirty="0"/>
          </a:p>
        </p:txBody>
      </p:sp>
    </p:spTree>
    <p:extLst>
      <p:ext uri="{BB962C8B-B14F-4D97-AF65-F5344CB8AC3E}">
        <p14:creationId xmlns:p14="http://schemas.microsoft.com/office/powerpoint/2010/main" val="150928046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cf9b7843c_0_2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cf9b7843c_0_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Closing and Assessment</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This Turn and Talk helps students revisit the purpose of some of the activities we do. This give you an informal way to assess the students understand the purpose of reading informational and fiction texts.</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If students are not able to complete this task in pairs because classmates are still working on the assessment, you could print this and ask students to complete as an exit ticket.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b="1"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dirty="0">
                <a:solidFill>
                  <a:srgbClr val="000000"/>
                </a:solidFill>
              </a:rPr>
              <a:t>Read the scenario and questions on the slide.</a:t>
            </a:r>
            <a:endParaRPr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dirty="0">
                <a:solidFill>
                  <a:srgbClr val="000000"/>
                </a:solidFill>
              </a:rPr>
              <a:t>Ask students to turn and talk about the questions. </a:t>
            </a:r>
            <a:endParaRPr dirty="0">
              <a:solidFill>
                <a:srgbClr val="000000"/>
              </a:solidFill>
            </a:endParaRPr>
          </a:p>
          <a:p>
            <a:pPr marL="457200" lvl="0" indent="-304800" rtl="0">
              <a:lnSpc>
                <a:spcPct val="115000"/>
              </a:lnSpc>
              <a:spcBef>
                <a:spcPts val="0"/>
              </a:spcBef>
              <a:spcAft>
                <a:spcPts val="0"/>
              </a:spcAft>
              <a:buSzPts val="1200"/>
              <a:buFont typeface="Calibri"/>
              <a:buAutoNum type="arabicPeriod"/>
            </a:pPr>
            <a:r>
              <a:rPr lang="en-US" dirty="0"/>
              <a:t>After several minutes, invite a few students to share something their partner said. Reinforce the relationship between reading informational text and reading historical fiction.</a:t>
            </a:r>
            <a:endParaRPr dirty="0"/>
          </a:p>
          <a:p>
            <a:pPr marL="0" lvl="0" indent="0" rtl="0">
              <a:lnSpc>
                <a:spcPct val="115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marR="0" lvl="0" indent="-317500" algn="l" rtl="0">
              <a:lnSpc>
                <a:spcPct val="100000"/>
              </a:lnSpc>
              <a:spcBef>
                <a:spcPts val="0"/>
              </a:spcBef>
              <a:spcAft>
                <a:spcPts val="0"/>
              </a:spcAft>
              <a:buSzPct val="100000"/>
              <a:buChar char="●"/>
            </a:pPr>
            <a:r>
              <a:rPr lang="en-US" dirty="0"/>
              <a:t>Students should be listening to the teacher and peers.</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who will not finish the assessment in time to complete this, could do it for homework or verbally with the teacher at another time.</a:t>
            </a:r>
            <a:endParaRPr i="0" u="none" strike="noStrike" cap="none" dirty="0">
              <a:solidFill>
                <a:schemeClr val="dk1"/>
              </a:solidFill>
            </a:endParaRPr>
          </a:p>
        </p:txBody>
      </p:sp>
      <p:sp>
        <p:nvSpPr>
          <p:cNvPr id="155" name="Google Shape;155;g3cf9b7843c_0_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132575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cd5f9a590_0_5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cd5f9a590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Student Grouping: Whole Group</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Teaching Notes: </a:t>
            </a:r>
            <a:endParaRPr dirty="0"/>
          </a:p>
          <a:p>
            <a:pPr marL="457200" lvl="0" indent="-317500" rtl="0">
              <a:spcBef>
                <a:spcPts val="0"/>
              </a:spcBef>
              <a:spcAft>
                <a:spcPts val="0"/>
              </a:spcAft>
              <a:buSzPct val="100000"/>
              <a:buChar char="●"/>
            </a:pPr>
            <a:r>
              <a:rPr lang="en-US" dirty="0"/>
              <a:t>You could have handed out this vocabulary assignment as students completed the assessment.  </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If you have not already distributed the vocabulary assignment, hand it out now.</a:t>
            </a:r>
            <a:endParaRPr sz="1100" dirty="0">
              <a:latin typeface="Arial"/>
              <a:ea typeface="Arial"/>
              <a:cs typeface="Arial"/>
              <a:sym typeface="Arial"/>
            </a:endParaRPr>
          </a:p>
          <a:p>
            <a:pPr marL="457200" lvl="0" indent="-304800" rtl="0">
              <a:spcBef>
                <a:spcPts val="0"/>
              </a:spcBef>
              <a:spcAft>
                <a:spcPts val="0"/>
              </a:spcAft>
              <a:buClr>
                <a:schemeClr val="dk1"/>
              </a:buClr>
              <a:buSzPts val="1200"/>
              <a:buFont typeface="Calibri"/>
              <a:buAutoNum type="arabicPeriod"/>
            </a:pPr>
            <a:r>
              <a:rPr lang="en-US" dirty="0"/>
              <a:t>Read the slide and make sure everyone understands the assignment.</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63" name="Google Shape;163;g3cd5f9a590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115729333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966256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771736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9449992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192446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3521624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1937945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spcBef>
                <a:spcPts val="0"/>
              </a:spcBef>
              <a:spcAft>
                <a:spcPts val="0"/>
              </a:spcAft>
              <a:buNone/>
            </a:pPr>
            <a:r>
              <a:rPr lang="en-US" dirty="0"/>
              <a:t>New Materials to Prepare in Advance: </a:t>
            </a:r>
            <a:endParaRPr dirty="0"/>
          </a:p>
          <a:p>
            <a:pPr marL="457200" lvl="0" indent="-317500" rtl="0">
              <a:spcBef>
                <a:spcPts val="0"/>
              </a:spcBef>
              <a:spcAft>
                <a:spcPts val="0"/>
              </a:spcAft>
              <a:buSzPct val="100000"/>
              <a:buChar char="●"/>
            </a:pPr>
            <a:r>
              <a:rPr lang="en-US" dirty="0"/>
              <a:t>Vocabulary entry task (one per student)</a:t>
            </a:r>
            <a:endParaRPr dirty="0"/>
          </a:p>
          <a:p>
            <a:pPr marL="457200" lvl="0" indent="-317500" rtl="0">
              <a:spcBef>
                <a:spcPts val="0"/>
              </a:spcBef>
              <a:spcAft>
                <a:spcPts val="0"/>
              </a:spcAft>
              <a:buSzPct val="100000"/>
              <a:buChar char="●"/>
            </a:pPr>
            <a:r>
              <a:rPr lang="en-US" dirty="0"/>
              <a:t>Mid-Unit 2 Assessment: Comparing “Water for South Sudan” and  </a:t>
            </a:r>
            <a:r>
              <a:rPr lang="en-US" i="1" dirty="0"/>
              <a:t>A Long Walk to Water</a:t>
            </a:r>
            <a:r>
              <a:rPr lang="en-US" dirty="0"/>
              <a:t> (one per student)</a:t>
            </a:r>
            <a:endParaRPr dirty="0"/>
          </a:p>
          <a:p>
            <a:pPr marL="457200" lvl="0" indent="-317500" rtl="0">
              <a:spcBef>
                <a:spcPts val="0"/>
              </a:spcBef>
              <a:spcAft>
                <a:spcPts val="0"/>
              </a:spcAft>
              <a:buSzPct val="100000"/>
              <a:buChar char="●"/>
            </a:pPr>
            <a:r>
              <a:rPr lang="en-US" dirty="0"/>
              <a:t>Mid-Unit 2 Assessment: Comparing “Water for South Sudan” and  </a:t>
            </a:r>
            <a:r>
              <a:rPr lang="en-US" i="1" dirty="0"/>
              <a:t>A Long Walk to Water</a:t>
            </a:r>
            <a:r>
              <a:rPr lang="en-US" dirty="0"/>
              <a:t> (answers and sample responses for teacher reference)</a:t>
            </a:r>
            <a:endParaRPr dirty="0"/>
          </a:p>
          <a:p>
            <a:pPr marL="457200" lvl="0" indent="-317500" rtl="0">
              <a:spcBef>
                <a:spcPts val="0"/>
              </a:spcBef>
              <a:spcAft>
                <a:spcPts val="0"/>
              </a:spcAft>
              <a:buSzPct val="100000"/>
              <a:buChar char="●"/>
            </a:pPr>
            <a:r>
              <a:rPr lang="en-US" dirty="0"/>
              <a:t>Vocabulary Review homework (one per student)</a:t>
            </a:r>
            <a:endParaRPr dirty="0"/>
          </a:p>
          <a:p>
            <a:pPr marL="457200" lvl="0" indent="0" rtl="0">
              <a:spcBef>
                <a:spcPts val="0"/>
              </a:spcBef>
              <a:spcAft>
                <a:spcPts val="0"/>
              </a:spcAft>
              <a:buNone/>
            </a:pPr>
            <a:endParaRPr dirty="0"/>
          </a:p>
          <a:p>
            <a:pPr marL="0" lvl="0" indent="0">
              <a:spcBef>
                <a:spcPts val="0"/>
              </a:spcBef>
              <a:spcAft>
                <a:spcPts val="0"/>
              </a:spcAft>
              <a:buNone/>
            </a:pPr>
            <a:r>
              <a:rPr lang="en-US" dirty="0"/>
              <a:t>Materials to Gather from Previous Lessons:</a:t>
            </a:r>
            <a:endParaRPr dirty="0"/>
          </a:p>
          <a:p>
            <a:pPr marL="457200" lvl="0" indent="-317500" rtl="0">
              <a:spcBef>
                <a:spcPts val="0"/>
              </a:spcBef>
              <a:spcAft>
                <a:spcPts val="0"/>
              </a:spcAft>
              <a:buSzPct val="100000"/>
              <a:buChar char="●"/>
            </a:pPr>
            <a:r>
              <a:rPr lang="en-US" dirty="0"/>
              <a:t>Document camera</a:t>
            </a:r>
            <a:endParaRPr dirty="0"/>
          </a:p>
          <a:p>
            <a:pPr marL="457200" lvl="0" indent="-317500" rtl="0">
              <a:spcBef>
                <a:spcPts val="0"/>
              </a:spcBef>
              <a:spcAft>
                <a:spcPts val="0"/>
              </a:spcAft>
              <a:buClr>
                <a:schemeClr val="dk1"/>
              </a:buClr>
              <a:buSzPct val="100000"/>
              <a:buChar char="●"/>
            </a:pPr>
            <a:r>
              <a:rPr lang="en-US" i="1" dirty="0"/>
              <a:t>A Long Walk to Water </a:t>
            </a:r>
            <a:r>
              <a:rPr lang="en-US" dirty="0"/>
              <a:t>(book; one per student)</a:t>
            </a:r>
            <a:endParaRPr dirty="0"/>
          </a:p>
          <a:p>
            <a:pPr marL="457200" lvl="0" indent="-317500" rtl="0">
              <a:spcBef>
                <a:spcPts val="0"/>
              </a:spcBef>
              <a:spcAft>
                <a:spcPts val="0"/>
              </a:spcAft>
              <a:buSzPct val="100000"/>
              <a:buChar char="●"/>
            </a:pPr>
            <a:r>
              <a:rPr lang="en-US" b="1" dirty="0"/>
              <a:t>Discussion Appointments in </a:t>
            </a:r>
            <a:r>
              <a:rPr lang="en-US" b="1" dirty="0" err="1"/>
              <a:t>Salva’s</a:t>
            </a:r>
            <a:r>
              <a:rPr lang="en-US" b="1" dirty="0"/>
              <a:t> Africa </a:t>
            </a:r>
            <a:r>
              <a:rPr lang="en-US" dirty="0"/>
              <a:t>(from Lesson 1)</a:t>
            </a:r>
            <a:endParaRPr dirty="0"/>
          </a:p>
          <a:p>
            <a:pPr marL="457200" lvl="0" indent="-317500" rtl="0">
              <a:spcBef>
                <a:spcPts val="0"/>
              </a:spcBef>
              <a:spcAft>
                <a:spcPts val="0"/>
              </a:spcAft>
              <a:buSzPct val="100000"/>
              <a:buChar char="●"/>
            </a:pPr>
            <a:r>
              <a:rPr lang="en-US" b="1" dirty="0"/>
              <a:t>Reading Closely: Guiding Questions handout </a:t>
            </a:r>
            <a:r>
              <a:rPr lang="en-US" dirty="0"/>
              <a:t>(from Lesson 2)</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 None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a:t>
            </a:r>
            <a:r>
              <a:rPr lang="en-US" dirty="0"/>
              <a:t>C</a:t>
            </a:r>
            <a:r>
              <a:rPr lang="en-US" i="0" u="none" strike="noStrike" cap="none" dirty="0">
                <a:solidFill>
                  <a:schemeClr val="dk1"/>
                </a:solidFill>
              </a:rPr>
              <a:t>lassroom </a:t>
            </a:r>
            <a:r>
              <a:rPr lang="en-US" dirty="0"/>
              <a:t>S</a:t>
            </a:r>
            <a:r>
              <a:rPr lang="en-US" i="0" u="none" strike="noStrike" cap="none" dirty="0">
                <a:solidFill>
                  <a:schemeClr val="dk1"/>
                </a:solidFill>
              </a:rPr>
              <a:t>ystems for </a:t>
            </a:r>
            <a:r>
              <a:rPr lang="en-US" dirty="0"/>
              <a:t>A</a:t>
            </a:r>
            <a:r>
              <a:rPr lang="en-US" i="0" u="none" strike="noStrike" cap="none" dirty="0">
                <a:solidFill>
                  <a:schemeClr val="dk1"/>
                </a:solidFill>
              </a:rPr>
              <a:t>ctive </a:t>
            </a:r>
            <a:r>
              <a:rPr lang="en-US" dirty="0"/>
              <a:t>Le</a:t>
            </a:r>
            <a:r>
              <a:rPr lang="en-US" i="0" u="none" strike="noStrike" cap="none" dirty="0">
                <a:solidFill>
                  <a:schemeClr val="dk1"/>
                </a:solidFill>
              </a:rPr>
              <a:t>arning:</a:t>
            </a:r>
            <a:endParaRPr i="0" u="none" strike="noStrike" cap="none" dirty="0">
              <a:solidFill>
                <a:schemeClr val="dk1"/>
              </a:solidFill>
            </a:endParaRPr>
          </a:p>
          <a:p>
            <a:pPr marL="457200" lvl="0" indent="-317500" rtl="0">
              <a:spcBef>
                <a:spcPts val="0"/>
              </a:spcBef>
              <a:spcAft>
                <a:spcPts val="0"/>
              </a:spcAft>
              <a:buSzPct val="100000"/>
              <a:buChar char="●"/>
            </a:pPr>
            <a:r>
              <a:rPr lang="en-US" dirty="0"/>
              <a:t>Classroom divided into three sections, with each having enough room for one-third of the class to sit at tables in small groups of three (triads)</a:t>
            </a:r>
            <a:endParaRPr dirty="0"/>
          </a:p>
          <a:p>
            <a:pPr marL="457200" lvl="0" indent="-317500" rtl="0">
              <a:spcBef>
                <a:spcPts val="0"/>
              </a:spcBef>
              <a:spcAft>
                <a:spcPts val="0"/>
              </a:spcAft>
              <a:buSzPct val="100000"/>
              <a:buChar char="●"/>
            </a:pPr>
            <a:r>
              <a:rPr lang="en-US" dirty="0"/>
              <a:t>Table card prompts (with tables in each section having the same question and each section having a different question)</a:t>
            </a:r>
            <a:endParaRPr dirty="0"/>
          </a:p>
          <a:p>
            <a:pPr marL="457200" lvl="0" indent="-317500" rtl="0">
              <a:spcBef>
                <a:spcPts val="0"/>
              </a:spcBef>
              <a:spcAft>
                <a:spcPts val="0"/>
              </a:spcAft>
              <a:buSzPct val="100000"/>
              <a:buChar char="●"/>
            </a:pPr>
            <a:r>
              <a:rPr lang="en-US" dirty="0"/>
              <a:t>One recording char and marker  for each triad</a:t>
            </a:r>
            <a:endParaRPr sz="1400" dirty="0">
              <a:latin typeface="Century Gothic"/>
              <a:ea typeface="Century Gothic"/>
              <a:cs typeface="Century Gothic"/>
              <a:sym typeface="Century Gothic"/>
            </a:endParaRPr>
          </a:p>
          <a:p>
            <a:pPr marL="457200" lvl="0" indent="0" rtl="0">
              <a:spcBef>
                <a:spcPts val="100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4024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3663451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a:t>
            </a:r>
            <a:r>
              <a:rPr lang="en-US" dirty="0"/>
              <a:t>k-</a:t>
            </a:r>
            <a:r>
              <a:rPr lang="en-US" sz="1200" i="0" u="none" strike="noStrike" cap="none" dirty="0" err="1">
                <a:solidFill>
                  <a:schemeClr val="dk1"/>
                </a:solidFill>
              </a:rPr>
              <a:t>Fors</a:t>
            </a:r>
            <a:r>
              <a:rPr lang="en-US" sz="1200" i="0" u="none" strike="noStrike" cap="none" dirty="0">
                <a:solidFill>
                  <a:schemeClr val="dk1"/>
                </a:solidFill>
              </a:rPr>
              <a:t>/Listen</a:t>
            </a:r>
            <a:r>
              <a:rPr lang="en-US" dirty="0"/>
              <a:t>-</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527808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d1a7264a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Google Shape;113;g3cd1a726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5-7 minutes</a:t>
            </a:r>
            <a:endParaRPr dirty="0"/>
          </a:p>
          <a:p>
            <a:pPr marL="0" lvl="0" indent="0">
              <a:spcBef>
                <a:spcPts val="0"/>
              </a:spcBef>
              <a:spcAft>
                <a:spcPts val="0"/>
              </a:spcAft>
              <a:buClr>
                <a:schemeClr val="dk1"/>
              </a:buClr>
              <a:buSzPts val="1100"/>
              <a:buFont typeface="Arial"/>
              <a:buNone/>
            </a:pPr>
            <a:r>
              <a:rPr lang="en-US" b="1" dirty="0"/>
              <a:t>Student Grouping: Whole Group</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200"/>
              <a:buFont typeface="Calibri"/>
              <a:buNone/>
            </a:pPr>
            <a:r>
              <a:rPr lang="en-US" b="1" dirty="0"/>
              <a:t>Opening  A. Introducing Learning Targets  </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a:t>
            </a:r>
            <a:endParaRPr dirty="0"/>
          </a:p>
          <a:p>
            <a:pPr marL="457200" lvl="0" indent="-317500" rtl="0">
              <a:spcBef>
                <a:spcPts val="0"/>
              </a:spcBef>
              <a:spcAft>
                <a:spcPts val="0"/>
              </a:spcAft>
              <a:buSzPts val="1400"/>
              <a:buFont typeface="Calibri"/>
              <a:buChar char="●"/>
            </a:pPr>
            <a:r>
              <a:rPr lang="en-US" dirty="0"/>
              <a:t>This lesson gives students background information that helps them better understand Nya’s story. It includes the Mid-Unit 2 Assessment, which evaluates students’ ability to explain how and why the novel’s author both used and altered historical facts. The standard, RL 7.9, uses the language of “alter” history. It is worth noting that author Linda Sue Park seldom alters facts; rather, she more often elaborates on or imagines details about historical facts. Students practiced these skills in Lessons 6 and 7.</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457200" lvl="0" indent="-304800" rtl="0">
              <a:spcBef>
                <a:spcPts val="0"/>
              </a:spcBef>
              <a:spcAft>
                <a:spcPts val="0"/>
              </a:spcAft>
              <a:buClr>
                <a:schemeClr val="dk1"/>
              </a:buClr>
              <a:buSzPts val="1200"/>
              <a:buFont typeface="Calibri"/>
              <a:buAutoNum type="arabicPeriod"/>
            </a:pPr>
            <a:r>
              <a:rPr lang="en-US" dirty="0"/>
              <a:t>Ask students to briefly turn and talk with their partner about what they think they will be working on today, based on these learning targets.</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14" name="Google Shape;114;g3cd1a726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12830581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1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Opening A:  Vocabulary Entry Task</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17500" algn="l" rtl="0">
              <a:lnSpc>
                <a:spcPct val="100000"/>
              </a:lnSpc>
              <a:spcBef>
                <a:spcPts val="0"/>
              </a:spcBef>
              <a:spcAft>
                <a:spcPts val="0"/>
              </a:spcAft>
              <a:buSzPct val="100000"/>
              <a:buChar char="●"/>
            </a:pPr>
            <a:r>
              <a:rPr lang="en-US" dirty="0"/>
              <a:t>Students will take the opportunity to check their own work while you can check for homework completion.</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put their Water for South Sudan Homework Assignment out on the desk so you can check it. Do not pick it up, since they will need it during the lesson.</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Student Look</a:t>
            </a:r>
            <a:r>
              <a:rPr lang="en-US" dirty="0"/>
              <a:t>-</a:t>
            </a:r>
            <a:r>
              <a:rPr lang="en-US" i="0" u="none" strike="noStrike" cap="none" dirty="0" err="1">
                <a:solidFill>
                  <a:schemeClr val="dk1"/>
                </a:solidFill>
              </a:rPr>
              <a:t>Fors</a:t>
            </a:r>
            <a:r>
              <a:rPr lang="en-US" i="0" u="none" strike="noStrike" cap="none" dirty="0">
                <a:solidFill>
                  <a:schemeClr val="dk1"/>
                </a:solidFill>
              </a:rPr>
              <a:t>/Listen</a:t>
            </a:r>
            <a:r>
              <a:rPr lang="en-US" dirty="0"/>
              <a:t>-</a:t>
            </a:r>
            <a:r>
              <a:rPr lang="en-US" i="0" u="none" strike="noStrike" cap="none" dirty="0" err="1">
                <a:solidFill>
                  <a:schemeClr val="dk1"/>
                </a:solidFill>
              </a:rPr>
              <a:t>Fors</a:t>
            </a:r>
            <a:r>
              <a:rPr lang="en-US" i="0" u="none" strike="noStrike" cap="none" dirty="0">
                <a:solidFill>
                  <a:schemeClr val="dk1"/>
                </a:solidFill>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Keep track of who has completed the homework. </a:t>
            </a:r>
          </a:p>
          <a:p>
            <a:pPr marL="457200" marR="0" lvl="0" indent="-304800" algn="l" rtl="0">
              <a:lnSpc>
                <a:spcPct val="100000"/>
              </a:lnSpc>
              <a:spcBef>
                <a:spcPts val="0"/>
              </a:spcBef>
              <a:spcAft>
                <a:spcPts val="0"/>
              </a:spcAft>
              <a:buClr>
                <a:schemeClr val="dk1"/>
              </a:buClr>
              <a:buSzPts val="1200"/>
              <a:buFont typeface="Calibri"/>
              <a:buChar char="●"/>
            </a:pPr>
            <a:r>
              <a:rPr lang="en-US" dirty="0"/>
              <a:t>Listen for conversations regarding what the answers to the questions are while reinforcing when you hear use of context clues.</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22" name="Google Shape;12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7934832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d06a5354b_0_1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0" name="Google Shape;130;g3d06a5354b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Opening A:  Vocabulary Entry Task</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17500" algn="l" rtl="0">
              <a:lnSpc>
                <a:spcPct val="100000"/>
              </a:lnSpc>
              <a:spcBef>
                <a:spcPts val="0"/>
              </a:spcBef>
              <a:spcAft>
                <a:spcPts val="0"/>
              </a:spcAft>
              <a:buSzPct val="100000"/>
              <a:buChar char="●"/>
            </a:pPr>
            <a:r>
              <a:rPr lang="en-US" dirty="0"/>
              <a:t>This turn and talk provides students with the opportunity to connect words that are critical to the assessment to their own experiences.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why you might be asking these questions. They should respond that they can connect their own experiences with the novel.</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Circulate and observe.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31" name="Google Shape;131;g3d06a5354b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638954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Google Shape;137;g3cff517207_0_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8" name="Google Shape;138;g3cff517207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a:t>
            </a:r>
            <a:r>
              <a:rPr lang="en-US" b="1" dirty="0"/>
              <a:t>3-15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and Partners</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lvl="0" indent="0" rtl="0">
              <a:lnSpc>
                <a:spcPct val="115000"/>
              </a:lnSpc>
              <a:spcBef>
                <a:spcPts val="0"/>
              </a:spcBef>
              <a:spcAft>
                <a:spcPts val="0"/>
              </a:spcAft>
              <a:buClr>
                <a:schemeClr val="dk1"/>
              </a:buClr>
              <a:buSzPts val="1100"/>
              <a:buFont typeface="Arial"/>
              <a:buNone/>
            </a:pPr>
            <a:r>
              <a:rPr lang="en-US" b="1" dirty="0"/>
              <a:t>Work Time A. Discussing Water for South Sudan Homework Assignment: Text-Dependent Questions </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Making sure that all students have the opportunity to make meaning of this text before they are assessed ensures that the assessment is primarily of the standard, RL 7.9, and not primarily of their ability to independently make meaning of complex text.</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slide.</a:t>
            </a:r>
            <a:endParaRPr dirty="0">
              <a:solidFill>
                <a:srgbClr val="000000"/>
              </a:solidFill>
            </a:endParaRPr>
          </a:p>
          <a:p>
            <a:pPr marL="457200" lvl="0" indent="-304800" rtl="0">
              <a:lnSpc>
                <a:spcPct val="100000"/>
              </a:lnSpc>
              <a:spcBef>
                <a:spcPts val="0"/>
              </a:spcBef>
              <a:spcAft>
                <a:spcPts val="0"/>
              </a:spcAft>
              <a:buSzPts val="1200"/>
              <a:buFont typeface="Calibri"/>
              <a:buAutoNum type="arabicPeriod"/>
            </a:pPr>
            <a:r>
              <a:rPr lang="en-US" dirty="0"/>
              <a:t>Remind them that they have practiced this skill before (with Salva’s story and the article about Sudan) and tell them that after they have a chance to talk about the reading they did for homework, they will have an assessment of this skill, using the reading they did the previous evening.</a:t>
            </a:r>
            <a:endParaRPr dirty="0"/>
          </a:p>
          <a:p>
            <a:pPr marL="457200" lvl="0" indent="-304800" rtl="0">
              <a:lnSpc>
                <a:spcPct val="115000"/>
              </a:lnSpc>
              <a:spcBef>
                <a:spcPts val="0"/>
              </a:spcBef>
              <a:spcAft>
                <a:spcPts val="0"/>
              </a:spcAft>
              <a:buSzPts val="1200"/>
              <a:buFont typeface="Calibri"/>
              <a:buAutoNum type="arabicPeriod"/>
            </a:pPr>
            <a:r>
              <a:rPr lang="en-US" dirty="0"/>
              <a:t>Tell students that they will have the opportunity to discuss the Water for South Sudan Homework Assignment with a classmate. They should review their homework and make sure that they both understand the answers to all the questions.</a:t>
            </a:r>
            <a:endParaRPr dirty="0"/>
          </a:p>
          <a:p>
            <a:pPr marL="457200" lvl="0" indent="-304800" rtl="0">
              <a:lnSpc>
                <a:spcPct val="115000"/>
              </a:lnSpc>
              <a:spcBef>
                <a:spcPts val="0"/>
              </a:spcBef>
              <a:spcAft>
                <a:spcPts val="0"/>
              </a:spcAft>
              <a:buSzPts val="1200"/>
              <a:buFont typeface="Calibri"/>
              <a:buAutoNum type="arabicPeriod"/>
            </a:pPr>
            <a:r>
              <a:rPr lang="en-US" dirty="0"/>
              <a:t>Remind students of their work with the </a:t>
            </a:r>
            <a:r>
              <a:rPr lang="en-US" b="1" dirty="0"/>
              <a:t>Reading Closely: Guiding Questions handout</a:t>
            </a:r>
            <a:r>
              <a:rPr lang="en-US" dirty="0"/>
              <a:t> (from Unit 2, Lesson 2) Remind them that this document helps connect all of the different skills strong readers use, and tell them that readers use these skills both with novels, which they have been doing, and with informational text, which is what they are discussing today. Encourage them to use the same close reading skills when discussing this text that you have seen them use in discussing the novel.</a:t>
            </a:r>
            <a:endParaRPr dirty="0"/>
          </a:p>
          <a:p>
            <a:pPr marL="457200" lvl="0" indent="-304800" rtl="0">
              <a:lnSpc>
                <a:spcPct val="115000"/>
              </a:lnSpc>
              <a:spcBef>
                <a:spcPts val="0"/>
              </a:spcBef>
              <a:spcAft>
                <a:spcPts val="0"/>
              </a:spcAft>
              <a:buSzPts val="1200"/>
              <a:buFont typeface="Calibri"/>
              <a:buAutoNum type="arabicPeriod"/>
            </a:pPr>
            <a:r>
              <a:rPr lang="en-US" dirty="0"/>
              <a:t>Remind students of the expectations for the Discussion Appointment protocol and direct them to find their Discussion Appointment (you select which appointment: Juba, Kenya, Ethiopia, Khartoum, White Nile).</a:t>
            </a:r>
            <a:endParaRPr dirty="0"/>
          </a:p>
          <a:p>
            <a:pPr marL="457200" lvl="0" indent="-304800" rtl="0">
              <a:lnSpc>
                <a:spcPct val="115000"/>
              </a:lnSpc>
              <a:spcBef>
                <a:spcPts val="0"/>
              </a:spcBef>
              <a:spcAft>
                <a:spcPts val="0"/>
              </a:spcAft>
              <a:buSzPts val="1200"/>
              <a:buFont typeface="Calibri"/>
              <a:buAutoNum type="arabicPeriod"/>
            </a:pPr>
            <a:r>
              <a:rPr lang="en-US" dirty="0"/>
              <a:t>After students have worked for 10 minutes, cold call several to explain their answers, especially to the questions for Excerpt 2. If possible, scribe strong answers on a blank form on a document camera. Prompt students to correct their work as necessary. You can leave this up during the assessment.</a:t>
            </a:r>
            <a:endParaRPr dirty="0"/>
          </a:p>
          <a:p>
            <a:pPr marL="457200" lvl="0" indent="-304800" rtl="0">
              <a:lnSpc>
                <a:spcPct val="115000"/>
              </a:lnSpc>
              <a:spcBef>
                <a:spcPts val="0"/>
              </a:spcBef>
              <a:spcAft>
                <a:spcPts val="0"/>
              </a:spcAft>
              <a:buSzPts val="1200"/>
              <a:buFont typeface="Calibri"/>
              <a:buAutoNum type="arabicPeriod"/>
            </a:pPr>
            <a:r>
              <a:rPr lang="en-US" dirty="0"/>
              <a:t>Thank students for their participation and ask them to return to their seats and clear their desks for the Mid-Unit 2 Assessment.</a:t>
            </a:r>
            <a:endParaRPr dirty="0">
              <a:solidFill>
                <a:srgbClr val="000000"/>
              </a:solidFill>
            </a:endParaRPr>
          </a:p>
          <a:p>
            <a:pPr marL="0" marR="0" lvl="0" indent="0" algn="l" rtl="0">
              <a:lnSpc>
                <a:spcPct val="100000"/>
              </a:lnSpc>
              <a:spcBef>
                <a:spcPts val="0"/>
              </a:spcBef>
              <a:spcAft>
                <a:spcPts val="0"/>
              </a:spcAft>
              <a:buNone/>
            </a:pPr>
            <a:r>
              <a:rPr lang="en-US" dirty="0"/>
              <a:t> </a:t>
            </a: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p>
          <a:p>
            <a:pPr marL="457200" marR="0" lvl="0" indent="-304800" algn="l" rtl="0">
              <a:lnSpc>
                <a:spcPct val="100000"/>
              </a:lnSpc>
              <a:spcBef>
                <a:spcPts val="0"/>
              </a:spcBef>
              <a:spcAft>
                <a:spcPts val="0"/>
              </a:spcAft>
              <a:buClr>
                <a:schemeClr val="dk1"/>
              </a:buClr>
              <a:buSzPts val="1200"/>
              <a:buFont typeface="Calibri"/>
              <a:buChar char="●"/>
            </a:pPr>
            <a:r>
              <a:rPr lang="en-US" dirty="0"/>
              <a:t>Listen for students making connections and assisting each other with development of more thorough answers.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US" dirty="0"/>
              <a:t>During Work Time A, you may want to pull struggling readers to review the homework in a small group with you, focusing on Excerpt 2 to ensure that they have understood the text on which the assessment centers.</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39" name="Google Shape;139;g3cff517207_0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60535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cf9b7843c_0_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g3cf9b7843c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20-60</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Individual</a:t>
            </a:r>
            <a:endParaRPr i="0" u="none" strike="noStrike" cap="none" dirty="0">
              <a:solidFill>
                <a:schemeClr val="dk1"/>
              </a:solidFill>
            </a:endParaRPr>
          </a:p>
          <a:p>
            <a:pPr marL="0" lvl="0" indent="0" rtl="0">
              <a:lnSpc>
                <a:spcPct val="90000"/>
              </a:lnSpc>
              <a:spcBef>
                <a:spcPts val="1000"/>
              </a:spcBef>
              <a:spcAft>
                <a:spcPts val="0"/>
              </a:spcAft>
              <a:buClr>
                <a:schemeClr val="dk1"/>
              </a:buClr>
              <a:buSzPts val="1100"/>
              <a:buFont typeface="Arial"/>
              <a:buNone/>
            </a:pPr>
            <a:r>
              <a:rPr lang="en-US" b="1" dirty="0"/>
              <a:t>Work Time B. Mid-Unit 2 Assessment</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For some students, this assessment may require more than the 20 - 60 minutes allotted. Consider providing students time over multiple days if necessary. It is also possible to shorten the number of responses. To do this, cross out the bottom row on each chart. All students need to show their thinking on both charts.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slide emphasizing this is an check in of skill development. There is nothing to be nervous about.</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Distribute the </a:t>
            </a:r>
            <a:r>
              <a:rPr lang="en-US" b="1" dirty="0"/>
              <a:t>Mid-Unit 2 Assessment: Comparing “Water for Sudan” and A Long Walk to Water </a:t>
            </a:r>
            <a:r>
              <a:rPr lang="en-US" dirty="0"/>
              <a:t>to each student.</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Ask students to begin work on the assessment. </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Circulate as needed to ensure students are on task and answer any questions regarding the directions for the assessment.</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Collect students’ assessments.</a:t>
            </a:r>
            <a:endParaRPr dirty="0"/>
          </a:p>
          <a:p>
            <a:pPr marL="457200" marR="0" lvl="0" indent="-304800" algn="l" rtl="0">
              <a:lnSpc>
                <a:spcPct val="100000"/>
              </a:lnSpc>
              <a:spcBef>
                <a:spcPts val="0"/>
              </a:spcBef>
              <a:spcAft>
                <a:spcPts val="0"/>
              </a:spcAft>
              <a:buSzPts val="1200"/>
              <a:buFont typeface="Calibri"/>
              <a:buAutoNum type="arabicPeriod"/>
            </a:pPr>
            <a:r>
              <a:rPr lang="en-US" dirty="0"/>
              <a:t>Distribute Vocabulary homework as students hand in their assessment.</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be working steadily.</a:t>
            </a:r>
            <a:endParaRPr dirty="0"/>
          </a:p>
          <a:p>
            <a:pPr marL="457200" marR="0" lvl="0" indent="-304800" algn="l" rtl="0">
              <a:lnSpc>
                <a:spcPct val="100000"/>
              </a:lnSpc>
              <a:spcBef>
                <a:spcPts val="0"/>
              </a:spcBef>
              <a:spcAft>
                <a:spcPts val="0"/>
              </a:spcAft>
              <a:buSzPts val="1200"/>
              <a:buFont typeface="Calibri"/>
              <a:buChar char="●"/>
            </a:pPr>
            <a:r>
              <a:rPr lang="en-US" dirty="0"/>
              <a:t>Make sure students complete all parts of the task by spot checking.</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US" dirty="0"/>
              <a:t>Use your professional judgment with regard to Section III of the assessment. This question will be particularly difficult for students who struggle to explain complex ideas in writing, and a weak answer may indicate more about their writing than about their understanding of standard RL 7.9. Options include: asking for oral answers from some students; making success with this item the criteria for an “advanced” as opposed to “proficient” score on the assessment; removing it for all students and substituting a Think-Pair-Share about that question.</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47" name="Google Shape;147;g3cf9b7843c_0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5134036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D9B4F5F9-1C18-402D-A170-C59002A247B9}"/>
              </a:ext>
            </a:extLst>
          </p:cNvPr>
          <p:cNvPicPr>
            <a:picLocks noChangeAspect="1"/>
          </p:cNvPicPr>
          <p:nvPr userDrawn="1"/>
        </p:nvPicPr>
        <p:blipFill>
          <a:blip r:embed="rId13"/>
          <a:stretch>
            <a:fillRect/>
          </a:stretch>
        </p:blipFill>
        <p:spPr>
          <a:xfrm>
            <a:off x="10740081" y="6650037"/>
            <a:ext cx="762000" cy="142875"/>
          </a:xfrm>
          <a:prstGeom prst="rect">
            <a:avLst/>
          </a:prstGeom>
        </p:spPr>
      </p:pic>
      <p:pic>
        <p:nvPicPr>
          <p:cNvPr id="5" name="Picture 4">
            <a:extLst>
              <a:ext uri="{FF2B5EF4-FFF2-40B4-BE49-F238E27FC236}">
                <a16:creationId xmlns:a16="http://schemas.microsoft.com/office/drawing/2014/main" id="{777B6BB7-AB61-46B0-A797-A312419529FA}"/>
              </a:ext>
            </a:extLst>
          </p:cNvPr>
          <p:cNvPicPr>
            <a:picLocks noChangeAspect="1"/>
          </p:cNvPicPr>
          <p:nvPr userDrawn="1"/>
        </p:nvPicPr>
        <p:blipFill>
          <a:blip r:embed="rId14"/>
          <a:stretch>
            <a:fillRect/>
          </a:stretch>
        </p:blipFill>
        <p:spPr>
          <a:xfrm>
            <a:off x="5653216" y="5999892"/>
            <a:ext cx="1029730" cy="858108"/>
          </a:xfrm>
          <a:prstGeom prst="rect">
            <a:avLst/>
          </a:prstGeom>
        </p:spPr>
      </p:pic>
      <p:pic>
        <p:nvPicPr>
          <p:cNvPr id="7" name="Picture 6">
            <a:extLst>
              <a:ext uri="{FF2B5EF4-FFF2-40B4-BE49-F238E27FC236}">
                <a16:creationId xmlns:a16="http://schemas.microsoft.com/office/drawing/2014/main" id="{0F0420FD-03B1-494A-81B4-890B18969E26}"/>
              </a:ext>
            </a:extLst>
          </p:cNvPr>
          <p:cNvPicPr>
            <a:picLocks noChangeAspect="1"/>
          </p:cNvPicPr>
          <p:nvPr userDrawn="1"/>
        </p:nvPicPr>
        <p:blipFill>
          <a:blip r:embed="rId15"/>
          <a:stretch>
            <a:fillRect/>
          </a:stretch>
        </p:blipFill>
        <p:spPr>
          <a:xfrm>
            <a:off x="8239" y="626152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9" name="Google Shape;89;p13"/>
          <p:cNvSpPr txBox="1">
            <a:spLocks noGrp="1"/>
          </p:cNvSpPr>
          <p:nvPr>
            <p:ph type="body" idx="1"/>
          </p:nvPr>
        </p:nvSpPr>
        <p:spPr>
          <a:xfrm>
            <a:off x="613200" y="1708925"/>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dirty="0">
                <a:latin typeface="Century Gothic"/>
                <a:ea typeface="Century Gothic"/>
                <a:cs typeface="Century Gothic"/>
                <a:sym typeface="Century Gothic"/>
              </a:rPr>
              <a:t>50-100</a:t>
            </a:r>
            <a:r>
              <a:rPr lang="en-US" sz="2600" i="0" u="none" strike="noStrike" cap="none" dirty="0">
                <a:solidFill>
                  <a:schemeClr val="dk1"/>
                </a:solidFill>
                <a:latin typeface="Century Gothic"/>
                <a:ea typeface="Century Gothic"/>
                <a:cs typeface="Century Gothic"/>
                <a:sym typeface="Century Gothic"/>
              </a:rPr>
              <a:t> 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The purpose of today’s lesson i</a:t>
            </a:r>
            <a:r>
              <a:rPr lang="en-US" sz="2600" dirty="0">
                <a:latin typeface="Century Gothic"/>
                <a:ea typeface="Century Gothic"/>
                <a:cs typeface="Century Gothic"/>
                <a:sym typeface="Century Gothic"/>
              </a:rPr>
              <a:t>s</a:t>
            </a:r>
            <a:r>
              <a:rPr lang="en-US" sz="2600" i="0" u="none" strike="noStrike" cap="none" dirty="0">
                <a:solidFill>
                  <a:schemeClr val="dk1"/>
                </a:solidFill>
                <a:latin typeface="Century Gothic"/>
                <a:ea typeface="Century Gothic"/>
                <a:cs typeface="Century Gothic"/>
                <a:sym typeface="Century Gothic"/>
              </a:rPr>
              <a:t> to</a:t>
            </a:r>
            <a:r>
              <a:rPr lang="en-US" sz="2600" dirty="0">
                <a:latin typeface="Century Gothic"/>
                <a:ea typeface="Century Gothic"/>
                <a:cs typeface="Century Gothic"/>
                <a:sym typeface="Century Gothic"/>
              </a:rPr>
              <a:t> recognize and write about how and why the author used and altered history in the novel, </a:t>
            </a:r>
            <a:r>
              <a:rPr lang="en-US" sz="2600" i="1" dirty="0">
                <a:latin typeface="Century Gothic"/>
                <a:ea typeface="Century Gothic"/>
                <a:cs typeface="Century Gothic"/>
                <a:sym typeface="Century Gothic"/>
              </a:rPr>
              <a:t>A Long Walk to Water.</a:t>
            </a:r>
          </a:p>
          <a:p>
            <a:pPr marL="63500" marR="0" lvl="0" indent="0" algn="l" rtl="0">
              <a:lnSpc>
                <a:spcPct val="90000"/>
              </a:lnSpc>
              <a:spcBef>
                <a:spcPts val="1000"/>
              </a:spcBef>
              <a:spcAft>
                <a:spcPts val="0"/>
              </a:spcAft>
              <a:buClr>
                <a:schemeClr val="dk1"/>
              </a:buClr>
              <a:buSzPts val="2600"/>
              <a:buNone/>
            </a:pPr>
            <a:endParaRPr sz="26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i="0" u="none" strike="noStrike" cap="none" dirty="0">
                <a:solidFill>
                  <a:schemeClr val="dk1"/>
                </a:solidFill>
                <a:latin typeface="Century Gothic"/>
                <a:ea typeface="Century Gothic"/>
                <a:cs typeface="Century Gothic"/>
                <a:sym typeface="Century Gothic"/>
              </a:rPr>
              <a:t>The Learning Targets</a:t>
            </a:r>
            <a:r>
              <a:rPr lang="en-US" sz="2600" dirty="0">
                <a:latin typeface="Century Gothic"/>
                <a:ea typeface="Century Gothic"/>
                <a:cs typeface="Century Gothic"/>
                <a:sym typeface="Century Gothic"/>
              </a:rPr>
              <a:t> </a:t>
            </a:r>
            <a:r>
              <a:rPr lang="en-US" sz="2600" i="0" u="none" strike="noStrike" cap="none" dirty="0">
                <a:solidFill>
                  <a:schemeClr val="dk1"/>
                </a:solidFill>
                <a:latin typeface="Century Gothic"/>
                <a:ea typeface="Century Gothic"/>
                <a:cs typeface="Century Gothic"/>
                <a:sym typeface="Century Gothic"/>
              </a:rPr>
              <a:t>for students today </a:t>
            </a:r>
            <a:r>
              <a:rPr lang="en-US" sz="2600" dirty="0">
                <a:latin typeface="Century Gothic"/>
                <a:ea typeface="Century Gothic"/>
                <a:cs typeface="Century Gothic"/>
                <a:sym typeface="Century Gothic"/>
              </a:rPr>
              <a:t>are</a:t>
            </a:r>
            <a:r>
              <a:rPr lang="en-US" sz="2600" i="0" u="none" strike="noStrike" cap="none" dirty="0">
                <a:solidFill>
                  <a:schemeClr val="dk1"/>
                </a:solidFill>
                <a:latin typeface="Century Gothic"/>
                <a:ea typeface="Century Gothic"/>
                <a:cs typeface="Century Gothic"/>
                <a:sym typeface="Century Gothic"/>
              </a:rPr>
              <a:t>:</a:t>
            </a:r>
            <a:endParaRPr sz="2600" dirty="0">
              <a:latin typeface="Century Gothic"/>
              <a:ea typeface="Century Gothic"/>
              <a:cs typeface="Century Gothic"/>
              <a:sym typeface="Century Gothic"/>
            </a:endParaRPr>
          </a:p>
          <a:p>
            <a:pPr marR="0" lvl="0" indent="-457200" algn="l" rtl="0">
              <a:lnSpc>
                <a:spcPct val="90000"/>
              </a:lnSpc>
              <a:spcBef>
                <a:spcPts val="1000"/>
              </a:spcBef>
              <a:spcAft>
                <a:spcPts val="0"/>
              </a:spcAft>
              <a:buSzPct val="100000"/>
              <a:buFont typeface="+mj-lt"/>
              <a:buAutoNum type="arabicPeriod"/>
            </a:pPr>
            <a:r>
              <a:rPr lang="en-US" sz="2400" b="1" dirty="0">
                <a:latin typeface="Century Gothic"/>
                <a:ea typeface="Century Gothic"/>
                <a:cs typeface="Century Gothic"/>
                <a:sym typeface="Century Gothic"/>
              </a:rPr>
              <a:t>I can explain how Water for South Sudan involves Sudanese villagers in the process of drilling wells, and the effects that drilling a well can have on a village.</a:t>
            </a:r>
            <a:endParaRPr sz="2400" b="1" dirty="0">
              <a:latin typeface="Century Gothic"/>
              <a:ea typeface="Century Gothic"/>
              <a:cs typeface="Century Gothic"/>
              <a:sym typeface="Century Gothic"/>
            </a:endParaRPr>
          </a:p>
          <a:p>
            <a:pPr marR="0" lvl="0" indent="-457200" algn="l" rtl="0">
              <a:lnSpc>
                <a:spcPct val="90000"/>
              </a:lnSpc>
              <a:spcBef>
                <a:spcPts val="1000"/>
              </a:spcBef>
              <a:spcAft>
                <a:spcPts val="1000"/>
              </a:spcAft>
              <a:buSzPct val="100000"/>
              <a:buFont typeface="+mj-lt"/>
              <a:buAutoNum type="arabicPeriod"/>
            </a:pPr>
            <a:r>
              <a:rPr lang="en-US" sz="2400" b="1" dirty="0">
                <a:latin typeface="Century Gothic"/>
                <a:ea typeface="Century Gothic"/>
                <a:cs typeface="Century Gothic"/>
                <a:sym typeface="Century Gothic"/>
              </a:rPr>
              <a:t>I can explain how the author of </a:t>
            </a:r>
            <a:r>
              <a:rPr lang="en-US" sz="2400" b="1" i="1" dirty="0">
                <a:latin typeface="Century Gothic"/>
                <a:ea typeface="Century Gothic"/>
                <a:cs typeface="Century Gothic"/>
                <a:sym typeface="Century Gothic"/>
              </a:rPr>
              <a:t>A Long Walk to Water</a:t>
            </a:r>
            <a:r>
              <a:rPr lang="en-US" sz="2400" b="1" dirty="0">
                <a:latin typeface="Century Gothic"/>
                <a:ea typeface="Century Gothic"/>
                <a:cs typeface="Century Gothic"/>
                <a:sym typeface="Century Gothic"/>
              </a:rPr>
              <a:t> both used and altered history (based on my comparison of the novel and Water for South Sudan’s website).</a:t>
            </a:r>
            <a:endParaRPr sz="2400" b="1" dirty="0">
              <a:latin typeface="Century Gothic"/>
              <a:ea typeface="Century Gothic"/>
              <a:cs typeface="Century Gothic"/>
              <a:sym typeface="Century Gothic"/>
            </a:endParaRPr>
          </a:p>
        </p:txBody>
      </p:sp>
      <p:sp>
        <p:nvSpPr>
          <p:cNvPr id="6" name="Google Shape;96;p14">
            <a:extLst>
              <a:ext uri="{FF2B5EF4-FFF2-40B4-BE49-F238E27FC236}">
                <a16:creationId xmlns:a16="http://schemas.microsoft.com/office/drawing/2014/main" id="{8D976697-9F72-4022-B2AB-429310356467}"/>
              </a:ext>
            </a:extLst>
          </p:cNvPr>
          <p:cNvSpPr txBox="1">
            <a:spLocks/>
          </p:cNvSpPr>
          <p:nvPr/>
        </p:nvSpPr>
        <p:spPr>
          <a:xfrm>
            <a:off x="544012" y="234175"/>
            <a:ext cx="10515600" cy="13257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4500"/>
            </a:pPr>
            <a:r>
              <a:rPr lang="en-US" sz="4200">
                <a:latin typeface="Century Gothic"/>
                <a:ea typeface="Century Gothic"/>
                <a:cs typeface="Century Gothic"/>
                <a:sym typeface="Century Gothic"/>
              </a:rPr>
              <a:t>Grade 7: Module 1: Unit 2: Lesson 9</a:t>
            </a:r>
          </a:p>
          <a:p>
            <a:pPr>
              <a:buSzPts val="1500"/>
              <a:buFont typeface="Arial"/>
              <a:buNone/>
            </a:pPr>
            <a:r>
              <a:rPr lang="en-US" sz="2100" b="1">
                <a:latin typeface="Century Gothic"/>
                <a:ea typeface="Century Gothic"/>
                <a:cs typeface="Century Gothic"/>
                <a:sym typeface="Century Gothic"/>
              </a:rPr>
              <a:t>Teacher slide, before teaching.</a:t>
            </a:r>
            <a:endParaRPr lang="en-US" sz="42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discuss purpose</a:t>
            </a:r>
            <a:endParaRPr sz="3400" i="0" u="none" strike="noStrike" cap="none" dirty="0">
              <a:solidFill>
                <a:schemeClr val="dk1"/>
              </a:solidFill>
              <a:latin typeface="Century Gothic"/>
              <a:ea typeface="Century Gothic"/>
              <a:cs typeface="Century Gothic"/>
              <a:sym typeface="Century Gothic"/>
            </a:endParaRPr>
          </a:p>
        </p:txBody>
      </p:sp>
      <p:sp>
        <p:nvSpPr>
          <p:cNvPr id="158" name="Google Shape;158;p22"/>
          <p:cNvSpPr txBox="1">
            <a:spLocks noGrp="1"/>
          </p:cNvSpPr>
          <p:nvPr>
            <p:ph type="body" idx="1"/>
          </p:nvPr>
        </p:nvSpPr>
        <p:spPr>
          <a:xfrm>
            <a:off x="640200" y="1664400"/>
            <a:ext cx="10911600" cy="5000100"/>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0"/>
              </a:spcBef>
              <a:spcAft>
                <a:spcPts val="0"/>
              </a:spcAft>
              <a:buClr>
                <a:schemeClr val="dk1"/>
              </a:buClr>
              <a:buSzPts val="1100"/>
              <a:buFont typeface="Arial"/>
              <a:buNone/>
            </a:pPr>
            <a:r>
              <a:rPr lang="en-US" sz="2400" dirty="0">
                <a:latin typeface="Century Gothic"/>
                <a:ea typeface="Century Gothic"/>
                <a:cs typeface="Century Gothic"/>
                <a:sym typeface="Century Gothic"/>
              </a:rPr>
              <a:t>Your little brother is in fourth grade, and he is learning about the U.S. Civil War. He comes home grumbling from school one day. ‘Can you believe it? My teacher says I have to read TWO things—this novel about a soldier in the Civil War and this article about camp life and battle strategies in the Civil War. I don’t get it. Why can’t I just read one thing?’</a:t>
            </a:r>
            <a:endParaRPr sz="2400" dirty="0">
              <a:latin typeface="Century Gothic"/>
              <a:ea typeface="Century Gothic"/>
              <a:cs typeface="Century Gothic"/>
              <a:sym typeface="Century Gothic"/>
            </a:endParaRPr>
          </a:p>
          <a:p>
            <a:pPr marL="76200" lvl="0" indent="0" rtl="0">
              <a:lnSpc>
                <a:spcPct val="115000"/>
              </a:lnSpc>
              <a:spcBef>
                <a:spcPts val="0"/>
              </a:spcBef>
              <a:spcAft>
                <a:spcPts val="0"/>
              </a:spcAft>
              <a:buClr>
                <a:schemeClr val="dk1"/>
              </a:buClr>
              <a:buSzPts val="1100"/>
              <a:buFont typeface="Arial"/>
              <a:buNone/>
            </a:pPr>
            <a:endParaRPr sz="2400" dirty="0">
              <a:latin typeface="Century Gothic"/>
              <a:ea typeface="Century Gothic"/>
              <a:cs typeface="Century Gothic"/>
              <a:sym typeface="Century Gothic"/>
            </a:endParaRPr>
          </a:p>
          <a:p>
            <a:pPr marL="76200" lvl="0" indent="0" rtl="0">
              <a:lnSpc>
                <a:spcPct val="115000"/>
              </a:lnSpc>
              <a:spcBef>
                <a:spcPts val="0"/>
              </a:spcBef>
              <a:spcAft>
                <a:spcPts val="0"/>
              </a:spcAft>
              <a:buClr>
                <a:schemeClr val="dk1"/>
              </a:buClr>
              <a:buSzPts val="1100"/>
              <a:buFont typeface="Arial"/>
              <a:buNone/>
            </a:pPr>
            <a:r>
              <a:rPr lang="en-US" sz="2400" b="1" dirty="0">
                <a:latin typeface="Century Gothic"/>
                <a:ea typeface="Century Gothic"/>
                <a:cs typeface="Century Gothic"/>
                <a:sym typeface="Century Gothic"/>
              </a:rPr>
              <a:t>Turn and Talk about these questions:</a:t>
            </a:r>
            <a:endParaRPr sz="2400" b="1" dirty="0">
              <a:latin typeface="Century Gothic"/>
              <a:ea typeface="Century Gothic"/>
              <a:cs typeface="Century Gothic"/>
              <a:sym typeface="Century Gothic"/>
            </a:endParaRPr>
          </a:p>
          <a:p>
            <a:pPr marL="76200" lvl="0" indent="0" rtl="0">
              <a:lnSpc>
                <a:spcPct val="115000"/>
              </a:lnSpc>
              <a:spcBef>
                <a:spcPts val="0"/>
              </a:spcBef>
              <a:spcAft>
                <a:spcPts val="0"/>
              </a:spcAft>
              <a:buClr>
                <a:schemeClr val="dk1"/>
              </a:buClr>
              <a:buSzPts val="1100"/>
              <a:buFont typeface="Arial"/>
              <a:buNone/>
            </a:pPr>
            <a:endParaRPr sz="1100" b="1" dirty="0">
              <a:latin typeface="Arial"/>
              <a:ea typeface="Arial"/>
              <a:cs typeface="Arial"/>
              <a:sym typeface="Arial"/>
            </a:endParaRPr>
          </a:p>
          <a:p>
            <a:pPr marL="457200" lvl="0" indent="-381000" rtl="0">
              <a:lnSpc>
                <a:spcPct val="115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What would you tell your brother? </a:t>
            </a:r>
            <a:endParaRPr sz="2400" dirty="0">
              <a:latin typeface="Century Gothic"/>
              <a:ea typeface="Century Gothic"/>
              <a:cs typeface="Century Gothic"/>
              <a:sym typeface="Century Gothic"/>
            </a:endParaRPr>
          </a:p>
          <a:p>
            <a:pPr marL="457200" lvl="0" indent="0" rtl="0">
              <a:lnSpc>
                <a:spcPct val="115000"/>
              </a:lnSpc>
              <a:spcBef>
                <a:spcPts val="0"/>
              </a:spcBef>
              <a:spcAft>
                <a:spcPts val="0"/>
              </a:spcAft>
              <a:buNone/>
            </a:pPr>
            <a:endParaRPr sz="2400" dirty="0">
              <a:latin typeface="Century Gothic"/>
              <a:ea typeface="Century Gothic"/>
              <a:cs typeface="Century Gothic"/>
              <a:sym typeface="Century Gothic"/>
            </a:endParaRPr>
          </a:p>
          <a:p>
            <a:pPr marL="533400" lvl="0" indent="-457200" rtl="0">
              <a:lnSpc>
                <a:spcPct val="115000"/>
              </a:lnSpc>
              <a:spcBef>
                <a:spcPts val="0"/>
              </a:spcBef>
              <a:spcAft>
                <a:spcPts val="0"/>
              </a:spcAft>
              <a:buSzPts val="2400"/>
              <a:buFont typeface="+mj-lt"/>
              <a:buAutoNum type="arabicPeriod" startAt="2"/>
            </a:pPr>
            <a:r>
              <a:rPr lang="en-US" sz="2400" dirty="0">
                <a:latin typeface="Century Gothic"/>
                <a:ea typeface="Century Gothic"/>
                <a:cs typeface="Century Gothic"/>
                <a:sym typeface="Century Gothic"/>
              </a:rPr>
              <a:t>How does reading informational text and a novel help you understand a topic better?</a:t>
            </a:r>
            <a:endParaRPr sz="2400" dirty="0">
              <a:latin typeface="Century Gothic"/>
              <a:ea typeface="Century Gothic"/>
              <a:cs typeface="Century Gothic"/>
              <a:sym typeface="Century Gothic"/>
            </a:endParaRPr>
          </a:p>
          <a:p>
            <a:pPr marL="76200" lvl="0" indent="0" rtl="0">
              <a:lnSpc>
                <a:spcPct val="115000"/>
              </a:lnSpc>
              <a:spcBef>
                <a:spcPts val="0"/>
              </a:spcBef>
              <a:spcAft>
                <a:spcPts val="0"/>
              </a:spcAft>
              <a:buClr>
                <a:schemeClr val="dk1"/>
              </a:buClr>
              <a:buSzPts val="1100"/>
              <a:buFont typeface="Arial"/>
              <a:buNone/>
            </a:pPr>
            <a:endParaRPr sz="2400" b="1" dirty="0">
              <a:latin typeface="Century Gothic"/>
              <a:ea typeface="Century Gothic"/>
              <a:cs typeface="Century Gothic"/>
              <a:sym typeface="Century Gothic"/>
            </a:endParaRPr>
          </a:p>
          <a:p>
            <a:pPr marL="76200" lvl="0" indent="0" rtl="0">
              <a:lnSpc>
                <a:spcPct val="115000"/>
              </a:lnSpc>
              <a:spcBef>
                <a:spcPts val="0"/>
              </a:spcBef>
              <a:spcAft>
                <a:spcPts val="0"/>
              </a:spcAft>
              <a:buClr>
                <a:schemeClr val="dk1"/>
              </a:buClr>
              <a:buSzPts val="1100"/>
              <a:buFont typeface="Arial"/>
              <a:buNone/>
            </a:pPr>
            <a:endParaRPr sz="1100" b="1" dirty="0">
              <a:latin typeface="Arial"/>
              <a:ea typeface="Arial"/>
              <a:cs typeface="Arial"/>
              <a:sym typeface="Arial"/>
            </a:endParaRPr>
          </a:p>
          <a:p>
            <a:pPr marL="76200" lvl="0" indent="0" rtl="0">
              <a:lnSpc>
                <a:spcPct val="115000"/>
              </a:lnSpc>
              <a:spcBef>
                <a:spcPts val="0"/>
              </a:spcBef>
              <a:spcAft>
                <a:spcPts val="0"/>
              </a:spcAft>
              <a:buClr>
                <a:schemeClr val="dk1"/>
              </a:buClr>
              <a:buSzPts val="1100"/>
              <a:buFont typeface="Arial"/>
              <a:buNone/>
            </a:pPr>
            <a:endParaRPr sz="1100" b="1" dirty="0">
              <a:latin typeface="Arial"/>
              <a:ea typeface="Arial"/>
              <a:cs typeface="Arial"/>
              <a:sym typeface="Arial"/>
            </a:endParaRPr>
          </a:p>
          <a:p>
            <a:pPr marL="76200" lvl="0" indent="0" rtl="0">
              <a:lnSpc>
                <a:spcPct val="115000"/>
              </a:lnSpc>
              <a:spcBef>
                <a:spcPts val="0"/>
              </a:spcBef>
              <a:spcAft>
                <a:spcPts val="0"/>
              </a:spcAft>
              <a:buClr>
                <a:schemeClr val="dk1"/>
              </a:buClr>
              <a:buSzPts val="1100"/>
              <a:buFont typeface="Arial"/>
              <a:buNone/>
            </a:pPr>
            <a:endParaRPr sz="2400" b="1" dirty="0">
              <a:latin typeface="Century Gothic"/>
              <a:ea typeface="Century Gothic"/>
              <a:cs typeface="Century Gothic"/>
              <a:sym typeface="Century Gothic"/>
            </a:endParaRPr>
          </a:p>
        </p:txBody>
      </p:sp>
      <p:pic>
        <p:nvPicPr>
          <p:cNvPr id="159" name="Google Shape;159;p22"/>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6" name="Picture 2" descr="A close up of a logo&#10;&#10;Description generated with very high confidence">
            <a:extLst>
              <a:ext uri="{FF2B5EF4-FFF2-40B4-BE49-F238E27FC236}">
                <a16:creationId xmlns:a16="http://schemas.microsoft.com/office/drawing/2014/main" id="{3677347A-9E5A-48E3-AF7D-7ABDC8DD1441}"/>
              </a:ext>
            </a:extLst>
          </p:cNvPr>
          <p:cNvPicPr>
            <a:picLocks noChangeAspect="1"/>
          </p:cNvPicPr>
          <p:nvPr/>
        </p:nvPicPr>
        <p:blipFill>
          <a:blip r:embed="rId4"/>
          <a:stretch>
            <a:fillRect/>
          </a:stretch>
        </p:blipFill>
        <p:spPr>
          <a:xfrm>
            <a:off x="10798725" y="5980149"/>
            <a:ext cx="774007" cy="755601"/>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pic>
        <p:nvPicPr>
          <p:cNvPr id="165" name="Google Shape;165;p23"/>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66" name="Google Shape;166;p2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 Vocabulary</a:t>
            </a:r>
            <a:endParaRPr sz="3400" i="0" u="none" strike="noStrike" cap="none" dirty="0">
              <a:solidFill>
                <a:schemeClr val="dk1"/>
              </a:solidFill>
              <a:latin typeface="Century Gothic"/>
              <a:ea typeface="Century Gothic"/>
              <a:cs typeface="Century Gothic"/>
              <a:sym typeface="Century Gothic"/>
            </a:endParaRPr>
          </a:p>
        </p:txBody>
      </p:sp>
      <p:sp>
        <p:nvSpPr>
          <p:cNvPr id="167" name="Google Shape;167;p23"/>
          <p:cNvSpPr txBox="1"/>
          <p:nvPr/>
        </p:nvSpPr>
        <p:spPr>
          <a:xfrm>
            <a:off x="693225" y="1766850"/>
            <a:ext cx="11076900" cy="3324300"/>
          </a:xfrm>
          <a:prstGeom prst="rect">
            <a:avLst/>
          </a:prstGeom>
          <a:noFill/>
          <a:ln>
            <a:noFill/>
          </a:ln>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Font typeface="Century Gothic"/>
              <a:buAutoNum type="arabicPeriod"/>
            </a:pPr>
            <a:r>
              <a:rPr lang="en-US" sz="2400" dirty="0">
                <a:solidFill>
                  <a:schemeClr val="dk1"/>
                </a:solidFill>
                <a:latin typeface="Century Gothic"/>
                <a:ea typeface="Century Gothic"/>
                <a:cs typeface="Century Gothic"/>
                <a:sym typeface="Century Gothic"/>
              </a:rPr>
              <a:t>Rewrite the sentences from </a:t>
            </a:r>
            <a:r>
              <a:rPr lang="en-US" sz="2400" i="1" dirty="0">
                <a:solidFill>
                  <a:schemeClr val="dk1"/>
                </a:solidFill>
                <a:latin typeface="Century Gothic"/>
                <a:ea typeface="Century Gothic"/>
                <a:cs typeface="Century Gothic"/>
                <a:sym typeface="Century Gothic"/>
              </a:rPr>
              <a:t>A Long Walk to Water</a:t>
            </a:r>
            <a:r>
              <a:rPr lang="en-US" sz="2400" dirty="0">
                <a:solidFill>
                  <a:schemeClr val="dk1"/>
                </a:solidFill>
                <a:latin typeface="Century Gothic"/>
                <a:ea typeface="Century Gothic"/>
                <a:cs typeface="Century Gothic"/>
                <a:sym typeface="Century Gothic"/>
              </a:rPr>
              <a:t> in your own words.</a:t>
            </a:r>
            <a:endParaRPr sz="2400" dirty="0">
              <a:solidFill>
                <a:schemeClr val="dk1"/>
              </a:solidFill>
              <a:latin typeface="Century Gothic"/>
              <a:ea typeface="Century Gothic"/>
              <a:cs typeface="Century Gothic"/>
              <a:sym typeface="Century Gothic"/>
            </a:endParaRPr>
          </a:p>
          <a:p>
            <a:pPr marL="457200" lvl="0" indent="0"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533400" lvl="0" indent="-457200" rtl="0">
              <a:spcBef>
                <a:spcPts val="0"/>
              </a:spcBef>
              <a:spcAft>
                <a:spcPts val="0"/>
              </a:spcAft>
              <a:buClr>
                <a:schemeClr val="dk1"/>
              </a:buClr>
              <a:buSzPts val="2400"/>
              <a:buFont typeface="+mj-lt"/>
              <a:buAutoNum type="arabicPeriod" startAt="2"/>
            </a:pPr>
            <a:r>
              <a:rPr lang="en-US" sz="2400" dirty="0">
                <a:solidFill>
                  <a:schemeClr val="dk1"/>
                </a:solidFill>
                <a:latin typeface="Century Gothic"/>
                <a:ea typeface="Century Gothic"/>
                <a:cs typeface="Century Gothic"/>
                <a:sym typeface="Century Gothic"/>
              </a:rPr>
              <a:t>Make sure you are correctly explaining the underlined words. The page number after each sentence indicates the page in the book where you can find the sentence. </a:t>
            </a: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2400" b="1" dirty="0">
                <a:solidFill>
                  <a:schemeClr val="dk1"/>
                </a:solidFill>
                <a:latin typeface="Century Gothic"/>
                <a:ea typeface="Century Gothic"/>
                <a:cs typeface="Century Gothic"/>
                <a:sym typeface="Century Gothic"/>
              </a:rPr>
              <a:t>Let’s look at the example on your homework sheet:</a:t>
            </a:r>
          </a:p>
          <a:p>
            <a:pPr marL="0" lvl="0" indent="0" rtl="0">
              <a:spcBef>
                <a:spcPts val="0"/>
              </a:spcBef>
              <a:spcAft>
                <a:spcPts val="0"/>
              </a:spcAft>
              <a:buNone/>
            </a:pPr>
            <a:endParaRPr sz="2400" b="1"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400" dirty="0">
                <a:solidFill>
                  <a:schemeClr val="dk1"/>
                </a:solidFill>
                <a:latin typeface="Century Gothic"/>
                <a:ea typeface="Century Gothic"/>
                <a:cs typeface="Century Gothic"/>
                <a:sym typeface="Century Gothic"/>
              </a:rPr>
              <a:t>5.  Salva shook with </a:t>
            </a:r>
            <a:r>
              <a:rPr lang="en-US" sz="2400" u="sng" dirty="0">
                <a:solidFill>
                  <a:schemeClr val="dk1"/>
                </a:solidFill>
                <a:latin typeface="Century Gothic"/>
                <a:ea typeface="Century Gothic"/>
                <a:cs typeface="Century Gothic"/>
                <a:sym typeface="Century Gothic"/>
              </a:rPr>
              <a:t>terror</a:t>
            </a:r>
            <a:r>
              <a:rPr lang="en-US" sz="2400" dirty="0">
                <a:solidFill>
                  <a:schemeClr val="dk1"/>
                </a:solidFill>
                <a:latin typeface="Century Gothic"/>
                <a:ea typeface="Century Gothic"/>
                <a:cs typeface="Century Gothic"/>
                <a:sym typeface="Century Gothic"/>
              </a:rPr>
              <a:t> inside and out. (40)</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2400" dirty="0">
                <a:solidFill>
                  <a:schemeClr val="dk1"/>
                </a:solidFill>
                <a:latin typeface="Century Gothic"/>
                <a:ea typeface="Century Gothic"/>
                <a:cs typeface="Century Gothic"/>
                <a:sym typeface="Century Gothic"/>
              </a:rPr>
              <a:t>     Salva was very scared.</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800" dirty="0">
              <a:solidFill>
                <a:schemeClr val="dk1"/>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2168165"/>
            <a:ext cx="10515600" cy="1032234"/>
          </a:xfrm>
          <a:prstGeom prst="rect">
            <a:avLst/>
          </a:prstGeom>
          <a:noFill/>
          <a:ln>
            <a:noFill/>
          </a:ln>
        </p:spPr>
        <p:txBody>
          <a:bodyPr spcFirstLastPara="1" wrap="square" lIns="91433" tIns="45700" rIns="91433" bIns="45700" anchor="b" anchorCtr="0">
            <a:noAutofit/>
          </a:bodyPr>
          <a:lstStyle/>
          <a:p>
            <a:pPr algn="ctr">
              <a:buSzPts val="4500"/>
            </a:pP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883843"/>
            <a:ext cx="10515600" cy="1423448"/>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and Reading Ahead</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E370C079-EB35-4CE7-8F52-BF74312E2C35}"/>
              </a:ext>
            </a:extLst>
          </p:cNvPr>
          <p:cNvPicPr>
            <a:picLocks noChangeAspect="1"/>
          </p:cNvPicPr>
          <p:nvPr/>
        </p:nvPicPr>
        <p:blipFill>
          <a:blip r:embed="rId3"/>
          <a:stretch>
            <a:fillRect/>
          </a:stretch>
        </p:blipFill>
        <p:spPr>
          <a:xfrm>
            <a:off x="4771381" y="150966"/>
            <a:ext cx="2649238" cy="1217579"/>
          </a:xfrm>
          <a:prstGeom prst="rect">
            <a:avLst/>
          </a:prstGeom>
        </p:spPr>
      </p:pic>
    </p:spTree>
    <p:extLst>
      <p:ext uri="{BB962C8B-B14F-4D97-AF65-F5344CB8AC3E}">
        <p14:creationId xmlns:p14="http://schemas.microsoft.com/office/powerpoint/2010/main" val="3525920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533">
                <a:latin typeface="Century Gothic"/>
                <a:ea typeface="Century Gothic"/>
                <a:cs typeface="Century Gothic"/>
                <a:sym typeface="Century Gothic"/>
              </a:rPr>
              <a:t>Here’s what we’ll do:</a:t>
            </a:r>
            <a:endParaRPr sz="2533">
              <a:latin typeface="Century Gothic"/>
              <a:ea typeface="Century Gothic"/>
              <a:cs typeface="Century Gothic"/>
              <a:sym typeface="Century Gothic"/>
            </a:endParaRPr>
          </a:p>
          <a:p>
            <a:pPr marL="0" indent="0">
              <a:spcBef>
                <a:spcPts val="0"/>
              </a:spcBef>
              <a:buSzPts val="2200"/>
              <a:buNone/>
            </a:pPr>
            <a:endParaRPr sz="2533">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I’m going to read aloud a section of our text we’ll be reading carefully in our next class.</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You will read in your head while I read, following along with a pencil in your hand.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Every now and then, I’ll say “Put a dot lightly over this word.”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I’ll continue reading aloud, while you read with me in your head and get ready for the next dot! </a:t>
            </a:r>
            <a:endParaRPr sz="2533">
              <a:latin typeface="Century Gothic"/>
              <a:ea typeface="Century Gothic"/>
              <a:cs typeface="Century Gothic"/>
              <a:sym typeface="Century Gothic"/>
            </a:endParaRPr>
          </a:p>
          <a:p>
            <a:pPr marL="0" indent="0">
              <a:lnSpc>
                <a:spcPct val="80000"/>
              </a:lnSpc>
              <a:spcBef>
                <a:spcPts val="1333"/>
              </a:spcBef>
              <a:buSzPts val="1900"/>
              <a:buNone/>
            </a:pPr>
            <a:endParaRPr sz="2533">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36242925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838200" y="1825625"/>
            <a:ext cx="10847600" cy="38592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dirty="0">
                <a:latin typeface="Century Gothic"/>
                <a:ea typeface="Century Gothic"/>
                <a:cs typeface="Century Gothic"/>
                <a:sym typeface="Century Gothic"/>
              </a:rPr>
              <a:t>Let’s see if you dotted the right words.</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Now, we’re going to read that passage again…</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dirty="0">
                <a:latin typeface="Century Gothic"/>
                <a:ea typeface="Century Gothic"/>
                <a:cs typeface="Century Gothic"/>
                <a:sym typeface="Century Gothic"/>
              </a:rPr>
              <a:t>BUT this time we’re going to think about what the gist of the passage is.</a:t>
            </a:r>
            <a:endParaRPr sz="2667" dirty="0">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348719328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838200" y="1825625"/>
            <a:ext cx="10515600" cy="36488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Finally, let’s talk as a class about that gist of the passage.</a:t>
            </a:r>
            <a:endParaRPr sz="2667">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5" name="Picture 2" descr="A close up of a logo&#10;&#10;Description generated with very high confidence">
            <a:extLst>
              <a:ext uri="{FF2B5EF4-FFF2-40B4-BE49-F238E27FC236}">
                <a16:creationId xmlns:a16="http://schemas.microsoft.com/office/drawing/2014/main" id="{3677347A-9E5A-48E3-AF7D-7ABDC8DD1441}"/>
              </a:ext>
            </a:extLst>
          </p:cNvPr>
          <p:cNvPicPr>
            <a:picLocks noChangeAspect="1"/>
          </p:cNvPicPr>
          <p:nvPr/>
        </p:nvPicPr>
        <p:blipFill>
          <a:blip r:embed="rId3"/>
          <a:stretch>
            <a:fillRect/>
          </a:stretch>
        </p:blipFill>
        <p:spPr>
          <a:xfrm>
            <a:off x="10721203" y="5983237"/>
            <a:ext cx="774007" cy="755601"/>
          </a:xfrm>
          <a:prstGeom prst="rect">
            <a:avLst/>
          </a:prstGeom>
        </p:spPr>
      </p:pic>
    </p:spTree>
    <p:extLst>
      <p:ext uri="{BB962C8B-B14F-4D97-AF65-F5344CB8AC3E}">
        <p14:creationId xmlns:p14="http://schemas.microsoft.com/office/powerpoint/2010/main" val="397237901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838200" y="1690833"/>
            <a:ext cx="107032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16933" indent="0">
              <a:spcBef>
                <a:spcPts val="0"/>
              </a:spcBef>
              <a:buSzPts val="2100"/>
              <a:buNone/>
            </a:pPr>
            <a:endParaRPr sz="2533" b="1">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24896146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endParaRPr sz="4267">
              <a:latin typeface="Century Gothic"/>
              <a:ea typeface="Century Gothic"/>
              <a:cs typeface="Century Gothic"/>
              <a:sym typeface="Century Gothic"/>
            </a:endParaRPr>
          </a:p>
          <a:p>
            <a:pPr>
              <a:buSzPts val="3300"/>
            </a:pPr>
            <a:r>
              <a:rPr lang="en" sz="4267">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838200" y="1825625"/>
            <a:ext cx="10515600" cy="4351200"/>
          </a:xfrm>
          <a:prstGeom prst="rect">
            <a:avLst/>
          </a:prstGeom>
        </p:spPr>
        <p:txBody>
          <a:bodyPr spcFirstLastPara="1" wrap="square" lIns="91433" tIns="45700" rIns="91433" bIns="45700" anchor="t" anchorCtr="0">
            <a:noAutofit/>
          </a:bodyPr>
          <a:lstStyle/>
          <a:p>
            <a:pPr marL="0" indent="0">
              <a:spcBef>
                <a:spcPts val="1067"/>
              </a:spcBef>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1219170" indent="0">
              <a:spcBef>
                <a:spcPts val="1067"/>
              </a:spcBef>
              <a:buNone/>
            </a:pPr>
            <a:endParaRPr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609585" indent="-482588">
              <a:spcBef>
                <a:spcPts val="1067"/>
              </a:spcBef>
              <a:buSzPts val="2100"/>
              <a:buFont typeface="Century Gothic"/>
              <a:buAutoNum type="arabicPeriod"/>
            </a:pPr>
            <a:endParaRPr lang="en"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263971886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20037597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544012" y="1559875"/>
            <a:ext cx="11699100" cy="5432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a:t>
            </a:r>
            <a:r>
              <a:rPr lang="en-US" sz="2200" b="1" dirty="0">
                <a:latin typeface="Century Gothic"/>
                <a:ea typeface="Century Gothic"/>
                <a:cs typeface="Century Gothic"/>
                <a:sym typeface="Century Gothic"/>
              </a:rPr>
              <a:t> 2</a:t>
            </a:r>
            <a:r>
              <a:rPr lang="en-US" sz="2200" b="1" i="0" u="none" strike="noStrike" cap="none" dirty="0">
                <a:solidFill>
                  <a:schemeClr val="dk1"/>
                </a:solidFill>
                <a:latin typeface="Century Gothic"/>
                <a:ea typeface="Century Gothic"/>
                <a:cs typeface="Century Gothic"/>
                <a:sym typeface="Century Gothic"/>
              </a:rPr>
              <a:t>: Lesson </a:t>
            </a:r>
            <a:r>
              <a:rPr lang="en-US" sz="2200" b="1" dirty="0">
                <a:latin typeface="Century Gothic"/>
                <a:ea typeface="Century Gothic"/>
                <a:cs typeface="Century Gothic"/>
                <a:sym typeface="Century Gothic"/>
              </a:rPr>
              <a:t>9</a:t>
            </a:r>
            <a:r>
              <a:rPr lang="en-US" sz="2200" b="1" i="0" u="none" strike="noStrike" cap="none" dirty="0">
                <a:solidFill>
                  <a:schemeClr val="dk1"/>
                </a:solidFill>
                <a:latin typeface="Century Gothic"/>
                <a:ea typeface="Century Gothic"/>
                <a:cs typeface="Century Gothic"/>
                <a:sym typeface="Century Gothic"/>
              </a:rPr>
              <a:t>: </a:t>
            </a:r>
            <a:r>
              <a:rPr lang="en-US" sz="2200" i="1" u="none" strike="noStrike" cap="none" dirty="0">
                <a:solidFill>
                  <a:schemeClr val="dk1"/>
                </a:solidFill>
                <a:latin typeface="Century Gothic"/>
                <a:ea typeface="Century Gothic"/>
                <a:cs typeface="Century Gothic"/>
                <a:sym typeface="Century Gothic"/>
              </a:rPr>
              <a:t>Materials and Student Pairings</a:t>
            </a:r>
            <a:endParaRPr i="0" u="none" strike="noStrike" cap="none" dirty="0">
              <a:solidFill>
                <a:schemeClr val="dk1"/>
              </a:solidFill>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dirty="0">
                <a:latin typeface="Century Gothic"/>
                <a:ea typeface="Century Gothic"/>
                <a:cs typeface="Century Gothic"/>
                <a:sym typeface="Century Gothic"/>
              </a:rPr>
              <a:t>Vocabulary Entry Task (one per student)</a:t>
            </a:r>
            <a:endParaRPr dirty="0">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b="1" dirty="0">
                <a:latin typeface="Century Gothic"/>
                <a:ea typeface="Century Gothic"/>
                <a:cs typeface="Century Gothic"/>
                <a:sym typeface="Century Gothic"/>
              </a:rPr>
              <a:t>Discussion Appointments in Salva’s Africa </a:t>
            </a:r>
            <a:r>
              <a:rPr lang="en-US" dirty="0">
                <a:latin typeface="Century Gothic"/>
                <a:ea typeface="Century Gothic"/>
                <a:cs typeface="Century Gothic"/>
                <a:sym typeface="Century Gothic"/>
              </a:rPr>
              <a:t>(from Lesson 1)</a:t>
            </a:r>
            <a:endParaRPr dirty="0">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dirty="0">
                <a:latin typeface="Century Gothic"/>
                <a:ea typeface="Century Gothic"/>
                <a:cs typeface="Century Gothic"/>
                <a:sym typeface="Century Gothic"/>
              </a:rPr>
              <a:t>Document camera</a:t>
            </a:r>
            <a:endParaRPr dirty="0">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b="1" dirty="0">
                <a:latin typeface="Century Gothic"/>
                <a:ea typeface="Century Gothic"/>
                <a:cs typeface="Century Gothic"/>
                <a:sym typeface="Century Gothic"/>
              </a:rPr>
              <a:t>Reading Closely: Guiding Questions handout </a:t>
            </a:r>
            <a:r>
              <a:rPr lang="en-US" dirty="0">
                <a:latin typeface="Century Gothic"/>
                <a:ea typeface="Century Gothic"/>
                <a:cs typeface="Century Gothic"/>
                <a:sym typeface="Century Gothic"/>
              </a:rPr>
              <a:t>(from Lesson 2)</a:t>
            </a:r>
            <a:endParaRPr dirty="0">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dirty="0">
                <a:latin typeface="Century Gothic"/>
                <a:ea typeface="Century Gothic"/>
                <a:cs typeface="Century Gothic"/>
                <a:sym typeface="Century Gothic"/>
              </a:rPr>
              <a:t>Mid-Unit 2 Assessment: Comparing “Water for South Sudan” and </a:t>
            </a:r>
            <a:r>
              <a:rPr lang="en-US" i="1" dirty="0">
                <a:latin typeface="Century Gothic"/>
                <a:ea typeface="Century Gothic"/>
                <a:cs typeface="Century Gothic"/>
                <a:sym typeface="Century Gothic"/>
              </a:rPr>
              <a:t>A Long Walk to Water </a:t>
            </a:r>
            <a:r>
              <a:rPr lang="en-US" dirty="0">
                <a:latin typeface="Century Gothic"/>
                <a:ea typeface="Century Gothic"/>
                <a:cs typeface="Century Gothic"/>
                <a:sym typeface="Century Gothic"/>
              </a:rPr>
              <a:t>(one per student)</a:t>
            </a:r>
            <a:endParaRPr dirty="0">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dirty="0">
                <a:latin typeface="Century Gothic"/>
                <a:ea typeface="Century Gothic"/>
                <a:cs typeface="Century Gothic"/>
                <a:sym typeface="Century Gothic"/>
              </a:rPr>
              <a:t>Mid-Unit 2 Assessment: Comparing “Water for South Sudan” and </a:t>
            </a:r>
            <a:r>
              <a:rPr lang="en-US" i="1" dirty="0">
                <a:latin typeface="Century Gothic"/>
                <a:ea typeface="Century Gothic"/>
                <a:cs typeface="Century Gothic"/>
                <a:sym typeface="Century Gothic"/>
              </a:rPr>
              <a:t>A Long Walk to Water </a:t>
            </a:r>
            <a:r>
              <a:rPr lang="en-US" dirty="0">
                <a:latin typeface="Century Gothic"/>
                <a:ea typeface="Century Gothic"/>
                <a:cs typeface="Century Gothic"/>
                <a:sym typeface="Century Gothic"/>
              </a:rPr>
              <a:t>(Answers and Sample Responses for Teacher Reference)</a:t>
            </a:r>
            <a:endParaRPr dirty="0">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i="1" dirty="0">
                <a:latin typeface="Century Gothic"/>
                <a:ea typeface="Century Gothic"/>
                <a:cs typeface="Century Gothic"/>
                <a:sym typeface="Century Gothic"/>
              </a:rPr>
              <a:t>A Long Walk to Water</a:t>
            </a:r>
            <a:r>
              <a:rPr lang="en-US" dirty="0">
                <a:latin typeface="Century Gothic"/>
                <a:ea typeface="Century Gothic"/>
                <a:cs typeface="Century Gothic"/>
                <a:sym typeface="Century Gothic"/>
              </a:rPr>
              <a:t> (book; one per student)</a:t>
            </a: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dirty="0">
                <a:latin typeface="Century Gothic"/>
                <a:ea typeface="Century Gothic"/>
                <a:cs typeface="Century Gothic"/>
                <a:sym typeface="Century Gothic"/>
              </a:rPr>
              <a:t>Vocabulary Review homework (one per student)</a:t>
            </a:r>
            <a:endParaRPr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544012"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1: Unit 2: Lesson 9</a:t>
            </a:r>
            <a:endParaRPr sz="4200"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9</a:t>
            </a:r>
            <a:endParaRPr sz="5600" b="1"/>
          </a:p>
        </p:txBody>
      </p:sp>
      <p:pic>
        <p:nvPicPr>
          <p:cNvPr id="3" name="Picture 2">
            <a:extLst>
              <a:ext uri="{FF2B5EF4-FFF2-40B4-BE49-F238E27FC236}">
                <a16:creationId xmlns:a16="http://schemas.microsoft.com/office/drawing/2014/main" id="{23D6A9D4-1C05-45CF-8C3E-AC1B1C3FD6BC}"/>
              </a:ext>
            </a:extLst>
          </p:cNvPr>
          <p:cNvPicPr>
            <a:picLocks noChangeAspect="1"/>
          </p:cNvPicPr>
          <p:nvPr/>
        </p:nvPicPr>
        <p:blipFill>
          <a:blip r:embed="rId3"/>
          <a:stretch>
            <a:fillRect/>
          </a:stretch>
        </p:blipFill>
        <p:spPr>
          <a:xfrm>
            <a:off x="5033792" y="288478"/>
            <a:ext cx="2124415" cy="976372"/>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endParaRPr sz="4200" b="1" i="0" u="none" strike="noStrike" cap="none" dirty="0">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551475" y="1722425"/>
            <a:ext cx="11053500" cy="4187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a:latin typeface="Century Gothic"/>
                <a:ea typeface="Century Gothic"/>
                <a:cs typeface="Century Gothic"/>
                <a:sym typeface="Century Gothic"/>
              </a:rPr>
              <a:t>Today you will have the opportunity to get inside the author, Linda Sue Park’s, head and </a:t>
            </a:r>
            <a:r>
              <a:rPr lang="en-US" sz="1200">
                <a:latin typeface="Times New Roman"/>
                <a:ea typeface="Times New Roman"/>
                <a:cs typeface="Times New Roman"/>
                <a:sym typeface="Times New Roman"/>
              </a:rPr>
              <a:t> </a:t>
            </a:r>
            <a:r>
              <a:rPr lang="en-US">
                <a:latin typeface="Century Gothic"/>
                <a:ea typeface="Century Gothic"/>
                <a:cs typeface="Century Gothic"/>
                <a:sym typeface="Century Gothic"/>
              </a:rPr>
              <a:t>explain how and why she used </a:t>
            </a:r>
            <a:r>
              <a:rPr lang="en-US" b="1">
                <a:latin typeface="Century Gothic"/>
                <a:ea typeface="Century Gothic"/>
                <a:cs typeface="Century Gothic"/>
                <a:sym typeface="Century Gothic"/>
              </a:rPr>
              <a:t>and</a:t>
            </a:r>
            <a:r>
              <a:rPr lang="en-US">
                <a:latin typeface="Century Gothic"/>
                <a:ea typeface="Century Gothic"/>
                <a:cs typeface="Century Gothic"/>
                <a:sym typeface="Century Gothic"/>
              </a:rPr>
              <a:t> altered historical facts in </a:t>
            </a:r>
            <a:r>
              <a:rPr lang="en-US" i="1">
                <a:latin typeface="Century Gothic"/>
                <a:ea typeface="Century Gothic"/>
                <a:cs typeface="Century Gothic"/>
                <a:sym typeface="Century Gothic"/>
              </a:rPr>
              <a:t>A Long Walk to Water</a:t>
            </a:r>
            <a:r>
              <a:rPr lang="en-US">
                <a:latin typeface="Century Gothic"/>
                <a:ea typeface="Century Gothic"/>
                <a:cs typeface="Century Gothic"/>
                <a:sym typeface="Century Gothic"/>
              </a:rPr>
              <a:t>.</a:t>
            </a:r>
            <a:endParaRPr>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sz="1100">
              <a:latin typeface="Arial"/>
              <a:ea typeface="Arial"/>
              <a:cs typeface="Arial"/>
              <a:sym typeface="Arial"/>
            </a:endParaRPr>
          </a:p>
          <a:p>
            <a:pPr marL="0" marR="0" lvl="0" indent="0" algn="l" rtl="0">
              <a:lnSpc>
                <a:spcPct val="80000"/>
              </a:lnSpc>
              <a:spcBef>
                <a:spcPts val="0"/>
              </a:spcBef>
              <a:spcAft>
                <a:spcPts val="0"/>
              </a:spcAft>
              <a:buClr>
                <a:schemeClr val="dk1"/>
              </a:buClr>
              <a:buSzPts val="2960"/>
              <a:buFont typeface="Arial"/>
              <a:buNone/>
            </a:pPr>
            <a:endParaRPr sz="1100">
              <a:latin typeface="Arial"/>
              <a:ea typeface="Arial"/>
              <a:cs typeface="Arial"/>
              <a:sym typeface="Arial"/>
            </a:endParaRPr>
          </a:p>
          <a:p>
            <a:pPr marL="0" marR="0" lvl="0" indent="0" algn="l" rtl="0">
              <a:lnSpc>
                <a:spcPct val="80000"/>
              </a:lnSpc>
              <a:spcBef>
                <a:spcPts val="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you’ll do today:</a:t>
            </a:r>
            <a:endParaRPr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Review learning targets for this lesson</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Discuss Water for South Sudan Homework Assignment: Text-Dependent Questions </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Take the Mid-Unit 2 Assessment </a:t>
            </a:r>
            <a:endParaRPr>
              <a:latin typeface="Century Gothic"/>
              <a:ea typeface="Century Gothic"/>
              <a:cs typeface="Century Gothic"/>
              <a:sym typeface="Century Gothic"/>
            </a:endParaRPr>
          </a:p>
          <a:p>
            <a:pPr marL="45720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4294967295"/>
          </p:nvPr>
        </p:nvSpPr>
        <p:spPr>
          <a:xfrm>
            <a:off x="633257" y="1581679"/>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Today’s learning targets are:</a:t>
            </a:r>
            <a:endParaRPr sz="2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lvl="0" indent="-457200">
              <a:buFont typeface="+mj-lt"/>
              <a:buAutoNum type="arabicPeriod"/>
            </a:pPr>
            <a:r>
              <a:rPr lang="en-US" b="1" dirty="0">
                <a:latin typeface="Century Gothic"/>
                <a:ea typeface="Century Gothic"/>
                <a:cs typeface="Century Gothic"/>
                <a:sym typeface="Century Gothic"/>
              </a:rPr>
              <a:t>I can explain how Water for South Sudan involves Sudanese villagers in the process of drilling wells, and the effects that drilling a well can have on a village.</a:t>
            </a:r>
          </a:p>
          <a:p>
            <a:pPr lvl="0" indent="-457200">
              <a:spcAft>
                <a:spcPts val="1000"/>
              </a:spcAft>
              <a:buFont typeface="+mj-lt"/>
              <a:buAutoNum type="arabicPeriod"/>
            </a:pPr>
            <a:r>
              <a:rPr lang="en-US" b="1" dirty="0">
                <a:latin typeface="Century Gothic"/>
                <a:ea typeface="Century Gothic"/>
                <a:cs typeface="Century Gothic"/>
                <a:sym typeface="Century Gothic"/>
              </a:rPr>
              <a:t>I can explain how the author of </a:t>
            </a:r>
            <a:r>
              <a:rPr lang="en-US" b="1" i="1" dirty="0">
                <a:latin typeface="Century Gothic"/>
                <a:ea typeface="Century Gothic"/>
                <a:cs typeface="Century Gothic"/>
                <a:sym typeface="Century Gothic"/>
              </a:rPr>
              <a:t>A Long Walk to Water</a:t>
            </a:r>
            <a:r>
              <a:rPr lang="en-US" b="1" dirty="0">
                <a:latin typeface="Century Gothic"/>
                <a:ea typeface="Century Gothic"/>
                <a:cs typeface="Century Gothic"/>
                <a:sym typeface="Century Gothic"/>
              </a:rPr>
              <a:t> both used and altered history (based on my comparison of the novel and Water for South Sudan’s website).</a:t>
            </a:r>
          </a:p>
          <a:p>
            <a:pPr marL="0" lvl="0" indent="0" rtl="0">
              <a:spcBef>
                <a:spcPts val="1000"/>
              </a:spcBef>
              <a:spcAft>
                <a:spcPts val="0"/>
              </a:spcAft>
              <a:buClr>
                <a:schemeClr val="dk1"/>
              </a:buClr>
              <a:buSzPts val="1100"/>
              <a:buFont typeface="Arial"/>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18" name="Google Shape;118;p17"/>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4527FF77-F367-40BE-B9BF-BC37AB86930B}"/>
              </a:ext>
            </a:extLst>
          </p:cNvPr>
          <p:cNvPicPr>
            <a:picLocks noChangeAspect="1"/>
          </p:cNvPicPr>
          <p:nvPr/>
        </p:nvPicPr>
        <p:blipFill>
          <a:blip r:embed="rId4"/>
          <a:stretch>
            <a:fillRect/>
          </a:stretch>
        </p:blipFill>
        <p:spPr>
          <a:xfrm>
            <a:off x="10798725" y="5976091"/>
            <a:ext cx="815618" cy="63778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check our vocabulary skills</a:t>
            </a:r>
            <a:endParaRPr sz="3400" i="0" u="none" strike="noStrike" cap="none" dirty="0">
              <a:solidFill>
                <a:schemeClr val="dk1"/>
              </a:solidFill>
              <a:latin typeface="Century Gothic"/>
              <a:ea typeface="Century Gothic"/>
              <a:cs typeface="Century Gothic"/>
              <a:sym typeface="Century Gothic"/>
            </a:endParaRPr>
          </a:p>
        </p:txBody>
      </p:sp>
      <p:sp>
        <p:nvSpPr>
          <p:cNvPr id="125" name="Google Shape;125;p18"/>
          <p:cNvSpPr txBox="1">
            <a:spLocks noGrp="1"/>
          </p:cNvSpPr>
          <p:nvPr>
            <p:ph type="body" idx="1"/>
          </p:nvPr>
        </p:nvSpPr>
        <p:spPr>
          <a:xfrm>
            <a:off x="693225" y="1597150"/>
            <a:ext cx="11195100" cy="2125500"/>
          </a:xfrm>
          <a:prstGeom prst="rect">
            <a:avLst/>
          </a:prstGeom>
          <a:noFill/>
          <a:ln>
            <a:noFill/>
          </a:ln>
        </p:spPr>
        <p:txBody>
          <a:bodyPr spcFirstLastPara="1" wrap="square" lIns="91425" tIns="45700" rIns="91425" bIns="45700" anchor="t" anchorCtr="0">
            <a:noAutofit/>
          </a:bodyPr>
          <a:lstStyle/>
          <a:p>
            <a:pPr marL="0" lvl="0" indent="0">
              <a:spcBef>
                <a:spcPts val="1000"/>
              </a:spcBef>
              <a:spcAft>
                <a:spcPts val="0"/>
              </a:spcAft>
              <a:buNone/>
            </a:pPr>
            <a:r>
              <a:rPr lang="en-US" sz="2400">
                <a:latin typeface="Century Gothic"/>
                <a:ea typeface="Century Gothic"/>
                <a:cs typeface="Century Gothic"/>
                <a:sym typeface="Century Gothic"/>
              </a:rPr>
              <a:t>Please put your </a:t>
            </a:r>
            <a:r>
              <a:rPr lang="en-US" sz="2400" b="1">
                <a:latin typeface="Century Gothic"/>
                <a:ea typeface="Century Gothic"/>
                <a:cs typeface="Century Gothic"/>
                <a:sym typeface="Century Gothic"/>
              </a:rPr>
              <a:t>homework</a:t>
            </a:r>
            <a:r>
              <a:rPr lang="en-US" sz="2400">
                <a:latin typeface="Century Gothic"/>
                <a:ea typeface="Century Gothic"/>
                <a:cs typeface="Century Gothic"/>
                <a:sym typeface="Century Gothic"/>
              </a:rPr>
              <a:t> on your desk to be checked: </a:t>
            </a:r>
            <a:r>
              <a:rPr lang="en-US" sz="2400" b="1">
                <a:latin typeface="Century Gothic"/>
                <a:ea typeface="Century Gothic"/>
                <a:cs typeface="Century Gothic"/>
                <a:sym typeface="Century Gothic"/>
              </a:rPr>
              <a:t>Water for South Sudan</a:t>
            </a:r>
            <a:r>
              <a:rPr lang="en-US" sz="2400">
                <a:latin typeface="Century Gothic"/>
                <a:ea typeface="Century Gothic"/>
                <a:cs typeface="Century Gothic"/>
                <a:sym typeface="Century Gothic"/>
              </a:rPr>
              <a:t> and </a:t>
            </a:r>
            <a:r>
              <a:rPr lang="en-US" sz="2400" b="1">
                <a:latin typeface="Century Gothic"/>
                <a:ea typeface="Century Gothic"/>
                <a:cs typeface="Century Gothic"/>
                <a:sym typeface="Century Gothic"/>
              </a:rPr>
              <a:t>vocabulary</a:t>
            </a:r>
            <a:r>
              <a:rPr lang="en-US"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0" lvl="0" indent="0">
              <a:spcBef>
                <a:spcPts val="1000"/>
              </a:spcBef>
              <a:spcAft>
                <a:spcPts val="0"/>
              </a:spcAft>
              <a:buNone/>
            </a:pPr>
            <a:endParaRPr sz="900">
              <a:latin typeface="Century Gothic"/>
              <a:ea typeface="Century Gothic"/>
              <a:cs typeface="Century Gothic"/>
              <a:sym typeface="Century Gothic"/>
            </a:endParaRPr>
          </a:p>
          <a:p>
            <a:pPr marL="0" lvl="0" indent="0">
              <a:spcBef>
                <a:spcPts val="1000"/>
              </a:spcBef>
              <a:spcAft>
                <a:spcPts val="0"/>
              </a:spcAft>
              <a:buNone/>
            </a:pPr>
            <a:r>
              <a:rPr lang="en-US" sz="2400">
                <a:latin typeface="Century Gothic"/>
                <a:ea typeface="Century Gothic"/>
                <a:cs typeface="Century Gothic"/>
                <a:sym typeface="Century Gothic"/>
              </a:rPr>
              <a:t>While your teacher is checking that homework, compare your definitions with the ones below.  Correct your paper as necessary.</a:t>
            </a:r>
            <a:endParaRPr sz="2400">
              <a:latin typeface="Century Gothic"/>
              <a:ea typeface="Century Gothic"/>
              <a:cs typeface="Century Gothic"/>
              <a:sym typeface="Century Gothic"/>
            </a:endParaRPr>
          </a:p>
          <a:p>
            <a:pPr marL="0" lvl="0" indent="0">
              <a:spcBef>
                <a:spcPts val="1000"/>
              </a:spcBef>
              <a:spcAft>
                <a:spcPts val="0"/>
              </a:spcAft>
              <a:buNone/>
            </a:pPr>
            <a:endParaRPr sz="700">
              <a:latin typeface="Times New Roman"/>
              <a:ea typeface="Times New Roman"/>
              <a:cs typeface="Times New Roman"/>
              <a:sym typeface="Times New Roman"/>
            </a:endParaRPr>
          </a:p>
          <a:p>
            <a:pPr marL="0" lvl="0" indent="0">
              <a:spcBef>
                <a:spcPts val="1000"/>
              </a:spcBef>
              <a:spcAft>
                <a:spcPts val="0"/>
              </a:spcAft>
              <a:buNone/>
            </a:pPr>
            <a:r>
              <a:rPr lang="en-US" sz="700">
                <a:latin typeface="Times New Roman"/>
                <a:ea typeface="Times New Roman"/>
                <a:cs typeface="Times New Roman"/>
                <a:sym typeface="Times New Roman"/>
              </a:rPr>
              <a:t>  </a:t>
            </a:r>
            <a:endParaRPr sz="700">
              <a:latin typeface="Times New Roman"/>
              <a:ea typeface="Times New Roman"/>
              <a:cs typeface="Times New Roman"/>
              <a:sym typeface="Times New Roman"/>
            </a:endParaRPr>
          </a:p>
          <a:p>
            <a:pPr marL="0" lvl="0" indent="0">
              <a:spcBef>
                <a:spcPts val="1000"/>
              </a:spcBef>
              <a:spcAft>
                <a:spcPts val="0"/>
              </a:spcAft>
              <a:buNone/>
            </a:pPr>
            <a:endParaRPr sz="700">
              <a:latin typeface="Times New Roman"/>
              <a:ea typeface="Times New Roman"/>
              <a:cs typeface="Times New Roman"/>
              <a:sym typeface="Times New Roman"/>
            </a:endParaRPr>
          </a:p>
          <a:p>
            <a:pPr marL="0" lvl="0" indent="0">
              <a:spcBef>
                <a:spcPts val="1000"/>
              </a:spcBef>
              <a:spcAft>
                <a:spcPts val="0"/>
              </a:spcAft>
              <a:buNone/>
            </a:pPr>
            <a:endParaRPr sz="700">
              <a:latin typeface="Times New Roman"/>
              <a:ea typeface="Times New Roman"/>
              <a:cs typeface="Times New Roman"/>
              <a:sym typeface="Times New Roman"/>
            </a:endParaRPr>
          </a:p>
          <a:p>
            <a:pPr marL="0" lvl="0" indent="0">
              <a:spcBef>
                <a:spcPts val="1000"/>
              </a:spcBef>
              <a:spcAft>
                <a:spcPts val="0"/>
              </a:spcAft>
              <a:buNone/>
            </a:pPr>
            <a:endParaRPr sz="700">
              <a:latin typeface="Times New Roman"/>
              <a:ea typeface="Times New Roman"/>
              <a:cs typeface="Times New Roman"/>
              <a:sym typeface="Times New Roman"/>
            </a:endParaRPr>
          </a:p>
          <a:p>
            <a:pPr marL="0" lvl="0" indent="0">
              <a:spcBef>
                <a:spcPts val="1000"/>
              </a:spcBef>
              <a:spcAft>
                <a:spcPts val="0"/>
              </a:spcAft>
              <a:buNone/>
            </a:pPr>
            <a:endParaRPr sz="700">
              <a:latin typeface="Times New Roman"/>
              <a:ea typeface="Times New Roman"/>
              <a:cs typeface="Times New Roman"/>
              <a:sym typeface="Times New Roman"/>
            </a:endParaRPr>
          </a:p>
          <a:p>
            <a:pPr marL="0" lvl="0" indent="0">
              <a:spcBef>
                <a:spcPts val="1000"/>
              </a:spcBef>
              <a:spcAft>
                <a:spcPts val="0"/>
              </a:spcAft>
              <a:buNone/>
            </a:pPr>
            <a:endParaRPr sz="700">
              <a:latin typeface="Times New Roman"/>
              <a:ea typeface="Times New Roman"/>
              <a:cs typeface="Times New Roman"/>
              <a:sym typeface="Times New Roman"/>
            </a:endParaRPr>
          </a:p>
          <a:p>
            <a:pPr marL="0" lvl="0" indent="0" rtl="0">
              <a:spcBef>
                <a:spcPts val="1000"/>
              </a:spcBef>
              <a:spcAft>
                <a:spcPts val="0"/>
              </a:spcAft>
              <a:buNone/>
            </a:pPr>
            <a:endParaRPr sz="700">
              <a:latin typeface="Times New Roman"/>
              <a:ea typeface="Times New Roman"/>
              <a:cs typeface="Times New Roman"/>
              <a:sym typeface="Times New Roman"/>
            </a:endParaRPr>
          </a:p>
          <a:p>
            <a:pPr marL="0" lvl="0" indent="0" rtl="0">
              <a:spcBef>
                <a:spcPts val="1000"/>
              </a:spcBef>
              <a:spcAft>
                <a:spcPts val="0"/>
              </a:spcAft>
              <a:buNone/>
            </a:pPr>
            <a:endParaRPr sz="700">
              <a:latin typeface="Times New Roman"/>
              <a:ea typeface="Times New Roman"/>
              <a:cs typeface="Times New Roman"/>
              <a:sym typeface="Times New Roman"/>
            </a:endParaRPr>
          </a:p>
          <a:p>
            <a:pPr marL="0" lvl="0" indent="0" rtl="0">
              <a:spcBef>
                <a:spcPts val="1000"/>
              </a:spcBef>
              <a:spcAft>
                <a:spcPts val="0"/>
              </a:spcAft>
              <a:buNone/>
            </a:pPr>
            <a:r>
              <a:rPr lang="en-US" sz="700">
                <a:latin typeface="Times New Roman"/>
                <a:ea typeface="Times New Roman"/>
                <a:cs typeface="Times New Roman"/>
                <a:sym typeface="Times New Roman"/>
              </a:rPr>
              <a:t> </a:t>
            </a:r>
            <a:endParaRPr sz="700">
              <a:latin typeface="Times New Roman"/>
              <a:ea typeface="Times New Roman"/>
              <a:cs typeface="Times New Roman"/>
              <a:sym typeface="Times New Roman"/>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rtl="0">
              <a:spcBef>
                <a:spcPts val="1000"/>
              </a:spcBef>
              <a:spcAft>
                <a:spcPts val="0"/>
              </a:spcAft>
              <a:buNone/>
            </a:pPr>
            <a:endParaRPr sz="1100">
              <a:latin typeface="Arial"/>
              <a:ea typeface="Arial"/>
              <a:cs typeface="Arial"/>
              <a:sym typeface="Arial"/>
            </a:endParaRPr>
          </a:p>
          <a:p>
            <a:pPr marL="0" lvl="0" indent="0">
              <a:spcBef>
                <a:spcPts val="1000"/>
              </a:spcBef>
              <a:spcAft>
                <a:spcPts val="0"/>
              </a:spcAft>
              <a:buClr>
                <a:schemeClr val="dk1"/>
              </a:buClr>
              <a:buSzPts val="1100"/>
              <a:buFont typeface="Arial"/>
              <a:buNone/>
            </a:pPr>
            <a:endParaRPr sz="1100">
              <a:latin typeface="Arial"/>
              <a:ea typeface="Arial"/>
              <a:cs typeface="Arial"/>
              <a:sym typeface="Arial"/>
            </a:endParaRPr>
          </a:p>
          <a:p>
            <a:pPr marL="0" lvl="0" indent="0">
              <a:spcBef>
                <a:spcPts val="1000"/>
              </a:spcBef>
              <a:spcAft>
                <a:spcPts val="0"/>
              </a:spcAft>
              <a:buClr>
                <a:schemeClr val="dk1"/>
              </a:buClr>
              <a:buSzPts val="1100"/>
              <a:buFont typeface="Arial"/>
              <a:buNone/>
            </a:pPr>
            <a:endParaRPr sz="1100">
              <a:latin typeface="Arial"/>
              <a:ea typeface="Arial"/>
              <a:cs typeface="Arial"/>
              <a:sym typeface="Arial"/>
            </a:endParaRPr>
          </a:p>
          <a:p>
            <a:pPr marL="0" lvl="0" indent="0">
              <a:spcBef>
                <a:spcPts val="1000"/>
              </a:spcBef>
              <a:spcAft>
                <a:spcPts val="0"/>
              </a:spcAft>
              <a:buClr>
                <a:schemeClr val="dk1"/>
              </a:buClr>
              <a:buSzPts val="1100"/>
              <a:buFont typeface="Arial"/>
              <a:buNone/>
            </a:pPr>
            <a:endParaRPr sz="1100">
              <a:latin typeface="Arial"/>
              <a:ea typeface="Arial"/>
              <a:cs typeface="Arial"/>
              <a:sym typeface="Arial"/>
            </a:endParaRPr>
          </a:p>
          <a:p>
            <a:pPr marL="0" lvl="0" indent="0">
              <a:spcBef>
                <a:spcPts val="1000"/>
              </a:spcBef>
              <a:spcAft>
                <a:spcPts val="0"/>
              </a:spcAft>
              <a:buNone/>
            </a:pPr>
            <a:endParaRPr sz="2400">
              <a:latin typeface="Century Gothic"/>
              <a:ea typeface="Century Gothic"/>
              <a:cs typeface="Century Gothic"/>
              <a:sym typeface="Century Gothic"/>
            </a:endParaRPr>
          </a:p>
          <a:p>
            <a:pPr marL="0" lvl="0" indent="0" rtl="0">
              <a:spcBef>
                <a:spcPts val="1000"/>
              </a:spcBef>
              <a:spcAft>
                <a:spcPts val="0"/>
              </a:spcAft>
              <a:buNone/>
            </a:pPr>
            <a:endParaRPr sz="1100" b="1">
              <a:latin typeface="Arial"/>
              <a:ea typeface="Arial"/>
              <a:cs typeface="Arial"/>
              <a:sym typeface="Arial"/>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p:txBody>
      </p:sp>
      <p:pic>
        <p:nvPicPr>
          <p:cNvPr id="126" name="Google Shape;126;p18"/>
          <p:cNvPicPr preferRelativeResize="0"/>
          <p:nvPr/>
        </p:nvPicPr>
        <p:blipFill rotWithShape="1">
          <a:blip r:embed="rId3">
            <a:alphaModFix/>
          </a:blip>
          <a:srcRect/>
          <a:stretch/>
        </p:blipFill>
        <p:spPr>
          <a:xfrm>
            <a:off x="10798730" y="185949"/>
            <a:ext cx="1089660" cy="1395730"/>
          </a:xfrm>
          <a:prstGeom prst="rect">
            <a:avLst/>
          </a:prstGeom>
          <a:noFill/>
          <a:ln>
            <a:noFill/>
          </a:ln>
        </p:spPr>
      </p:pic>
      <p:graphicFrame>
        <p:nvGraphicFramePr>
          <p:cNvPr id="127" name="Google Shape;127;p18"/>
          <p:cNvGraphicFramePr/>
          <p:nvPr/>
        </p:nvGraphicFramePr>
        <p:xfrm>
          <a:off x="821325" y="3722650"/>
          <a:ext cx="10530575" cy="2937940"/>
        </p:xfrm>
        <a:graphic>
          <a:graphicData uri="http://schemas.openxmlformats.org/drawingml/2006/table">
            <a:tbl>
              <a:tblPr>
                <a:noFill/>
                <a:tableStyleId>{10660043-6D2F-4A7A-B38D-B35059F78141}</a:tableStyleId>
              </a:tblPr>
              <a:tblGrid>
                <a:gridCol w="4971975">
                  <a:extLst>
                    <a:ext uri="{9D8B030D-6E8A-4147-A177-3AD203B41FA5}">
                      <a16:colId xmlns:a16="http://schemas.microsoft.com/office/drawing/2014/main" val="20000"/>
                    </a:ext>
                  </a:extLst>
                </a:gridCol>
                <a:gridCol w="5558600">
                  <a:extLst>
                    <a:ext uri="{9D8B030D-6E8A-4147-A177-3AD203B41FA5}">
                      <a16:colId xmlns:a16="http://schemas.microsoft.com/office/drawing/2014/main" val="20001"/>
                    </a:ext>
                  </a:extLst>
                </a:gridCol>
              </a:tblGrid>
              <a:tr h="418450">
                <a:tc>
                  <a:txBody>
                    <a:bodyPr/>
                    <a:lstStyle/>
                    <a:p>
                      <a:pPr marL="0" lvl="0" indent="0">
                        <a:spcBef>
                          <a:spcPts val="0"/>
                        </a:spcBef>
                        <a:spcAft>
                          <a:spcPts val="0"/>
                        </a:spcAft>
                        <a:buNone/>
                      </a:pPr>
                      <a:r>
                        <a:rPr lang="en-US" sz="1800" b="1">
                          <a:latin typeface="Century Gothic"/>
                          <a:ea typeface="Century Gothic"/>
                          <a:cs typeface="Century Gothic"/>
                          <a:sym typeface="Century Gothic"/>
                        </a:rPr>
                        <a:t>WORD</a:t>
                      </a:r>
                      <a:endParaRPr sz="1800" b="1">
                        <a:latin typeface="Century Gothic"/>
                        <a:ea typeface="Century Gothic"/>
                        <a:cs typeface="Century Gothic"/>
                        <a:sym typeface="Century Gothic"/>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FEFEF"/>
                    </a:solidFill>
                  </a:tcPr>
                </a:tc>
                <a:tc>
                  <a:txBody>
                    <a:bodyPr/>
                    <a:lstStyle/>
                    <a:p>
                      <a:pPr marL="0" lvl="0" indent="0">
                        <a:spcBef>
                          <a:spcPts val="0"/>
                        </a:spcBef>
                        <a:spcAft>
                          <a:spcPts val="0"/>
                        </a:spcAft>
                        <a:buNone/>
                      </a:pPr>
                      <a:r>
                        <a:rPr lang="en-US" sz="1800" b="1">
                          <a:latin typeface="Century Gothic"/>
                          <a:ea typeface="Century Gothic"/>
                          <a:cs typeface="Century Gothic"/>
                          <a:sym typeface="Century Gothic"/>
                        </a:rPr>
                        <a:t>DEFINITION</a:t>
                      </a:r>
                      <a:endParaRPr sz="1800" b="1">
                        <a:latin typeface="Century Gothic"/>
                        <a:ea typeface="Century Gothic"/>
                        <a:cs typeface="Century Gothic"/>
                        <a:sym typeface="Century Gothic"/>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solidFill>
                      <a:srgbClr val="EFEFEF"/>
                    </a:solidFill>
                  </a:tcPr>
                </a:tc>
                <a:extLst>
                  <a:ext uri="{0D108BD9-81ED-4DB2-BD59-A6C34878D82A}">
                    <a16:rowId xmlns:a16="http://schemas.microsoft.com/office/drawing/2014/main" val="10000"/>
                  </a:ext>
                </a:extLst>
              </a:tr>
              <a:tr h="505900">
                <a:tc>
                  <a:txBody>
                    <a:bodyPr/>
                    <a:lstStyle/>
                    <a:p>
                      <a:pPr marL="0" lvl="0" indent="0">
                        <a:spcBef>
                          <a:spcPts val="0"/>
                        </a:spcBef>
                        <a:spcAft>
                          <a:spcPts val="0"/>
                        </a:spcAft>
                        <a:buNone/>
                      </a:pPr>
                      <a:r>
                        <a:rPr lang="en-US" sz="1800" b="1">
                          <a:latin typeface="Century Gothic"/>
                          <a:ea typeface="Century Gothic"/>
                          <a:cs typeface="Century Gothic"/>
                          <a:sym typeface="Century Gothic"/>
                        </a:rPr>
                        <a:t>mission</a:t>
                      </a:r>
                      <a:endParaRPr sz="1800" b="1">
                        <a:latin typeface="Century Gothic"/>
                        <a:ea typeface="Century Gothic"/>
                        <a:cs typeface="Century Gothic"/>
                        <a:sym typeface="Century Gothic"/>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800" b="1" dirty="0">
                          <a:latin typeface="Century Gothic"/>
                          <a:ea typeface="Century Gothic"/>
                          <a:cs typeface="Century Gothic"/>
                          <a:sym typeface="Century Gothic"/>
                        </a:rPr>
                        <a:t>purpose</a:t>
                      </a:r>
                      <a:endParaRPr sz="1800" b="1" dirty="0">
                        <a:latin typeface="Century Gothic"/>
                        <a:ea typeface="Century Gothic"/>
                        <a:cs typeface="Century Gothic"/>
                        <a:sym typeface="Century Gothic"/>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505900">
                <a:tc>
                  <a:txBody>
                    <a:bodyPr/>
                    <a:lstStyle/>
                    <a:p>
                      <a:pPr marL="0" lvl="0" indent="0">
                        <a:spcBef>
                          <a:spcPts val="0"/>
                        </a:spcBef>
                        <a:spcAft>
                          <a:spcPts val="0"/>
                        </a:spcAft>
                        <a:buNone/>
                      </a:pPr>
                      <a:r>
                        <a:rPr lang="en-US" sz="1800" b="1">
                          <a:latin typeface="Century Gothic"/>
                          <a:ea typeface="Century Gothic"/>
                          <a:cs typeface="Century Gothic"/>
                          <a:sym typeface="Century Gothic"/>
                        </a:rPr>
                        <a:t>transform</a:t>
                      </a:r>
                      <a:endParaRPr sz="1800" b="1">
                        <a:latin typeface="Century Gothic"/>
                        <a:ea typeface="Century Gothic"/>
                        <a:cs typeface="Century Gothic"/>
                        <a:sym typeface="Century Gothic"/>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800" b="1">
                          <a:latin typeface="Century Gothic"/>
                          <a:ea typeface="Century Gothic"/>
                          <a:cs typeface="Century Gothic"/>
                          <a:sym typeface="Century Gothic"/>
                        </a:rPr>
                        <a:t>completely change</a:t>
                      </a:r>
                      <a:endParaRPr sz="1800" b="1">
                        <a:latin typeface="Century Gothic"/>
                        <a:ea typeface="Century Gothic"/>
                        <a:cs typeface="Century Gothic"/>
                        <a:sym typeface="Century Gothic"/>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505900">
                <a:tc>
                  <a:txBody>
                    <a:bodyPr/>
                    <a:lstStyle/>
                    <a:p>
                      <a:pPr marL="0" lvl="0" indent="0">
                        <a:spcBef>
                          <a:spcPts val="0"/>
                        </a:spcBef>
                        <a:spcAft>
                          <a:spcPts val="0"/>
                        </a:spcAft>
                        <a:buNone/>
                      </a:pPr>
                      <a:r>
                        <a:rPr lang="en-US" sz="1800" b="1">
                          <a:latin typeface="Century Gothic"/>
                          <a:ea typeface="Century Gothic"/>
                          <a:cs typeface="Century Gothic"/>
                          <a:sym typeface="Century Gothic"/>
                        </a:rPr>
                        <a:t>empower</a:t>
                      </a:r>
                      <a:endParaRPr sz="1800" b="1">
                        <a:latin typeface="Century Gothic"/>
                        <a:ea typeface="Century Gothic"/>
                        <a:cs typeface="Century Gothic"/>
                        <a:sym typeface="Century Gothic"/>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800" b="1">
                          <a:latin typeface="Century Gothic"/>
                          <a:ea typeface="Century Gothic"/>
                          <a:cs typeface="Century Gothic"/>
                          <a:sym typeface="Century Gothic"/>
                        </a:rPr>
                        <a:t>give someone more control over their own life</a:t>
                      </a:r>
                      <a:endParaRPr sz="1800" b="1">
                        <a:latin typeface="Century Gothic"/>
                        <a:ea typeface="Century Gothic"/>
                        <a:cs typeface="Century Gothic"/>
                        <a:sym typeface="Century Gothic"/>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505900">
                <a:tc>
                  <a:txBody>
                    <a:bodyPr/>
                    <a:lstStyle/>
                    <a:p>
                      <a:pPr marL="0" lvl="0" indent="0">
                        <a:spcBef>
                          <a:spcPts val="0"/>
                        </a:spcBef>
                        <a:spcAft>
                          <a:spcPts val="0"/>
                        </a:spcAft>
                        <a:buNone/>
                      </a:pPr>
                      <a:r>
                        <a:rPr lang="en-US" sz="1800" b="1">
                          <a:latin typeface="Century Gothic"/>
                          <a:ea typeface="Century Gothic"/>
                          <a:cs typeface="Century Gothic"/>
                          <a:sym typeface="Century Gothic"/>
                        </a:rPr>
                        <a:t>principle</a:t>
                      </a:r>
                      <a:endParaRPr sz="1800" b="1">
                        <a:latin typeface="Century Gothic"/>
                        <a:ea typeface="Century Gothic"/>
                        <a:cs typeface="Century Gothic"/>
                        <a:sym typeface="Century Gothic"/>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800" b="1">
                          <a:latin typeface="Century Gothic"/>
                          <a:ea typeface="Century Gothic"/>
                          <a:cs typeface="Century Gothic"/>
                          <a:sym typeface="Century Gothic"/>
                        </a:rPr>
                        <a:t>a belief about what is right or wrong</a:t>
                      </a:r>
                      <a:endParaRPr sz="1800" b="1">
                        <a:latin typeface="Century Gothic"/>
                        <a:ea typeface="Century Gothic"/>
                        <a:cs typeface="Century Gothic"/>
                        <a:sym typeface="Century Gothic"/>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412200">
                <a:tc>
                  <a:txBody>
                    <a:bodyPr/>
                    <a:lstStyle/>
                    <a:p>
                      <a:pPr marL="0" lvl="0" indent="0">
                        <a:spcBef>
                          <a:spcPts val="0"/>
                        </a:spcBef>
                        <a:spcAft>
                          <a:spcPts val="0"/>
                        </a:spcAft>
                        <a:buNone/>
                      </a:pPr>
                      <a:r>
                        <a:rPr lang="en-US" sz="1800" b="1">
                          <a:latin typeface="Century Gothic"/>
                          <a:ea typeface="Century Gothic"/>
                          <a:cs typeface="Century Gothic"/>
                          <a:sym typeface="Century Gothic"/>
                        </a:rPr>
                        <a:t>renewed</a:t>
                      </a:r>
                      <a:endParaRPr sz="1800" b="1">
                        <a:latin typeface="Century Gothic"/>
                        <a:ea typeface="Century Gothic"/>
                        <a:cs typeface="Century Gothic"/>
                        <a:sym typeface="Century Gothic"/>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800" b="1" dirty="0">
                          <a:latin typeface="Century Gothic"/>
                          <a:ea typeface="Century Gothic"/>
                          <a:cs typeface="Century Gothic"/>
                          <a:sym typeface="Century Gothic"/>
                        </a:rPr>
                        <a:t>feeling strong and able to start again</a:t>
                      </a:r>
                      <a:endParaRPr sz="1800" b="1" dirty="0">
                        <a:latin typeface="Century Gothic"/>
                        <a:ea typeface="Century Gothic"/>
                        <a:cs typeface="Century Gothic"/>
                        <a:sym typeface="Century Gothic"/>
                      </a:endParaRPr>
                    </a:p>
                  </a:txBody>
                  <a:tcPr marL="91425" marR="91425" marT="91425" marB="91425">
                    <a:lnL w="19050" cap="flat" cmpd="sng">
                      <a:solidFill>
                        <a:srgbClr val="000000"/>
                      </a:solidFill>
                      <a:prstDash val="solid"/>
                      <a:round/>
                      <a:headEnd type="none" w="sm" len="sm"/>
                      <a:tailEnd type="none" w="sm" len="sm"/>
                    </a:lnL>
                    <a:lnR w="19050" cap="flat" cmpd="sng">
                      <a:solidFill>
                        <a:srgbClr val="000000"/>
                      </a:solidFill>
                      <a:prstDash val="solid"/>
                      <a:round/>
                      <a:headEnd type="none" w="sm" len="sm"/>
                      <a:tailEnd type="none" w="sm" len="sm"/>
                    </a:lnR>
                    <a:lnT w="19050" cap="flat" cmpd="sng">
                      <a:solidFill>
                        <a:srgbClr val="000000"/>
                      </a:solidFill>
                      <a:prstDash val="solid"/>
                      <a:round/>
                      <a:headEnd type="none" w="sm" len="sm"/>
                      <a:tailEnd type="none" w="sm" len="sm"/>
                    </a:lnT>
                    <a:lnB w="1905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connect</a:t>
            </a:r>
            <a:endParaRPr sz="3400" i="0" u="none" strike="noStrike" cap="none" dirty="0">
              <a:solidFill>
                <a:schemeClr val="dk1"/>
              </a:solidFill>
              <a:latin typeface="Century Gothic"/>
              <a:ea typeface="Century Gothic"/>
              <a:cs typeface="Century Gothic"/>
              <a:sym typeface="Century Gothic"/>
            </a:endParaRPr>
          </a:p>
        </p:txBody>
      </p:sp>
      <p:sp>
        <p:nvSpPr>
          <p:cNvPr id="134" name="Google Shape;134;p19"/>
          <p:cNvSpPr txBox="1">
            <a:spLocks noGrp="1"/>
          </p:cNvSpPr>
          <p:nvPr>
            <p:ph type="body" idx="1"/>
          </p:nvPr>
        </p:nvSpPr>
        <p:spPr>
          <a:xfrm>
            <a:off x="693225" y="1484725"/>
            <a:ext cx="11195100" cy="4879800"/>
          </a:xfrm>
          <a:prstGeom prst="rect">
            <a:avLst/>
          </a:prstGeom>
          <a:noFill/>
          <a:ln>
            <a:noFill/>
          </a:ln>
        </p:spPr>
        <p:txBody>
          <a:bodyPr spcFirstLastPara="1" wrap="square" lIns="91425" tIns="45700" rIns="91425" bIns="45700" anchor="t" anchorCtr="0">
            <a:noAutofit/>
          </a:bodyPr>
          <a:lstStyle/>
          <a:p>
            <a:pPr marL="0" lvl="0" indent="0">
              <a:spcBef>
                <a:spcPts val="1000"/>
              </a:spcBef>
              <a:spcAft>
                <a:spcPts val="0"/>
              </a:spcAft>
              <a:buNone/>
            </a:pPr>
            <a:endParaRPr sz="2400" dirty="0">
              <a:latin typeface="Century Gothic"/>
              <a:ea typeface="Century Gothic"/>
              <a:cs typeface="Century Gothic"/>
              <a:sym typeface="Century Gothic"/>
            </a:endParaRPr>
          </a:p>
          <a:p>
            <a:pPr marL="0" lvl="0" indent="0">
              <a:spcBef>
                <a:spcPts val="1000"/>
              </a:spcBef>
              <a:spcAft>
                <a:spcPts val="0"/>
              </a:spcAft>
              <a:buNone/>
            </a:pPr>
            <a:r>
              <a:rPr lang="en-US" sz="2400" dirty="0">
                <a:latin typeface="Century Gothic"/>
                <a:ea typeface="Century Gothic"/>
                <a:cs typeface="Century Gothic"/>
                <a:sym typeface="Century Gothic"/>
              </a:rPr>
              <a:t>Turn and talk to your partner about the questions below:</a:t>
            </a:r>
            <a:endParaRPr sz="2400" dirty="0">
              <a:latin typeface="Century Gothic"/>
              <a:ea typeface="Century Gothic"/>
              <a:cs typeface="Century Gothic"/>
              <a:sym typeface="Century Gothic"/>
            </a:endParaRPr>
          </a:p>
          <a:p>
            <a:pPr marL="0" lvl="0" indent="0">
              <a:spcBef>
                <a:spcPts val="1000"/>
              </a:spcBef>
              <a:spcAft>
                <a:spcPts val="0"/>
              </a:spcAft>
              <a:buNone/>
            </a:pPr>
            <a:endParaRPr sz="1100" dirty="0">
              <a:latin typeface="Arial"/>
              <a:ea typeface="Arial"/>
              <a:cs typeface="Arial"/>
              <a:sym typeface="Arial"/>
            </a:endParaRPr>
          </a:p>
          <a:p>
            <a:pPr marL="0" lvl="0" indent="0">
              <a:spcBef>
                <a:spcPts val="1000"/>
              </a:spcBef>
              <a:spcAft>
                <a:spcPts val="0"/>
              </a:spcAft>
              <a:buNone/>
            </a:pPr>
            <a:endParaRPr sz="1100" dirty="0">
              <a:latin typeface="Arial"/>
              <a:ea typeface="Arial"/>
              <a:cs typeface="Arial"/>
              <a:sym typeface="Arial"/>
            </a:endParaRPr>
          </a:p>
          <a:p>
            <a:pPr marL="457200" lvl="0" indent="-381000" rtl="0">
              <a:spcBef>
                <a:spcPts val="1000"/>
              </a:spcBef>
              <a:spcAft>
                <a:spcPts val="0"/>
              </a:spcAft>
              <a:buSzPct val="100000"/>
              <a:buFont typeface="Century Gothic"/>
              <a:buAutoNum type="arabicPeriod"/>
            </a:pPr>
            <a:r>
              <a:rPr lang="en-US" b="1" dirty="0">
                <a:latin typeface="Century Gothic"/>
                <a:ea typeface="Century Gothic"/>
                <a:cs typeface="Century Gothic"/>
                <a:sym typeface="Century Gothic"/>
              </a:rPr>
              <a:t>What is an experience that has transformed you?</a:t>
            </a:r>
          </a:p>
          <a:p>
            <a:pPr marL="457200" lvl="0" indent="-381000" rtl="0">
              <a:spcBef>
                <a:spcPts val="1000"/>
              </a:spcBef>
              <a:spcAft>
                <a:spcPts val="0"/>
              </a:spcAft>
              <a:buSzPct val="100000"/>
              <a:buFont typeface="Century Gothic"/>
              <a:buAutoNum type="arabicPeriod"/>
            </a:pPr>
            <a:endParaRPr lang="en-US" b="1" dirty="0">
              <a:latin typeface="Century Gothic"/>
              <a:ea typeface="Century Gothic"/>
              <a:cs typeface="Century Gothic"/>
              <a:sym typeface="Century Gothic"/>
            </a:endParaRPr>
          </a:p>
          <a:p>
            <a:pPr marL="457200" lvl="0" indent="-381000" rtl="0">
              <a:spcBef>
                <a:spcPts val="1000"/>
              </a:spcBef>
              <a:spcAft>
                <a:spcPts val="0"/>
              </a:spcAft>
              <a:buSzPct val="100000"/>
              <a:buFont typeface="Century Gothic"/>
              <a:buAutoNum type="arabicPeriod"/>
            </a:pPr>
            <a:r>
              <a:rPr lang="en-US" b="1" dirty="0">
                <a:latin typeface="Century Gothic"/>
                <a:ea typeface="Century Gothic"/>
                <a:cs typeface="Century Gothic"/>
                <a:sym typeface="Century Gothic"/>
              </a:rPr>
              <a:t>What is an experience that has empowered you?</a:t>
            </a:r>
            <a:endParaRPr b="1" dirty="0">
              <a:latin typeface="Century Gothic"/>
              <a:ea typeface="Century Gothic"/>
              <a:cs typeface="Century Gothic"/>
              <a:sym typeface="Century Gothic"/>
            </a:endParaRPr>
          </a:p>
          <a:p>
            <a:pPr marL="0" lvl="0" indent="0" rtl="0">
              <a:spcBef>
                <a:spcPts val="1000"/>
              </a:spcBef>
              <a:spcAft>
                <a:spcPts val="0"/>
              </a:spcAft>
              <a:buNone/>
            </a:pPr>
            <a:endParaRPr sz="2400" b="1" dirty="0">
              <a:latin typeface="Century Gothic"/>
              <a:ea typeface="Century Gothic"/>
              <a:cs typeface="Century Gothic"/>
              <a:sym typeface="Century Gothic"/>
            </a:endParaRPr>
          </a:p>
          <a:p>
            <a:pPr marL="0" lvl="0" indent="0" rtl="0">
              <a:spcBef>
                <a:spcPts val="1000"/>
              </a:spcBef>
              <a:spcAft>
                <a:spcPts val="0"/>
              </a:spcAft>
              <a:buNone/>
            </a:pPr>
            <a:endParaRPr sz="700" dirty="0">
              <a:latin typeface="Times New Roman"/>
              <a:ea typeface="Times New Roman"/>
              <a:cs typeface="Times New Roman"/>
              <a:sym typeface="Times New Roman"/>
            </a:endParaRPr>
          </a:p>
          <a:p>
            <a:pPr marL="0" lvl="0" indent="0" rtl="0">
              <a:spcBef>
                <a:spcPts val="1000"/>
              </a:spcBef>
              <a:spcAft>
                <a:spcPts val="0"/>
              </a:spcAft>
              <a:buNone/>
            </a:pPr>
            <a:endParaRPr sz="700" dirty="0">
              <a:latin typeface="Times New Roman"/>
              <a:ea typeface="Times New Roman"/>
              <a:cs typeface="Times New Roman"/>
              <a:sym typeface="Times New Roman"/>
            </a:endParaRPr>
          </a:p>
          <a:p>
            <a:pPr marL="0" lvl="0" indent="0" rtl="0">
              <a:spcBef>
                <a:spcPts val="1000"/>
              </a:spcBef>
              <a:spcAft>
                <a:spcPts val="0"/>
              </a:spcAft>
              <a:buNone/>
            </a:pPr>
            <a:endParaRPr sz="700" dirty="0">
              <a:latin typeface="Times New Roman"/>
              <a:ea typeface="Times New Roman"/>
              <a:cs typeface="Times New Roman"/>
              <a:sym typeface="Times New Roman"/>
            </a:endParaRPr>
          </a:p>
          <a:p>
            <a:pPr marL="0" lvl="0" indent="0" rtl="0">
              <a:spcBef>
                <a:spcPts val="1000"/>
              </a:spcBef>
              <a:spcAft>
                <a:spcPts val="0"/>
              </a:spcAft>
              <a:buNone/>
            </a:pPr>
            <a:endParaRPr sz="700" dirty="0">
              <a:latin typeface="Times New Roman"/>
              <a:ea typeface="Times New Roman"/>
              <a:cs typeface="Times New Roman"/>
              <a:sym typeface="Times New Roman"/>
            </a:endParaRPr>
          </a:p>
          <a:p>
            <a:pPr marL="0" lvl="0" indent="0" rtl="0">
              <a:spcBef>
                <a:spcPts val="1000"/>
              </a:spcBef>
              <a:spcAft>
                <a:spcPts val="0"/>
              </a:spcAft>
              <a:buNone/>
            </a:pPr>
            <a:r>
              <a:rPr lang="en-US" sz="700" dirty="0">
                <a:latin typeface="Times New Roman"/>
                <a:ea typeface="Times New Roman"/>
                <a:cs typeface="Times New Roman"/>
                <a:sym typeface="Times New Roman"/>
              </a:rPr>
              <a:t> </a:t>
            </a:r>
            <a:endParaRPr sz="700" dirty="0">
              <a:latin typeface="Times New Roman"/>
              <a:ea typeface="Times New Roman"/>
              <a:cs typeface="Times New Roman"/>
              <a:sym typeface="Times New Roman"/>
            </a:endParaRPr>
          </a:p>
          <a:p>
            <a:pPr marL="0" lvl="0" indent="0" rtl="0">
              <a:spcBef>
                <a:spcPts val="1000"/>
              </a:spcBef>
              <a:spcAft>
                <a:spcPts val="0"/>
              </a:spcAft>
              <a:buNone/>
            </a:pPr>
            <a:endParaRPr sz="1100" dirty="0">
              <a:latin typeface="Arial"/>
              <a:ea typeface="Arial"/>
              <a:cs typeface="Arial"/>
              <a:sym typeface="Arial"/>
            </a:endParaRPr>
          </a:p>
          <a:p>
            <a:pPr marL="0" lvl="0" indent="0" rtl="0">
              <a:spcBef>
                <a:spcPts val="1000"/>
              </a:spcBef>
              <a:spcAft>
                <a:spcPts val="0"/>
              </a:spcAft>
              <a:buNone/>
            </a:pPr>
            <a:endParaRPr sz="1100" dirty="0">
              <a:latin typeface="Arial"/>
              <a:ea typeface="Arial"/>
              <a:cs typeface="Arial"/>
              <a:sym typeface="Arial"/>
            </a:endParaRPr>
          </a:p>
          <a:p>
            <a:pPr marL="0" lvl="0" indent="0" rtl="0">
              <a:spcBef>
                <a:spcPts val="1000"/>
              </a:spcBef>
              <a:spcAft>
                <a:spcPts val="0"/>
              </a:spcAft>
              <a:buNone/>
            </a:pPr>
            <a:endParaRPr sz="1100" dirty="0">
              <a:latin typeface="Arial"/>
              <a:ea typeface="Arial"/>
              <a:cs typeface="Arial"/>
              <a:sym typeface="Arial"/>
            </a:endParaRPr>
          </a:p>
          <a:p>
            <a:pPr marL="0" lvl="0" indent="0" rtl="0">
              <a:spcBef>
                <a:spcPts val="1000"/>
              </a:spcBef>
              <a:spcAft>
                <a:spcPts val="0"/>
              </a:spcAft>
              <a:buNone/>
            </a:pPr>
            <a:endParaRPr sz="1100" dirty="0">
              <a:latin typeface="Arial"/>
              <a:ea typeface="Arial"/>
              <a:cs typeface="Arial"/>
              <a:sym typeface="Arial"/>
            </a:endParaRPr>
          </a:p>
          <a:p>
            <a:pPr marL="0" lvl="0" indent="0" rtl="0">
              <a:spcBef>
                <a:spcPts val="1000"/>
              </a:spcBef>
              <a:spcAft>
                <a:spcPts val="0"/>
              </a:spcAft>
              <a:buNone/>
            </a:pPr>
            <a:endParaRPr sz="1100" b="1" dirty="0">
              <a:latin typeface="Arial"/>
              <a:ea typeface="Arial"/>
              <a:cs typeface="Arial"/>
              <a:sym typeface="Arial"/>
            </a:endParaRPr>
          </a:p>
          <a:p>
            <a:pPr marL="0" marR="0" lvl="0" indent="0" algn="l" rtl="0">
              <a:lnSpc>
                <a:spcPct val="90000"/>
              </a:lnSpc>
              <a:spcBef>
                <a:spcPts val="1000"/>
              </a:spcBef>
              <a:spcAft>
                <a:spcPts val="0"/>
              </a:spcAft>
              <a:buNone/>
            </a:pPr>
            <a:endParaRPr sz="2600" dirty="0">
              <a:latin typeface="Century Gothic"/>
              <a:ea typeface="Century Gothic"/>
              <a:cs typeface="Century Gothic"/>
              <a:sym typeface="Century Gothic"/>
            </a:endParaRPr>
          </a:p>
        </p:txBody>
      </p:sp>
      <p:pic>
        <p:nvPicPr>
          <p:cNvPr id="135" name="Google Shape;135;p19"/>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3677347A-9E5A-48E3-AF7D-7ABDC8DD1441}"/>
              </a:ext>
            </a:extLst>
          </p:cNvPr>
          <p:cNvPicPr>
            <a:picLocks noChangeAspect="1"/>
          </p:cNvPicPr>
          <p:nvPr/>
        </p:nvPicPr>
        <p:blipFill>
          <a:blip r:embed="rId4"/>
          <a:stretch>
            <a:fillRect/>
          </a:stretch>
        </p:blipFill>
        <p:spPr>
          <a:xfrm>
            <a:off x="10724768" y="5986724"/>
            <a:ext cx="774007" cy="755601"/>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0"/>
          <p:cNvSpPr txBox="1">
            <a:spLocks noGrp="1"/>
          </p:cNvSpPr>
          <p:nvPr>
            <p:ph type="title"/>
          </p:nvPr>
        </p:nvSpPr>
        <p:spPr>
          <a:xfrm>
            <a:off x="615924"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discuss our Learning Target</a:t>
            </a:r>
            <a:endParaRPr sz="3400" i="0" u="none" strike="noStrike" cap="none" dirty="0">
              <a:solidFill>
                <a:schemeClr val="dk1"/>
              </a:solidFill>
              <a:latin typeface="Century Gothic"/>
              <a:ea typeface="Century Gothic"/>
              <a:cs typeface="Century Gothic"/>
              <a:sym typeface="Century Gothic"/>
            </a:endParaRPr>
          </a:p>
        </p:txBody>
      </p:sp>
      <p:sp>
        <p:nvSpPr>
          <p:cNvPr id="142" name="Google Shape;142;p20"/>
          <p:cNvSpPr txBox="1">
            <a:spLocks noGrp="1"/>
          </p:cNvSpPr>
          <p:nvPr>
            <p:ph type="body" idx="1"/>
          </p:nvPr>
        </p:nvSpPr>
        <p:spPr>
          <a:xfrm>
            <a:off x="538618" y="1385950"/>
            <a:ext cx="11349681" cy="5391900"/>
          </a:xfrm>
          <a:prstGeom prst="rect">
            <a:avLst/>
          </a:prstGeom>
          <a:noFill/>
          <a:ln>
            <a:noFill/>
          </a:ln>
        </p:spPr>
        <p:txBody>
          <a:bodyPr spcFirstLastPara="1" wrap="square" lIns="91425" tIns="45700" rIns="91425" bIns="45700" anchor="t" anchorCtr="0">
            <a:noAutofit/>
          </a:bodyPr>
          <a:lstStyle/>
          <a:p>
            <a:pPr marL="76200" lvl="0" indent="0" rtl="0">
              <a:lnSpc>
                <a:spcPct val="115000"/>
              </a:lnSpc>
              <a:spcBef>
                <a:spcPts val="0"/>
              </a:spcBef>
              <a:spcAft>
                <a:spcPts val="0"/>
              </a:spcAft>
              <a:buNone/>
            </a:pPr>
            <a:endParaRPr sz="1100" b="1" dirty="0">
              <a:solidFill>
                <a:srgbClr val="000000"/>
              </a:solidFill>
              <a:latin typeface="Arial"/>
              <a:ea typeface="Arial"/>
              <a:cs typeface="Arial"/>
              <a:sym typeface="Arial"/>
            </a:endParaRPr>
          </a:p>
          <a:p>
            <a:pPr marL="76200" lvl="0" indent="0" rtl="0">
              <a:lnSpc>
                <a:spcPct val="115000"/>
              </a:lnSpc>
              <a:spcBef>
                <a:spcPts val="0"/>
              </a:spcBef>
              <a:spcAft>
                <a:spcPts val="0"/>
              </a:spcAft>
              <a:buNone/>
            </a:pPr>
            <a:endParaRPr sz="1100" dirty="0">
              <a:solidFill>
                <a:srgbClr val="000000"/>
              </a:solidFill>
              <a:latin typeface="Arial"/>
              <a:ea typeface="Arial"/>
              <a:cs typeface="Arial"/>
              <a:sym typeface="Arial"/>
            </a:endParaRPr>
          </a:p>
          <a:p>
            <a:pPr marL="76200" lvl="0" indent="0" rtl="0">
              <a:lnSpc>
                <a:spcPct val="115000"/>
              </a:lnSpc>
              <a:spcBef>
                <a:spcPts val="0"/>
              </a:spcBef>
              <a:spcAft>
                <a:spcPts val="0"/>
              </a:spcAft>
              <a:buNone/>
            </a:pPr>
            <a:r>
              <a:rPr lang="en-US" sz="2400" b="1" dirty="0">
                <a:solidFill>
                  <a:srgbClr val="000000"/>
                </a:solidFill>
                <a:latin typeface="Century Gothic"/>
                <a:ea typeface="Century Gothic"/>
                <a:cs typeface="Century Gothic"/>
                <a:sym typeface="Century Gothic"/>
              </a:rPr>
              <a:t>Learning Target:</a:t>
            </a:r>
            <a:r>
              <a:rPr lang="en-US" sz="2400" dirty="0">
                <a:solidFill>
                  <a:srgbClr val="000000"/>
                </a:solidFill>
                <a:latin typeface="Century Gothic"/>
                <a:ea typeface="Century Gothic"/>
                <a:cs typeface="Century Gothic"/>
                <a:sym typeface="Century Gothic"/>
              </a:rPr>
              <a:t> I can explain how the author of </a:t>
            </a:r>
            <a:r>
              <a:rPr lang="en-US" sz="2400" b="1" i="1" dirty="0">
                <a:solidFill>
                  <a:srgbClr val="000000"/>
                </a:solidFill>
                <a:latin typeface="Century Gothic"/>
                <a:ea typeface="Century Gothic"/>
                <a:cs typeface="Century Gothic"/>
                <a:sym typeface="Century Gothic"/>
              </a:rPr>
              <a:t>A Long Walk to Water</a:t>
            </a:r>
            <a:r>
              <a:rPr lang="en-US" sz="2400" dirty="0">
                <a:solidFill>
                  <a:srgbClr val="000000"/>
                </a:solidFill>
                <a:latin typeface="Century Gothic"/>
                <a:ea typeface="Century Gothic"/>
                <a:cs typeface="Century Gothic"/>
                <a:sym typeface="Century Gothic"/>
              </a:rPr>
              <a:t> both used and altered history (based on my comparison of the novel and Water for South Sudan’s website).</a:t>
            </a:r>
            <a:endParaRPr sz="2400" dirty="0">
              <a:solidFill>
                <a:srgbClr val="000000"/>
              </a:solidFill>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2400" dirty="0">
              <a:solidFill>
                <a:srgbClr val="000000"/>
              </a:solidFill>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2400" dirty="0">
                <a:solidFill>
                  <a:srgbClr val="000000"/>
                </a:solidFill>
                <a:latin typeface="Century Gothic"/>
                <a:ea typeface="Century Gothic"/>
                <a:cs typeface="Century Gothic"/>
                <a:sym typeface="Century Gothic"/>
              </a:rPr>
              <a:t>Directions:</a:t>
            </a:r>
            <a:endParaRPr sz="2400" dirty="0">
              <a:solidFill>
                <a:srgbClr val="000000"/>
              </a:solidFill>
              <a:latin typeface="Century Gothic"/>
              <a:ea typeface="Century Gothic"/>
              <a:cs typeface="Century Gothic"/>
              <a:sym typeface="Century Gothic"/>
            </a:endParaRPr>
          </a:p>
          <a:p>
            <a:pPr marL="457200" lvl="0" indent="-381000" rtl="0">
              <a:lnSpc>
                <a:spcPct val="115000"/>
              </a:lnSpc>
              <a:spcBef>
                <a:spcPts val="0"/>
              </a:spcBef>
              <a:spcAft>
                <a:spcPts val="0"/>
              </a:spcAft>
              <a:buClr>
                <a:srgbClr val="000000"/>
              </a:buClr>
              <a:buSzPts val="2400"/>
              <a:buFont typeface="Century Gothic"/>
              <a:buAutoNum type="arabicPeriod"/>
            </a:pPr>
            <a:r>
              <a:rPr lang="en-US" sz="2400" dirty="0">
                <a:solidFill>
                  <a:srgbClr val="000000"/>
                </a:solidFill>
                <a:latin typeface="Century Gothic"/>
                <a:ea typeface="Century Gothic"/>
                <a:cs typeface="Century Gothic"/>
                <a:sym typeface="Century Gothic"/>
              </a:rPr>
              <a:t>Go over Water for South Sudan assignment and make sure both of you understand the answers to all of the questions.</a:t>
            </a:r>
            <a:endParaRPr sz="2400" dirty="0">
              <a:solidFill>
                <a:srgbClr val="000000"/>
              </a:solidFill>
              <a:latin typeface="Century Gothic"/>
              <a:ea typeface="Century Gothic"/>
              <a:cs typeface="Century Gothic"/>
              <a:sym typeface="Century Gothic"/>
            </a:endParaRPr>
          </a:p>
          <a:p>
            <a:pPr marL="457200" lvl="0" indent="0" rtl="0">
              <a:lnSpc>
                <a:spcPct val="115000"/>
              </a:lnSpc>
              <a:spcBef>
                <a:spcPts val="0"/>
              </a:spcBef>
              <a:spcAft>
                <a:spcPts val="0"/>
              </a:spcAft>
              <a:buNone/>
            </a:pPr>
            <a:endParaRPr sz="2400" dirty="0">
              <a:solidFill>
                <a:srgbClr val="000000"/>
              </a:solidFill>
              <a:latin typeface="Century Gothic"/>
              <a:ea typeface="Century Gothic"/>
              <a:cs typeface="Century Gothic"/>
              <a:sym typeface="Century Gothic"/>
            </a:endParaRPr>
          </a:p>
          <a:p>
            <a:pPr marL="533400" lvl="0" indent="-457200" rtl="0">
              <a:lnSpc>
                <a:spcPct val="115000"/>
              </a:lnSpc>
              <a:spcBef>
                <a:spcPts val="0"/>
              </a:spcBef>
              <a:spcAft>
                <a:spcPts val="0"/>
              </a:spcAft>
              <a:buClr>
                <a:srgbClr val="000000"/>
              </a:buClr>
              <a:buSzPts val="2400"/>
              <a:buFont typeface="+mj-lt"/>
              <a:buAutoNum type="arabicPeriod" startAt="2"/>
            </a:pPr>
            <a:r>
              <a:rPr lang="en-US" sz="2400" dirty="0">
                <a:solidFill>
                  <a:srgbClr val="000000"/>
                </a:solidFill>
                <a:latin typeface="Century Gothic"/>
                <a:ea typeface="Century Gothic"/>
                <a:cs typeface="Century Gothic"/>
                <a:sym typeface="Century Gothic"/>
              </a:rPr>
              <a:t>Don’t forget to use the R</a:t>
            </a:r>
            <a:r>
              <a:rPr lang="en-US" sz="2400" b="1" dirty="0">
                <a:solidFill>
                  <a:srgbClr val="000000"/>
                </a:solidFill>
                <a:latin typeface="Century Gothic"/>
                <a:ea typeface="Century Gothic"/>
                <a:cs typeface="Century Gothic"/>
                <a:sym typeface="Century Gothic"/>
              </a:rPr>
              <a:t>eading Closely: Guided Questions</a:t>
            </a:r>
            <a:r>
              <a:rPr lang="en-US" sz="2400" dirty="0">
                <a:solidFill>
                  <a:srgbClr val="000000"/>
                </a:solidFill>
                <a:latin typeface="Century Gothic"/>
                <a:ea typeface="Century Gothic"/>
                <a:cs typeface="Century Gothic"/>
                <a:sym typeface="Century Gothic"/>
              </a:rPr>
              <a:t> </a:t>
            </a:r>
            <a:r>
              <a:rPr lang="en-US" sz="2400" b="1" dirty="0">
                <a:solidFill>
                  <a:srgbClr val="000000"/>
                </a:solidFill>
                <a:latin typeface="Century Gothic"/>
                <a:ea typeface="Century Gothic"/>
                <a:cs typeface="Century Gothic"/>
                <a:sym typeface="Century Gothic"/>
              </a:rPr>
              <a:t>Handout</a:t>
            </a:r>
            <a:r>
              <a:rPr lang="en-US" sz="2400" dirty="0">
                <a:solidFill>
                  <a:srgbClr val="000000"/>
                </a:solidFill>
                <a:latin typeface="Century Gothic"/>
                <a:ea typeface="Century Gothic"/>
                <a:cs typeface="Century Gothic"/>
                <a:sym typeface="Century Gothic"/>
              </a:rPr>
              <a:t> from Unit 2: Lesson 2.</a:t>
            </a:r>
            <a:endParaRPr sz="2400" dirty="0">
              <a:solidFill>
                <a:srgbClr val="000000"/>
              </a:solidFill>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1100" dirty="0">
              <a:solidFill>
                <a:srgbClr val="000000"/>
              </a:solidFill>
              <a:latin typeface="Arial"/>
              <a:ea typeface="Arial"/>
              <a:cs typeface="Arial"/>
              <a:sym typeface="Arial"/>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p:txBody>
      </p:sp>
      <p:pic>
        <p:nvPicPr>
          <p:cNvPr id="143" name="Google Shape;143;p20"/>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6" name="Picture 2">
            <a:extLst>
              <a:ext uri="{FF2B5EF4-FFF2-40B4-BE49-F238E27FC236}">
                <a16:creationId xmlns:a16="http://schemas.microsoft.com/office/drawing/2014/main" id="{4527FF77-F367-40BE-B9BF-BC37AB86930B}"/>
              </a:ext>
            </a:extLst>
          </p:cNvPr>
          <p:cNvPicPr>
            <a:picLocks noChangeAspect="1"/>
          </p:cNvPicPr>
          <p:nvPr/>
        </p:nvPicPr>
        <p:blipFill>
          <a:blip r:embed="rId4"/>
          <a:stretch>
            <a:fillRect/>
          </a:stretch>
        </p:blipFill>
        <p:spPr>
          <a:xfrm>
            <a:off x="10721424" y="5938384"/>
            <a:ext cx="815618" cy="637788"/>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show off our skills</a:t>
            </a:r>
            <a:endParaRPr sz="3400" i="0" u="none" strike="noStrike" cap="none" dirty="0">
              <a:solidFill>
                <a:schemeClr val="dk1"/>
              </a:solidFill>
              <a:latin typeface="Century Gothic"/>
              <a:ea typeface="Century Gothic"/>
              <a:cs typeface="Century Gothic"/>
              <a:sym typeface="Century Gothic"/>
            </a:endParaRPr>
          </a:p>
        </p:txBody>
      </p:sp>
      <p:sp>
        <p:nvSpPr>
          <p:cNvPr id="150" name="Google Shape;150;p21"/>
          <p:cNvSpPr txBox="1">
            <a:spLocks noGrp="1"/>
          </p:cNvSpPr>
          <p:nvPr>
            <p:ph type="body" idx="1"/>
          </p:nvPr>
        </p:nvSpPr>
        <p:spPr>
          <a:xfrm>
            <a:off x="693225" y="1484725"/>
            <a:ext cx="11195100" cy="4965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Today you get to show your progress on the learning target that was discussed earlier. There are no tricks to this assessment; it really is the exact process you have been using in class.  This is just a check in that you are meeting the learning target. You are going to do an awesome job!</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b="1">
                <a:latin typeface="Century Gothic"/>
                <a:ea typeface="Century Gothic"/>
                <a:cs typeface="Century Gothic"/>
                <a:sym typeface="Century Gothic"/>
              </a:rPr>
              <a:t>Reminders :</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Everyone needs to </a:t>
            </a:r>
            <a:r>
              <a:rPr lang="en-US" sz="2400" b="1">
                <a:latin typeface="Century Gothic"/>
                <a:ea typeface="Century Gothic"/>
                <a:cs typeface="Century Gothic"/>
                <a:sym typeface="Century Gothic"/>
              </a:rPr>
              <a:t>remain silent until the entire class is finished</a:t>
            </a:r>
            <a:r>
              <a:rPr lang="en-US" sz="2400">
                <a:latin typeface="Century Gothic"/>
                <a:ea typeface="Century Gothic"/>
                <a:cs typeface="Century Gothic"/>
                <a:sym typeface="Century Gothic"/>
              </a:rPr>
              <a:t>.  This shows respect for your classmates, and it is non-negotiable.</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sz="2400" b="1">
                <a:latin typeface="Century Gothic"/>
                <a:ea typeface="Century Gothic"/>
                <a:cs typeface="Century Gothic"/>
                <a:sym typeface="Century Gothic"/>
              </a:rPr>
              <a:t>If you finish early, you can</a:t>
            </a:r>
            <a:r>
              <a:rPr lang="en-US" sz="2400">
                <a:latin typeface="Century Gothic"/>
                <a:ea typeface="Century Gothic"/>
                <a:cs typeface="Century Gothic"/>
                <a:sym typeface="Century Gothic"/>
              </a:rPr>
              <a:t> work on your vocabulary homework or read a book you are reading outside of class.</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endParaRPr sz="1100">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p:txBody>
      </p:sp>
      <p:pic>
        <p:nvPicPr>
          <p:cNvPr id="151" name="Google Shape;151;p21"/>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831A7BF-C836-4E26-ADE1-6B13EF9F2F43}">
  <ds:schemaRefs>
    <ds:schemaRef ds:uri="http://schemas.microsoft.com/sharepoint/v3/contenttype/forms"/>
  </ds:schemaRefs>
</ds:datastoreItem>
</file>

<file path=customXml/itemProps2.xml><?xml version="1.0" encoding="utf-8"?>
<ds:datastoreItem xmlns:ds="http://schemas.openxmlformats.org/officeDocument/2006/customXml" ds:itemID="{837A66A0-737F-4B11-8498-CDC28B21DB88}"/>
</file>

<file path=customXml/itemProps3.xml><?xml version="1.0" encoding="utf-8"?>
<ds:datastoreItem xmlns:ds="http://schemas.openxmlformats.org/officeDocument/2006/customXml" ds:itemID="{DBD20B83-3748-430E-AE36-20C7142E6570}">
  <ds:schemaRefs>
    <ds:schemaRef ds:uri="http://schemas.microsoft.com/office/2006/metadata/properties"/>
    <ds:schemaRef ds:uri="http://purl.org/dc/terms/"/>
    <ds:schemaRef ds:uri="http://schemas.microsoft.com/office/2006/documentManagement/types"/>
    <ds:schemaRef ds:uri="02a6a75b-8925-4bc7-8b21-b87d4a90d0a3"/>
    <ds:schemaRef ds:uri="http://purl.org/dc/dcmitype/"/>
    <ds:schemaRef ds:uri="http://schemas.microsoft.com/office/infopath/2007/PartnerControls"/>
    <ds:schemaRef ds:uri="http://purl.org/dc/elements/1.1/"/>
    <ds:schemaRef ds:uri="http://schemas.openxmlformats.org/package/2006/metadata/core-properties"/>
    <ds:schemaRef ds:uri="a1502afc-75e6-4a80-976c-76583f90c737"/>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otalTime>21</TotalTime>
  <Words>3858</Words>
  <Application>Microsoft Office PowerPoint</Application>
  <PresentationFormat>Widescreen</PresentationFormat>
  <Paragraphs>399</Paragraphs>
  <Slides>18</Slides>
  <Notes>17</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PowerPoint Presentation</vt:lpstr>
      <vt:lpstr>Grade 7: Module 1: Unit 2: Lesson 9 Teacher slide, before teaching.</vt:lpstr>
      <vt:lpstr>Grade 7: Module 1:  Unit 2: Lesson 9</vt:lpstr>
      <vt:lpstr>Hello, Students!</vt:lpstr>
      <vt:lpstr>Let’s look at our learning targets</vt:lpstr>
      <vt:lpstr>Let’s check our vocabulary skills</vt:lpstr>
      <vt:lpstr>Let’s connect</vt:lpstr>
      <vt:lpstr>Let’s discuss our Learning Target</vt:lpstr>
      <vt:lpstr>Let’s show off our skills</vt:lpstr>
      <vt:lpstr>Let’s discuss purpose</vt:lpstr>
      <vt:lpstr>Homework: Vocabulary</vt:lpstr>
      <vt:lpstr>Small Group Block</vt:lpstr>
      <vt:lpstr>Fluent Reading Work</vt:lpstr>
      <vt:lpstr>Fluent Reading Work</vt:lpstr>
      <vt:lpstr>Fluent Reading Work</vt:lpstr>
      <vt:lpstr>Fluent Reading Work</vt:lpstr>
      <vt:lpstr> When you finish the fluency practice...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tfiller</dc:creator>
  <cp:lastModifiedBy>Natalie Ivey</cp:lastModifiedBy>
  <cp:revision>15</cp:revision>
  <dcterms:modified xsi:type="dcterms:W3CDTF">2019-03-26T00:39:22Z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536">
    <vt:lpwstr>14</vt:lpwstr>
  </property>
</Properties>
</file>