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59" r:id="rId4"/>
  </p:sldMasterIdLst>
  <p:notesMasterIdLst>
    <p:notesMasterId r:id="rId21"/>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Lst>
  <p:sldSz cx="12192000" cy="6858000"/>
  <p:notesSz cx="6858000" cy="9144000"/>
  <p:embeddedFontLst>
    <p:embeddedFont>
      <p:font typeface="Calibri" panose="020F0502020204030204" pitchFamily="34" charset="0"/>
      <p:regular r:id="rId22"/>
      <p:bold r:id="rId23"/>
      <p:italic r:id="rId24"/>
      <p:boldItalic r:id="rId25"/>
    </p:embeddedFont>
    <p:embeddedFont>
      <p:font typeface="Century Gothic" panose="020B0502020202020204" pitchFamily="34" charset="0"/>
      <p:regular r:id="rId26"/>
      <p:bold r:id="rId27"/>
      <p:italic r:id="rId28"/>
      <p:boldItalic r:id="rId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3060C06-1A5B-1544-B7EE-2AF5FB2BBC65}" v="1" dt="2018-10-08T02:20:38.780"/>
  </p1510:revLst>
</p1510:revInfo>
</file>

<file path=ppt/tableStyles.xml><?xml version="1.0" encoding="utf-8"?>
<a:tblStyleLst xmlns:a="http://schemas.openxmlformats.org/drawingml/2006/main" def="{E145F813-05BA-4ACA-AFCC-CA1C8D2AC5F3}">
  <a:tblStyle styleId="{E145F813-05BA-4ACA-AFCC-CA1C8D2AC5F3}" styleName="Table_0">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rgbClr val="FFFFFF"/>
      </a:tcTxStyle>
      <a:tcStyle>
        <a:tcBdr/>
        <a:fill>
          <a:solidFill>
            <a:srgbClr val="5B9BD5"/>
          </a:solidFill>
        </a:fill>
      </a:tcStyle>
    </a:lastCol>
    <a:firstCol>
      <a:tcTxStyle b="on" i="off">
        <a:font>
          <a:latin typeface="Calibri"/>
          <a:ea typeface="Calibri"/>
          <a:cs typeface="Calibri"/>
        </a:font>
        <a:srgbClr val="FFFFFF"/>
      </a:tcTxStyle>
      <a:tcStyle>
        <a:tcBdr/>
        <a:fill>
          <a:solidFill>
            <a:srgbClr val="5B9BD5"/>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5B9BD5"/>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5B9BD5"/>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10"/>
    <p:restoredTop sz="70833" autoAdjust="0"/>
  </p:normalViewPr>
  <p:slideViewPr>
    <p:cSldViewPr snapToGrid="0">
      <p:cViewPr varScale="1">
        <p:scale>
          <a:sx n="113" d="100"/>
          <a:sy n="113" d="100"/>
        </p:scale>
        <p:origin x="520" y="17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5.fntdata"/><Relationship Id="rId3" Type="http://schemas.openxmlformats.org/officeDocument/2006/relationships/customXml" Target="../customXml/item3.xml"/><Relationship Id="rId21" Type="http://schemas.openxmlformats.org/officeDocument/2006/relationships/notesMaster" Target="notesMasters/notesMaster1.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4.fntdata"/><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8.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3.fntdata"/><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2.fntdata"/><Relationship Id="rId28" Type="http://schemas.openxmlformats.org/officeDocument/2006/relationships/font" Target="fonts/font7.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S::jennifer.snapp@detroitk12.org::42622253-5fe4-47d2-9c8f-1ef2d995c939" providerId="AD" clId="Web-{C3F80010-7C7F-EBF2-446C-E67E9E1219C8}"/>
    <pc:docChg chg="modSld">
      <pc:chgData name="Jennifer Snapp" userId="S::jennifer.snapp@detroitk12.org::42622253-5fe4-47d2-9c8f-1ef2d995c939" providerId="AD" clId="Web-{C3F80010-7C7F-EBF2-446C-E67E9E1219C8}" dt="2018-10-08T02:20:12.348" v="1" actId="1076"/>
      <pc:docMkLst>
        <pc:docMk/>
      </pc:docMkLst>
      <pc:sldChg chg="addSp modSp">
        <pc:chgData name="Jennifer Snapp" userId="S::jennifer.snapp@detroitk12.org::42622253-5fe4-47d2-9c8f-1ef2d995c939" providerId="AD" clId="Web-{C3F80010-7C7F-EBF2-446C-E67E9E1219C8}" dt="2018-10-08T02:20:12.348" v="1" actId="1076"/>
        <pc:sldMkLst>
          <pc:docMk/>
          <pc:sldMk cId="0" sldId="259"/>
        </pc:sldMkLst>
        <pc:picChg chg="add mod">
          <ac:chgData name="Jennifer Snapp" userId="S::jennifer.snapp@detroitk12.org::42622253-5fe4-47d2-9c8f-1ef2d995c939" providerId="AD" clId="Web-{C3F80010-7C7F-EBF2-446C-E67E9E1219C8}" dt="2018-10-08T02:20:12.348" v="1" actId="1076"/>
          <ac:picMkLst>
            <pc:docMk/>
            <pc:sldMk cId="0" sldId="259"/>
            <ac:picMk id="2" creationId="{03A55867-17CE-497F-AC8A-156ACC31AC16}"/>
          </ac:picMkLst>
        </pc:picChg>
      </pc:sldChg>
    </pc:docChg>
  </pc:docChgLst>
  <pc:docChgLst>
    <pc:chgData name="Jennifer Snapp" userId="42622253-5fe4-47d2-9c8f-1ef2d995c939" providerId="ADAL" clId="{63060C06-1A5B-1544-B7EE-2AF5FB2BBC65}"/>
    <pc:docChg chg="modMainMaster">
      <pc:chgData name="Jennifer Snapp" userId="42622253-5fe4-47d2-9c8f-1ef2d995c939" providerId="ADAL" clId="{63060C06-1A5B-1544-B7EE-2AF5FB2BBC65}" dt="2018-10-08T02:20:52.487" v="3" actId="14100"/>
      <pc:docMkLst>
        <pc:docMk/>
      </pc:docMkLst>
      <pc:sldMasterChg chg="addSp modSp">
        <pc:chgData name="Jennifer Snapp" userId="42622253-5fe4-47d2-9c8f-1ef2d995c939" providerId="ADAL" clId="{63060C06-1A5B-1544-B7EE-2AF5FB2BBC65}" dt="2018-10-08T02:20:52.487" v="3" actId="14100"/>
        <pc:sldMasterMkLst>
          <pc:docMk/>
          <pc:sldMasterMk cId="0" sldId="2147483659"/>
        </pc:sldMasterMkLst>
        <pc:picChg chg="add mod">
          <ac:chgData name="Jennifer Snapp" userId="42622253-5fe4-47d2-9c8f-1ef2d995c939" providerId="ADAL" clId="{63060C06-1A5B-1544-B7EE-2AF5FB2BBC65}" dt="2018-10-08T02:20:52.487" v="3" actId="14100"/>
          <ac:picMkLst>
            <pc:docMk/>
            <pc:sldMasterMk cId="0" sldId="2147483659"/>
            <ac:picMk id="3" creationId="{7D4A9811-8457-7F4A-80D0-C77C48753B3B}"/>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8921195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3e7edb3a3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g3e7edb3a3e_0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US" dirty="0">
                <a:solidFill>
                  <a:srgbClr val="000000"/>
                </a:solidFill>
              </a:rPr>
              <a:t>Teacher Notes:</a:t>
            </a:r>
            <a:endParaRPr dirty="0">
              <a:solidFill>
                <a:srgbClr val="000000"/>
              </a:solidFill>
            </a:endParaRPr>
          </a:p>
          <a:p>
            <a:pPr marL="457200" lvl="0" indent="-304800" rtl="0">
              <a:lnSpc>
                <a:spcPct val="100000"/>
              </a:lnSpc>
              <a:spcBef>
                <a:spcPts val="0"/>
              </a:spcBef>
              <a:spcAft>
                <a:spcPts val="0"/>
              </a:spcAft>
              <a:buSzPts val="1200"/>
              <a:buFont typeface="Calibri"/>
              <a:buChar char="●"/>
            </a:pPr>
            <a:r>
              <a:rPr lang="en-US" dirty="0"/>
              <a:t>The purpose of this lesson is for students to analyze how Paragraphs 16-21 in César Chávez’s “Commonwealth Club Address” contribute to his central claim. In order to hold their thinking about this question, they continue to work with the “</a:t>
            </a:r>
            <a:r>
              <a:rPr lang="en-US" b="1" dirty="0"/>
              <a:t>Commonwealth Club Address” Structure anchor chart</a:t>
            </a:r>
            <a:r>
              <a:rPr lang="en-US" dirty="0"/>
              <a:t> that was introduced in Lesson 2. As before, keep this as a class anchor chart and have students take notes on their own copies.</a:t>
            </a:r>
            <a:endParaRPr dirty="0"/>
          </a:p>
          <a:p>
            <a:pPr marL="457200" lvl="0" indent="-304800" rtl="0">
              <a:lnSpc>
                <a:spcPct val="100000"/>
              </a:lnSpc>
              <a:spcBef>
                <a:spcPts val="0"/>
              </a:spcBef>
              <a:spcAft>
                <a:spcPts val="0"/>
              </a:spcAft>
              <a:buSzPts val="1200"/>
              <a:buFont typeface="Calibri"/>
              <a:buChar char="●"/>
            </a:pPr>
            <a:r>
              <a:rPr lang="en-US" dirty="0"/>
              <a:t>Students also add to the </a:t>
            </a:r>
            <a:r>
              <a:rPr lang="en-US" b="1" dirty="0"/>
              <a:t>Agents of Change anchor chart</a:t>
            </a:r>
            <a:r>
              <a:rPr lang="en-US" dirty="0"/>
              <a:t>, reflecting on what they have learned from the Chávez speech about how the government and consumers can affect working conditions. </a:t>
            </a:r>
            <a:endParaRPr dirty="0"/>
          </a:p>
          <a:p>
            <a:pPr marL="457200" lvl="0" indent="-304800" rtl="0">
              <a:lnSpc>
                <a:spcPct val="100000"/>
              </a:lnSpc>
              <a:spcBef>
                <a:spcPts val="0"/>
              </a:spcBef>
              <a:spcAft>
                <a:spcPts val="0"/>
              </a:spcAft>
              <a:buSzPts val="1200"/>
              <a:buFont typeface="Calibri"/>
              <a:buChar char="●"/>
            </a:pPr>
            <a:r>
              <a:rPr lang="en-US" dirty="0"/>
              <a:t>Homework provides students with an opportunity to practice the skill that will be on the </a:t>
            </a:r>
            <a:r>
              <a:rPr lang="en-US" b="1" dirty="0"/>
              <a:t>End of Unit 2 Assessment</a:t>
            </a:r>
            <a:r>
              <a:rPr lang="en-US" dirty="0"/>
              <a:t>: identifying the main claim of a section and considering how it relates to the speech as a whole. This should be used only as formative assessment data. </a:t>
            </a:r>
            <a:endParaRPr dirty="0"/>
          </a:p>
          <a:p>
            <a:pPr marL="457200" lvl="0" indent="-304800" rtl="0">
              <a:lnSpc>
                <a:spcPct val="100000"/>
              </a:lnSpc>
              <a:spcBef>
                <a:spcPts val="0"/>
              </a:spcBef>
              <a:spcAft>
                <a:spcPts val="0"/>
              </a:spcAft>
              <a:buSzPts val="1200"/>
              <a:buFont typeface="Calibri"/>
              <a:buChar char="●"/>
            </a:pPr>
            <a:r>
              <a:rPr lang="en-US" dirty="0"/>
              <a:t>Students also correct the returned </a:t>
            </a:r>
            <a:r>
              <a:rPr lang="en-US" b="1" dirty="0"/>
              <a:t>Mid-Unit 2 Assessment </a:t>
            </a:r>
            <a:r>
              <a:rPr lang="en-US" dirty="0"/>
              <a:t>for homework. Revising work and explaining their thinking helps students improve their textual analysis skills.</a:t>
            </a:r>
            <a:endParaRPr dirty="0"/>
          </a:p>
        </p:txBody>
      </p:sp>
    </p:spTree>
    <p:extLst>
      <p:ext uri="{BB962C8B-B14F-4D97-AF65-F5344CB8AC3E}">
        <p14:creationId xmlns:p14="http://schemas.microsoft.com/office/powerpoint/2010/main" val="35131191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3df7e7cff9_0_6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6" name="Google Shape;166;g3df7e7cff9_0_6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US" b="1" dirty="0"/>
              <a:t>Suggested slide pacing: 25-30 minutes (this slide, 10-12 minutes) </a:t>
            </a:r>
            <a:endParaRPr b="1" dirty="0"/>
          </a:p>
          <a:p>
            <a:pPr marL="0" lvl="0" indent="0" rtl="0">
              <a:spcBef>
                <a:spcPts val="0"/>
              </a:spcBef>
              <a:spcAft>
                <a:spcPts val="0"/>
              </a:spcAft>
              <a:buClr>
                <a:srgbClr val="000000"/>
              </a:buClr>
              <a:buSzPts val="1100"/>
              <a:buFont typeface="Arial"/>
              <a:buNone/>
            </a:pPr>
            <a:r>
              <a:rPr lang="en-US" b="1" dirty="0"/>
              <a:t>Student Grouping: Whole Group</a:t>
            </a:r>
          </a:p>
          <a:p>
            <a:pPr marL="0" lvl="0" indent="0" rtl="0">
              <a:spcBef>
                <a:spcPts val="0"/>
              </a:spcBef>
              <a:spcAft>
                <a:spcPts val="0"/>
              </a:spcAft>
              <a:buClr>
                <a:srgbClr val="000000"/>
              </a:buClr>
              <a:buSzPts val="1100"/>
              <a:buFont typeface="Arial"/>
              <a:buNone/>
            </a:pPr>
            <a:endParaRPr b="1" dirty="0"/>
          </a:p>
          <a:p>
            <a:pPr marL="0" lvl="0" indent="0" rtl="0">
              <a:spcBef>
                <a:spcPts val="0"/>
              </a:spcBef>
              <a:spcAft>
                <a:spcPts val="0"/>
              </a:spcAft>
              <a:buClr>
                <a:srgbClr val="000000"/>
              </a:buClr>
              <a:buSzPts val="1100"/>
              <a:buFont typeface="Arial"/>
              <a:buNone/>
            </a:pPr>
            <a:r>
              <a:rPr lang="en-US" b="1" dirty="0"/>
              <a:t>Slide 3 of 4</a:t>
            </a:r>
          </a:p>
          <a:p>
            <a:pPr marL="0" lvl="0" indent="0" rtl="0">
              <a:spcBef>
                <a:spcPts val="0"/>
              </a:spcBef>
              <a:spcAft>
                <a:spcPts val="0"/>
              </a:spcAft>
              <a:buClr>
                <a:srgbClr val="000000"/>
              </a:buClr>
              <a:buSzPts val="1100"/>
              <a:buFont typeface="Arial"/>
              <a:buNone/>
            </a:pPr>
            <a:endParaRPr b="1" dirty="0"/>
          </a:p>
          <a:p>
            <a:pPr marL="0" lvl="0" indent="0" rtl="0">
              <a:lnSpc>
                <a:spcPct val="90000"/>
              </a:lnSpc>
              <a:spcBef>
                <a:spcPts val="1000"/>
              </a:spcBef>
              <a:spcAft>
                <a:spcPts val="0"/>
              </a:spcAft>
              <a:buClr>
                <a:srgbClr val="000000"/>
              </a:buClr>
              <a:buSzPts val="1100"/>
              <a:buFont typeface="Arial"/>
              <a:buNone/>
            </a:pPr>
            <a:r>
              <a:rPr lang="en-US" b="1" dirty="0"/>
              <a:t>Work Time A. Adding to the Commonwealth Club Address Structure Anchor Chart for Paragraphs, continued  </a:t>
            </a:r>
            <a:endParaRPr b="1" i="1" dirty="0"/>
          </a:p>
          <a:p>
            <a:pPr marL="0" lvl="0" indent="0" rtl="0">
              <a:spcBef>
                <a:spcPts val="0"/>
              </a:spcBef>
              <a:spcAft>
                <a:spcPts val="0"/>
              </a:spcAft>
              <a:buClr>
                <a:srgbClr val="000000"/>
              </a:buClr>
              <a:buSzPts val="1100"/>
              <a:buFont typeface="Arial"/>
              <a:buNone/>
            </a:pPr>
            <a:endParaRPr b="1" dirty="0"/>
          </a:p>
          <a:p>
            <a:pPr marL="0" lvl="0" indent="0" rtl="0">
              <a:spcBef>
                <a:spcPts val="0"/>
              </a:spcBef>
              <a:spcAft>
                <a:spcPts val="0"/>
              </a:spcAft>
              <a:buClr>
                <a:srgbClr val="000000"/>
              </a:buClr>
              <a:buSzPts val="11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This is the third of 4 slides related to this activity.</a:t>
            </a:r>
            <a:endParaRPr dirty="0"/>
          </a:p>
          <a:p>
            <a:pPr marL="0" lvl="0" indent="0" rtl="0">
              <a:spcBef>
                <a:spcPts val="0"/>
              </a:spcBef>
              <a:spcAft>
                <a:spcPts val="0"/>
              </a:spcAft>
              <a:buClr>
                <a:srgbClr val="000000"/>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first two paragraphs of the slide aloud.</a:t>
            </a:r>
            <a:endParaRPr dirty="0"/>
          </a:p>
          <a:p>
            <a:pPr marL="457200" lvl="0" indent="-304800" rtl="0">
              <a:spcBef>
                <a:spcPts val="0"/>
              </a:spcBef>
              <a:spcAft>
                <a:spcPts val="0"/>
              </a:spcAft>
              <a:buClr>
                <a:schemeClr val="dk1"/>
              </a:buClr>
              <a:buSzPts val="1200"/>
              <a:buFont typeface="Calibri"/>
              <a:buAutoNum type="arabicPeriod"/>
            </a:pPr>
            <a:r>
              <a:rPr lang="en-US" dirty="0"/>
              <a:t>Cold-call one or two students to answer the question.</a:t>
            </a:r>
            <a:endParaRPr dirty="0"/>
          </a:p>
          <a:p>
            <a:pPr marL="457200" lvl="0" indent="-304800" rtl="0">
              <a:spcBef>
                <a:spcPts val="0"/>
              </a:spcBef>
              <a:spcAft>
                <a:spcPts val="0"/>
              </a:spcAft>
              <a:buClr>
                <a:schemeClr val="dk1"/>
              </a:buClr>
              <a:buSzPts val="1200"/>
              <a:buFont typeface="Calibri"/>
              <a:buAutoNum type="arabicPeriod"/>
            </a:pPr>
            <a:r>
              <a:rPr lang="en-US" dirty="0"/>
              <a:t>Acknowledge that students probably noticed as they did gist notes that these two trends are not dealt with one at a time in the rest of the speech. Tell them, however, that Paragraphs 16–21 deal with one trend. </a:t>
            </a:r>
            <a:endParaRPr dirty="0"/>
          </a:p>
          <a:p>
            <a:pPr marL="457200" lvl="0" indent="-304800" rtl="0">
              <a:spcBef>
                <a:spcPts val="0"/>
              </a:spcBef>
              <a:spcAft>
                <a:spcPts val="0"/>
              </a:spcAft>
              <a:buClr>
                <a:schemeClr val="dk1"/>
              </a:buClr>
              <a:buSzPts val="1200"/>
              <a:buFont typeface="Calibri"/>
              <a:buAutoNum type="arabicPeriod"/>
            </a:pPr>
            <a:r>
              <a:rPr lang="en-US" dirty="0"/>
              <a:t>Ask students to focus on the last paragraph of the slide and work with their partner to figure out what the main claim of this section is and how it relates to the central claim of the speech. Remind students that one way to figure this out is to notice the major topic of each paragraph; their statement should be a synthesis of the paragraphs, not just an idea drawn from one.</a:t>
            </a:r>
            <a:endParaRPr dirty="0"/>
          </a:p>
          <a:p>
            <a:pPr marL="0" lvl="0" indent="0" rtl="0">
              <a:spcBef>
                <a:spcPts val="0"/>
              </a:spcBef>
              <a:spcAft>
                <a:spcPts val="0"/>
              </a:spcAft>
              <a:buClr>
                <a:srgbClr val="000000"/>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SzPts val="1200"/>
              <a:buChar char="●"/>
            </a:pPr>
            <a:r>
              <a:rPr lang="en-US" dirty="0"/>
              <a:t>In Teacher Action Step 2, listen for students to notice that Chávez will explain two reasons the union will continue to be strong. </a:t>
            </a:r>
            <a:endParaRPr dirty="0"/>
          </a:p>
          <a:p>
            <a:pPr marL="0" lvl="0" indent="0" rtl="0">
              <a:spcBef>
                <a:spcPts val="0"/>
              </a:spcBef>
              <a:spcAft>
                <a:spcPts val="0"/>
              </a:spcAft>
              <a:buClr>
                <a:srgbClr val="000000"/>
              </a:buClr>
              <a:buSzPts val="1100"/>
              <a:buFont typeface="Arial"/>
              <a:buNone/>
            </a:pPr>
            <a:endParaRPr dirty="0"/>
          </a:p>
          <a:p>
            <a:pPr marL="0" lvl="0" indent="0" rtl="0">
              <a:spcBef>
                <a:spcPts val="0"/>
              </a:spcBef>
              <a:spcAft>
                <a:spcPts val="0"/>
              </a:spcAft>
              <a:buSzPts val="1100"/>
              <a:buFont typeface="Arial"/>
              <a:buNone/>
            </a:pPr>
            <a:r>
              <a:rPr lang="en-US" dirty="0"/>
              <a:t>Support for Any Students Who Need It: </a:t>
            </a:r>
            <a:endParaRPr dirty="0"/>
          </a:p>
          <a:p>
            <a:pPr marL="457200" lvl="0" indent="-304800" rtl="0">
              <a:spcBef>
                <a:spcPts val="0"/>
              </a:spcBef>
              <a:spcAft>
                <a:spcPts val="0"/>
              </a:spcAft>
              <a:buClr>
                <a:schemeClr val="dk1"/>
              </a:buClr>
              <a:buSzPts val="1200"/>
              <a:buFont typeface="Calibri"/>
              <a:buChar char="●"/>
            </a:pPr>
            <a:r>
              <a:rPr lang="en-US" dirty="0"/>
              <a:t>Adding visuals or graphics to anchor charts can help students remember or understand key ideas or directions.</a:t>
            </a:r>
            <a:endParaRPr dirty="0"/>
          </a:p>
        </p:txBody>
      </p:sp>
      <p:sp>
        <p:nvSpPr>
          <p:cNvPr id="167" name="Google Shape;167;g3df7e7cff9_0_6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422473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40664e361f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 name="Google Shape;174;g40664e361f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b="1" dirty="0"/>
              <a:t>Suggested slide pacing: 25-30 minutes (this slide, 5-8 minutes) </a:t>
            </a:r>
            <a:endParaRPr b="1" dirty="0"/>
          </a:p>
          <a:p>
            <a:pPr marL="0" lvl="0" indent="0" rtl="0">
              <a:spcBef>
                <a:spcPts val="0"/>
              </a:spcBef>
              <a:spcAft>
                <a:spcPts val="0"/>
              </a:spcAft>
              <a:buClr>
                <a:schemeClr val="dk1"/>
              </a:buClr>
              <a:buSzPts val="1100"/>
              <a:buFont typeface="Arial"/>
              <a:buNone/>
            </a:pPr>
            <a:r>
              <a:rPr lang="en-US" b="1" dirty="0"/>
              <a:t>Student Grouping: Whole Group</a:t>
            </a:r>
          </a:p>
          <a:p>
            <a:pPr marL="0" lvl="0" indent="0" rtl="0">
              <a:spcBef>
                <a:spcPts val="0"/>
              </a:spcBef>
              <a:spcAft>
                <a:spcPts val="0"/>
              </a:spcAft>
              <a:buClr>
                <a:schemeClr val="dk1"/>
              </a:buClr>
              <a:buSzPts val="1100"/>
              <a:buFont typeface="Arial"/>
              <a:buNone/>
            </a:pPr>
            <a:endParaRPr b="1" dirty="0"/>
          </a:p>
          <a:p>
            <a:pPr marL="0" lvl="0" indent="0" rtl="0">
              <a:spcBef>
                <a:spcPts val="0"/>
              </a:spcBef>
              <a:spcAft>
                <a:spcPts val="0"/>
              </a:spcAft>
              <a:buClr>
                <a:schemeClr val="dk1"/>
              </a:buClr>
              <a:buSzPts val="1100"/>
              <a:buFont typeface="Arial"/>
              <a:buNone/>
            </a:pPr>
            <a:r>
              <a:rPr lang="en-US" b="1" dirty="0"/>
              <a:t>Slide 4 of 4</a:t>
            </a:r>
          </a:p>
          <a:p>
            <a:pPr marL="0" lvl="0" indent="0" rtl="0">
              <a:spcBef>
                <a:spcPts val="0"/>
              </a:spcBef>
              <a:spcAft>
                <a:spcPts val="0"/>
              </a:spcAft>
              <a:buClr>
                <a:schemeClr val="dk1"/>
              </a:buClr>
              <a:buSzPts val="1100"/>
              <a:buFont typeface="Arial"/>
              <a:buNone/>
            </a:pPr>
            <a:endParaRPr b="1" dirty="0"/>
          </a:p>
          <a:p>
            <a:pPr marL="0" lvl="0" indent="0" rtl="0">
              <a:lnSpc>
                <a:spcPct val="90000"/>
              </a:lnSpc>
              <a:spcBef>
                <a:spcPts val="1000"/>
              </a:spcBef>
              <a:spcAft>
                <a:spcPts val="0"/>
              </a:spcAft>
              <a:buClr>
                <a:schemeClr val="dk1"/>
              </a:buClr>
              <a:buSzPts val="1100"/>
              <a:buFont typeface="Arial"/>
              <a:buNone/>
            </a:pPr>
            <a:r>
              <a:rPr lang="en-US" b="1" dirty="0"/>
              <a:t>Work Time A. Adding to the Commonwealth Club Address Structure Anchor Chart for Paragraphs, continued  </a:t>
            </a:r>
            <a:endParaRPr b="1" i="1" dirty="0"/>
          </a:p>
          <a:p>
            <a:pPr marL="0" lvl="0" indent="0" rtl="0">
              <a:spcBef>
                <a:spcPts val="0"/>
              </a:spcBef>
              <a:spcAft>
                <a:spcPts val="0"/>
              </a:spcAft>
              <a:buClr>
                <a:schemeClr val="dk1"/>
              </a:buClr>
              <a:buSzPts val="1100"/>
              <a:buFont typeface="Arial"/>
              <a:buNone/>
            </a:pPr>
            <a:endParaRPr b="1" dirty="0"/>
          </a:p>
          <a:p>
            <a:pPr marL="0" lvl="0" indent="0" rtl="0">
              <a:spcBef>
                <a:spcPts val="0"/>
              </a:spcBef>
              <a:spcAft>
                <a:spcPts val="0"/>
              </a:spcAft>
              <a:buClr>
                <a:schemeClr val="dk1"/>
              </a:buClr>
              <a:buSzPts val="11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This is the last of four slides related to this activity.</a:t>
            </a:r>
            <a:endParaRPr dirty="0"/>
          </a:p>
          <a:p>
            <a:pPr marL="457200" lvl="0" indent="-304800" rtl="0">
              <a:spcBef>
                <a:spcPts val="0"/>
              </a:spcBef>
              <a:spcAft>
                <a:spcPts val="0"/>
              </a:spcAft>
              <a:buClr>
                <a:schemeClr val="dk1"/>
              </a:buClr>
              <a:buSzPts val="1200"/>
              <a:buChar char="●"/>
            </a:pPr>
            <a:r>
              <a:rPr lang="en-US" dirty="0"/>
              <a:t>This section of the activity also calls for a debrief, which can be performed by quickly reviewing each section of the displayed “</a:t>
            </a:r>
            <a:r>
              <a:rPr lang="en-US" b="1" dirty="0"/>
              <a:t>Commonwealth Club Address” Structure anchor chart </a:t>
            </a:r>
            <a:r>
              <a:rPr lang="en-US" dirty="0"/>
              <a:t>and answering students’ questions as needed.</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 aloud.</a:t>
            </a:r>
            <a:endParaRPr dirty="0"/>
          </a:p>
          <a:p>
            <a:pPr marL="457200" lvl="0" indent="-304800" rtl="0">
              <a:spcBef>
                <a:spcPts val="0"/>
              </a:spcBef>
              <a:spcAft>
                <a:spcPts val="0"/>
              </a:spcAft>
              <a:buClr>
                <a:schemeClr val="dk1"/>
              </a:buClr>
              <a:buSzPts val="1200"/>
              <a:buFont typeface="Calibri"/>
              <a:buAutoNum type="arabicPeriod"/>
            </a:pPr>
            <a:r>
              <a:rPr lang="en-US" dirty="0"/>
              <a:t>Debrief, using the displayed teacher reference chart as a guide. </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Char char="●"/>
            </a:pPr>
            <a:r>
              <a:rPr lang="en-US" dirty="0"/>
              <a:t>Students will work to revise their charts according to the displayed chart.</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a:t>
            </a:r>
            <a:endParaRPr dirty="0"/>
          </a:p>
          <a:p>
            <a:pPr marL="457200" lvl="0" indent="-304800" rtl="0">
              <a:spcBef>
                <a:spcPts val="0"/>
              </a:spcBef>
              <a:spcAft>
                <a:spcPts val="0"/>
              </a:spcAft>
              <a:buClr>
                <a:schemeClr val="dk1"/>
              </a:buClr>
              <a:buSzPts val="1200"/>
              <a:buFont typeface="Calibri"/>
              <a:buChar char="●"/>
            </a:pPr>
            <a:r>
              <a:rPr lang="en-US" dirty="0"/>
              <a:t>Adding visuals or graphics to anchor charts can help students remember or understand key ideas or directions.</a:t>
            </a:r>
            <a:endParaRPr dirty="0"/>
          </a:p>
        </p:txBody>
      </p:sp>
      <p:sp>
        <p:nvSpPr>
          <p:cNvPr id="175" name="Google Shape;175;g40664e361f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11</a:t>
            </a:fld>
            <a:endParaRPr/>
          </a:p>
        </p:txBody>
      </p:sp>
    </p:spTree>
    <p:extLst>
      <p:ext uri="{BB962C8B-B14F-4D97-AF65-F5344CB8AC3E}">
        <p14:creationId xmlns:p14="http://schemas.microsoft.com/office/powerpoint/2010/main" val="28093617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40664e361f_0_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40664e361f_0_1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b="1" dirty="0"/>
              <a:t>Suggested slide pacing: 15-20 minutes (this slide, 5-8 minutes) </a:t>
            </a:r>
            <a:endParaRPr b="1" dirty="0"/>
          </a:p>
          <a:p>
            <a:pPr marL="0" lvl="0" indent="0" rtl="0">
              <a:spcBef>
                <a:spcPts val="0"/>
              </a:spcBef>
              <a:spcAft>
                <a:spcPts val="0"/>
              </a:spcAft>
              <a:buClr>
                <a:schemeClr val="dk1"/>
              </a:buClr>
              <a:buSzPts val="1100"/>
              <a:buFont typeface="Arial"/>
              <a:buNone/>
            </a:pPr>
            <a:r>
              <a:rPr lang="en-US" b="1" dirty="0"/>
              <a:t>Student Grouping: Whole Group, Pairs</a:t>
            </a:r>
          </a:p>
          <a:p>
            <a:pPr marL="0" lvl="0" indent="0" rtl="0">
              <a:spcBef>
                <a:spcPts val="0"/>
              </a:spcBef>
              <a:spcAft>
                <a:spcPts val="0"/>
              </a:spcAft>
              <a:buClr>
                <a:schemeClr val="dk1"/>
              </a:buClr>
              <a:buSzPts val="1100"/>
              <a:buFont typeface="Arial"/>
              <a:buNone/>
            </a:pPr>
            <a:endParaRPr b="1" dirty="0"/>
          </a:p>
          <a:p>
            <a:pPr marL="0" lvl="0" indent="0" rtl="0">
              <a:spcBef>
                <a:spcPts val="0"/>
              </a:spcBef>
              <a:spcAft>
                <a:spcPts val="0"/>
              </a:spcAft>
              <a:buClr>
                <a:schemeClr val="dk1"/>
              </a:buClr>
              <a:buSzPts val="1100"/>
              <a:buFont typeface="Arial"/>
              <a:buNone/>
            </a:pPr>
            <a:r>
              <a:rPr lang="en-US" b="1" dirty="0"/>
              <a:t>Slide 1 of 2</a:t>
            </a:r>
          </a:p>
          <a:p>
            <a:pPr marL="0" lvl="0" indent="0" rtl="0">
              <a:spcBef>
                <a:spcPts val="0"/>
              </a:spcBef>
              <a:spcAft>
                <a:spcPts val="0"/>
              </a:spcAft>
              <a:buClr>
                <a:schemeClr val="dk1"/>
              </a:buClr>
              <a:buSzPts val="1100"/>
              <a:buFont typeface="Arial"/>
              <a:buNone/>
            </a:pPr>
            <a:endParaRPr b="1" dirty="0"/>
          </a:p>
          <a:p>
            <a:pPr marL="0" lvl="0" indent="0" rtl="0">
              <a:lnSpc>
                <a:spcPct val="90000"/>
              </a:lnSpc>
              <a:spcBef>
                <a:spcPts val="1000"/>
              </a:spcBef>
              <a:spcAft>
                <a:spcPts val="0"/>
              </a:spcAft>
              <a:buClr>
                <a:schemeClr val="dk1"/>
              </a:buClr>
              <a:buSzPts val="1100"/>
              <a:buFont typeface="Arial"/>
              <a:buNone/>
            </a:pPr>
            <a:r>
              <a:rPr lang="en-US" b="1" dirty="0"/>
              <a:t>Work Time B. Adding to Agents of Change anchor chart </a:t>
            </a:r>
            <a:endParaRPr b="1" i="1" dirty="0"/>
          </a:p>
          <a:p>
            <a:pPr marL="0" lvl="0" indent="0" rtl="0">
              <a:spcBef>
                <a:spcPts val="0"/>
              </a:spcBef>
              <a:spcAft>
                <a:spcPts val="0"/>
              </a:spcAft>
              <a:buClr>
                <a:schemeClr val="dk1"/>
              </a:buClr>
              <a:buSzPts val="1100"/>
              <a:buFont typeface="Arial"/>
              <a:buNone/>
            </a:pPr>
            <a:endParaRPr b="1" dirty="0"/>
          </a:p>
          <a:p>
            <a:pPr marL="0" lvl="0" indent="0" rtl="0">
              <a:spcBef>
                <a:spcPts val="0"/>
              </a:spcBef>
              <a:spcAft>
                <a:spcPts val="0"/>
              </a:spcAft>
              <a:buClr>
                <a:schemeClr val="dk1"/>
              </a:buClr>
              <a:buSzPts val="11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This is the first of two slides related to this activity.</a:t>
            </a:r>
            <a:endParaRPr dirty="0"/>
          </a:p>
          <a:p>
            <a:pPr marL="457200" lvl="0" indent="-304800" rtl="0">
              <a:spcBef>
                <a:spcPts val="0"/>
              </a:spcBef>
              <a:spcAft>
                <a:spcPts val="0"/>
              </a:spcAft>
              <a:buClr>
                <a:schemeClr val="dk1"/>
              </a:buClr>
              <a:buSzPts val="1200"/>
              <a:buChar char="●"/>
            </a:pPr>
            <a:r>
              <a:rPr lang="en-US" dirty="0"/>
              <a:t>This activity involves you, the teacher, modeling adding information to the </a:t>
            </a:r>
            <a:r>
              <a:rPr lang="en-US" b="1" dirty="0"/>
              <a:t>Agents of Change anchor chart.</a:t>
            </a:r>
            <a:r>
              <a:rPr lang="en-US" dirty="0"/>
              <a:t> A blank version is displayed on this slide for that purpose. If you are projecting onto a whiteboard, you may write in the corresponding part of the </a:t>
            </a:r>
            <a:r>
              <a:rPr lang="en-US" b="0" dirty="0"/>
              <a:t>anchor chart</a:t>
            </a:r>
            <a:r>
              <a:rPr lang="en-US" dirty="0"/>
              <a:t>. If you don’t have a white board, you may alternatively write on chart paper or project a blank chart under a document camera.</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aloud the first sentence and the Think-Pair-Share section on the slide. Give pairs 1-2 minutes to talk, then cold-call 1-2 students to respond.</a:t>
            </a:r>
            <a:endParaRPr dirty="0"/>
          </a:p>
          <a:p>
            <a:pPr marL="457200" lvl="0" indent="-304800" rtl="0">
              <a:spcBef>
                <a:spcPts val="0"/>
              </a:spcBef>
              <a:spcAft>
                <a:spcPts val="0"/>
              </a:spcAft>
              <a:buClr>
                <a:schemeClr val="dk1"/>
              </a:buClr>
              <a:buSzPts val="1200"/>
              <a:buFont typeface="Calibri"/>
              <a:buAutoNum type="arabicPeriod"/>
            </a:pPr>
            <a:r>
              <a:rPr lang="en-US" dirty="0"/>
              <a:t>Model adding to the anchor chart by saying:</a:t>
            </a:r>
            <a:r>
              <a:rPr lang="en-US" i="1" dirty="0"/>
              <a:t> “So I am going to add to my anchor chart under Government: ‘Can improve working conditions by enforcing labor laws that protect workers.’” </a:t>
            </a:r>
            <a:endParaRPr i="1"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Char char="●"/>
            </a:pPr>
            <a:r>
              <a:rPr lang="en-US" dirty="0"/>
              <a:t>In Teacher Action Step 1, listen for students to infer that Chávez is criticizing the government not for failing to pass laws but failing to enforce a law that was passed. Listen for them to note that working conditions could be improved if laws were enforced.</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a:t>
            </a:r>
            <a:endParaRPr dirty="0"/>
          </a:p>
          <a:p>
            <a:pPr marL="457200" lvl="0" indent="-304800" rtl="0">
              <a:spcBef>
                <a:spcPts val="0"/>
              </a:spcBef>
              <a:spcAft>
                <a:spcPts val="0"/>
              </a:spcAft>
              <a:buClr>
                <a:schemeClr val="dk1"/>
              </a:buClr>
              <a:buSzPts val="1200"/>
              <a:buFont typeface="Calibri"/>
              <a:buChar char="●"/>
            </a:pPr>
            <a:r>
              <a:rPr lang="en-US" dirty="0"/>
              <a:t>Paragraph 18 is lengthy, and some students might have difficulty answering the first part of the question. Circulate as needed to help prompt students, and consider pointing them towards Lines 128-130 in Paragraph 18 if needed.</a:t>
            </a:r>
            <a:endParaRPr dirty="0"/>
          </a:p>
          <a:p>
            <a:pPr marL="0" lvl="0" indent="0">
              <a:spcBef>
                <a:spcPts val="0"/>
              </a:spcBef>
              <a:spcAft>
                <a:spcPts val="0"/>
              </a:spcAft>
              <a:buNone/>
            </a:pPr>
            <a:endParaRPr dirty="0"/>
          </a:p>
        </p:txBody>
      </p:sp>
      <p:sp>
        <p:nvSpPr>
          <p:cNvPr id="184" name="Google Shape;184;g40664e361f_0_1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12</a:t>
            </a:fld>
            <a:endParaRPr/>
          </a:p>
        </p:txBody>
      </p:sp>
    </p:spTree>
    <p:extLst>
      <p:ext uri="{BB962C8B-B14F-4D97-AF65-F5344CB8AC3E}">
        <p14:creationId xmlns:p14="http://schemas.microsoft.com/office/powerpoint/2010/main" val="36965393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40520afc3b_0_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40520afc3b_0_1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b="1" dirty="0"/>
              <a:t>Suggested slide pacing: 15-20 minutes (this slide, 8-10 minutes) </a:t>
            </a:r>
            <a:endParaRPr b="1" dirty="0"/>
          </a:p>
          <a:p>
            <a:pPr marL="0" lvl="0" indent="0" rtl="0">
              <a:spcBef>
                <a:spcPts val="0"/>
              </a:spcBef>
              <a:spcAft>
                <a:spcPts val="0"/>
              </a:spcAft>
              <a:buClr>
                <a:schemeClr val="dk1"/>
              </a:buClr>
              <a:buSzPts val="1100"/>
              <a:buFont typeface="Arial"/>
              <a:buNone/>
            </a:pPr>
            <a:r>
              <a:rPr lang="en-US" b="1" dirty="0"/>
              <a:t>Student Grouping: Whole Group, Pairs</a:t>
            </a:r>
          </a:p>
          <a:p>
            <a:pPr marL="0" lvl="0" indent="0" rtl="0">
              <a:spcBef>
                <a:spcPts val="0"/>
              </a:spcBef>
              <a:spcAft>
                <a:spcPts val="0"/>
              </a:spcAft>
              <a:buClr>
                <a:schemeClr val="dk1"/>
              </a:buClr>
              <a:buSzPts val="1100"/>
              <a:buFont typeface="Arial"/>
              <a:buNone/>
            </a:pPr>
            <a:endParaRPr b="1" dirty="0"/>
          </a:p>
          <a:p>
            <a:pPr marL="0" lvl="0" indent="0" rtl="0">
              <a:spcBef>
                <a:spcPts val="0"/>
              </a:spcBef>
              <a:spcAft>
                <a:spcPts val="0"/>
              </a:spcAft>
              <a:buClr>
                <a:schemeClr val="dk1"/>
              </a:buClr>
              <a:buSzPts val="1100"/>
              <a:buFont typeface="Arial"/>
              <a:buNone/>
            </a:pPr>
            <a:r>
              <a:rPr lang="en-US" b="1" dirty="0"/>
              <a:t>Slide 2 of 2</a:t>
            </a:r>
          </a:p>
          <a:p>
            <a:pPr marL="0" lvl="0" indent="0" rtl="0">
              <a:spcBef>
                <a:spcPts val="0"/>
              </a:spcBef>
              <a:spcAft>
                <a:spcPts val="0"/>
              </a:spcAft>
              <a:buClr>
                <a:schemeClr val="dk1"/>
              </a:buClr>
              <a:buSzPts val="1100"/>
              <a:buFont typeface="Arial"/>
              <a:buNone/>
            </a:pPr>
            <a:endParaRPr b="1" dirty="0"/>
          </a:p>
          <a:p>
            <a:pPr marL="0" lvl="0" indent="0" rtl="0">
              <a:lnSpc>
                <a:spcPct val="90000"/>
              </a:lnSpc>
              <a:spcBef>
                <a:spcPts val="1000"/>
              </a:spcBef>
              <a:spcAft>
                <a:spcPts val="0"/>
              </a:spcAft>
              <a:buClr>
                <a:schemeClr val="dk1"/>
              </a:buClr>
              <a:buSzPts val="1100"/>
              <a:buFont typeface="Arial"/>
              <a:buNone/>
            </a:pPr>
            <a:r>
              <a:rPr lang="en-US" b="1" dirty="0"/>
              <a:t>Work Time B. Adding to Agents of Change anchor chart, continued </a:t>
            </a:r>
            <a:endParaRPr b="1" i="1" dirty="0"/>
          </a:p>
          <a:p>
            <a:pPr marL="0" lvl="0" indent="0" rtl="0">
              <a:spcBef>
                <a:spcPts val="0"/>
              </a:spcBef>
              <a:spcAft>
                <a:spcPts val="0"/>
              </a:spcAft>
              <a:buClr>
                <a:schemeClr val="dk1"/>
              </a:buClr>
              <a:buSzPts val="1100"/>
              <a:buFont typeface="Arial"/>
              <a:buNone/>
            </a:pPr>
            <a:endParaRPr b="1" dirty="0"/>
          </a:p>
          <a:p>
            <a:pPr marL="0" lvl="0" indent="0" rtl="0">
              <a:spcBef>
                <a:spcPts val="0"/>
              </a:spcBef>
              <a:spcAft>
                <a:spcPts val="0"/>
              </a:spcAft>
              <a:buClr>
                <a:schemeClr val="dk1"/>
              </a:buClr>
              <a:buSzPts val="11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This is the last of two slides related to this activity.</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 aloud.</a:t>
            </a:r>
            <a:endParaRPr dirty="0"/>
          </a:p>
          <a:p>
            <a:pPr marL="457200" lvl="0" indent="-304800" rtl="0">
              <a:spcBef>
                <a:spcPts val="0"/>
              </a:spcBef>
              <a:spcAft>
                <a:spcPts val="0"/>
              </a:spcAft>
              <a:buClr>
                <a:schemeClr val="dk1"/>
              </a:buClr>
              <a:buSzPts val="1200"/>
              <a:buFont typeface="Calibri"/>
              <a:buAutoNum type="arabicPeriod"/>
            </a:pPr>
            <a:r>
              <a:rPr lang="en-US" dirty="0"/>
              <a:t>After students have worked for 5 minutes, lead a short debrief by cold-calling a couple of students.</a:t>
            </a:r>
            <a:endParaRPr dirty="0"/>
          </a:p>
          <a:p>
            <a:pPr marL="457200" lvl="0" indent="-304800" rtl="0">
              <a:spcBef>
                <a:spcPts val="0"/>
              </a:spcBef>
              <a:spcAft>
                <a:spcPts val="0"/>
              </a:spcAft>
              <a:buClr>
                <a:schemeClr val="dk1"/>
              </a:buClr>
              <a:buSzPts val="1200"/>
              <a:buFont typeface="Calibri"/>
              <a:buAutoNum type="arabicPeriod"/>
            </a:pPr>
            <a:r>
              <a:rPr lang="en-US" dirty="0"/>
              <a:t>Model adding ideas to the class anchor chart. </a:t>
            </a:r>
            <a:endParaRPr dirty="0"/>
          </a:p>
          <a:p>
            <a:pPr marL="45720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In Teacher Action Steps 2 and 3, listen for students to note, and add to their charts, that:</a:t>
            </a:r>
            <a:endParaRPr dirty="0"/>
          </a:p>
          <a:p>
            <a:pPr marL="914400" lvl="1" indent="-304800" rtl="0">
              <a:spcBef>
                <a:spcPts val="0"/>
              </a:spcBef>
              <a:spcAft>
                <a:spcPts val="0"/>
              </a:spcAft>
              <a:buClr>
                <a:schemeClr val="dk1"/>
              </a:buClr>
              <a:buSzPts val="1200"/>
              <a:buFont typeface="Calibri"/>
              <a:buChar char="○"/>
            </a:pPr>
            <a:r>
              <a:rPr lang="en-US" dirty="0"/>
              <a:t>Government can pass laws that set working hours and minimum wages, make working conditions safe, and protect the right to unionize.</a:t>
            </a:r>
            <a:endParaRPr dirty="0"/>
          </a:p>
          <a:p>
            <a:pPr marL="914400" lvl="1" indent="-304800" rtl="0">
              <a:spcBef>
                <a:spcPts val="0"/>
              </a:spcBef>
              <a:spcAft>
                <a:spcPts val="0"/>
              </a:spcAft>
              <a:buClr>
                <a:schemeClr val="dk1"/>
              </a:buClr>
              <a:buSzPts val="1200"/>
              <a:buFont typeface="Calibri"/>
              <a:buChar char="○"/>
            </a:pPr>
            <a:r>
              <a:rPr lang="en-US" dirty="0"/>
              <a:t>Consumers can boycott companies that do not treat workers fairly.</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b="1" dirty="0"/>
          </a:p>
        </p:txBody>
      </p:sp>
      <p:sp>
        <p:nvSpPr>
          <p:cNvPr id="195" name="Google Shape;195;g40520afc3b_0_1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13</a:t>
            </a:fld>
            <a:endParaRPr/>
          </a:p>
        </p:txBody>
      </p:sp>
    </p:spTree>
    <p:extLst>
      <p:ext uri="{BB962C8B-B14F-4D97-AF65-F5344CB8AC3E}">
        <p14:creationId xmlns:p14="http://schemas.microsoft.com/office/powerpoint/2010/main" val="13681174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3fc49944c1_0_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4" name="Google Shape;204;g3fc49944c1_0_2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b="1" dirty="0"/>
              <a:t>Suggested slide pacing: 7-10 minutes </a:t>
            </a:r>
            <a:endParaRPr b="1" dirty="0"/>
          </a:p>
          <a:p>
            <a:pPr marL="0" lvl="0" indent="0" rtl="0">
              <a:spcBef>
                <a:spcPts val="0"/>
              </a:spcBef>
              <a:spcAft>
                <a:spcPts val="0"/>
              </a:spcAft>
              <a:buClr>
                <a:schemeClr val="dk1"/>
              </a:buClr>
              <a:buSzPts val="1100"/>
              <a:buFont typeface="Arial"/>
              <a:buNone/>
            </a:pPr>
            <a:r>
              <a:rPr lang="en-US" b="1" dirty="0"/>
              <a:t>Student Grouping: Whole Group</a:t>
            </a:r>
          </a:p>
          <a:p>
            <a:pPr marL="0" lvl="0" indent="0" rtl="0">
              <a:spcBef>
                <a:spcPts val="0"/>
              </a:spcBef>
              <a:spcAft>
                <a:spcPts val="0"/>
              </a:spcAft>
              <a:buClr>
                <a:schemeClr val="dk1"/>
              </a:buClr>
              <a:buSzPts val="1100"/>
              <a:buFont typeface="Arial"/>
              <a:buNone/>
            </a:pPr>
            <a:endParaRPr b="1" dirty="0"/>
          </a:p>
          <a:p>
            <a:pPr marL="0" lvl="0" indent="0" rtl="0">
              <a:lnSpc>
                <a:spcPct val="90000"/>
              </a:lnSpc>
              <a:spcBef>
                <a:spcPts val="1000"/>
              </a:spcBef>
              <a:spcAft>
                <a:spcPts val="0"/>
              </a:spcAft>
              <a:buClr>
                <a:schemeClr val="dk1"/>
              </a:buClr>
              <a:buSzPts val="1100"/>
              <a:buFont typeface="Arial"/>
              <a:buNone/>
            </a:pPr>
            <a:r>
              <a:rPr lang="en-US" b="1" dirty="0"/>
              <a:t>Work Time A. Returning Assessment and Reviewing Homework  </a:t>
            </a:r>
            <a:endParaRPr b="1" i="1" dirty="0"/>
          </a:p>
          <a:p>
            <a:pPr marL="0" lvl="0" indent="0" rtl="0">
              <a:spcBef>
                <a:spcPts val="0"/>
              </a:spcBef>
              <a:spcAft>
                <a:spcPts val="0"/>
              </a:spcAft>
              <a:buClr>
                <a:schemeClr val="dk1"/>
              </a:buClr>
              <a:buSzPts val="1100"/>
              <a:buFont typeface="Arial"/>
              <a:buNone/>
            </a:pPr>
            <a:endParaRPr b="1" dirty="0"/>
          </a:p>
          <a:p>
            <a:pPr marL="0" lvl="0" indent="0" rtl="0">
              <a:spcBef>
                <a:spcPts val="0"/>
              </a:spcBef>
              <a:spcAft>
                <a:spcPts val="0"/>
              </a:spcAft>
              <a:buClr>
                <a:schemeClr val="dk1"/>
              </a:buClr>
              <a:buSzPts val="11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Asking students to correct their incorrect answers builds learning and helps them view assessments as learning tools. They will be able to make these corrections now that they have worked with those passages.</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Return students’ </a:t>
            </a:r>
            <a:r>
              <a:rPr lang="en-US" b="1" dirty="0"/>
              <a:t>Mid-Unit 2 Assessments, </a:t>
            </a:r>
            <a:r>
              <a:rPr lang="en-US" dirty="0"/>
              <a:t>with wrong answers indicated but not corrected. Read the first paragraph of the slide aloud.</a:t>
            </a:r>
            <a:endParaRPr dirty="0"/>
          </a:p>
          <a:p>
            <a:pPr marL="457200" lvl="0" indent="-304800" rtl="0">
              <a:spcBef>
                <a:spcPts val="0"/>
              </a:spcBef>
              <a:spcAft>
                <a:spcPts val="0"/>
              </a:spcAft>
              <a:buClr>
                <a:schemeClr val="dk1"/>
              </a:buClr>
              <a:buSzPts val="1200"/>
              <a:buFont typeface="Calibri"/>
              <a:buAutoNum type="arabicPeriod"/>
            </a:pPr>
            <a:r>
              <a:rPr lang="en-US" dirty="0"/>
              <a:t>Distribute the </a:t>
            </a:r>
            <a:r>
              <a:rPr lang="en-US" b="1" dirty="0"/>
              <a:t>Homework: Text-Dependent Questions for Paragraphs 23–26. </a:t>
            </a:r>
            <a:r>
              <a:rPr lang="en-US" dirty="0"/>
              <a:t>Read the second paragraph of the slide aloud.</a:t>
            </a:r>
            <a:endParaRPr dirty="0"/>
          </a:p>
          <a:p>
            <a:pPr marL="45720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will direct their attention to their </a:t>
            </a:r>
            <a:r>
              <a:rPr lang="en-US" b="1" dirty="0"/>
              <a:t>Mid-Unit 2 Assessments</a:t>
            </a:r>
            <a:r>
              <a:rPr lang="en-US" dirty="0"/>
              <a:t>, and then to the text-dependent questions. </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a:t>
            </a:r>
            <a:endParaRPr dirty="0"/>
          </a:p>
          <a:p>
            <a:pPr marL="457200" lvl="0" indent="-304800" rtl="0">
              <a:spcBef>
                <a:spcPts val="0"/>
              </a:spcBef>
              <a:spcAft>
                <a:spcPts val="0"/>
              </a:spcAft>
              <a:buClr>
                <a:schemeClr val="dk1"/>
              </a:buClr>
              <a:buSzPts val="1200"/>
              <a:buFont typeface="Calibri"/>
              <a:buChar char="●"/>
            </a:pPr>
            <a:r>
              <a:rPr lang="en-US" dirty="0"/>
              <a:t>Some students might need extra help correcting their assessments. Consider arranging a separate time to connect with these students.</a:t>
            </a:r>
            <a:endParaRPr dirty="0"/>
          </a:p>
        </p:txBody>
      </p:sp>
      <p:sp>
        <p:nvSpPr>
          <p:cNvPr id="205" name="Google Shape;205;g3fc49944c1_0_2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14</a:t>
            </a:fld>
            <a:endParaRPr/>
          </a:p>
        </p:txBody>
      </p:sp>
    </p:spTree>
    <p:extLst>
      <p:ext uri="{BB962C8B-B14F-4D97-AF65-F5344CB8AC3E}">
        <p14:creationId xmlns:p14="http://schemas.microsoft.com/office/powerpoint/2010/main" val="17643007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3de33b82cb_0_1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4" name="Google Shape;214;g3de33b82cb_0_14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endParaRPr dirty="0"/>
          </a:p>
          <a:p>
            <a:pPr marL="0" lvl="0" indent="0" rtl="0">
              <a:lnSpc>
                <a:spcPct val="90000"/>
              </a:lnSpc>
              <a:spcBef>
                <a:spcPts val="1000"/>
              </a:spcBef>
              <a:spcAft>
                <a:spcPts val="0"/>
              </a:spcAft>
              <a:buClr>
                <a:schemeClr val="dk1"/>
              </a:buClr>
              <a:buSzPts val="1100"/>
              <a:buFont typeface="Arial"/>
              <a:buNone/>
            </a:pPr>
            <a:r>
              <a:rPr lang="en-US" b="1" dirty="0"/>
              <a:t>Homework</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r>
              <a:rPr lang="en-US" dirty="0"/>
              <a:t> None</a:t>
            </a:r>
            <a:endParaRPr dirty="0"/>
          </a:p>
          <a:p>
            <a:pPr marL="914400" marR="0" lvl="0" indent="0" algn="l" rtl="0">
              <a:lnSpc>
                <a:spcPct val="100000"/>
              </a:lnSpc>
              <a:spcBef>
                <a:spcPts val="0"/>
              </a:spcBef>
              <a:spcAft>
                <a:spcPts val="0"/>
              </a:spcAft>
              <a:buNone/>
            </a:pPr>
            <a:endParaRPr i="1" dirty="0"/>
          </a:p>
          <a:p>
            <a:pPr marL="0" marR="0" lvl="0" indent="0" algn="l" rtl="0">
              <a:lnSpc>
                <a:spcPct val="100000"/>
              </a:lnSpc>
              <a:spcBef>
                <a:spcPts val="0"/>
              </a:spcBef>
              <a:spcAft>
                <a:spcPts val="0"/>
              </a:spcAft>
              <a:buClr>
                <a:schemeClr val="dk1"/>
              </a:buClr>
              <a:buSzPts val="1200"/>
              <a:buFont typeface="Calibri"/>
              <a:buNone/>
            </a:pPr>
            <a:r>
              <a:rPr lang="en-US" u="none" strike="noStrike" cap="none" dirty="0">
                <a:solidFill>
                  <a:schemeClr val="dk1"/>
                </a:solidFill>
              </a:rPr>
              <a:t>Teacher Actions:</a:t>
            </a:r>
            <a:endParaRPr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Read the slide aloud.</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SzPts val="1200"/>
              <a:buFont typeface="Calibri"/>
              <a:buChar char="●"/>
            </a:pPr>
            <a:r>
              <a:rPr lang="en-US" dirty="0"/>
              <a:t>Students will focus their attention on the slide.</a:t>
            </a:r>
            <a:endParaRPr dirty="0"/>
          </a:p>
          <a:p>
            <a:pPr marL="0" lvl="0" indent="0" rtl="0">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457200" marR="0" lvl="0" indent="0" algn="l" rtl="0">
              <a:lnSpc>
                <a:spcPct val="100000"/>
              </a:lnSpc>
              <a:spcBef>
                <a:spcPts val="0"/>
              </a:spcBef>
              <a:spcAft>
                <a:spcPts val="0"/>
              </a:spcAft>
              <a:buNone/>
            </a:pPr>
            <a:endParaRPr dirty="0"/>
          </a:p>
        </p:txBody>
      </p:sp>
      <p:sp>
        <p:nvSpPr>
          <p:cNvPr id="215" name="Google Shape;215;g3de33b82cb_0_14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557159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40437517d5_2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40437517d5_2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None/>
            </a:pPr>
            <a:endParaRPr/>
          </a:p>
        </p:txBody>
      </p:sp>
      <p:sp>
        <p:nvSpPr>
          <p:cNvPr id="224" name="Google Shape;224;g40437517d5_2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16</a:t>
            </a:fld>
            <a:endParaRPr/>
          </a:p>
        </p:txBody>
      </p:sp>
    </p:spTree>
    <p:extLst>
      <p:ext uri="{BB962C8B-B14F-4D97-AF65-F5344CB8AC3E}">
        <p14:creationId xmlns:p14="http://schemas.microsoft.com/office/powerpoint/2010/main" val="26219288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Google Shape;9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US" dirty="0"/>
              <a:t>New Materials to Prepare in Advance: </a:t>
            </a:r>
            <a:endParaRPr dirty="0"/>
          </a:p>
          <a:p>
            <a:pPr marL="457200" lvl="0" indent="-304800" rtl="0">
              <a:spcBef>
                <a:spcPts val="0"/>
              </a:spcBef>
              <a:spcAft>
                <a:spcPts val="0"/>
              </a:spcAft>
              <a:buClr>
                <a:schemeClr val="dk1"/>
              </a:buClr>
              <a:buSzPts val="1200"/>
              <a:buFont typeface="Century Gothic"/>
              <a:buChar char="●"/>
            </a:pPr>
            <a:r>
              <a:rPr lang="en-US" b="1" dirty="0"/>
              <a:t>Working Conditions Timeline strips </a:t>
            </a:r>
            <a:r>
              <a:rPr lang="en-US" dirty="0"/>
              <a:t>(one per pair of students)</a:t>
            </a:r>
            <a:endParaRPr dirty="0"/>
          </a:p>
          <a:p>
            <a:pPr marL="457200" lvl="0" indent="-304800" rtl="0">
              <a:spcBef>
                <a:spcPts val="0"/>
              </a:spcBef>
              <a:spcAft>
                <a:spcPts val="0"/>
              </a:spcAft>
              <a:buClr>
                <a:schemeClr val="dk1"/>
              </a:buClr>
              <a:buSzPts val="1200"/>
              <a:buFont typeface="Century Gothic"/>
              <a:buChar char="●"/>
            </a:pPr>
            <a:r>
              <a:rPr lang="en-US" b="1" dirty="0"/>
              <a:t>Working Conditions Timeline (for teacher reference)</a:t>
            </a:r>
            <a:endParaRPr b="1" dirty="0"/>
          </a:p>
          <a:p>
            <a:pPr marL="457200" lvl="0" indent="-304800" rtl="0">
              <a:spcBef>
                <a:spcPts val="0"/>
              </a:spcBef>
              <a:spcAft>
                <a:spcPts val="0"/>
              </a:spcAft>
              <a:buClr>
                <a:schemeClr val="dk1"/>
              </a:buClr>
              <a:buSzPts val="1200"/>
              <a:buFont typeface="Century Gothic"/>
              <a:buChar char="●"/>
            </a:pPr>
            <a:r>
              <a:rPr lang="en-US" b="1" dirty="0"/>
              <a:t>Text-Dependent Questions for Paragraphs 16–21</a:t>
            </a:r>
            <a:r>
              <a:rPr lang="en-US" dirty="0"/>
              <a:t> (one per student)</a:t>
            </a:r>
            <a:endParaRPr dirty="0"/>
          </a:p>
          <a:p>
            <a:pPr marL="457200" lvl="0" indent="0" rtl="0">
              <a:spcBef>
                <a:spcPts val="0"/>
              </a:spcBef>
              <a:spcAft>
                <a:spcPts val="0"/>
              </a:spcAft>
              <a:buNone/>
            </a:pPr>
            <a:endParaRPr b="1" dirty="0"/>
          </a:p>
          <a:p>
            <a:pPr marL="0" lvl="0" indent="0" rtl="0">
              <a:lnSpc>
                <a:spcPct val="100000"/>
              </a:lnSpc>
              <a:spcBef>
                <a:spcPts val="0"/>
              </a:spcBef>
              <a:spcAft>
                <a:spcPts val="0"/>
              </a:spcAft>
              <a:buNone/>
            </a:pPr>
            <a:r>
              <a:rPr lang="en-US" dirty="0"/>
              <a:t>Materials to Gather from Previous Lesson:</a:t>
            </a:r>
            <a:endParaRPr dirty="0"/>
          </a:p>
          <a:p>
            <a:pPr marL="457200" lvl="0" indent="-304800" rtl="0">
              <a:spcBef>
                <a:spcPts val="0"/>
              </a:spcBef>
              <a:spcAft>
                <a:spcPts val="0"/>
              </a:spcAft>
              <a:buClr>
                <a:schemeClr val="dk1"/>
              </a:buClr>
              <a:buSzPts val="1200"/>
              <a:buFont typeface="Century Gothic"/>
              <a:buChar char="●"/>
            </a:pPr>
            <a:r>
              <a:rPr lang="en-US" b="0" dirty="0"/>
              <a:t>Text of “Commonwealth Club Address” by César Chávez </a:t>
            </a:r>
            <a:r>
              <a:rPr lang="en-US" dirty="0"/>
              <a:t>(students’ annotated copies from Lessons 2-5)</a:t>
            </a:r>
            <a:endParaRPr b="1" dirty="0"/>
          </a:p>
          <a:p>
            <a:pPr marL="457200" lvl="0" indent="-304800" rtl="0">
              <a:spcBef>
                <a:spcPts val="0"/>
              </a:spcBef>
              <a:spcAft>
                <a:spcPts val="0"/>
              </a:spcAft>
              <a:buClr>
                <a:schemeClr val="dk1"/>
              </a:buClr>
              <a:buSzPts val="1200"/>
              <a:buFont typeface="Century Gothic"/>
              <a:buChar char="●"/>
            </a:pPr>
            <a:r>
              <a:rPr lang="en-US" b="1" dirty="0"/>
              <a:t>Weaving Room Discussion Appointments handout</a:t>
            </a:r>
            <a:r>
              <a:rPr lang="en-US" dirty="0"/>
              <a:t> (from Unit 1, Lesson 3)</a:t>
            </a:r>
            <a:endParaRPr b="1" dirty="0"/>
          </a:p>
          <a:p>
            <a:pPr marL="457200" lvl="0" indent="-304800" rtl="0">
              <a:spcBef>
                <a:spcPts val="0"/>
              </a:spcBef>
              <a:spcAft>
                <a:spcPts val="0"/>
              </a:spcAft>
              <a:buClr>
                <a:schemeClr val="dk1"/>
              </a:buClr>
              <a:buSzPts val="1200"/>
              <a:buFont typeface="Century Gothic"/>
              <a:buChar char="●"/>
            </a:pPr>
            <a:r>
              <a:rPr lang="en-US" b="1" dirty="0"/>
              <a:t>"Commonwealth Club Address” Structure anchor chart </a:t>
            </a:r>
            <a:r>
              <a:rPr lang="en-US" dirty="0"/>
              <a:t>(one to post and a copy for each student; from Lesson 2)</a:t>
            </a:r>
            <a:endParaRPr dirty="0"/>
          </a:p>
          <a:p>
            <a:pPr marL="457200" lvl="0" indent="-304800" rtl="0">
              <a:spcBef>
                <a:spcPts val="0"/>
              </a:spcBef>
              <a:spcAft>
                <a:spcPts val="0"/>
              </a:spcAft>
              <a:buClr>
                <a:schemeClr val="dk1"/>
              </a:buClr>
              <a:buSzPts val="1200"/>
              <a:buFont typeface="Century Gothic"/>
              <a:buChar char="●"/>
            </a:pPr>
            <a:r>
              <a:rPr lang="en-US" b="1" dirty="0"/>
              <a:t>"Commonwealth Club Address” Structure anchor chart—teacher edition </a:t>
            </a:r>
            <a:r>
              <a:rPr lang="en-US" dirty="0"/>
              <a:t>(from Lesson 2)</a:t>
            </a:r>
            <a:endParaRPr dirty="0"/>
          </a:p>
          <a:p>
            <a:pPr marL="457200" lvl="0" indent="-304800" rtl="0">
              <a:spcBef>
                <a:spcPts val="0"/>
              </a:spcBef>
              <a:spcAft>
                <a:spcPts val="0"/>
              </a:spcAft>
              <a:buClr>
                <a:schemeClr val="dk1"/>
              </a:buClr>
              <a:buSzPts val="1200"/>
              <a:buFont typeface="Century Gothic"/>
              <a:buChar char="●"/>
            </a:pPr>
            <a:r>
              <a:rPr lang="en-US" b="1" dirty="0"/>
              <a:t>Agents of Change anchor chart </a:t>
            </a:r>
            <a:r>
              <a:rPr lang="en-US" dirty="0"/>
              <a:t>(begun in Lesson 1)</a:t>
            </a:r>
            <a:endParaRPr dirty="0"/>
          </a:p>
          <a:p>
            <a:pPr marL="457200" lvl="0" indent="-304800" rtl="0">
              <a:spcBef>
                <a:spcPts val="0"/>
              </a:spcBef>
              <a:spcAft>
                <a:spcPts val="0"/>
              </a:spcAft>
              <a:buClr>
                <a:schemeClr val="dk1"/>
              </a:buClr>
              <a:buSzPts val="1200"/>
              <a:buFont typeface="Century Gothic"/>
              <a:buChar char="●"/>
            </a:pPr>
            <a:r>
              <a:rPr lang="en-US" b="1" dirty="0"/>
              <a:t>Mid-Unit 2 Assessments </a:t>
            </a:r>
            <a:r>
              <a:rPr lang="en-US" dirty="0"/>
              <a:t>with wrong answers marked by teacher (from Lesson 5)</a:t>
            </a:r>
            <a:endParaRPr dirty="0"/>
          </a:p>
          <a:p>
            <a:pPr marL="457200" lvl="0" indent="-304800" rtl="0">
              <a:spcBef>
                <a:spcPts val="0"/>
              </a:spcBef>
              <a:spcAft>
                <a:spcPts val="0"/>
              </a:spcAft>
              <a:buClr>
                <a:schemeClr val="dk1"/>
              </a:buClr>
              <a:buSzPts val="1200"/>
              <a:buFont typeface="Century Gothic"/>
              <a:buChar char="●"/>
            </a:pPr>
            <a:r>
              <a:rPr lang="en-US" dirty="0"/>
              <a:t>Document camera, if available</a:t>
            </a:r>
            <a:endParaRPr dirty="0"/>
          </a:p>
          <a:p>
            <a:pPr marL="0" lvl="0" indent="0" rtl="0">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Prepare classroom systems for active learning:</a:t>
            </a:r>
            <a:r>
              <a:rPr lang="en-US" i="0" u="none" strike="noStrike" cap="none" baseline="0" dirty="0">
                <a:solidFill>
                  <a:schemeClr val="dk1"/>
                </a:solidFill>
              </a:rPr>
              <a:t> </a:t>
            </a:r>
            <a:r>
              <a:rPr lang="en-US" dirty="0"/>
              <a:t>None</a:t>
            </a:r>
            <a:endParaRPr dirty="0"/>
          </a:p>
        </p:txBody>
      </p:sp>
      <p:sp>
        <p:nvSpPr>
          <p:cNvPr id="93" name="Google Shape;9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832087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40795317f6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40795317f6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dirty="0"/>
              <a:t>Materials to read and review in preparation:</a:t>
            </a:r>
            <a:endParaRPr dirty="0"/>
          </a:p>
          <a:p>
            <a:pPr marL="457200" lvl="0" indent="-304800" rtl="0">
              <a:spcBef>
                <a:spcPts val="0"/>
              </a:spcBef>
              <a:spcAft>
                <a:spcPts val="0"/>
              </a:spcAft>
              <a:buSzPts val="1200"/>
              <a:buChar char="●"/>
            </a:pPr>
            <a:r>
              <a:rPr lang="en-US" dirty="0"/>
              <a:t>Review the “</a:t>
            </a:r>
            <a:r>
              <a:rPr lang="en-US" b="0" dirty="0"/>
              <a:t>Commonwealth Club Address</a:t>
            </a:r>
            <a:r>
              <a:rPr lang="en-US" dirty="0"/>
              <a:t>,” Paragraphs 16 - 26. Read the </a:t>
            </a:r>
            <a:r>
              <a:rPr lang="en-US" b="1" dirty="0"/>
              <a:t>Text-Dependent Questions for Paragraphs 16 - 21</a:t>
            </a:r>
            <a:r>
              <a:rPr lang="en-US" dirty="0"/>
              <a:t> and for </a:t>
            </a:r>
            <a:r>
              <a:rPr lang="en-US" b="1" dirty="0"/>
              <a:t>Paragraphs 23 - 26</a:t>
            </a:r>
            <a:r>
              <a:rPr lang="en-US" dirty="0"/>
              <a:t> and consider what answers you hope to see students write. (Since these text-dependent questions are relatively concrete, this lesson does not include a teacher guide for answers to the text-dependent questions. Use the answers provided in earlier lessons as a model as you consider what a strong student answer would entail).</a:t>
            </a:r>
            <a:endParaRPr dirty="0"/>
          </a:p>
          <a:p>
            <a:pPr marL="457200" lvl="0" indent="-304800" rtl="0">
              <a:spcBef>
                <a:spcPts val="0"/>
              </a:spcBef>
              <a:spcAft>
                <a:spcPts val="0"/>
              </a:spcAft>
              <a:buSzPts val="1200"/>
              <a:buChar char="●"/>
            </a:pPr>
            <a:r>
              <a:rPr lang="en-US" dirty="0"/>
              <a:t>Be prepared to return students’ </a:t>
            </a:r>
            <a:r>
              <a:rPr lang="en-US" b="1" dirty="0"/>
              <a:t>Mid-Unit 2 Assessment</a:t>
            </a:r>
            <a:r>
              <a:rPr lang="en-US" dirty="0"/>
              <a:t>, with wrong answers marked. Do not provide correct answers. Students correct their own </a:t>
            </a:r>
            <a:r>
              <a:rPr lang="en-US" b="1" dirty="0"/>
              <a:t>Mid-Unit 2 Assessment </a:t>
            </a:r>
            <a:r>
              <a:rPr lang="en-US" dirty="0"/>
              <a:t>as a part of their Lesson 6 homework.</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Protocols to review:</a:t>
            </a:r>
            <a:endParaRPr dirty="0"/>
          </a:p>
          <a:p>
            <a:pPr marL="457200" lvl="0" indent="-304800" rtl="0">
              <a:spcBef>
                <a:spcPts val="0"/>
              </a:spcBef>
              <a:spcAft>
                <a:spcPts val="0"/>
              </a:spcAft>
              <a:buSzPts val="1200"/>
              <a:buChar char="●"/>
            </a:pPr>
            <a:r>
              <a:rPr lang="en-US" b="0" dirty="0"/>
              <a:t>Think-Pair-Share </a:t>
            </a:r>
            <a:r>
              <a:rPr lang="en-US" dirty="0"/>
              <a:t>(used on Slide 12)</a:t>
            </a:r>
            <a:endParaRPr dirty="0"/>
          </a:p>
          <a:p>
            <a:pPr marL="0" lvl="0" indent="0">
              <a:spcBef>
                <a:spcPts val="0"/>
              </a:spcBef>
              <a:spcAft>
                <a:spcPts val="0"/>
              </a:spcAft>
              <a:buNone/>
            </a:pPr>
            <a:endParaRPr dirty="0"/>
          </a:p>
        </p:txBody>
      </p:sp>
      <p:sp>
        <p:nvSpPr>
          <p:cNvPr id="100" name="Google Shape;100;g40795317f6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3</a:t>
            </a:fld>
            <a:endParaRPr/>
          </a:p>
        </p:txBody>
      </p:sp>
    </p:spTree>
    <p:extLst>
      <p:ext uri="{BB962C8B-B14F-4D97-AF65-F5344CB8AC3E}">
        <p14:creationId xmlns:p14="http://schemas.microsoft.com/office/powerpoint/2010/main" val="2992860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g3ca0aac430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g3ca0aac430_0_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04800">
              <a:spcBef>
                <a:spcPts val="0"/>
              </a:spcBef>
              <a:spcAft>
                <a:spcPts val="0"/>
              </a:spcAft>
              <a:buSzPts val="1200"/>
              <a:buChar char="●"/>
            </a:pPr>
            <a:r>
              <a:rPr lang="en-US"/>
              <a:t>Display this slide as students enter the classroom.</a:t>
            </a:r>
            <a:endParaRPr/>
          </a:p>
        </p:txBody>
      </p:sp>
      <p:sp>
        <p:nvSpPr>
          <p:cNvPr id="107" name="Google Shape;107;g3ca0aac430_0_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4</a:t>
            </a:fld>
            <a:endParaRPr/>
          </a:p>
        </p:txBody>
      </p:sp>
    </p:spTree>
    <p:extLst>
      <p:ext uri="{BB962C8B-B14F-4D97-AF65-F5344CB8AC3E}">
        <p14:creationId xmlns:p14="http://schemas.microsoft.com/office/powerpoint/2010/main" val="36586657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2" name="Google Shape;112;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rPr>
              <a:t>Student Grouping: Whole Grou</a:t>
            </a:r>
            <a:r>
              <a:rPr lang="en-US" b="1" dirty="0"/>
              <a:t>p</a:t>
            </a:r>
            <a:endParaRPr dirty="0"/>
          </a:p>
          <a:p>
            <a:pPr marL="0" lvl="0" indent="0" rtl="0">
              <a:spcBef>
                <a:spcPts val="0"/>
              </a:spcBef>
              <a:spcAft>
                <a:spcPts val="0"/>
              </a:spcAft>
              <a:buClr>
                <a:srgbClr val="000000"/>
              </a:buClr>
              <a:buSzPts val="1400"/>
              <a:buFont typeface="Arial"/>
              <a:buNone/>
            </a:pPr>
            <a:endParaRPr b="1" dirty="0"/>
          </a:p>
          <a:p>
            <a:pPr marL="0" lvl="0" indent="0" rtl="0">
              <a:spcBef>
                <a:spcPts val="0"/>
              </a:spcBef>
              <a:spcAft>
                <a:spcPts val="0"/>
              </a:spcAft>
              <a:buClr>
                <a:schemeClr val="dk1"/>
              </a:buClr>
              <a:buSzPts val="1400"/>
              <a:buFont typeface="Arial"/>
              <a:buNone/>
            </a:pPr>
            <a:r>
              <a:rPr lang="en-US" dirty="0"/>
              <a:t>Teaching Notes: None</a:t>
            </a:r>
            <a:endParaRPr dirty="0"/>
          </a:p>
          <a:p>
            <a:pPr marL="457200" lvl="0" indent="0" rtl="0">
              <a:spcBef>
                <a:spcPts val="0"/>
              </a:spcBef>
              <a:spcAft>
                <a:spcPts val="0"/>
              </a:spcAft>
              <a:buNone/>
            </a:pPr>
            <a:endParaRPr dirty="0"/>
          </a:p>
          <a:p>
            <a:pPr marL="0" lvl="0" indent="0" rtl="0">
              <a:spcBef>
                <a:spcPts val="0"/>
              </a:spcBef>
              <a:spcAft>
                <a:spcPts val="0"/>
              </a:spcAft>
              <a:buClr>
                <a:srgbClr val="000000"/>
              </a:buClr>
              <a:buSzPts val="14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 aloud. </a:t>
            </a:r>
            <a:endParaRPr dirty="0"/>
          </a:p>
          <a:p>
            <a:pPr marL="0" lvl="0" indent="0" rtl="0">
              <a:spcBef>
                <a:spcPts val="0"/>
              </a:spcBef>
              <a:spcAft>
                <a:spcPts val="0"/>
              </a:spcAft>
              <a:buClr>
                <a:srgbClr val="000000"/>
              </a:buClr>
              <a:buSzPts val="1400"/>
              <a:buFont typeface="Arial"/>
              <a:buNone/>
            </a:pPr>
            <a:endParaRPr dirty="0"/>
          </a:p>
          <a:p>
            <a:pPr marL="0" lvl="0" indent="0" rtl="0">
              <a:spcBef>
                <a:spcPts val="0"/>
              </a:spcBef>
              <a:spcAft>
                <a:spcPts val="0"/>
              </a:spcAft>
              <a:buClr>
                <a:srgbClr val="000000"/>
              </a:buClr>
              <a:buSzPts val="14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will direct their attention towards the slide.  </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dirty="0"/>
          </a:p>
        </p:txBody>
      </p:sp>
      <p:sp>
        <p:nvSpPr>
          <p:cNvPr id="113" name="Google Shape;113;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346033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g3cf9b7843c_0_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0" name="Google Shape;120;g3cf9b7843c_0_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10-15 minutes (this slide, 5-7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1 of 2</a:t>
            </a:r>
          </a:p>
          <a:p>
            <a:pPr marL="0" marR="0" lvl="0" indent="0" algn="l" rtl="0">
              <a:lnSpc>
                <a:spcPct val="100000"/>
              </a:lnSpc>
              <a:spcBef>
                <a:spcPts val="0"/>
              </a:spcBef>
              <a:spcAft>
                <a:spcPts val="0"/>
              </a:spcAft>
              <a:buClr>
                <a:schemeClr val="dk1"/>
              </a:buClr>
              <a:buSzPts val="1200"/>
              <a:buFont typeface="Calibri"/>
              <a:buNone/>
            </a:pPr>
            <a:endParaRPr b="1" dirty="0"/>
          </a:p>
          <a:p>
            <a:pPr marL="0" lvl="0" indent="0" rtl="0">
              <a:lnSpc>
                <a:spcPct val="90000"/>
              </a:lnSpc>
              <a:spcBef>
                <a:spcPts val="1000"/>
              </a:spcBef>
              <a:spcAft>
                <a:spcPts val="0"/>
              </a:spcAft>
              <a:buClr>
                <a:schemeClr val="dk1"/>
              </a:buClr>
              <a:buSzPts val="1100"/>
              <a:buFont typeface="Arial"/>
              <a:buNone/>
            </a:pPr>
            <a:r>
              <a:rPr lang="en-US" b="1" dirty="0"/>
              <a:t>Opening A. Entry Task   </a:t>
            </a:r>
            <a:endParaRPr b="1" i="1"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lvl="0" indent="-304800" rtl="0">
              <a:spcBef>
                <a:spcPts val="0"/>
              </a:spcBef>
              <a:spcAft>
                <a:spcPts val="0"/>
              </a:spcAft>
              <a:buSzPts val="1200"/>
              <a:buFont typeface="Calibri"/>
              <a:buChar char="●"/>
            </a:pPr>
            <a:r>
              <a:rPr lang="en-US" dirty="0"/>
              <a:t>This is the first of two slides related to this activity.</a:t>
            </a:r>
            <a:endParaRPr dirty="0"/>
          </a:p>
          <a:p>
            <a:pPr marL="457200" lvl="0" indent="-304800" rtl="0">
              <a:spcBef>
                <a:spcPts val="0"/>
              </a:spcBef>
              <a:spcAft>
                <a:spcPts val="0"/>
              </a:spcAft>
              <a:buSzPts val="1200"/>
              <a:buFont typeface="Calibri"/>
              <a:buChar char="●"/>
            </a:pPr>
            <a:r>
              <a:rPr lang="en-US" dirty="0"/>
              <a:t>The purpose of Teacher Action Step 3 is to provide a physical representation of what students are explaining as they discuss which strips they believe should come in what order, and the document camera makes that physical representation possible. If you do not have a document camera, you may still complete the cold-call activity; you can jot quick timeline strip notes on a whiteboard, chalkboard, or chart paper, or simply allow students to discuss.</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Read the first two sentences on the slide aloud.</a:t>
            </a:r>
            <a:endParaRPr dirty="0"/>
          </a:p>
          <a:p>
            <a:pPr marL="457200" marR="0" lvl="0" indent="-304800" algn="l" rtl="0">
              <a:lnSpc>
                <a:spcPct val="100000"/>
              </a:lnSpc>
              <a:spcBef>
                <a:spcPts val="0"/>
              </a:spcBef>
              <a:spcAft>
                <a:spcPts val="0"/>
              </a:spcAft>
              <a:buSzPts val="1200"/>
              <a:buFont typeface="Calibri"/>
              <a:buAutoNum type="arabicPeriod"/>
            </a:pPr>
            <a:r>
              <a:rPr lang="en-US" dirty="0"/>
              <a:t>Distribute </a:t>
            </a:r>
            <a:r>
              <a:rPr lang="en-US" b="1" dirty="0"/>
              <a:t>Working Conditions Timeline strips </a:t>
            </a:r>
            <a:r>
              <a:rPr lang="en-US" dirty="0"/>
              <a:t>to each pair of students. Read the last two sentences on the slide aloud.</a:t>
            </a:r>
            <a:endParaRPr dirty="0"/>
          </a:p>
          <a:p>
            <a:pPr marL="457200" marR="0" lvl="0" indent="-304800" algn="l" rtl="0">
              <a:lnSpc>
                <a:spcPct val="100000"/>
              </a:lnSpc>
              <a:spcBef>
                <a:spcPts val="0"/>
              </a:spcBef>
              <a:spcAft>
                <a:spcPts val="0"/>
              </a:spcAft>
              <a:buSzPts val="1200"/>
              <a:buFont typeface="Calibri"/>
              <a:buAutoNum type="arabicPeriod"/>
            </a:pPr>
            <a:r>
              <a:rPr lang="en-US" dirty="0"/>
              <a:t>Give students a few minutes to arrange the timeline strips.</a:t>
            </a:r>
            <a:endParaRPr dirty="0"/>
          </a:p>
          <a:p>
            <a:pPr marL="457200" marR="0" lvl="0" indent="-304800" algn="l" rtl="0">
              <a:lnSpc>
                <a:spcPct val="100000"/>
              </a:lnSpc>
              <a:spcBef>
                <a:spcPts val="0"/>
              </a:spcBef>
              <a:spcAft>
                <a:spcPts val="0"/>
              </a:spcAft>
              <a:buSzPts val="1200"/>
              <a:buFont typeface="Calibri"/>
              <a:buAutoNum type="arabicPeriod"/>
            </a:pPr>
            <a:r>
              <a:rPr lang="en-US" dirty="0"/>
              <a:t>Using a document camera, display another set of </a:t>
            </a:r>
            <a:r>
              <a:rPr lang="en-US" b="1" dirty="0"/>
              <a:t>Working Conditions Timeline strips</a:t>
            </a:r>
            <a:r>
              <a:rPr lang="en-US" dirty="0"/>
              <a:t>. Cold call on pairs to share what order they put the strips in. Ask students to explain why they put the events in the order they did. Don’t spend too long on this; pairs likely ordered the strips very differently; the focus is on their ability to explain their reasoning, not on getting the class to agree on a “right” order.</a:t>
            </a:r>
            <a:endParaRPr dirty="0"/>
          </a:p>
          <a:p>
            <a:pPr marL="457200" marR="0" lvl="0" indent="0" algn="l"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Students will be talking, and possibly disagreeing, as they work to organize the strips. They should be stating reasons for why one strip might be placed before another.</a:t>
            </a:r>
            <a:endParaRPr dirty="0"/>
          </a:p>
          <a:p>
            <a:pPr marL="0" marR="0" lvl="0" indent="0" algn="l" rtl="0">
              <a:lnSpc>
                <a:spcPct val="100000"/>
              </a:lnSpc>
              <a:spcBef>
                <a:spcPts val="0"/>
              </a:spcBef>
              <a:spcAft>
                <a:spcPts val="0"/>
              </a:spcAft>
              <a:buNone/>
            </a:pPr>
            <a:endParaRPr dirty="0"/>
          </a:p>
          <a:p>
            <a:pPr marL="0" lvl="0" indent="0">
              <a:lnSpc>
                <a:spcPct val="100000"/>
              </a:lnSpc>
              <a:spcBef>
                <a:spcPts val="0"/>
              </a:spcBef>
              <a:spcAft>
                <a:spcPts val="0"/>
              </a:spcAft>
              <a:buClr>
                <a:schemeClr val="dk1"/>
              </a:buClr>
              <a:buSzPts val="1100"/>
              <a:buFont typeface="Arial"/>
              <a:buNone/>
            </a:pPr>
            <a:r>
              <a:rPr lang="en-US" dirty="0"/>
              <a:t>Support for Any Students Who Need It: </a:t>
            </a:r>
            <a:endParaRPr dirty="0"/>
          </a:p>
          <a:p>
            <a:pPr marL="457200" lvl="0" indent="-304800" rtl="0">
              <a:lnSpc>
                <a:spcPct val="100000"/>
              </a:lnSpc>
              <a:spcBef>
                <a:spcPts val="0"/>
              </a:spcBef>
              <a:spcAft>
                <a:spcPts val="0"/>
              </a:spcAft>
              <a:buSzPts val="1200"/>
              <a:buFont typeface="Calibri"/>
              <a:buChar char="●"/>
            </a:pPr>
            <a:r>
              <a:rPr lang="en-US" dirty="0"/>
              <a:t>Offer the option of having partners read their strips aloud before trying to organize them.</a:t>
            </a:r>
            <a:endParaRPr dirty="0"/>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21" name="Google Shape;121;g3cf9b7843c_0_2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170480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3de33b82cb_0_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8" name="Google Shape;128;g3de33b82cb_0_5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US" b="1" dirty="0"/>
              <a:t>Suggested slide pacing: 10-15 minutes (this slide, 5-7 minutes)</a:t>
            </a:r>
            <a:endParaRPr dirty="0"/>
          </a:p>
          <a:p>
            <a:pPr marL="0" lvl="0" indent="0" rtl="0">
              <a:spcBef>
                <a:spcPts val="0"/>
              </a:spcBef>
              <a:spcAft>
                <a:spcPts val="0"/>
              </a:spcAft>
              <a:buClr>
                <a:srgbClr val="000000"/>
              </a:buClr>
              <a:buSzPts val="1100"/>
              <a:buFont typeface="Arial"/>
              <a:buNone/>
            </a:pPr>
            <a:r>
              <a:rPr lang="en-US" b="1" dirty="0"/>
              <a:t>Student Grouping: Whole Group</a:t>
            </a:r>
          </a:p>
          <a:p>
            <a:pPr marL="0" lvl="0" indent="0" rtl="0">
              <a:spcBef>
                <a:spcPts val="0"/>
              </a:spcBef>
              <a:spcAft>
                <a:spcPts val="0"/>
              </a:spcAft>
              <a:buClr>
                <a:srgbClr val="000000"/>
              </a:buClr>
              <a:buSzPts val="1100"/>
              <a:buFont typeface="Arial"/>
              <a:buNone/>
            </a:pPr>
            <a:endParaRPr b="1" dirty="0"/>
          </a:p>
          <a:p>
            <a:pPr marL="0" lvl="0" indent="0" rtl="0">
              <a:spcBef>
                <a:spcPts val="0"/>
              </a:spcBef>
              <a:spcAft>
                <a:spcPts val="0"/>
              </a:spcAft>
              <a:buClr>
                <a:srgbClr val="000000"/>
              </a:buClr>
              <a:buSzPts val="1100"/>
              <a:buFont typeface="Arial"/>
              <a:buNone/>
            </a:pPr>
            <a:r>
              <a:rPr lang="en-US" b="1" dirty="0"/>
              <a:t>Slide 2 of 2</a:t>
            </a:r>
          </a:p>
          <a:p>
            <a:pPr marL="0" lvl="0" indent="0" rtl="0">
              <a:spcBef>
                <a:spcPts val="0"/>
              </a:spcBef>
              <a:spcAft>
                <a:spcPts val="0"/>
              </a:spcAft>
              <a:buClr>
                <a:srgbClr val="000000"/>
              </a:buClr>
              <a:buSzPts val="1100"/>
              <a:buFont typeface="Arial"/>
              <a:buNone/>
            </a:pPr>
            <a:endParaRPr b="1" dirty="0"/>
          </a:p>
          <a:p>
            <a:pPr marL="0" lvl="0" indent="0" rtl="0">
              <a:lnSpc>
                <a:spcPct val="90000"/>
              </a:lnSpc>
              <a:spcBef>
                <a:spcPts val="1000"/>
              </a:spcBef>
              <a:spcAft>
                <a:spcPts val="0"/>
              </a:spcAft>
              <a:buClr>
                <a:srgbClr val="000000"/>
              </a:buClr>
              <a:buSzPts val="1100"/>
              <a:buFont typeface="Arial"/>
              <a:buNone/>
            </a:pPr>
            <a:r>
              <a:rPr lang="en-US" b="1" dirty="0"/>
              <a:t>Opening A. Entry Task   </a:t>
            </a:r>
            <a:endParaRPr b="1" i="1" dirty="0"/>
          </a:p>
          <a:p>
            <a:pPr marL="0" lvl="0" indent="0" rtl="0">
              <a:spcBef>
                <a:spcPts val="0"/>
              </a:spcBef>
              <a:spcAft>
                <a:spcPts val="0"/>
              </a:spcAft>
              <a:buClr>
                <a:srgbClr val="000000"/>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This is the last of two slides related to this activity.</a:t>
            </a:r>
            <a:endParaRPr dirty="0"/>
          </a:p>
          <a:p>
            <a:pPr marL="457200" lvl="0" indent="-304800" rtl="0">
              <a:spcBef>
                <a:spcPts val="0"/>
              </a:spcBef>
              <a:spcAft>
                <a:spcPts val="0"/>
              </a:spcAft>
              <a:buClr>
                <a:schemeClr val="dk1"/>
              </a:buClr>
              <a:buSzPts val="1200"/>
              <a:buFont typeface="Calibri"/>
              <a:buChar char="●"/>
            </a:pPr>
            <a:r>
              <a:rPr lang="en-US" dirty="0"/>
              <a:t>The </a:t>
            </a:r>
            <a:r>
              <a:rPr lang="en-US" b="1" dirty="0"/>
              <a:t>Working Conditions Timeline (for teacher reference) </a:t>
            </a:r>
            <a:r>
              <a:rPr lang="en-US" dirty="0"/>
              <a:t>is displayed on the slide.</a:t>
            </a:r>
            <a:endParaRPr dirty="0"/>
          </a:p>
          <a:p>
            <a:pPr marL="457200" lvl="0" indent="0" rtl="0">
              <a:spcBef>
                <a:spcPts val="0"/>
              </a:spcBef>
              <a:spcAft>
                <a:spcPts val="0"/>
              </a:spcAft>
              <a:buClr>
                <a:srgbClr val="000000"/>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first two sentences on the slide aloud.</a:t>
            </a:r>
            <a:endParaRPr dirty="0"/>
          </a:p>
          <a:p>
            <a:pPr marL="457200" lvl="0" indent="-304800" rtl="0">
              <a:spcBef>
                <a:spcPts val="0"/>
              </a:spcBef>
              <a:spcAft>
                <a:spcPts val="0"/>
              </a:spcAft>
              <a:buClr>
                <a:schemeClr val="dk1"/>
              </a:buClr>
              <a:buSzPts val="1200"/>
              <a:buAutoNum type="arabicPeriod"/>
            </a:pPr>
            <a:r>
              <a:rPr lang="en-US" dirty="0"/>
              <a:t>Point out on the timeline where </a:t>
            </a:r>
            <a:r>
              <a:rPr lang="en-US" dirty="0" err="1"/>
              <a:t>Lyddie</a:t>
            </a:r>
            <a:r>
              <a:rPr lang="en-US" dirty="0"/>
              <a:t> is and where Chávez is.</a:t>
            </a:r>
            <a:endParaRPr dirty="0"/>
          </a:p>
          <a:p>
            <a:pPr marL="457200" lvl="0" indent="-304800" rtl="0">
              <a:spcBef>
                <a:spcPts val="0"/>
              </a:spcBef>
              <a:spcAft>
                <a:spcPts val="0"/>
              </a:spcAft>
              <a:buClr>
                <a:schemeClr val="dk1"/>
              </a:buClr>
              <a:buSzPts val="1200"/>
              <a:buFont typeface="Calibri"/>
              <a:buAutoNum type="arabicPeriod"/>
            </a:pPr>
            <a:r>
              <a:rPr lang="en-US" dirty="0"/>
              <a:t>Read the bold questions on the slide. Give think time, then cold-call one or two students to respond.</a:t>
            </a:r>
            <a:endParaRPr dirty="0"/>
          </a:p>
          <a:p>
            <a:pPr marL="457200" lvl="0" indent="0" rtl="0">
              <a:spcBef>
                <a:spcPts val="0"/>
              </a:spcBef>
              <a:spcAft>
                <a:spcPts val="0"/>
              </a:spcAft>
              <a:buClr>
                <a:srgbClr val="000000"/>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will direct their attention to the slide.</a:t>
            </a:r>
            <a:endParaRPr dirty="0"/>
          </a:p>
          <a:p>
            <a:pPr marL="457200" lvl="0" indent="-304800" rtl="0">
              <a:spcBef>
                <a:spcPts val="0"/>
              </a:spcBef>
              <a:spcAft>
                <a:spcPts val="0"/>
              </a:spcAft>
              <a:buSzPts val="1200"/>
              <a:buChar char="●"/>
            </a:pPr>
            <a:r>
              <a:rPr lang="en-US" dirty="0"/>
              <a:t>In Teacher Action Step 3, listen for students to say things like, </a:t>
            </a:r>
            <a:r>
              <a:rPr lang="en-US" b="0" dirty="0"/>
              <a:t>“The Wagner Act and Fair Labor Standards Act made a big difference for workers because it became legal to form unions, and workers got a 40-hour work week and a minimum wage they had to be paid” and “Since Chávez formed the United Farm Workers, the Occupational Health and Safety Act was passed which made it necessary for workers to be safe at their workplace.</a:t>
            </a:r>
            <a:r>
              <a:rPr lang="en-US" b="1" dirty="0"/>
              <a:t>”</a:t>
            </a:r>
            <a:endParaRPr b="1" dirty="0"/>
          </a:p>
          <a:p>
            <a:pPr marL="0" lvl="0" indent="0" rtl="0">
              <a:spcBef>
                <a:spcPts val="0"/>
              </a:spcBef>
              <a:spcAft>
                <a:spcPts val="0"/>
              </a:spcAft>
              <a:buClr>
                <a:srgbClr val="000000"/>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Support for Any Students Who Need It: </a:t>
            </a:r>
            <a:endParaRPr dirty="0"/>
          </a:p>
          <a:p>
            <a:pPr marL="457200" lvl="0" indent="-304800" rtl="0">
              <a:spcBef>
                <a:spcPts val="0"/>
              </a:spcBef>
              <a:spcAft>
                <a:spcPts val="0"/>
              </a:spcAft>
              <a:buClr>
                <a:schemeClr val="dk1"/>
              </a:buClr>
              <a:buSzPts val="1200"/>
              <a:buFont typeface="Calibri"/>
              <a:buChar char="●"/>
            </a:pPr>
            <a:r>
              <a:rPr lang="en-US" dirty="0"/>
              <a:t>Offer the option of having partners read their strips aloud before trying to organize them.</a:t>
            </a:r>
            <a:endParaRPr dirty="0"/>
          </a:p>
          <a:p>
            <a:pPr marL="0" lvl="0" indent="0" rtl="0">
              <a:spcBef>
                <a:spcPts val="0"/>
              </a:spcBef>
              <a:spcAft>
                <a:spcPts val="0"/>
              </a:spcAft>
              <a:buNone/>
            </a:pPr>
            <a:endParaRPr sz="1100" b="1" dirty="0"/>
          </a:p>
        </p:txBody>
      </p:sp>
      <p:sp>
        <p:nvSpPr>
          <p:cNvPr id="129" name="Google Shape;129;g3de33b82cb_0_5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616336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deede55aa_0_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3deede55aa_0_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US" b="1" dirty="0"/>
              <a:t>Suggested slide pacing: 25-30 minutes (this slide, 2-4 minutes) </a:t>
            </a:r>
            <a:endParaRPr b="1" dirty="0"/>
          </a:p>
          <a:p>
            <a:pPr marL="0" lvl="0" indent="0">
              <a:spcBef>
                <a:spcPts val="0"/>
              </a:spcBef>
              <a:spcAft>
                <a:spcPts val="0"/>
              </a:spcAft>
              <a:buClr>
                <a:srgbClr val="000000"/>
              </a:buClr>
              <a:buSzPts val="1100"/>
              <a:buFont typeface="Arial"/>
              <a:buNone/>
            </a:pPr>
            <a:r>
              <a:rPr lang="en-US" b="1" dirty="0"/>
              <a:t>Student Grouping: Whole Group</a:t>
            </a:r>
          </a:p>
          <a:p>
            <a:pPr marL="0" lvl="0" indent="0">
              <a:spcBef>
                <a:spcPts val="0"/>
              </a:spcBef>
              <a:spcAft>
                <a:spcPts val="0"/>
              </a:spcAft>
              <a:buClr>
                <a:srgbClr val="000000"/>
              </a:buClr>
              <a:buSzPts val="1100"/>
              <a:buFont typeface="Arial"/>
              <a:buNone/>
            </a:pPr>
            <a:endParaRPr b="1" dirty="0"/>
          </a:p>
          <a:p>
            <a:pPr marL="0" lvl="0" indent="0" rtl="0">
              <a:spcBef>
                <a:spcPts val="0"/>
              </a:spcBef>
              <a:spcAft>
                <a:spcPts val="0"/>
              </a:spcAft>
              <a:buClr>
                <a:srgbClr val="000000"/>
              </a:buClr>
              <a:buSzPts val="1100"/>
              <a:buFont typeface="Arial"/>
              <a:buNone/>
            </a:pPr>
            <a:r>
              <a:rPr lang="en-US" b="1" dirty="0"/>
              <a:t>Slide 1 of 4</a:t>
            </a:r>
          </a:p>
          <a:p>
            <a:pPr marL="0" lvl="0" indent="0" rtl="0">
              <a:spcBef>
                <a:spcPts val="0"/>
              </a:spcBef>
              <a:spcAft>
                <a:spcPts val="0"/>
              </a:spcAft>
              <a:buClr>
                <a:srgbClr val="000000"/>
              </a:buClr>
              <a:buSzPts val="1100"/>
              <a:buFont typeface="Arial"/>
              <a:buNone/>
            </a:pPr>
            <a:endParaRPr b="1" dirty="0"/>
          </a:p>
          <a:p>
            <a:pPr marL="0" lvl="0" indent="0" rtl="0">
              <a:lnSpc>
                <a:spcPct val="90000"/>
              </a:lnSpc>
              <a:spcBef>
                <a:spcPts val="1000"/>
              </a:spcBef>
              <a:spcAft>
                <a:spcPts val="0"/>
              </a:spcAft>
              <a:buClr>
                <a:srgbClr val="000000"/>
              </a:buClr>
              <a:buSzPts val="1100"/>
              <a:buFont typeface="Arial"/>
              <a:buNone/>
            </a:pPr>
            <a:r>
              <a:rPr lang="en-US" b="1" dirty="0"/>
              <a:t>Work Time A. Adding to the Commonwealth Club Address Structure Anchor Chart for Paragraphs  </a:t>
            </a:r>
            <a:endParaRPr b="1" i="1" dirty="0"/>
          </a:p>
          <a:p>
            <a:pPr marL="0" lvl="0" indent="0" rtl="0">
              <a:spcBef>
                <a:spcPts val="0"/>
              </a:spcBef>
              <a:spcAft>
                <a:spcPts val="0"/>
              </a:spcAft>
              <a:buClr>
                <a:srgbClr val="000000"/>
              </a:buClr>
              <a:buSzPts val="1100"/>
              <a:buFont typeface="Arial"/>
              <a:buNone/>
            </a:pPr>
            <a:endParaRPr b="1" dirty="0"/>
          </a:p>
          <a:p>
            <a:pPr marL="0" lvl="0" indent="0" rtl="0">
              <a:spcBef>
                <a:spcPts val="0"/>
              </a:spcBef>
              <a:spcAft>
                <a:spcPts val="0"/>
              </a:spcAft>
              <a:buClr>
                <a:srgbClr val="000000"/>
              </a:buClr>
              <a:buSzPts val="11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This is the first of 4 slides related to this activity.</a:t>
            </a:r>
            <a:endParaRPr dirty="0"/>
          </a:p>
          <a:p>
            <a:pPr marL="457200" lvl="0" indent="-304800" rtl="0">
              <a:spcBef>
                <a:spcPts val="0"/>
              </a:spcBef>
              <a:spcAft>
                <a:spcPts val="0"/>
              </a:spcAft>
              <a:buClr>
                <a:schemeClr val="dk1"/>
              </a:buClr>
              <a:buSzPts val="1200"/>
              <a:buFont typeface="Calibri"/>
              <a:buChar char="●"/>
            </a:pPr>
            <a:r>
              <a:rPr lang="en-US" dirty="0"/>
              <a:t>Explicitly sharing and discussing learning targets benefits all students.</a:t>
            </a:r>
            <a:endParaRPr dirty="0"/>
          </a:p>
          <a:p>
            <a:pPr marL="457200" lvl="0" indent="-304800" rtl="0">
              <a:spcBef>
                <a:spcPts val="0"/>
              </a:spcBef>
              <a:spcAft>
                <a:spcPts val="0"/>
              </a:spcAft>
              <a:buClr>
                <a:schemeClr val="dk1"/>
              </a:buClr>
              <a:buSzPts val="1200"/>
              <a:buChar char="●"/>
            </a:pPr>
            <a:r>
              <a:rPr lang="en-US" dirty="0"/>
              <a:t>The purpose of this step is to make sure students clearly understand the separate job of each chart. The </a:t>
            </a:r>
            <a:r>
              <a:rPr lang="en-US" b="1" dirty="0"/>
              <a:t>Agents of Change anchor chart</a:t>
            </a:r>
            <a:r>
              <a:rPr lang="en-US" dirty="0"/>
              <a:t> helps students track an aspect of the content, whereas the “</a:t>
            </a:r>
            <a:r>
              <a:rPr lang="en-US" b="1" dirty="0"/>
              <a:t>Commonwealth Club Address” Structure anchor chart </a:t>
            </a:r>
            <a:r>
              <a:rPr lang="en-US" dirty="0"/>
              <a:t>helps them track the structure of the text.</a:t>
            </a:r>
            <a:endParaRPr dirty="0"/>
          </a:p>
          <a:p>
            <a:pPr marL="0" lvl="0" indent="0" rtl="0">
              <a:spcBef>
                <a:spcPts val="0"/>
              </a:spcBef>
              <a:spcAft>
                <a:spcPts val="0"/>
              </a:spcAft>
              <a:buClr>
                <a:srgbClr val="000000"/>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 aloud. For each target, read the target and tell students, </a:t>
            </a:r>
            <a:r>
              <a:rPr lang="en-US" i="1" dirty="0"/>
              <a:t>“On the count of three, point to the anchor chart where you think we will record our ideas about this target.” </a:t>
            </a:r>
            <a:endParaRPr i="1" dirty="0"/>
          </a:p>
          <a:p>
            <a:pPr marL="0" lvl="0" indent="0" rtl="0">
              <a:spcBef>
                <a:spcPts val="0"/>
              </a:spcBef>
              <a:spcAft>
                <a:spcPts val="0"/>
              </a:spcAft>
              <a:buClr>
                <a:srgbClr val="000000"/>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Look for students to indicate that ideas about text structure will go on “</a:t>
            </a:r>
            <a:r>
              <a:rPr lang="en-US" b="1" dirty="0"/>
              <a:t>Commonwealth Club Address” Structure anchor chart</a:t>
            </a:r>
            <a:r>
              <a:rPr lang="en-US" dirty="0"/>
              <a:t> and ideas about how workers and the government change working conditions will go on the </a:t>
            </a:r>
            <a:r>
              <a:rPr lang="en-US" b="1" dirty="0"/>
              <a:t>Agents of Change anchor chart. </a:t>
            </a:r>
            <a:endParaRPr b="1" dirty="0"/>
          </a:p>
          <a:p>
            <a:pPr marL="0" lvl="0" indent="0" rtl="0">
              <a:spcBef>
                <a:spcPts val="0"/>
              </a:spcBef>
              <a:spcAft>
                <a:spcPts val="0"/>
              </a:spcAft>
              <a:buClr>
                <a:srgbClr val="000000"/>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Support for Any Students Who Need It: None</a:t>
            </a:r>
            <a:endParaRPr i="1" u="none" strike="noStrike" cap="none" dirty="0">
              <a:solidFill>
                <a:schemeClr val="dk1"/>
              </a:solidFill>
            </a:endParaRPr>
          </a:p>
        </p:txBody>
      </p:sp>
      <p:sp>
        <p:nvSpPr>
          <p:cNvPr id="142" name="Google Shape;142;g3deede55aa_0_1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516528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3fc49944c1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 name="Google Shape;156;g3fc49944c1_0_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b="1" dirty="0"/>
              <a:t>Suggested slide pacing: 25-30 minutes (this slide, 8-10 minutes) </a:t>
            </a:r>
            <a:endParaRPr b="1" dirty="0"/>
          </a:p>
          <a:p>
            <a:pPr marL="0" lvl="0" indent="0" rtl="0">
              <a:spcBef>
                <a:spcPts val="0"/>
              </a:spcBef>
              <a:spcAft>
                <a:spcPts val="0"/>
              </a:spcAft>
              <a:buClr>
                <a:schemeClr val="dk1"/>
              </a:buClr>
              <a:buSzPts val="1100"/>
              <a:buFont typeface="Arial"/>
              <a:buNone/>
            </a:pPr>
            <a:r>
              <a:rPr lang="en-US" b="1" dirty="0"/>
              <a:t>Student Grouping: Whole Group</a:t>
            </a:r>
          </a:p>
          <a:p>
            <a:pPr marL="0" lvl="0" indent="0" rtl="0">
              <a:spcBef>
                <a:spcPts val="0"/>
              </a:spcBef>
              <a:spcAft>
                <a:spcPts val="0"/>
              </a:spcAft>
              <a:buClr>
                <a:schemeClr val="dk1"/>
              </a:buClr>
              <a:buSzPts val="1100"/>
              <a:buFont typeface="Arial"/>
              <a:buNone/>
            </a:pPr>
            <a:endParaRPr b="1" dirty="0"/>
          </a:p>
          <a:p>
            <a:pPr marL="0" lvl="0" indent="0" rtl="0">
              <a:spcBef>
                <a:spcPts val="0"/>
              </a:spcBef>
              <a:spcAft>
                <a:spcPts val="0"/>
              </a:spcAft>
              <a:buClr>
                <a:schemeClr val="dk1"/>
              </a:buClr>
              <a:buSzPts val="1100"/>
              <a:buFont typeface="Arial"/>
              <a:buNone/>
            </a:pPr>
            <a:r>
              <a:rPr lang="en-US" b="1" dirty="0"/>
              <a:t>Slide 2 of 4</a:t>
            </a:r>
          </a:p>
          <a:p>
            <a:pPr marL="0" lvl="0" indent="0" rtl="0">
              <a:spcBef>
                <a:spcPts val="0"/>
              </a:spcBef>
              <a:spcAft>
                <a:spcPts val="0"/>
              </a:spcAft>
              <a:buClr>
                <a:schemeClr val="dk1"/>
              </a:buClr>
              <a:buSzPts val="1100"/>
              <a:buFont typeface="Arial"/>
              <a:buNone/>
            </a:pPr>
            <a:endParaRPr b="1" dirty="0"/>
          </a:p>
          <a:p>
            <a:pPr marL="0" lvl="0" indent="0" rtl="0">
              <a:lnSpc>
                <a:spcPct val="90000"/>
              </a:lnSpc>
              <a:spcBef>
                <a:spcPts val="1000"/>
              </a:spcBef>
              <a:spcAft>
                <a:spcPts val="0"/>
              </a:spcAft>
              <a:buClr>
                <a:schemeClr val="dk1"/>
              </a:buClr>
              <a:buSzPts val="1100"/>
              <a:buFont typeface="Arial"/>
              <a:buNone/>
            </a:pPr>
            <a:r>
              <a:rPr lang="en-US" b="1" dirty="0"/>
              <a:t>Work Time A. Adding to the Commonwealth Club Address Structure Anchor Chart for Paragraphs, continued  </a:t>
            </a:r>
            <a:endParaRPr b="1" i="1" dirty="0"/>
          </a:p>
          <a:p>
            <a:pPr marL="0" lvl="0" indent="0" rtl="0">
              <a:spcBef>
                <a:spcPts val="0"/>
              </a:spcBef>
              <a:spcAft>
                <a:spcPts val="0"/>
              </a:spcAft>
              <a:buClr>
                <a:schemeClr val="dk1"/>
              </a:buClr>
              <a:buSzPts val="1100"/>
              <a:buFont typeface="Arial"/>
              <a:buNone/>
            </a:pPr>
            <a:endParaRPr b="1" dirty="0"/>
          </a:p>
          <a:p>
            <a:pPr marL="0" lvl="0" indent="0" rtl="0">
              <a:spcBef>
                <a:spcPts val="0"/>
              </a:spcBef>
              <a:spcAft>
                <a:spcPts val="0"/>
              </a:spcAft>
              <a:buClr>
                <a:schemeClr val="dk1"/>
              </a:buClr>
              <a:buSzPts val="11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This is the second of 4 slides related to this activity.</a:t>
            </a:r>
            <a:endParaRPr dirty="0"/>
          </a:p>
          <a:p>
            <a:pPr marL="457200" lvl="0" indent="-317500" rtl="0">
              <a:spcBef>
                <a:spcPts val="0"/>
              </a:spcBef>
              <a:spcAft>
                <a:spcPts val="0"/>
              </a:spcAft>
              <a:buClr>
                <a:schemeClr val="dk1"/>
              </a:buClr>
              <a:buSzPts val="1400"/>
              <a:buChar char="●"/>
            </a:pPr>
            <a:r>
              <a:rPr lang="en-US" dirty="0"/>
              <a:t>Remember, paragraphs 18 and 19 will be familiar (students read these for the </a:t>
            </a:r>
            <a:r>
              <a:rPr lang="en-US" b="1" dirty="0"/>
              <a:t>Mid-Unit assessment)</a:t>
            </a:r>
            <a:r>
              <a:rPr lang="en-US" dirty="0"/>
              <a:t>.</a:t>
            </a:r>
            <a:endParaRPr dirty="0"/>
          </a:p>
          <a:p>
            <a:pPr marL="457200" lvl="0" indent="-304800" rtl="0">
              <a:spcBef>
                <a:spcPts val="0"/>
              </a:spcBef>
              <a:spcAft>
                <a:spcPts val="0"/>
              </a:spcAft>
              <a:buClr>
                <a:schemeClr val="dk1"/>
              </a:buClr>
              <a:buSzPts val="1200"/>
              <a:buFont typeface="Calibri"/>
              <a:buChar char="●"/>
            </a:pPr>
            <a:r>
              <a:rPr lang="en-US" dirty="0"/>
              <a:t>Teacher Action Step 2 asks you to “debrief” this portion of the activity with students. To debrief, you may quickly cold-call one or two students for each question, guiding them to correct answers as needed. If students have questions, the debrief offers a good opportunity to answer them.</a:t>
            </a:r>
            <a:endParaRPr dirty="0"/>
          </a:p>
          <a:p>
            <a:pPr marL="457200" lvl="0" indent="-304800" rtl="0">
              <a:spcBef>
                <a:spcPts val="0"/>
              </a:spcBef>
              <a:spcAft>
                <a:spcPts val="0"/>
              </a:spcAft>
              <a:buClr>
                <a:schemeClr val="dk1"/>
              </a:buClr>
              <a:buSzPts val="1200"/>
              <a:buChar char="●"/>
            </a:pPr>
            <a:r>
              <a:rPr lang="en-US" dirty="0"/>
              <a:t>The most important part of Work Time Part A is the last part, which comes on the next slide—adding to the “</a:t>
            </a:r>
            <a:r>
              <a:rPr lang="en-US" b="1" dirty="0"/>
              <a:t>Commonwealth Club Address” Structure anchor chart.</a:t>
            </a:r>
            <a:r>
              <a:rPr lang="en-US" dirty="0"/>
              <a:t> Make sure to finish the debrief of the text-dependent questions early enough to give students time to grapple with this (at least 10 minutes, including the debrief). </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 aloud.</a:t>
            </a:r>
            <a:endParaRPr dirty="0"/>
          </a:p>
          <a:p>
            <a:pPr marL="457200" lvl="0" indent="-304800" rtl="0">
              <a:spcBef>
                <a:spcPts val="0"/>
              </a:spcBef>
              <a:spcAft>
                <a:spcPts val="0"/>
              </a:spcAft>
              <a:buClr>
                <a:schemeClr val="dk1"/>
              </a:buClr>
              <a:buSzPts val="1200"/>
              <a:buFont typeface="Calibri"/>
              <a:buAutoNum type="arabicPeriod"/>
            </a:pPr>
            <a:r>
              <a:rPr lang="en-US" dirty="0"/>
              <a:t>When most pairs are done, refocus whole group and debrief.</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Listen for the following answers for the text-dependent questions:</a:t>
            </a:r>
            <a:endParaRPr dirty="0"/>
          </a:p>
          <a:p>
            <a:pPr marL="914400" lvl="0" indent="-304800" rtl="0">
              <a:spcBef>
                <a:spcPts val="0"/>
              </a:spcBef>
              <a:spcAft>
                <a:spcPts val="0"/>
              </a:spcAft>
              <a:buSzPts val="1200"/>
              <a:buFont typeface="Calibri"/>
              <a:buAutoNum type="arabicPeriod"/>
            </a:pPr>
            <a:r>
              <a:rPr lang="en-US" dirty="0"/>
              <a:t>The UFW stopped the boycott in 1975 because when California passed the Agricultural Labor Relations Act that year, the UFW decided to focus on “organizing and winning elections under the law.”</a:t>
            </a:r>
            <a:endParaRPr dirty="0"/>
          </a:p>
          <a:p>
            <a:pPr marL="914400" lvl="0" indent="-304800" rtl="0">
              <a:spcBef>
                <a:spcPts val="0"/>
              </a:spcBef>
              <a:spcAft>
                <a:spcPts val="0"/>
              </a:spcAft>
              <a:buSzPts val="1200"/>
              <a:buFont typeface="Calibri"/>
              <a:buAutoNum type="arabicPeriod"/>
            </a:pPr>
            <a:r>
              <a:rPr lang="en-US" dirty="0"/>
              <a:t>Chávez repeats the word “overcoming” in Paragraph 17. This helps him develop the claim in his paragraph because he wants to focus on the positive progress they have made so far. </a:t>
            </a:r>
            <a:endParaRPr dirty="0"/>
          </a:p>
          <a:p>
            <a:pPr marL="914400" lvl="0" indent="-304800" rtl="0">
              <a:spcBef>
                <a:spcPts val="0"/>
              </a:spcBef>
              <a:spcAft>
                <a:spcPts val="0"/>
              </a:spcAft>
              <a:buSzPts val="1200"/>
              <a:buFont typeface="Calibri"/>
              <a:buAutoNum type="arabicPeriod"/>
            </a:pPr>
            <a:r>
              <a:rPr lang="en-US" dirty="0"/>
              <a:t>In Paragraphs 18-19, Chávez criticizes Governor Deukmejian because he accepted $1 million in campaign money from corporate growers, and he protects their interests instead of California farm workers.</a:t>
            </a:r>
            <a:endParaRPr dirty="0"/>
          </a:p>
          <a:p>
            <a:pPr marL="914400" lvl="0" indent="-304800" rtl="0">
              <a:spcBef>
                <a:spcPts val="0"/>
              </a:spcBef>
              <a:spcAft>
                <a:spcPts val="0"/>
              </a:spcAft>
              <a:buSzPts val="1200"/>
              <a:buFont typeface="Calibri"/>
              <a:buAutoNum type="arabicPeriod"/>
            </a:pPr>
            <a:r>
              <a:rPr lang="en-US" dirty="0"/>
              <a:t>In Paragraph 20, Chávez refers to many specific and general “tragic events” that have happened to California farmworkers, such as workers being fired, threatened with physical violence, or even shot because they supported the union. These events make it necessary to boycott California grapes because growers won’t change their policies unless people show them that they will not buy the food if workers aren’t treated well.</a:t>
            </a:r>
            <a:endParaRPr dirty="0"/>
          </a:p>
          <a:p>
            <a:pPr marL="914400" lvl="0" indent="-304800" rtl="0">
              <a:spcBef>
                <a:spcPts val="0"/>
              </a:spcBef>
              <a:spcAft>
                <a:spcPts val="0"/>
              </a:spcAft>
              <a:buSzPts val="1200"/>
              <a:buFont typeface="Calibri"/>
              <a:buAutoNum type="arabicPeriod"/>
            </a:pPr>
            <a:r>
              <a:rPr lang="en-US" dirty="0"/>
              <a:t>In Paragraphs 20-21, Chávez offers the following evidence to support his claim that the boycott will be successful: 1: In Paragraph 20, he says that 17 million Americans boycotted grapes, and that for “entire generations” it became “socially accepted” to boycott grapes and other products. In Paragraph 21, he confirms that all of those people are thriving and continue to respond to boycotting because it “has meaning” for them. Due to “high-tech” boycotting, Chávez says they have “achieved more success with a boycott in the first 11 months of 1984 than we achieved in the last 14 years.”</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a:t>
            </a:r>
            <a:endParaRPr dirty="0"/>
          </a:p>
          <a:p>
            <a:pPr marL="457200" lvl="0" indent="-304800" rtl="0">
              <a:spcBef>
                <a:spcPts val="0"/>
              </a:spcBef>
              <a:spcAft>
                <a:spcPts val="0"/>
              </a:spcAft>
              <a:buClr>
                <a:schemeClr val="dk1"/>
              </a:buClr>
              <a:buSzPts val="1200"/>
              <a:buFont typeface="Calibri"/>
              <a:buChar char="●"/>
            </a:pPr>
            <a:r>
              <a:rPr lang="en-US" dirty="0"/>
              <a:t>Consider pairing students in a way that allows students who might have more difficulty reading or processing with students whose skills in these areas are stronger.</a:t>
            </a:r>
            <a:endParaRPr dirty="0"/>
          </a:p>
        </p:txBody>
      </p:sp>
      <p:sp>
        <p:nvSpPr>
          <p:cNvPr id="157" name="Google Shape;157;g3fc49944c1_0_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9</a:t>
            </a:fld>
            <a:endParaRPr/>
          </a:p>
        </p:txBody>
      </p:sp>
    </p:spTree>
    <p:extLst>
      <p:ext uri="{BB962C8B-B14F-4D97-AF65-F5344CB8AC3E}">
        <p14:creationId xmlns:p14="http://schemas.microsoft.com/office/powerpoint/2010/main" val="14543791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Google Shape;17;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Google Shape;23;p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Google Shape;2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9" name="Google Shape;29;p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0" name="Google Shape;30;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1" name="Google Shape;31;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2" name="Google Shape;32;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Google Shape;35;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Google Shape;36;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Google Shape;37;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Google Shape;42;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Google Shape;51;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Google Shape;67;p1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3" name="Picture 2">
            <a:extLst>
              <a:ext uri="{FF2B5EF4-FFF2-40B4-BE49-F238E27FC236}">
                <a16:creationId xmlns:a16="http://schemas.microsoft.com/office/drawing/2014/main" id="{7D4A9811-8457-7F4A-80D0-C77C48753B3B}"/>
              </a:ext>
            </a:extLst>
          </p:cNvPr>
          <p:cNvPicPr>
            <a:picLocks noChangeAspect="1"/>
          </p:cNvPicPr>
          <p:nvPr userDrawn="1"/>
        </p:nvPicPr>
        <p:blipFill>
          <a:blip r:embed="rId13"/>
          <a:stretch>
            <a:fillRect/>
          </a:stretch>
        </p:blipFill>
        <p:spPr>
          <a:xfrm>
            <a:off x="188382" y="2895600"/>
            <a:ext cx="11913307" cy="3962400"/>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11.jpg"/></Relationships>
</file>

<file path=ppt/slides/_rels/slide1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4.jpg"/></Relationships>
</file>

<file path=ppt/slides/_rels/slide1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13.jpg"/></Relationships>
</file>

<file path=ppt/slides/_rels/slide1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6.jpg"/></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8.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3"/>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2: Lesson 6</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89" name="Google Shape;89;p13"/>
          <p:cNvSpPr txBox="1">
            <a:spLocks noGrp="1"/>
          </p:cNvSpPr>
          <p:nvPr>
            <p:ph type="body" idx="1"/>
          </p:nvPr>
        </p:nvSpPr>
        <p:spPr>
          <a:xfrm>
            <a:off x="706850" y="1800425"/>
            <a:ext cx="10965600" cy="4794600"/>
          </a:xfrm>
          <a:prstGeom prst="rect">
            <a:avLst/>
          </a:prstGeom>
          <a:noFill/>
          <a:ln>
            <a:noFill/>
          </a:ln>
        </p:spPr>
        <p:txBody>
          <a:bodyPr spcFirstLastPara="1" wrap="square" lIns="91425" tIns="45700" rIns="91425" bIns="45700" anchor="t" anchorCtr="0">
            <a:noAutofit/>
          </a:bodyPr>
          <a:lstStyle/>
          <a:p>
            <a:pPr marL="457200" marR="0" lvl="0" indent="-342900" algn="l" rtl="0">
              <a:lnSpc>
                <a:spcPct val="90000"/>
              </a:lnSpc>
              <a:spcBef>
                <a:spcPts val="0"/>
              </a:spcBef>
              <a:spcAft>
                <a:spcPts val="0"/>
              </a:spcAft>
              <a:buSzPts val="1800"/>
              <a:buFont typeface="Century Gothic"/>
              <a:buChar char="•"/>
            </a:pPr>
            <a:r>
              <a:rPr lang="en-US" sz="2200" i="0" u="none" strike="noStrike" cap="none" dirty="0">
                <a:solidFill>
                  <a:schemeClr val="dk1"/>
                </a:solidFill>
                <a:latin typeface="Century Gothic"/>
                <a:ea typeface="Century Gothic"/>
                <a:cs typeface="Century Gothic"/>
                <a:sym typeface="Century Gothic"/>
              </a:rPr>
              <a:t>This lesson will take approximately</a:t>
            </a:r>
            <a:r>
              <a:rPr lang="en-US" sz="2200" dirty="0">
                <a:latin typeface="Century Gothic"/>
                <a:ea typeface="Century Gothic"/>
                <a:cs typeface="Century Gothic"/>
                <a:sym typeface="Century Gothic"/>
              </a:rPr>
              <a:t> 60-65 </a:t>
            </a:r>
            <a:r>
              <a:rPr lang="en-US" sz="2200" i="0" u="none" strike="noStrike" cap="none" dirty="0">
                <a:solidFill>
                  <a:schemeClr val="dk1"/>
                </a:solidFill>
                <a:latin typeface="Century Gothic"/>
                <a:ea typeface="Century Gothic"/>
                <a:cs typeface="Century Gothic"/>
                <a:sym typeface="Century Gothic"/>
              </a:rPr>
              <a:t>minutes to complete. </a:t>
            </a:r>
            <a:endParaRPr sz="2200" dirty="0">
              <a:latin typeface="Century Gothic"/>
              <a:ea typeface="Century Gothic"/>
              <a:cs typeface="Century Gothic"/>
              <a:sym typeface="Century Gothic"/>
            </a:endParaRPr>
          </a:p>
          <a:p>
            <a:pPr marL="457200" lvl="0" indent="-342900" rtl="0">
              <a:lnSpc>
                <a:spcPct val="100000"/>
              </a:lnSpc>
              <a:spcBef>
                <a:spcPts val="0"/>
              </a:spcBef>
              <a:spcAft>
                <a:spcPts val="0"/>
              </a:spcAft>
              <a:buSzPts val="1800"/>
              <a:buFont typeface="Century Gothic"/>
              <a:buChar char="•"/>
            </a:pPr>
            <a:r>
              <a:rPr lang="en-US" sz="2200" dirty="0">
                <a:latin typeface="Century Gothic"/>
                <a:ea typeface="Century Gothic"/>
                <a:cs typeface="Century Gothic"/>
                <a:sym typeface="Century Gothic"/>
              </a:rPr>
              <a:t>The purpose of this lesson is for students to analyze how Paragraphs 16-21 in César Chávez’s “Commonwealth Club Address” contribute to his central claim. </a:t>
            </a:r>
            <a:endParaRPr sz="2200" dirty="0">
              <a:solidFill>
                <a:srgbClr val="333333"/>
              </a:solidFill>
              <a:highlight>
                <a:srgbClr val="FFFFFF"/>
              </a:highlight>
              <a:latin typeface="Century Gothic"/>
              <a:ea typeface="Century Gothic"/>
              <a:cs typeface="Century Gothic"/>
              <a:sym typeface="Century Gothic"/>
            </a:endParaRPr>
          </a:p>
          <a:p>
            <a:pPr marL="0" marR="0" lvl="0" indent="0" algn="l" rtl="0">
              <a:lnSpc>
                <a:spcPct val="90000"/>
              </a:lnSpc>
              <a:spcBef>
                <a:spcPts val="0"/>
              </a:spcBef>
              <a:spcAft>
                <a:spcPts val="0"/>
              </a:spcAft>
              <a:buNone/>
            </a:pPr>
            <a:endParaRPr sz="2200" dirty="0">
              <a:solidFill>
                <a:srgbClr val="333333"/>
              </a:solidFill>
              <a:highlight>
                <a:srgbClr val="FFFFFF"/>
              </a:highlight>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200" i="0" u="none" strike="noStrike" cap="none" dirty="0">
                <a:solidFill>
                  <a:schemeClr val="dk1"/>
                </a:solidFill>
                <a:latin typeface="Century Gothic"/>
                <a:ea typeface="Century Gothic"/>
                <a:cs typeface="Century Gothic"/>
                <a:sym typeface="Century Gothic"/>
              </a:rPr>
              <a:t>The Learning Targets</a:t>
            </a:r>
            <a:r>
              <a:rPr lang="en-US" sz="2200" dirty="0">
                <a:latin typeface="Century Gothic"/>
                <a:ea typeface="Century Gothic"/>
                <a:cs typeface="Century Gothic"/>
                <a:sym typeface="Century Gothic"/>
              </a:rPr>
              <a:t> </a:t>
            </a:r>
            <a:r>
              <a:rPr lang="en-US" sz="2200" i="0" u="none" strike="noStrike" cap="none" dirty="0">
                <a:solidFill>
                  <a:schemeClr val="dk1"/>
                </a:solidFill>
                <a:latin typeface="Century Gothic"/>
                <a:ea typeface="Century Gothic"/>
                <a:cs typeface="Century Gothic"/>
                <a:sym typeface="Century Gothic"/>
              </a:rPr>
              <a:t>for students today </a:t>
            </a:r>
            <a:r>
              <a:rPr lang="en-US" sz="2200" dirty="0">
                <a:latin typeface="Century Gothic"/>
                <a:ea typeface="Century Gothic"/>
                <a:cs typeface="Century Gothic"/>
                <a:sym typeface="Century Gothic"/>
              </a:rPr>
              <a:t>are</a:t>
            </a:r>
            <a:r>
              <a:rPr lang="en-US" sz="2200" i="0" u="none" strike="noStrike" cap="none" dirty="0">
                <a:solidFill>
                  <a:schemeClr val="dk1"/>
                </a:solidFill>
                <a:latin typeface="Century Gothic"/>
                <a:ea typeface="Century Gothic"/>
                <a:cs typeface="Century Gothic"/>
                <a:sym typeface="Century Gothic"/>
              </a:rPr>
              <a:t>:</a:t>
            </a:r>
            <a:endParaRPr sz="2200" dirty="0">
              <a:latin typeface="Century Gothic"/>
              <a:ea typeface="Century Gothic"/>
              <a:cs typeface="Century Gothic"/>
              <a:sym typeface="Century Gothic"/>
            </a:endParaRPr>
          </a:p>
          <a:p>
            <a:pPr marL="457200" marR="0" lvl="0" indent="-342900" algn="l" rtl="0">
              <a:lnSpc>
                <a:spcPct val="100000"/>
              </a:lnSpc>
              <a:spcBef>
                <a:spcPts val="1000"/>
              </a:spcBef>
              <a:spcAft>
                <a:spcPts val="0"/>
              </a:spcAft>
              <a:buSzPts val="1800"/>
              <a:buChar char="•"/>
            </a:pPr>
            <a:r>
              <a:rPr lang="en-US" sz="2200" dirty="0">
                <a:latin typeface="Century Gothic"/>
                <a:ea typeface="Century Gothic"/>
                <a:cs typeface="Century Gothic"/>
                <a:sym typeface="Century Gothic"/>
              </a:rPr>
              <a:t>I can analyze the structure of Chávez’s speech and explain how each section contributes to his central claim.</a:t>
            </a:r>
            <a:endParaRPr sz="2200" dirty="0">
              <a:latin typeface="Century Gothic"/>
              <a:ea typeface="Century Gothic"/>
              <a:cs typeface="Century Gothic"/>
              <a:sym typeface="Century Gothic"/>
            </a:endParaRPr>
          </a:p>
          <a:p>
            <a:pPr marL="457200" marR="0" lvl="0" indent="-342900" algn="l" rtl="0">
              <a:lnSpc>
                <a:spcPct val="100000"/>
              </a:lnSpc>
              <a:spcBef>
                <a:spcPts val="0"/>
              </a:spcBef>
              <a:spcAft>
                <a:spcPts val="0"/>
              </a:spcAft>
              <a:buSzPts val="1800"/>
              <a:buFont typeface="Century Gothic"/>
              <a:buChar char="•"/>
            </a:pPr>
            <a:r>
              <a:rPr lang="en-US" sz="2200" dirty="0">
                <a:latin typeface="Century Gothic"/>
                <a:ea typeface="Century Gothic"/>
                <a:cs typeface="Century Gothic"/>
                <a:sym typeface="Century Gothic"/>
              </a:rPr>
              <a:t>I can find examples in the story of the UFW of how the government and workers can affect working conditions.</a:t>
            </a:r>
            <a:endParaRPr sz="22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p22"/>
          <p:cNvSpPr txBox="1"/>
          <p:nvPr/>
        </p:nvSpPr>
        <p:spPr>
          <a:xfrm>
            <a:off x="571500" y="1462150"/>
            <a:ext cx="10297750" cy="4653300"/>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US" sz="2400" dirty="0">
                <a:solidFill>
                  <a:schemeClr val="dk1"/>
                </a:solidFill>
                <a:latin typeface="Century Gothic"/>
                <a:ea typeface="Century Gothic"/>
                <a:cs typeface="Century Gothic"/>
                <a:sym typeface="Century Gothic"/>
              </a:rPr>
              <a:t>Please take out your “</a:t>
            </a:r>
            <a:r>
              <a:rPr lang="en-US" sz="2400" b="1" dirty="0">
                <a:solidFill>
                  <a:schemeClr val="dk1"/>
                </a:solidFill>
                <a:latin typeface="Century Gothic"/>
                <a:ea typeface="Century Gothic"/>
                <a:cs typeface="Century Gothic"/>
                <a:sym typeface="Century Gothic"/>
              </a:rPr>
              <a:t>Commonwealth Club Address” Structure anchor chart, </a:t>
            </a:r>
            <a:r>
              <a:rPr lang="en-US" sz="2400" dirty="0">
                <a:solidFill>
                  <a:schemeClr val="dk1"/>
                </a:solidFill>
                <a:latin typeface="Century Gothic"/>
                <a:ea typeface="Century Gothic"/>
                <a:cs typeface="Century Gothic"/>
                <a:sym typeface="Century Gothic"/>
              </a:rPr>
              <a:t>which you first began working on in Lesson 2.</a:t>
            </a:r>
            <a:r>
              <a:rPr lang="en-US" sz="2400" b="1" dirty="0">
                <a:solidFill>
                  <a:schemeClr val="dk1"/>
                </a:solidFill>
                <a:latin typeface="Century Gothic"/>
                <a:ea typeface="Century Gothic"/>
                <a:cs typeface="Century Gothic"/>
                <a:sym typeface="Century Gothic"/>
              </a:rPr>
              <a:t> </a:t>
            </a:r>
            <a:r>
              <a:rPr lang="en-US" sz="2400" dirty="0">
                <a:solidFill>
                  <a:schemeClr val="dk1"/>
                </a:solidFill>
                <a:latin typeface="Century Gothic"/>
                <a:ea typeface="Century Gothic"/>
                <a:cs typeface="Century Gothic"/>
                <a:sym typeface="Century Gothic"/>
              </a:rPr>
              <a:t>You’ll notice that the first two sections of the speech explain life before the UFW and then how the UFW helped workers. At this point in the speech, Chávez shifts from looking backward to looking ahead.</a:t>
            </a:r>
            <a:endParaRPr sz="2400"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r>
              <a:rPr lang="en-US" sz="2400" dirty="0">
                <a:solidFill>
                  <a:schemeClr val="dk1"/>
                </a:solidFill>
                <a:latin typeface="Century Gothic"/>
                <a:ea typeface="Century Gothic"/>
                <a:cs typeface="Century Gothic"/>
                <a:sym typeface="Century Gothic"/>
              </a:rPr>
              <a:t>Please read the first sentence of Paragraph 16: “Two major trends give us hope and encouragement.” Think about this question: </a:t>
            </a:r>
            <a:r>
              <a:rPr lang="en-US" sz="2400" i="1" dirty="0">
                <a:solidFill>
                  <a:schemeClr val="dk1"/>
                </a:solidFill>
                <a:latin typeface="Century Gothic"/>
                <a:ea typeface="Century Gothic"/>
                <a:cs typeface="Century Gothic"/>
                <a:sym typeface="Century Gothic"/>
              </a:rPr>
              <a:t>What does this sentence tell you about how the rest of the speech might be organized?</a:t>
            </a:r>
            <a:endParaRPr sz="2400" i="1"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r>
              <a:rPr lang="en-US" sz="2400" dirty="0">
                <a:solidFill>
                  <a:schemeClr val="dk1"/>
                </a:solidFill>
                <a:latin typeface="Century Gothic"/>
                <a:ea typeface="Century Gothic"/>
                <a:cs typeface="Century Gothic"/>
                <a:sym typeface="Century Gothic"/>
              </a:rPr>
              <a:t>When your teacher prompts you, reread Paragraphs 16-21 carefully with your partner to figure out what the main claim of this section is and how it relates to the central claim of the speech.</a:t>
            </a:r>
            <a:endParaRPr sz="2400"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200"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1000"/>
              </a:spcAft>
              <a:buNone/>
            </a:pPr>
            <a:r>
              <a:rPr lang="en-US" sz="2200" dirty="0">
                <a:solidFill>
                  <a:schemeClr val="dk1"/>
                </a:solidFill>
                <a:latin typeface="Century Gothic"/>
                <a:ea typeface="Century Gothic"/>
                <a:cs typeface="Century Gothic"/>
                <a:sym typeface="Century Gothic"/>
              </a:rPr>
              <a:t> </a:t>
            </a:r>
            <a:endParaRPr sz="2200" dirty="0">
              <a:solidFill>
                <a:schemeClr val="dk1"/>
              </a:solidFill>
              <a:latin typeface="Century Gothic"/>
              <a:ea typeface="Century Gothic"/>
              <a:cs typeface="Century Gothic"/>
              <a:sym typeface="Century Gothic"/>
            </a:endParaRPr>
          </a:p>
        </p:txBody>
      </p:sp>
      <p:sp>
        <p:nvSpPr>
          <p:cNvPr id="170" name="Google Shape;170;p22"/>
          <p:cNvSpPr txBox="1">
            <a:spLocks noGrp="1"/>
          </p:cNvSpPr>
          <p:nvPr>
            <p:ph type="title"/>
          </p:nvPr>
        </p:nvSpPr>
        <p:spPr>
          <a:xfrm>
            <a:off x="571500" y="500050"/>
            <a:ext cx="103034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add information to our anchor chart</a:t>
            </a:r>
            <a:endParaRPr sz="3400" i="0" u="none" strike="noStrike" cap="none" dirty="0">
              <a:solidFill>
                <a:schemeClr val="dk1"/>
              </a:solidFill>
              <a:latin typeface="Century Gothic"/>
              <a:ea typeface="Century Gothic"/>
              <a:cs typeface="Century Gothic"/>
              <a:sym typeface="Century Gothic"/>
            </a:endParaRPr>
          </a:p>
        </p:txBody>
      </p:sp>
      <p:pic>
        <p:nvPicPr>
          <p:cNvPr id="5" name="Google Shape;117;p17"/>
          <p:cNvPicPr preferRelativeResize="0"/>
          <p:nvPr/>
        </p:nvPicPr>
        <p:blipFill>
          <a:blip r:embed="rId3">
            <a:alphaModFix/>
          </a:blip>
          <a:stretch>
            <a:fillRect/>
          </a:stretch>
        </p:blipFill>
        <p:spPr>
          <a:xfrm>
            <a:off x="10683797" y="156032"/>
            <a:ext cx="1313041" cy="108698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23"/>
          <p:cNvSpPr txBox="1">
            <a:spLocks noGrp="1"/>
          </p:cNvSpPr>
          <p:nvPr>
            <p:ph type="title"/>
          </p:nvPr>
        </p:nvSpPr>
        <p:spPr>
          <a:xfrm>
            <a:off x="406974" y="500050"/>
            <a:ext cx="10494388"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debrief the structure of the “Commonwealth Club Address”</a:t>
            </a:r>
            <a:endParaRPr sz="3400" i="0" u="none" strike="noStrike" cap="none" dirty="0">
              <a:solidFill>
                <a:schemeClr val="dk1"/>
              </a:solidFill>
              <a:latin typeface="Century Gothic"/>
              <a:ea typeface="Century Gothic"/>
              <a:cs typeface="Century Gothic"/>
              <a:sym typeface="Century Gothic"/>
            </a:endParaRPr>
          </a:p>
        </p:txBody>
      </p:sp>
      <p:pic>
        <p:nvPicPr>
          <p:cNvPr id="178" name="Google Shape;178;p23"/>
          <p:cNvPicPr preferRelativeResize="0"/>
          <p:nvPr/>
        </p:nvPicPr>
        <p:blipFill rotWithShape="1">
          <a:blip r:embed="rId3">
            <a:alphaModFix/>
          </a:blip>
          <a:srcRect r="42541"/>
          <a:stretch/>
        </p:blipFill>
        <p:spPr>
          <a:xfrm>
            <a:off x="7150975" y="1543050"/>
            <a:ext cx="3137825" cy="5143126"/>
          </a:xfrm>
          <a:prstGeom prst="rect">
            <a:avLst/>
          </a:prstGeom>
          <a:noFill/>
          <a:ln>
            <a:noFill/>
          </a:ln>
        </p:spPr>
      </p:pic>
      <p:sp>
        <p:nvSpPr>
          <p:cNvPr id="179" name="Google Shape;179;p23"/>
          <p:cNvSpPr txBox="1"/>
          <p:nvPr/>
        </p:nvSpPr>
        <p:spPr>
          <a:xfrm>
            <a:off x="506987" y="1669463"/>
            <a:ext cx="6165275" cy="48903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200" dirty="0">
                <a:latin typeface="Century Gothic"/>
                <a:ea typeface="Century Gothic"/>
                <a:cs typeface="Century Gothic"/>
                <a:sym typeface="Century Gothic"/>
              </a:rPr>
              <a:t>Take a look at this completed version of the “</a:t>
            </a:r>
            <a:r>
              <a:rPr lang="en-US" sz="2200" b="1" dirty="0">
                <a:latin typeface="Century Gothic"/>
                <a:ea typeface="Century Gothic"/>
                <a:cs typeface="Century Gothic"/>
                <a:sym typeface="Century Gothic"/>
              </a:rPr>
              <a:t>Commonwealth Club Address” Structure anchor chart</a:t>
            </a:r>
            <a:r>
              <a:rPr lang="en-US" sz="2200" dirty="0">
                <a:latin typeface="Century Gothic"/>
                <a:ea typeface="Century Gothic"/>
                <a:cs typeface="Century Gothic"/>
                <a:sym typeface="Century Gothic"/>
              </a:rPr>
              <a:t>. Compare it with what you have written, and feel free to revise as necessary.</a:t>
            </a:r>
            <a:endParaRPr sz="2200" dirty="0">
              <a:latin typeface="Century Gothic"/>
              <a:ea typeface="Century Gothic"/>
              <a:cs typeface="Century Gothic"/>
              <a:sym typeface="Century Gothic"/>
            </a:endParaRPr>
          </a:p>
        </p:txBody>
      </p:sp>
      <p:pic>
        <p:nvPicPr>
          <p:cNvPr id="6" name="Google Shape;117;p17"/>
          <p:cNvPicPr preferRelativeResize="0"/>
          <p:nvPr/>
        </p:nvPicPr>
        <p:blipFill>
          <a:blip r:embed="rId4">
            <a:alphaModFix/>
          </a:blip>
          <a:stretch>
            <a:fillRect/>
          </a:stretch>
        </p:blipFill>
        <p:spPr>
          <a:xfrm>
            <a:off x="10683797" y="156032"/>
            <a:ext cx="1313041" cy="108698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24"/>
          <p:cNvSpPr txBox="1">
            <a:spLocks noGrp="1"/>
          </p:cNvSpPr>
          <p:nvPr>
            <p:ph type="title"/>
          </p:nvPr>
        </p:nvSpPr>
        <p:spPr>
          <a:xfrm>
            <a:off x="666500" y="500050"/>
            <a:ext cx="100560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use our anchor chart to think about the “agents of change” for working conditions</a:t>
            </a:r>
            <a:endParaRPr sz="3400" i="0" u="none" strike="noStrike" cap="none" dirty="0">
              <a:solidFill>
                <a:schemeClr val="dk1"/>
              </a:solidFill>
              <a:latin typeface="Century Gothic"/>
              <a:ea typeface="Century Gothic"/>
              <a:cs typeface="Century Gothic"/>
              <a:sym typeface="Century Gothic"/>
            </a:endParaRPr>
          </a:p>
        </p:txBody>
      </p:sp>
      <p:pic>
        <p:nvPicPr>
          <p:cNvPr id="187" name="Google Shape;187;p24"/>
          <p:cNvPicPr preferRelativeResize="0"/>
          <p:nvPr/>
        </p:nvPicPr>
        <p:blipFill>
          <a:blip r:embed="rId3">
            <a:alphaModFix/>
          </a:blip>
          <a:stretch>
            <a:fillRect/>
          </a:stretch>
        </p:blipFill>
        <p:spPr>
          <a:xfrm>
            <a:off x="625450" y="2258050"/>
            <a:ext cx="915314" cy="885900"/>
          </a:xfrm>
          <a:prstGeom prst="rect">
            <a:avLst/>
          </a:prstGeom>
          <a:noFill/>
          <a:ln>
            <a:noFill/>
          </a:ln>
        </p:spPr>
      </p:pic>
      <p:sp>
        <p:nvSpPr>
          <p:cNvPr id="188" name="Google Shape;188;p24"/>
          <p:cNvSpPr txBox="1"/>
          <p:nvPr/>
        </p:nvSpPr>
        <p:spPr>
          <a:xfrm>
            <a:off x="1540775" y="2258050"/>
            <a:ext cx="5986800" cy="27795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000" dirty="0">
                <a:latin typeface="Century Gothic"/>
                <a:ea typeface="Century Gothic"/>
                <a:cs typeface="Century Gothic"/>
                <a:sym typeface="Century Gothic"/>
              </a:rPr>
              <a:t>To start, please turn to a partner and </a:t>
            </a:r>
            <a:r>
              <a:rPr lang="en-US" sz="2000" b="1" dirty="0">
                <a:latin typeface="Century Gothic"/>
                <a:ea typeface="Century Gothic"/>
                <a:cs typeface="Century Gothic"/>
                <a:sym typeface="Century Gothic"/>
              </a:rPr>
              <a:t>Think-Pair-Share </a:t>
            </a:r>
            <a:r>
              <a:rPr lang="en-US" sz="2000" dirty="0">
                <a:latin typeface="Century Gothic"/>
                <a:ea typeface="Century Gothic"/>
                <a:cs typeface="Century Gothic"/>
                <a:sym typeface="Century Gothic"/>
              </a:rPr>
              <a:t>about the following question:</a:t>
            </a:r>
            <a:endParaRPr sz="2000" dirty="0">
              <a:latin typeface="Century Gothic"/>
              <a:ea typeface="Century Gothic"/>
              <a:cs typeface="Century Gothic"/>
              <a:sym typeface="Century Gothic"/>
            </a:endParaRPr>
          </a:p>
          <a:p>
            <a:pPr marL="0" lvl="0" indent="0">
              <a:spcBef>
                <a:spcPts val="0"/>
              </a:spcBef>
              <a:spcAft>
                <a:spcPts val="0"/>
              </a:spcAft>
              <a:buNone/>
            </a:pPr>
            <a:endParaRPr sz="2000" dirty="0">
              <a:latin typeface="Century Gothic"/>
              <a:ea typeface="Century Gothic"/>
              <a:cs typeface="Century Gothic"/>
              <a:sym typeface="Century Gothic"/>
            </a:endParaRPr>
          </a:p>
          <a:p>
            <a:pPr marL="0" lvl="0" indent="0">
              <a:spcBef>
                <a:spcPts val="0"/>
              </a:spcBef>
              <a:spcAft>
                <a:spcPts val="0"/>
              </a:spcAft>
              <a:buNone/>
            </a:pPr>
            <a:r>
              <a:rPr lang="en-US" sz="2000" i="1" dirty="0">
                <a:solidFill>
                  <a:schemeClr val="dk1"/>
                </a:solidFill>
                <a:latin typeface="Century Gothic"/>
                <a:ea typeface="Century Gothic"/>
                <a:cs typeface="Century Gothic"/>
                <a:sym typeface="Century Gothic"/>
              </a:rPr>
              <a:t>In Paragraph 18, Chávez talks about how action by the government made working conditions worse. What government action made working conditions worse? What would Chávez say the government should do to improve working conditions?</a:t>
            </a:r>
            <a:endParaRPr sz="2000" i="1"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dirty="0"/>
          </a:p>
        </p:txBody>
      </p:sp>
      <p:sp>
        <p:nvSpPr>
          <p:cNvPr id="189" name="Google Shape;189;p24"/>
          <p:cNvSpPr txBox="1"/>
          <p:nvPr/>
        </p:nvSpPr>
        <p:spPr>
          <a:xfrm>
            <a:off x="628525" y="1744925"/>
            <a:ext cx="10229100" cy="5130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000">
                <a:latin typeface="Century Gothic"/>
                <a:ea typeface="Century Gothic"/>
                <a:cs typeface="Century Gothic"/>
                <a:sym typeface="Century Gothic"/>
              </a:rPr>
              <a:t>Now it is time to add to your </a:t>
            </a:r>
            <a:r>
              <a:rPr lang="en-US" sz="2000" b="1">
                <a:latin typeface="Century Gothic"/>
                <a:ea typeface="Century Gothic"/>
                <a:cs typeface="Century Gothic"/>
                <a:sym typeface="Century Gothic"/>
              </a:rPr>
              <a:t>Agents of Change anchor chart, </a:t>
            </a:r>
            <a:r>
              <a:rPr lang="en-US" sz="2000">
                <a:latin typeface="Century Gothic"/>
                <a:ea typeface="Century Gothic"/>
                <a:cs typeface="Century Gothic"/>
                <a:sym typeface="Century Gothic"/>
              </a:rPr>
              <a:t>begun in Lesson 1. </a:t>
            </a:r>
            <a:endParaRPr sz="2000">
              <a:latin typeface="Century Gothic"/>
              <a:ea typeface="Century Gothic"/>
              <a:cs typeface="Century Gothic"/>
              <a:sym typeface="Century Gothic"/>
            </a:endParaRPr>
          </a:p>
        </p:txBody>
      </p:sp>
      <p:pic>
        <p:nvPicPr>
          <p:cNvPr id="190" name="Google Shape;190;p24"/>
          <p:cNvPicPr preferRelativeResize="0"/>
          <p:nvPr/>
        </p:nvPicPr>
        <p:blipFill>
          <a:blip r:embed="rId4">
            <a:alphaModFix/>
          </a:blip>
          <a:stretch>
            <a:fillRect/>
          </a:stretch>
        </p:blipFill>
        <p:spPr>
          <a:xfrm>
            <a:off x="7633997" y="2258050"/>
            <a:ext cx="4340053" cy="4430625"/>
          </a:xfrm>
          <a:prstGeom prst="rect">
            <a:avLst/>
          </a:prstGeom>
          <a:noFill/>
          <a:ln>
            <a:noFill/>
          </a:ln>
        </p:spPr>
      </p:pic>
      <p:pic>
        <p:nvPicPr>
          <p:cNvPr id="8" name="Google Shape;117;p17"/>
          <p:cNvPicPr preferRelativeResize="0"/>
          <p:nvPr/>
        </p:nvPicPr>
        <p:blipFill>
          <a:blip r:embed="rId5">
            <a:alphaModFix/>
          </a:blip>
          <a:stretch>
            <a:fillRect/>
          </a:stretch>
        </p:blipFill>
        <p:spPr>
          <a:xfrm>
            <a:off x="10683797" y="156032"/>
            <a:ext cx="1313041" cy="108698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25"/>
          <p:cNvSpPr txBox="1"/>
          <p:nvPr/>
        </p:nvSpPr>
        <p:spPr>
          <a:xfrm>
            <a:off x="627797" y="1538350"/>
            <a:ext cx="10071403" cy="1560300"/>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US" sz="2000" dirty="0">
                <a:solidFill>
                  <a:schemeClr val="dk1"/>
                </a:solidFill>
                <a:latin typeface="Century Gothic"/>
                <a:ea typeface="Century Gothic"/>
                <a:cs typeface="Century Gothic"/>
                <a:sym typeface="Century Gothic"/>
              </a:rPr>
              <a:t>Please work with your partner to write down one more thing the government can do to improve working conditions, and one thing Chavez says consumers can do. To complete this work, it might be helpful for you to think about your Entry Task and to review the posted timeline.</a:t>
            </a:r>
            <a:endParaRPr sz="2000"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1000"/>
              </a:spcAft>
              <a:buNone/>
            </a:pPr>
            <a:r>
              <a:rPr lang="en-US" sz="2000" dirty="0">
                <a:solidFill>
                  <a:schemeClr val="dk1"/>
                </a:solidFill>
                <a:latin typeface="Century Gothic"/>
                <a:ea typeface="Century Gothic"/>
                <a:cs typeface="Century Gothic"/>
                <a:sym typeface="Century Gothic"/>
              </a:rPr>
              <a:t> </a:t>
            </a:r>
            <a:endParaRPr sz="2200" dirty="0">
              <a:solidFill>
                <a:schemeClr val="dk1"/>
              </a:solidFill>
              <a:latin typeface="Century Gothic"/>
              <a:ea typeface="Century Gothic"/>
              <a:cs typeface="Century Gothic"/>
              <a:sym typeface="Century Gothic"/>
            </a:endParaRPr>
          </a:p>
        </p:txBody>
      </p:sp>
      <p:sp>
        <p:nvSpPr>
          <p:cNvPr id="198" name="Google Shape;198;p25"/>
          <p:cNvSpPr txBox="1">
            <a:spLocks noGrp="1"/>
          </p:cNvSpPr>
          <p:nvPr>
            <p:ph type="title"/>
          </p:nvPr>
        </p:nvSpPr>
        <p:spPr>
          <a:xfrm>
            <a:off x="627797" y="504782"/>
            <a:ext cx="100560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continue adding to our anchor chart</a:t>
            </a:r>
            <a:endParaRPr sz="3400" i="0" u="none" strike="noStrike" cap="none" dirty="0">
              <a:solidFill>
                <a:schemeClr val="dk1"/>
              </a:solidFill>
              <a:latin typeface="Century Gothic"/>
              <a:ea typeface="Century Gothic"/>
              <a:cs typeface="Century Gothic"/>
              <a:sym typeface="Century Gothic"/>
            </a:endParaRPr>
          </a:p>
        </p:txBody>
      </p:sp>
      <p:pic>
        <p:nvPicPr>
          <p:cNvPr id="199" name="Google Shape;199;p25"/>
          <p:cNvPicPr preferRelativeResize="0"/>
          <p:nvPr/>
        </p:nvPicPr>
        <p:blipFill>
          <a:blip r:embed="rId3">
            <a:alphaModFix/>
          </a:blip>
          <a:stretch>
            <a:fillRect/>
          </a:stretch>
        </p:blipFill>
        <p:spPr>
          <a:xfrm>
            <a:off x="6601725" y="2931887"/>
            <a:ext cx="3665950" cy="3742449"/>
          </a:xfrm>
          <a:prstGeom prst="rect">
            <a:avLst/>
          </a:prstGeom>
          <a:noFill/>
          <a:ln>
            <a:noFill/>
          </a:ln>
        </p:spPr>
      </p:pic>
      <p:pic>
        <p:nvPicPr>
          <p:cNvPr id="200" name="Google Shape;200;p25"/>
          <p:cNvPicPr preferRelativeResize="0"/>
          <p:nvPr/>
        </p:nvPicPr>
        <p:blipFill>
          <a:blip r:embed="rId4">
            <a:alphaModFix/>
          </a:blip>
          <a:stretch>
            <a:fillRect/>
          </a:stretch>
        </p:blipFill>
        <p:spPr>
          <a:xfrm>
            <a:off x="1177000" y="3022450"/>
            <a:ext cx="3665951" cy="3587830"/>
          </a:xfrm>
          <a:prstGeom prst="rect">
            <a:avLst/>
          </a:prstGeom>
          <a:noFill/>
          <a:ln>
            <a:noFill/>
          </a:ln>
        </p:spPr>
      </p:pic>
      <p:pic>
        <p:nvPicPr>
          <p:cNvPr id="7" name="Google Shape;117;p17"/>
          <p:cNvPicPr preferRelativeResize="0"/>
          <p:nvPr/>
        </p:nvPicPr>
        <p:blipFill>
          <a:blip r:embed="rId5">
            <a:alphaModFix/>
          </a:blip>
          <a:stretch>
            <a:fillRect/>
          </a:stretch>
        </p:blipFill>
        <p:spPr>
          <a:xfrm>
            <a:off x="10683797" y="156032"/>
            <a:ext cx="1313041" cy="108698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26"/>
          <p:cNvSpPr txBox="1">
            <a:spLocks noGrp="1"/>
          </p:cNvSpPr>
          <p:nvPr>
            <p:ph type="title"/>
          </p:nvPr>
        </p:nvSpPr>
        <p:spPr>
          <a:xfrm>
            <a:off x="642938" y="500050"/>
            <a:ext cx="10231962"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look at our assessments and text-dependent questions</a:t>
            </a:r>
            <a:endParaRPr sz="3400" i="0" u="none" strike="noStrike" cap="none" dirty="0">
              <a:solidFill>
                <a:schemeClr val="dk1"/>
              </a:solidFill>
              <a:latin typeface="Century Gothic"/>
              <a:ea typeface="Century Gothic"/>
              <a:cs typeface="Century Gothic"/>
              <a:sym typeface="Century Gothic"/>
            </a:endParaRPr>
          </a:p>
        </p:txBody>
      </p:sp>
      <p:pic>
        <p:nvPicPr>
          <p:cNvPr id="208" name="Google Shape;208;p26"/>
          <p:cNvPicPr preferRelativeResize="0"/>
          <p:nvPr/>
        </p:nvPicPr>
        <p:blipFill>
          <a:blip r:embed="rId3">
            <a:alphaModFix/>
          </a:blip>
          <a:stretch>
            <a:fillRect/>
          </a:stretch>
        </p:blipFill>
        <p:spPr>
          <a:xfrm>
            <a:off x="6482850" y="1385950"/>
            <a:ext cx="3966475" cy="3825826"/>
          </a:xfrm>
          <a:prstGeom prst="rect">
            <a:avLst/>
          </a:prstGeom>
          <a:noFill/>
          <a:ln>
            <a:noFill/>
          </a:ln>
        </p:spPr>
      </p:pic>
      <p:pic>
        <p:nvPicPr>
          <p:cNvPr id="209" name="Google Shape;209;p26"/>
          <p:cNvPicPr preferRelativeResize="0"/>
          <p:nvPr/>
        </p:nvPicPr>
        <p:blipFill rotWithShape="1">
          <a:blip r:embed="rId4">
            <a:alphaModFix/>
          </a:blip>
          <a:srcRect t="20337"/>
          <a:stretch/>
        </p:blipFill>
        <p:spPr>
          <a:xfrm>
            <a:off x="6482850" y="5193775"/>
            <a:ext cx="3966475" cy="1148475"/>
          </a:xfrm>
          <a:prstGeom prst="rect">
            <a:avLst/>
          </a:prstGeom>
          <a:noFill/>
          <a:ln>
            <a:noFill/>
          </a:ln>
        </p:spPr>
      </p:pic>
      <p:sp>
        <p:nvSpPr>
          <p:cNvPr id="210" name="Google Shape;210;p26"/>
          <p:cNvSpPr txBox="1"/>
          <p:nvPr/>
        </p:nvSpPr>
        <p:spPr>
          <a:xfrm>
            <a:off x="642938" y="1704350"/>
            <a:ext cx="5728012" cy="44841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2000" dirty="0">
                <a:latin typeface="Century Gothic"/>
                <a:ea typeface="Century Gothic"/>
                <a:cs typeface="Century Gothic"/>
                <a:sym typeface="Century Gothic"/>
              </a:rPr>
              <a:t>You will now receive your </a:t>
            </a:r>
            <a:r>
              <a:rPr lang="en-US" sz="2000" b="1" dirty="0">
                <a:latin typeface="Century Gothic"/>
                <a:ea typeface="Century Gothic"/>
                <a:cs typeface="Century Gothic"/>
                <a:sym typeface="Century Gothic"/>
              </a:rPr>
              <a:t>Mid-Unit 2 Assessments</a:t>
            </a:r>
            <a:r>
              <a:rPr lang="en-US" sz="2000" dirty="0">
                <a:latin typeface="Century Gothic"/>
                <a:ea typeface="Century Gothic"/>
                <a:cs typeface="Century Gothic"/>
                <a:sym typeface="Century Gothic"/>
              </a:rPr>
              <a:t>, with wrong answers marked but not corrected. Part of your homework for tonight is to correct your assessments. For answers you got wrong, please circle the correct answer and add a note explaining why it is the correct answer.</a:t>
            </a:r>
            <a:endParaRPr sz="2000" dirty="0">
              <a:latin typeface="Century Gothic"/>
              <a:ea typeface="Century Gothic"/>
              <a:cs typeface="Century Gothic"/>
              <a:sym typeface="Century Gothic"/>
            </a:endParaRPr>
          </a:p>
          <a:p>
            <a:pPr marL="0" lvl="0" indent="0" rtl="0">
              <a:spcBef>
                <a:spcPts val="0"/>
              </a:spcBef>
              <a:spcAft>
                <a:spcPts val="0"/>
              </a:spcAft>
              <a:buNone/>
            </a:pPr>
            <a:endParaRPr sz="2000" dirty="0">
              <a:latin typeface="Century Gothic"/>
              <a:ea typeface="Century Gothic"/>
              <a:cs typeface="Century Gothic"/>
              <a:sym typeface="Century Gothic"/>
            </a:endParaRPr>
          </a:p>
          <a:p>
            <a:pPr marL="0" lvl="0" indent="0" rtl="0">
              <a:spcBef>
                <a:spcPts val="0"/>
              </a:spcBef>
              <a:spcAft>
                <a:spcPts val="0"/>
              </a:spcAft>
              <a:buNone/>
            </a:pPr>
            <a:r>
              <a:rPr lang="en-US" sz="2000" dirty="0">
                <a:latin typeface="Century Gothic"/>
                <a:ea typeface="Century Gothic"/>
                <a:cs typeface="Century Gothic"/>
                <a:sym typeface="Century Gothic"/>
              </a:rPr>
              <a:t>You are also receiving the </a:t>
            </a:r>
            <a:r>
              <a:rPr lang="en-US" sz="2000" b="1" dirty="0">
                <a:latin typeface="Century Gothic"/>
                <a:ea typeface="Century Gothic"/>
                <a:cs typeface="Century Gothic"/>
                <a:sym typeface="Century Gothic"/>
              </a:rPr>
              <a:t>Homework: Text-Dependent Questions for Paragraphs 23-26. </a:t>
            </a:r>
            <a:r>
              <a:rPr lang="en-US" sz="2000" dirty="0">
                <a:latin typeface="Century Gothic"/>
                <a:ea typeface="Century Gothic"/>
                <a:cs typeface="Century Gothic"/>
                <a:sym typeface="Century Gothic"/>
              </a:rPr>
              <a:t>For homework, you’ll be practicing the skill of identifying the main claim of a section and considering how that section helps develop the central claim of the speech.</a:t>
            </a:r>
            <a:endParaRPr sz="2000" dirty="0">
              <a:latin typeface="Century Gothic"/>
              <a:ea typeface="Century Gothic"/>
              <a:cs typeface="Century Gothic"/>
              <a:sym typeface="Century Gothic"/>
            </a:endParaRPr>
          </a:p>
        </p:txBody>
      </p:sp>
      <p:pic>
        <p:nvPicPr>
          <p:cNvPr id="7" name="Google Shape;117;p17"/>
          <p:cNvPicPr preferRelativeResize="0"/>
          <p:nvPr/>
        </p:nvPicPr>
        <p:blipFill>
          <a:blip r:embed="rId5">
            <a:alphaModFix/>
          </a:blip>
          <a:stretch>
            <a:fillRect/>
          </a:stretch>
        </p:blipFill>
        <p:spPr>
          <a:xfrm>
            <a:off x="10683797" y="156032"/>
            <a:ext cx="1313041" cy="1086981"/>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27"/>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b="1" dirty="0">
                <a:latin typeface="Century Gothic"/>
                <a:ea typeface="Century Gothic"/>
                <a:cs typeface="Century Gothic"/>
                <a:sym typeface="Century Gothic"/>
              </a:rPr>
              <a:t>Homework</a:t>
            </a:r>
            <a:endParaRPr sz="3400" b="1" i="0" u="none" strike="noStrike" cap="none" dirty="0">
              <a:solidFill>
                <a:schemeClr val="dk1"/>
              </a:solidFill>
              <a:latin typeface="Century Gothic"/>
              <a:ea typeface="Century Gothic"/>
              <a:cs typeface="Century Gothic"/>
              <a:sym typeface="Century Gothic"/>
            </a:endParaRPr>
          </a:p>
        </p:txBody>
      </p:sp>
      <p:sp>
        <p:nvSpPr>
          <p:cNvPr id="218" name="Google Shape;218;p27"/>
          <p:cNvSpPr txBox="1">
            <a:spLocks noGrp="1"/>
          </p:cNvSpPr>
          <p:nvPr>
            <p:ph type="body" idx="1"/>
          </p:nvPr>
        </p:nvSpPr>
        <p:spPr>
          <a:xfrm>
            <a:off x="693225" y="1587031"/>
            <a:ext cx="11195100" cy="4875000"/>
          </a:xfrm>
          <a:prstGeom prst="rect">
            <a:avLst/>
          </a:prstGeom>
          <a:noFill/>
          <a:ln>
            <a:noFill/>
          </a:ln>
        </p:spPr>
        <p:txBody>
          <a:bodyPr spcFirstLastPara="1" wrap="square" lIns="91425" tIns="45700" rIns="91425" bIns="45700" anchor="t" anchorCtr="0">
            <a:noAutofit/>
          </a:bodyPr>
          <a:lstStyle/>
          <a:p>
            <a:pPr marL="0" lvl="0" indent="0" rtl="0">
              <a:lnSpc>
                <a:spcPct val="145454"/>
              </a:lnSpc>
              <a:spcBef>
                <a:spcPts val="0"/>
              </a:spcBef>
              <a:spcAft>
                <a:spcPts val="0"/>
              </a:spcAft>
              <a:buClr>
                <a:schemeClr val="dk1"/>
              </a:buClr>
              <a:buSzPts val="1100"/>
              <a:buFont typeface="Arial"/>
              <a:buNone/>
            </a:pPr>
            <a:endParaRPr sz="1100" b="1" dirty="0">
              <a:latin typeface="Arial"/>
              <a:ea typeface="Arial"/>
              <a:cs typeface="Arial"/>
              <a:sym typeface="Arial"/>
            </a:endParaRPr>
          </a:p>
          <a:p>
            <a:pPr marL="76200" lvl="0" indent="0" rtl="0">
              <a:lnSpc>
                <a:spcPct val="145454"/>
              </a:lnSpc>
              <a:spcBef>
                <a:spcPts val="0"/>
              </a:spcBef>
              <a:spcAft>
                <a:spcPts val="0"/>
              </a:spcAft>
              <a:buNone/>
            </a:pPr>
            <a:r>
              <a:rPr lang="en-US" sz="700" dirty="0">
                <a:latin typeface="Arial"/>
                <a:ea typeface="Arial"/>
                <a:cs typeface="Arial"/>
                <a:sym typeface="Arial"/>
              </a:rPr>
              <a:t>     </a:t>
            </a:r>
            <a:endParaRPr sz="1100" b="1" dirty="0">
              <a:latin typeface="Arial"/>
              <a:ea typeface="Arial"/>
              <a:cs typeface="Arial"/>
              <a:sym typeface="Arial"/>
            </a:endParaRPr>
          </a:p>
          <a:p>
            <a:pPr marL="0" marR="0" lvl="0" indent="0" algn="l" rtl="0">
              <a:lnSpc>
                <a:spcPct val="90000"/>
              </a:lnSpc>
              <a:spcBef>
                <a:spcPts val="1000"/>
              </a:spcBef>
              <a:spcAft>
                <a:spcPts val="0"/>
              </a:spcAft>
              <a:buNone/>
            </a:pP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p:txBody>
      </p:sp>
      <p:sp>
        <p:nvSpPr>
          <p:cNvPr id="219" name="Google Shape;219;p27"/>
          <p:cNvSpPr txBox="1"/>
          <p:nvPr/>
        </p:nvSpPr>
        <p:spPr>
          <a:xfrm>
            <a:off x="693225" y="1729968"/>
            <a:ext cx="10767000" cy="696900"/>
          </a:xfrm>
          <a:prstGeom prst="rect">
            <a:avLst/>
          </a:prstGeom>
          <a:noFill/>
          <a:ln>
            <a:noFill/>
          </a:ln>
        </p:spPr>
        <p:txBody>
          <a:bodyPr spcFirstLastPara="1" wrap="square" lIns="91425" tIns="91425" rIns="91425" bIns="91425" anchor="t" anchorCtr="0">
            <a:noAutofit/>
          </a:bodyPr>
          <a:lstStyle/>
          <a:p>
            <a:pPr marL="0" lvl="0" indent="0" rtl="0">
              <a:lnSpc>
                <a:spcPct val="118181"/>
              </a:lnSpc>
              <a:spcBef>
                <a:spcPts val="0"/>
              </a:spcBef>
              <a:spcAft>
                <a:spcPts val="0"/>
              </a:spcAft>
              <a:buClr>
                <a:schemeClr val="dk1"/>
              </a:buClr>
              <a:buSzPts val="1100"/>
              <a:buFont typeface="Arial"/>
              <a:buNone/>
            </a:pPr>
            <a:r>
              <a:rPr lang="en-US" sz="2400" dirty="0">
                <a:solidFill>
                  <a:schemeClr val="dk1"/>
                </a:solidFill>
                <a:latin typeface="Century Gothic"/>
                <a:ea typeface="Century Gothic"/>
                <a:cs typeface="Century Gothic"/>
                <a:sym typeface="Century Gothic"/>
              </a:rPr>
              <a:t>A. Correct your </a:t>
            </a:r>
            <a:r>
              <a:rPr lang="en-US" sz="2400" b="1" dirty="0">
                <a:solidFill>
                  <a:schemeClr val="dk1"/>
                </a:solidFill>
                <a:latin typeface="Century Gothic"/>
                <a:ea typeface="Century Gothic"/>
                <a:cs typeface="Century Gothic"/>
                <a:sym typeface="Century Gothic"/>
              </a:rPr>
              <a:t>Mid Unit 2 Assessment</a:t>
            </a:r>
            <a:r>
              <a:rPr lang="en-US" sz="2400" dirty="0">
                <a:solidFill>
                  <a:schemeClr val="dk1"/>
                </a:solidFill>
                <a:latin typeface="Century Gothic"/>
                <a:ea typeface="Century Gothic"/>
                <a:cs typeface="Century Gothic"/>
                <a:sym typeface="Century Gothic"/>
              </a:rPr>
              <a:t>.</a:t>
            </a:r>
            <a:endParaRPr sz="2400" dirty="0">
              <a:solidFill>
                <a:schemeClr val="dk1"/>
              </a:solidFill>
              <a:latin typeface="Century Gothic"/>
              <a:ea typeface="Century Gothic"/>
              <a:cs typeface="Century Gothic"/>
              <a:sym typeface="Century Gothic"/>
            </a:endParaRPr>
          </a:p>
          <a:p>
            <a:pPr marL="0" lvl="0" indent="0">
              <a:spcBef>
                <a:spcPts val="0"/>
              </a:spcBef>
              <a:spcAft>
                <a:spcPts val="0"/>
              </a:spcAft>
              <a:buNone/>
            </a:pPr>
            <a:r>
              <a:rPr lang="en-US" sz="2400" dirty="0">
                <a:solidFill>
                  <a:schemeClr val="dk1"/>
                </a:solidFill>
                <a:latin typeface="Century Gothic"/>
                <a:ea typeface="Century Gothic"/>
                <a:cs typeface="Century Gothic"/>
                <a:sym typeface="Century Gothic"/>
              </a:rPr>
              <a:t>B. Complete the </a:t>
            </a:r>
            <a:r>
              <a:rPr lang="en-US" sz="2400" b="1" dirty="0">
                <a:solidFill>
                  <a:schemeClr val="dk1"/>
                </a:solidFill>
                <a:latin typeface="Century Gothic"/>
                <a:ea typeface="Century Gothic"/>
                <a:cs typeface="Century Gothic"/>
                <a:sym typeface="Century Gothic"/>
              </a:rPr>
              <a:t>Text-Dependent Questions for Paragraphs 23 - 26</a:t>
            </a:r>
            <a:r>
              <a:rPr lang="en-US" sz="2400" dirty="0">
                <a:solidFill>
                  <a:schemeClr val="dk1"/>
                </a:solidFill>
                <a:latin typeface="Century Gothic"/>
                <a:ea typeface="Century Gothic"/>
                <a:cs typeface="Century Gothic"/>
                <a:sym typeface="Century Gothic"/>
              </a:rPr>
              <a:t>.</a:t>
            </a:r>
            <a:endParaRPr sz="2400" dirty="0">
              <a:solidFill>
                <a:schemeClr val="dk1"/>
              </a:solidFill>
              <a:latin typeface="Century Gothic"/>
              <a:ea typeface="Century Gothic"/>
              <a:cs typeface="Century Gothic"/>
              <a:sym typeface="Century Gothic"/>
            </a:endParaRPr>
          </a:p>
        </p:txBody>
      </p:sp>
      <p:pic>
        <p:nvPicPr>
          <p:cNvPr id="6" name="Google Shape;117;p17"/>
          <p:cNvPicPr preferRelativeResize="0"/>
          <p:nvPr/>
        </p:nvPicPr>
        <p:blipFill>
          <a:blip r:embed="rId3">
            <a:alphaModFix/>
          </a:blip>
          <a:stretch>
            <a:fillRect/>
          </a:stretch>
        </p:blipFill>
        <p:spPr>
          <a:xfrm>
            <a:off x="10683797" y="156032"/>
            <a:ext cx="1313041" cy="108698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28"/>
          <p:cNvSpPr txBox="1"/>
          <p:nvPr/>
        </p:nvSpPr>
        <p:spPr>
          <a:xfrm>
            <a:off x="781050" y="273844"/>
            <a:ext cx="7886700" cy="994200"/>
          </a:xfrm>
          <a:prstGeom prst="rect">
            <a:avLst/>
          </a:prstGeom>
          <a:noFill/>
          <a:ln>
            <a:noFill/>
          </a:ln>
        </p:spPr>
        <p:txBody>
          <a:bodyPr spcFirstLastPara="1" wrap="square" lIns="68575" tIns="34275" rIns="68575" bIns="34275" anchor="ctr" anchorCtr="0">
            <a:noAutofit/>
          </a:bodyPr>
          <a:lstStyle/>
          <a:p>
            <a:pPr marL="0" lvl="0" indent="0" rtl="0">
              <a:lnSpc>
                <a:spcPct val="90000"/>
              </a:lnSpc>
              <a:spcBef>
                <a:spcPts val="0"/>
              </a:spcBef>
              <a:spcAft>
                <a:spcPts val="0"/>
              </a:spcAft>
              <a:buNone/>
            </a:pPr>
            <a:r>
              <a:rPr lang="en-US" sz="3200">
                <a:solidFill>
                  <a:srgbClr val="000000"/>
                </a:solidFill>
                <a:latin typeface="Century Gothic"/>
                <a:ea typeface="Century Gothic"/>
                <a:cs typeface="Century Gothic"/>
                <a:sym typeface="Century Gothic"/>
              </a:rPr>
              <a:t>Small Group Block </a:t>
            </a:r>
            <a:endParaRPr sz="3200">
              <a:solidFill>
                <a:srgbClr val="000000"/>
              </a:solidFill>
              <a:latin typeface="Century Gothic"/>
              <a:ea typeface="Century Gothic"/>
              <a:cs typeface="Century Gothic"/>
              <a:sym typeface="Century Gothic"/>
            </a:endParaRPr>
          </a:p>
        </p:txBody>
      </p:sp>
      <p:graphicFrame>
        <p:nvGraphicFramePr>
          <p:cNvPr id="227" name="Google Shape;227;p28"/>
          <p:cNvGraphicFramePr/>
          <p:nvPr/>
        </p:nvGraphicFramePr>
        <p:xfrm>
          <a:off x="825816" y="1479012"/>
          <a:ext cx="9569025" cy="4204775"/>
        </p:xfrm>
        <a:graphic>
          <a:graphicData uri="http://schemas.openxmlformats.org/drawingml/2006/table">
            <a:tbl>
              <a:tblPr firstRow="1" bandRow="1">
                <a:noFill/>
                <a:tableStyleId>{E145F813-05BA-4ACA-AFCC-CA1C8D2AC5F3}</a:tableStyleId>
              </a:tblPr>
              <a:tblGrid>
                <a:gridCol w="3352850">
                  <a:extLst>
                    <a:ext uri="{9D8B030D-6E8A-4147-A177-3AD203B41FA5}">
                      <a16:colId xmlns:a16="http://schemas.microsoft.com/office/drawing/2014/main" val="20000"/>
                    </a:ext>
                  </a:extLst>
                </a:gridCol>
                <a:gridCol w="3026500">
                  <a:extLst>
                    <a:ext uri="{9D8B030D-6E8A-4147-A177-3AD203B41FA5}">
                      <a16:colId xmlns:a16="http://schemas.microsoft.com/office/drawing/2014/main" val="20001"/>
                    </a:ext>
                  </a:extLst>
                </a:gridCol>
                <a:gridCol w="3189675">
                  <a:extLst>
                    <a:ext uri="{9D8B030D-6E8A-4147-A177-3AD203B41FA5}">
                      <a16:colId xmlns:a16="http://schemas.microsoft.com/office/drawing/2014/main" val="20002"/>
                    </a:ext>
                  </a:extLst>
                </a:gridCol>
              </a:tblGrid>
              <a:tr h="531975">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txBox="1">
            <a:spLocks noGrp="1"/>
          </p:cNvSpPr>
          <p:nvPr>
            <p:ph type="subTitle" idx="1"/>
          </p:nvPr>
        </p:nvSpPr>
        <p:spPr>
          <a:xfrm>
            <a:off x="706850" y="1435200"/>
            <a:ext cx="11343000" cy="53094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None/>
            </a:pPr>
            <a:r>
              <a:rPr lang="en-US" sz="2100" b="1" i="0" u="none" strike="noStrike" cap="none" dirty="0">
                <a:solidFill>
                  <a:schemeClr val="dk1"/>
                </a:solidFill>
                <a:latin typeface="Century Gothic"/>
                <a:ea typeface="Century Gothic"/>
                <a:cs typeface="Century Gothic"/>
                <a:sym typeface="Century Gothic"/>
              </a:rPr>
              <a:t>Preparing for Unit </a:t>
            </a:r>
            <a:r>
              <a:rPr lang="en-US" sz="2100" b="1" dirty="0">
                <a:latin typeface="Century Gothic"/>
                <a:ea typeface="Century Gothic"/>
                <a:cs typeface="Century Gothic"/>
                <a:sym typeface="Century Gothic"/>
              </a:rPr>
              <a:t>Two</a:t>
            </a:r>
            <a:r>
              <a:rPr lang="en-US" sz="2100" b="1" i="0" u="none" strike="noStrike" cap="none" dirty="0">
                <a:solidFill>
                  <a:schemeClr val="dk1"/>
                </a:solidFill>
                <a:latin typeface="Century Gothic"/>
                <a:ea typeface="Century Gothic"/>
                <a:cs typeface="Century Gothic"/>
                <a:sym typeface="Century Gothic"/>
              </a:rPr>
              <a:t>: </a:t>
            </a:r>
            <a:r>
              <a:rPr lang="en-US" sz="2100" i="1" u="none" strike="noStrike" cap="none" dirty="0">
                <a:solidFill>
                  <a:schemeClr val="dk1"/>
                </a:solidFill>
                <a:latin typeface="Century Gothic"/>
                <a:ea typeface="Century Gothic"/>
                <a:cs typeface="Century Gothic"/>
                <a:sym typeface="Century Gothic"/>
              </a:rPr>
              <a:t>Materials and Student Pairings</a:t>
            </a:r>
            <a:endParaRPr sz="2100" i="1"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None/>
            </a:pPr>
            <a:endParaRPr sz="2100" i="1"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2100" b="1" dirty="0">
                <a:latin typeface="Century Gothic"/>
                <a:ea typeface="Century Gothic"/>
                <a:cs typeface="Century Gothic"/>
                <a:sym typeface="Century Gothic"/>
              </a:rPr>
              <a:t>Working Conditions Timeline strips </a:t>
            </a:r>
            <a:r>
              <a:rPr lang="en-US" sz="2100" dirty="0">
                <a:latin typeface="Century Gothic"/>
                <a:ea typeface="Century Gothic"/>
                <a:cs typeface="Century Gothic"/>
                <a:sym typeface="Century Gothic"/>
              </a:rPr>
              <a:t>(one per pair of students)</a:t>
            </a:r>
            <a:endParaRPr sz="21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2100" dirty="0">
                <a:latin typeface="Century Gothic"/>
                <a:ea typeface="Century Gothic"/>
                <a:cs typeface="Century Gothic"/>
                <a:sym typeface="Century Gothic"/>
              </a:rPr>
              <a:t>Document camera, if available</a:t>
            </a:r>
            <a:endParaRPr sz="2100" b="1"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2100" b="1" dirty="0">
                <a:latin typeface="Century Gothic"/>
                <a:ea typeface="Century Gothic"/>
                <a:cs typeface="Century Gothic"/>
                <a:sym typeface="Century Gothic"/>
              </a:rPr>
              <a:t>Working Conditions Timeline (for teacher reference)</a:t>
            </a:r>
            <a:endParaRPr sz="2100" b="1"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2100" dirty="0">
                <a:latin typeface="Century Gothic"/>
                <a:ea typeface="Century Gothic"/>
                <a:cs typeface="Century Gothic"/>
                <a:sym typeface="Century Gothic"/>
              </a:rPr>
              <a:t>Text of “Commonwealth Club Address” by César Chávez (students’ annotated copies from Lessons 2-5)</a:t>
            </a:r>
            <a:endParaRPr sz="21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2100" b="1" dirty="0">
                <a:latin typeface="Century Gothic"/>
                <a:ea typeface="Century Gothic"/>
                <a:cs typeface="Century Gothic"/>
                <a:sym typeface="Century Gothic"/>
              </a:rPr>
              <a:t>Weaving Room Discussion Appointments handout</a:t>
            </a:r>
            <a:r>
              <a:rPr lang="en-US" sz="2100" dirty="0">
                <a:latin typeface="Century Gothic"/>
                <a:ea typeface="Century Gothic"/>
                <a:cs typeface="Century Gothic"/>
                <a:sym typeface="Century Gothic"/>
              </a:rPr>
              <a:t> (from Unit 1, Lesson 3)</a:t>
            </a:r>
            <a:endParaRPr sz="21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2100" b="1" dirty="0">
                <a:latin typeface="Century Gothic"/>
                <a:ea typeface="Century Gothic"/>
                <a:cs typeface="Century Gothic"/>
                <a:sym typeface="Century Gothic"/>
              </a:rPr>
              <a:t>Text-Dependent Questions for Paragraphs 16–21</a:t>
            </a:r>
            <a:r>
              <a:rPr lang="en-US" sz="2100" dirty="0">
                <a:latin typeface="Century Gothic"/>
                <a:ea typeface="Century Gothic"/>
                <a:cs typeface="Century Gothic"/>
                <a:sym typeface="Century Gothic"/>
              </a:rPr>
              <a:t> (one per student)</a:t>
            </a:r>
            <a:endParaRPr sz="21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2100" b="1" dirty="0">
                <a:latin typeface="Century Gothic"/>
                <a:ea typeface="Century Gothic"/>
                <a:cs typeface="Century Gothic"/>
                <a:sym typeface="Century Gothic"/>
              </a:rPr>
              <a:t>"Commonwealth Club Address” Structure anchor chart </a:t>
            </a:r>
            <a:r>
              <a:rPr lang="en-US" sz="2100" dirty="0">
                <a:latin typeface="Century Gothic"/>
                <a:ea typeface="Century Gothic"/>
                <a:cs typeface="Century Gothic"/>
                <a:sym typeface="Century Gothic"/>
              </a:rPr>
              <a:t>(one to post and a copy for each student; from Lesson 2)</a:t>
            </a:r>
            <a:endParaRPr sz="21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2100" b="1" dirty="0">
                <a:latin typeface="Century Gothic"/>
                <a:ea typeface="Century Gothic"/>
                <a:cs typeface="Century Gothic"/>
                <a:sym typeface="Century Gothic"/>
              </a:rPr>
              <a:t>"Commonwealth Club Address” Structure anchor chart—teacher edition </a:t>
            </a:r>
            <a:r>
              <a:rPr lang="en-US" sz="2100" dirty="0">
                <a:latin typeface="Century Gothic"/>
                <a:ea typeface="Century Gothic"/>
                <a:cs typeface="Century Gothic"/>
                <a:sym typeface="Century Gothic"/>
              </a:rPr>
              <a:t>(from Lesson 2)</a:t>
            </a:r>
            <a:endParaRPr sz="21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2100" b="1" dirty="0">
                <a:latin typeface="Century Gothic"/>
                <a:ea typeface="Century Gothic"/>
                <a:cs typeface="Century Gothic"/>
                <a:sym typeface="Century Gothic"/>
              </a:rPr>
              <a:t>Agents of Change anchor chart </a:t>
            </a:r>
            <a:r>
              <a:rPr lang="en-US" sz="2100" dirty="0">
                <a:latin typeface="Century Gothic"/>
                <a:ea typeface="Century Gothic"/>
                <a:cs typeface="Century Gothic"/>
                <a:sym typeface="Century Gothic"/>
              </a:rPr>
              <a:t>(begun in Lesson 1)</a:t>
            </a:r>
            <a:endParaRPr sz="21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2100" b="1" dirty="0">
                <a:latin typeface="Century Gothic"/>
                <a:ea typeface="Century Gothic"/>
                <a:cs typeface="Century Gothic"/>
                <a:sym typeface="Century Gothic"/>
              </a:rPr>
              <a:t>Mid-Unit 2 Assessments </a:t>
            </a:r>
            <a:r>
              <a:rPr lang="en-US" sz="2100" dirty="0">
                <a:latin typeface="Century Gothic"/>
                <a:ea typeface="Century Gothic"/>
                <a:cs typeface="Century Gothic"/>
                <a:sym typeface="Century Gothic"/>
              </a:rPr>
              <a:t>with wrong answers marked by teacher (from Lesson 5)</a:t>
            </a:r>
            <a:endParaRPr sz="21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2100" b="1" dirty="0">
                <a:latin typeface="Century Gothic"/>
                <a:ea typeface="Century Gothic"/>
                <a:cs typeface="Century Gothic"/>
                <a:sym typeface="Century Gothic"/>
              </a:rPr>
              <a:t>Homework: Text-Dependent Questions for Paragraphs 23–26 </a:t>
            </a:r>
            <a:r>
              <a:rPr lang="en-US" sz="2100" dirty="0">
                <a:latin typeface="Century Gothic"/>
                <a:ea typeface="Century Gothic"/>
                <a:cs typeface="Century Gothic"/>
                <a:sym typeface="Century Gothic"/>
              </a:rPr>
              <a:t>(one per student)</a:t>
            </a:r>
            <a:endParaRPr sz="21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100" dirty="0">
              <a:latin typeface="Century Gothic"/>
              <a:ea typeface="Century Gothic"/>
              <a:cs typeface="Century Gothic"/>
              <a:sym typeface="Century Gothic"/>
            </a:endParaRPr>
          </a:p>
        </p:txBody>
      </p:sp>
      <p:sp>
        <p:nvSpPr>
          <p:cNvPr id="96" name="Google Shape;96;p14"/>
          <p:cNvSpPr txBox="1">
            <a:spLocks noGrp="1"/>
          </p:cNvSpPr>
          <p:nvPr>
            <p:ph type="title" idx="4294967295"/>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dirty="0">
                <a:latin typeface="Century Gothic"/>
                <a:ea typeface="Century Gothic"/>
                <a:cs typeface="Century Gothic"/>
                <a:sym typeface="Century Gothic"/>
              </a:rPr>
              <a:t>Grade 7: Module 2: Unit 2: Lesson 6</a:t>
            </a:r>
            <a:endParaRPr sz="4200" dirty="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dirty="0">
                <a:latin typeface="Century Gothic"/>
                <a:ea typeface="Century Gothic"/>
                <a:cs typeface="Century Gothic"/>
                <a:sym typeface="Century Gothic"/>
              </a:rPr>
              <a:t>Teacher slide, before teaching.</a:t>
            </a:r>
            <a:endParaRPr sz="42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5"/>
          <p:cNvSpPr txBox="1"/>
          <p:nvPr/>
        </p:nvSpPr>
        <p:spPr>
          <a:xfrm>
            <a:off x="487400" y="1880225"/>
            <a:ext cx="10954500" cy="4504800"/>
          </a:xfrm>
          <a:prstGeom prst="rect">
            <a:avLst/>
          </a:prstGeom>
          <a:noFill/>
          <a:ln>
            <a:noFill/>
          </a:ln>
        </p:spPr>
        <p:txBody>
          <a:bodyPr spcFirstLastPara="1" wrap="square" lIns="91425" tIns="45700" rIns="91425" bIns="45700" anchor="t" anchorCtr="0">
            <a:noAutofit/>
          </a:bodyPr>
          <a:lstStyle/>
          <a:p>
            <a:pPr marL="0" lvl="0" indent="0" rtl="0">
              <a:lnSpc>
                <a:spcPct val="90000"/>
              </a:lnSpc>
              <a:spcBef>
                <a:spcPts val="1000"/>
              </a:spcBef>
              <a:spcAft>
                <a:spcPts val="0"/>
              </a:spcAft>
              <a:buNone/>
            </a:pPr>
            <a:r>
              <a:rPr lang="en-US" sz="1800" b="1" dirty="0">
                <a:solidFill>
                  <a:srgbClr val="000000"/>
                </a:solidFill>
                <a:latin typeface="Century Gothic"/>
                <a:ea typeface="Century Gothic"/>
                <a:cs typeface="Century Gothic"/>
                <a:sym typeface="Century Gothic"/>
              </a:rPr>
              <a:t>Preparing for Unit One: </a:t>
            </a:r>
            <a:r>
              <a:rPr lang="en-US" sz="1800" i="1" dirty="0">
                <a:solidFill>
                  <a:srgbClr val="000000"/>
                </a:solidFill>
                <a:latin typeface="Century Gothic"/>
                <a:ea typeface="Century Gothic"/>
                <a:cs typeface="Century Gothic"/>
                <a:sym typeface="Century Gothic"/>
              </a:rPr>
              <a:t>Pre-reading and Protocols</a:t>
            </a:r>
            <a:endParaRPr sz="1800" i="1" dirty="0">
              <a:solidFill>
                <a:srgbClr val="000000"/>
              </a:solidFill>
              <a:latin typeface="Century Gothic"/>
              <a:ea typeface="Century Gothic"/>
              <a:cs typeface="Century Gothic"/>
              <a:sym typeface="Century Gothic"/>
            </a:endParaRPr>
          </a:p>
          <a:p>
            <a:pPr marL="0" lvl="0" indent="0" rtl="0">
              <a:lnSpc>
                <a:spcPct val="90000"/>
              </a:lnSpc>
              <a:spcBef>
                <a:spcPts val="0"/>
              </a:spcBef>
              <a:spcAft>
                <a:spcPts val="0"/>
              </a:spcAft>
              <a:buNone/>
            </a:pPr>
            <a:endParaRPr sz="1800" i="1" dirty="0">
              <a:solidFill>
                <a:srgbClr val="000000"/>
              </a:solidFill>
              <a:latin typeface="Century Gothic"/>
              <a:ea typeface="Century Gothic"/>
              <a:cs typeface="Century Gothic"/>
              <a:sym typeface="Century Gothic"/>
            </a:endParaRPr>
          </a:p>
          <a:p>
            <a:pPr marL="0" lvl="0" indent="0" rtl="0">
              <a:lnSpc>
                <a:spcPct val="90000"/>
              </a:lnSpc>
              <a:spcBef>
                <a:spcPts val="1000"/>
              </a:spcBef>
              <a:spcAft>
                <a:spcPts val="0"/>
              </a:spcAft>
              <a:buNone/>
            </a:pPr>
            <a:r>
              <a:rPr lang="en-US" sz="1800" dirty="0">
                <a:solidFill>
                  <a:srgbClr val="000000"/>
                </a:solidFill>
                <a:latin typeface="Century Gothic"/>
                <a:ea typeface="Century Gothic"/>
                <a:cs typeface="Century Gothic"/>
                <a:sym typeface="Century Gothic"/>
              </a:rPr>
              <a:t>Before students come, please prepare by doing these things:</a:t>
            </a:r>
            <a:endParaRPr sz="1800" dirty="0">
              <a:solidFill>
                <a:srgbClr val="000000"/>
              </a:solidFill>
              <a:latin typeface="Century Gothic"/>
              <a:ea typeface="Century Gothic"/>
              <a:cs typeface="Century Gothic"/>
              <a:sym typeface="Century Gothic"/>
            </a:endParaRPr>
          </a:p>
          <a:p>
            <a:pPr marL="457200" lvl="0" indent="-342900" rtl="0">
              <a:lnSpc>
                <a:spcPct val="90000"/>
              </a:lnSpc>
              <a:spcBef>
                <a:spcPts val="1000"/>
              </a:spcBef>
              <a:spcAft>
                <a:spcPts val="0"/>
              </a:spcAft>
              <a:buClr>
                <a:srgbClr val="000000"/>
              </a:buClr>
              <a:buSzPts val="1800"/>
              <a:buFont typeface="Century Gothic"/>
              <a:buAutoNum type="arabicPeriod"/>
            </a:pPr>
            <a:r>
              <a:rPr lang="en-US" sz="1800" dirty="0">
                <a:latin typeface="Century Gothic"/>
                <a:ea typeface="Century Gothic"/>
                <a:cs typeface="Century Gothic"/>
                <a:sym typeface="Century Gothic"/>
              </a:rPr>
              <a:t>Review Paragraphs 16-26 in the </a:t>
            </a:r>
            <a:r>
              <a:rPr lang="en-US" sz="1800" dirty="0">
                <a:solidFill>
                  <a:schemeClr val="dk1"/>
                </a:solidFill>
                <a:latin typeface="Century Gothic"/>
                <a:ea typeface="Century Gothic"/>
                <a:cs typeface="Century Gothic"/>
                <a:sym typeface="Century Gothic"/>
              </a:rPr>
              <a:t>Text of “Commonwealth Club Address” by César Chávez</a:t>
            </a:r>
            <a:r>
              <a:rPr lang="en-US" sz="1800" b="1" dirty="0">
                <a:solidFill>
                  <a:schemeClr val="dk1"/>
                </a:solidFill>
                <a:latin typeface="Century Gothic"/>
                <a:ea typeface="Century Gothic"/>
                <a:cs typeface="Century Gothic"/>
                <a:sym typeface="Century Gothic"/>
              </a:rPr>
              <a:t>. </a:t>
            </a:r>
            <a:r>
              <a:rPr lang="en-US" sz="1800" dirty="0">
                <a:solidFill>
                  <a:schemeClr val="dk1"/>
                </a:solidFill>
                <a:latin typeface="Century Gothic"/>
                <a:ea typeface="Century Gothic"/>
                <a:cs typeface="Century Gothic"/>
                <a:sym typeface="Century Gothic"/>
              </a:rPr>
              <a:t>Read the </a:t>
            </a:r>
            <a:r>
              <a:rPr lang="en-US" sz="1800" b="1" dirty="0">
                <a:solidFill>
                  <a:schemeClr val="dk1"/>
                </a:solidFill>
                <a:latin typeface="Century Gothic"/>
                <a:ea typeface="Century Gothic"/>
                <a:cs typeface="Century Gothic"/>
                <a:sym typeface="Century Gothic"/>
              </a:rPr>
              <a:t>Text-Dependent Questions for Paragraphs 16 - 21</a:t>
            </a:r>
            <a:r>
              <a:rPr lang="en-US" sz="1800" dirty="0">
                <a:solidFill>
                  <a:schemeClr val="dk1"/>
                </a:solidFill>
                <a:latin typeface="Century Gothic"/>
                <a:ea typeface="Century Gothic"/>
                <a:cs typeface="Century Gothic"/>
                <a:sym typeface="Century Gothic"/>
              </a:rPr>
              <a:t> and for </a:t>
            </a:r>
            <a:r>
              <a:rPr lang="en-US" sz="1800" b="1" dirty="0">
                <a:solidFill>
                  <a:schemeClr val="dk1"/>
                </a:solidFill>
                <a:latin typeface="Century Gothic"/>
                <a:ea typeface="Century Gothic"/>
                <a:cs typeface="Century Gothic"/>
                <a:sym typeface="Century Gothic"/>
              </a:rPr>
              <a:t>Paragraphs 23 - 26</a:t>
            </a:r>
            <a:r>
              <a:rPr lang="en-US" sz="1800" dirty="0">
                <a:solidFill>
                  <a:schemeClr val="dk1"/>
                </a:solidFill>
                <a:latin typeface="Century Gothic"/>
                <a:ea typeface="Century Gothic"/>
                <a:cs typeface="Century Gothic"/>
                <a:sym typeface="Century Gothic"/>
              </a:rPr>
              <a:t> and consider what answers you hope to see students write. (Since these text-dependent questions are relatively concrete, this lesson does not include a teacher guide for answers to the text-dependent questions. Use the answers provided in earlier lessons as a model as you consider what a strong student answer would entail).</a:t>
            </a:r>
            <a:endParaRPr sz="1800" b="1" dirty="0">
              <a:solidFill>
                <a:schemeClr val="dk1"/>
              </a:solidFill>
              <a:latin typeface="Century Gothic"/>
              <a:ea typeface="Century Gothic"/>
              <a:cs typeface="Century Gothic"/>
              <a:sym typeface="Century Gothic"/>
            </a:endParaRPr>
          </a:p>
          <a:p>
            <a:pPr marL="457200" lvl="0" indent="-342900" rtl="0">
              <a:spcBef>
                <a:spcPts val="1000"/>
              </a:spcBef>
              <a:spcAft>
                <a:spcPts val="0"/>
              </a:spcAft>
              <a:buClr>
                <a:schemeClr val="dk1"/>
              </a:buClr>
              <a:buSzPts val="1800"/>
              <a:buFont typeface="Century Gothic"/>
              <a:buAutoNum type="arabicPeriod"/>
            </a:pPr>
            <a:r>
              <a:rPr lang="en-US" sz="1800" dirty="0">
                <a:solidFill>
                  <a:schemeClr val="dk1"/>
                </a:solidFill>
                <a:latin typeface="Century Gothic"/>
                <a:ea typeface="Century Gothic"/>
                <a:cs typeface="Century Gothic"/>
                <a:sym typeface="Century Gothic"/>
              </a:rPr>
              <a:t>Be prepared to return students’ </a:t>
            </a:r>
            <a:r>
              <a:rPr lang="en-US" sz="1800" b="1" dirty="0">
                <a:solidFill>
                  <a:schemeClr val="dk1"/>
                </a:solidFill>
                <a:latin typeface="Century Gothic"/>
                <a:ea typeface="Century Gothic"/>
                <a:cs typeface="Century Gothic"/>
                <a:sym typeface="Century Gothic"/>
              </a:rPr>
              <a:t>Mid-Unit 2 Assessment</a:t>
            </a:r>
            <a:r>
              <a:rPr lang="en-US" sz="1800" dirty="0">
                <a:solidFill>
                  <a:schemeClr val="dk1"/>
                </a:solidFill>
                <a:latin typeface="Century Gothic"/>
                <a:ea typeface="Century Gothic"/>
                <a:cs typeface="Century Gothic"/>
                <a:sym typeface="Century Gothic"/>
              </a:rPr>
              <a:t>, with wrong answers marked. Do not provide correct answers. Students correct their own </a:t>
            </a:r>
            <a:r>
              <a:rPr lang="en-US" sz="1800" b="1" dirty="0">
                <a:solidFill>
                  <a:schemeClr val="dk1"/>
                </a:solidFill>
                <a:latin typeface="Century Gothic"/>
                <a:ea typeface="Century Gothic"/>
                <a:cs typeface="Century Gothic"/>
                <a:sym typeface="Century Gothic"/>
              </a:rPr>
              <a:t>Mid-Unit 2 Assessment </a:t>
            </a:r>
            <a:r>
              <a:rPr lang="en-US" sz="1800" dirty="0">
                <a:solidFill>
                  <a:schemeClr val="dk1"/>
                </a:solidFill>
                <a:latin typeface="Century Gothic"/>
                <a:ea typeface="Century Gothic"/>
                <a:cs typeface="Century Gothic"/>
                <a:sym typeface="Century Gothic"/>
              </a:rPr>
              <a:t>as a part of their Lesson 6 homework.</a:t>
            </a:r>
            <a:endParaRPr sz="1800" dirty="0">
              <a:solidFill>
                <a:schemeClr val="dk1"/>
              </a:solidFill>
              <a:latin typeface="Century Gothic"/>
              <a:ea typeface="Century Gothic"/>
              <a:cs typeface="Century Gothic"/>
              <a:sym typeface="Century Gothic"/>
            </a:endParaRPr>
          </a:p>
        </p:txBody>
      </p:sp>
      <p:sp>
        <p:nvSpPr>
          <p:cNvPr id="103" name="Google Shape;103;p15"/>
          <p:cNvSpPr txBox="1"/>
          <p:nvPr/>
        </p:nvSpPr>
        <p:spPr>
          <a:xfrm>
            <a:off x="487400" y="234175"/>
            <a:ext cx="10735050" cy="1325700"/>
          </a:xfrm>
          <a:prstGeom prst="rect">
            <a:avLst/>
          </a:prstGeom>
          <a:noFill/>
          <a:ln>
            <a:noFill/>
          </a:ln>
        </p:spPr>
        <p:txBody>
          <a:bodyPr spcFirstLastPara="1" wrap="square" lIns="91425" tIns="45700" rIns="91425" bIns="45700" anchor="ctr" anchorCtr="0">
            <a:noAutofit/>
          </a:bodyPr>
          <a:lstStyle/>
          <a:p>
            <a:pPr marL="0" lvl="0" indent="0" rtl="0">
              <a:lnSpc>
                <a:spcPct val="90000"/>
              </a:lnSpc>
              <a:spcBef>
                <a:spcPts val="0"/>
              </a:spcBef>
              <a:spcAft>
                <a:spcPts val="0"/>
              </a:spcAft>
              <a:buNone/>
            </a:pPr>
            <a:r>
              <a:rPr lang="en-US" sz="4200" dirty="0">
                <a:solidFill>
                  <a:srgbClr val="000000"/>
                </a:solidFill>
                <a:latin typeface="Century Gothic"/>
                <a:ea typeface="Century Gothic"/>
                <a:cs typeface="Century Gothic"/>
                <a:sym typeface="Century Gothic"/>
              </a:rPr>
              <a:t>Grade 7: Module 2: Unit 2: Lesson 6</a:t>
            </a:r>
            <a:endParaRPr sz="4200" dirty="0">
              <a:solidFill>
                <a:srgbClr val="000000"/>
              </a:solidFill>
              <a:latin typeface="Century Gothic"/>
              <a:ea typeface="Century Gothic"/>
              <a:cs typeface="Century Gothic"/>
              <a:sym typeface="Century Gothic"/>
            </a:endParaRPr>
          </a:p>
          <a:p>
            <a:pPr marL="0" lvl="0" indent="0" rtl="0">
              <a:lnSpc>
                <a:spcPct val="90000"/>
              </a:lnSpc>
              <a:spcBef>
                <a:spcPts val="0"/>
              </a:spcBef>
              <a:spcAft>
                <a:spcPts val="0"/>
              </a:spcAft>
              <a:buNone/>
            </a:pPr>
            <a:r>
              <a:rPr lang="en-US" sz="2100" b="1" dirty="0">
                <a:solidFill>
                  <a:srgbClr val="000000"/>
                </a:solidFill>
                <a:latin typeface="Century Gothic"/>
                <a:ea typeface="Century Gothic"/>
                <a:cs typeface="Century Gothic"/>
                <a:sym typeface="Century Gothic"/>
              </a:rPr>
              <a:t>Teacher slide, before teaching.</a:t>
            </a:r>
            <a:endParaRPr sz="4200" dirty="0">
              <a:solidFill>
                <a:srgbClr val="000000"/>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p16"/>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2: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2: Lesson 6</a:t>
            </a:r>
            <a:endParaRPr sz="5600" b="1"/>
          </a:p>
        </p:txBody>
      </p:sp>
      <p:pic>
        <p:nvPicPr>
          <p:cNvPr id="2" name="Picture 2" descr="A close up of a sign&#10;&#10;Description generated with very high confidence">
            <a:extLst>
              <a:ext uri="{FF2B5EF4-FFF2-40B4-BE49-F238E27FC236}">
                <a16:creationId xmlns:a16="http://schemas.microsoft.com/office/drawing/2014/main" id="{03A55867-17CE-497F-AC8A-156ACC31AC16}"/>
              </a:ext>
            </a:extLst>
          </p:cNvPr>
          <p:cNvPicPr>
            <a:picLocks noChangeAspect="1"/>
          </p:cNvPicPr>
          <p:nvPr/>
        </p:nvPicPr>
        <p:blipFill>
          <a:blip r:embed="rId3"/>
          <a:stretch>
            <a:fillRect/>
          </a:stretch>
        </p:blipFill>
        <p:spPr>
          <a:xfrm>
            <a:off x="4724400" y="1303354"/>
            <a:ext cx="2743200" cy="1111624"/>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17"/>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a:latin typeface="Century Gothic"/>
                <a:ea typeface="Century Gothic"/>
                <a:cs typeface="Century Gothic"/>
                <a:sym typeface="Century Gothic"/>
              </a:rPr>
              <a:t>Hello</a:t>
            </a:r>
            <a:r>
              <a:rPr lang="en-US" sz="4200" b="1" i="0" u="none" strike="noStrike" cap="none">
                <a:solidFill>
                  <a:schemeClr val="dk1"/>
                </a:solidFill>
                <a:latin typeface="Century Gothic"/>
                <a:ea typeface="Century Gothic"/>
                <a:cs typeface="Century Gothic"/>
                <a:sym typeface="Century Gothic"/>
              </a:rPr>
              <a:t>, </a:t>
            </a:r>
            <a:r>
              <a:rPr lang="en-US" sz="4200" b="1">
                <a:latin typeface="Century Gothic"/>
                <a:ea typeface="Century Gothic"/>
                <a:cs typeface="Century Gothic"/>
                <a:sym typeface="Century Gothic"/>
              </a:rPr>
              <a:t>S</a:t>
            </a:r>
            <a:r>
              <a:rPr lang="en-US" sz="4200" b="1" i="0" u="none" strike="noStrike" cap="none">
                <a:solidFill>
                  <a:schemeClr val="dk1"/>
                </a:solidFill>
                <a:latin typeface="Century Gothic"/>
                <a:ea typeface="Century Gothic"/>
                <a:cs typeface="Century Gothic"/>
                <a:sym typeface="Century Gothic"/>
              </a:rPr>
              <a:t>tudents!</a:t>
            </a:r>
            <a:endParaRPr sz="4200" b="1" i="0" u="none" strike="noStrike" cap="none">
              <a:solidFill>
                <a:schemeClr val="dk1"/>
              </a:solidFill>
              <a:latin typeface="Century Gothic"/>
              <a:ea typeface="Century Gothic"/>
              <a:cs typeface="Century Gothic"/>
              <a:sym typeface="Century Gothic"/>
            </a:endParaRPr>
          </a:p>
        </p:txBody>
      </p:sp>
      <p:sp>
        <p:nvSpPr>
          <p:cNvPr id="116" name="Google Shape;116;p17"/>
          <p:cNvSpPr txBox="1">
            <a:spLocks noGrp="1"/>
          </p:cNvSpPr>
          <p:nvPr>
            <p:ph type="subTitle" idx="1"/>
          </p:nvPr>
        </p:nvSpPr>
        <p:spPr>
          <a:xfrm>
            <a:off x="471487" y="1817775"/>
            <a:ext cx="11044237" cy="48054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1000"/>
              </a:spcBef>
              <a:spcAft>
                <a:spcPts val="0"/>
              </a:spcAft>
              <a:buClr>
                <a:schemeClr val="dk1"/>
              </a:buClr>
              <a:buSzPts val="2960"/>
              <a:buFont typeface="Arial"/>
              <a:buNone/>
            </a:pPr>
            <a:r>
              <a:rPr lang="en-US" dirty="0">
                <a:solidFill>
                  <a:srgbClr val="333333"/>
                </a:solidFill>
                <a:highlight>
                  <a:srgbClr val="FFFFFF"/>
                </a:highlight>
                <a:latin typeface="Century Gothic"/>
                <a:ea typeface="Century Gothic"/>
                <a:cs typeface="Century Gothic"/>
                <a:sym typeface="Century Gothic"/>
              </a:rPr>
              <a:t>You’ve already been working closely with </a:t>
            </a:r>
            <a:r>
              <a:rPr lang="en-US" dirty="0">
                <a:latin typeface="Century Gothic"/>
                <a:ea typeface="Century Gothic"/>
                <a:cs typeface="Century Gothic"/>
                <a:sym typeface="Century Gothic"/>
              </a:rPr>
              <a:t>César Chávez’s “Commonwealth Club Address,” and now it’s time to focus specifically on Paragraphs 16-21. Here is what we’ll do today:</a:t>
            </a:r>
          </a:p>
          <a:p>
            <a:pPr marL="0" marR="0" lvl="0" indent="0" algn="l" rtl="0">
              <a:lnSpc>
                <a:spcPct val="80000"/>
              </a:lnSpc>
              <a:spcBef>
                <a:spcPts val="1000"/>
              </a:spcBef>
              <a:spcAft>
                <a:spcPts val="0"/>
              </a:spcAft>
              <a:buClr>
                <a:schemeClr val="dk1"/>
              </a:buClr>
              <a:buSzPts val="2960"/>
              <a:buFont typeface="Arial"/>
              <a:buNone/>
            </a:pP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dirty="0">
                <a:latin typeface="Century Gothic"/>
                <a:ea typeface="Century Gothic"/>
                <a:cs typeface="Century Gothic"/>
                <a:sym typeface="Century Gothic"/>
              </a:rPr>
              <a:t>Construct a timeline of how working conditions changed.</a:t>
            </a:r>
            <a:endParaRPr dirty="0">
              <a:latin typeface="Century Gothic"/>
              <a:ea typeface="Century Gothic"/>
              <a:cs typeface="Century Gothic"/>
              <a:sym typeface="Century Gothic"/>
            </a:endParaRPr>
          </a:p>
          <a:p>
            <a:pPr marL="457200" marR="0" lvl="0" indent="-381000" algn="l" rtl="0">
              <a:lnSpc>
                <a:spcPct val="80000"/>
              </a:lnSpc>
              <a:spcBef>
                <a:spcPts val="0"/>
              </a:spcBef>
              <a:spcAft>
                <a:spcPts val="0"/>
              </a:spcAft>
              <a:buSzPts val="2400"/>
              <a:buFont typeface="Century Gothic"/>
              <a:buChar char="●"/>
            </a:pPr>
            <a:r>
              <a:rPr lang="en-US" dirty="0">
                <a:latin typeface="Century Gothic"/>
                <a:ea typeface="Century Gothic"/>
                <a:cs typeface="Century Gothic"/>
                <a:sym typeface="Century Gothic"/>
              </a:rPr>
              <a:t>Work to read and answer text-dependent questions about César Chávez’s “Commonwealth Club Address.”  </a:t>
            </a: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dirty="0">
                <a:latin typeface="Century Gothic"/>
                <a:ea typeface="Century Gothic"/>
                <a:cs typeface="Century Gothic"/>
                <a:sym typeface="Century Gothic"/>
              </a:rPr>
              <a:t>Begin correcting our </a:t>
            </a:r>
            <a:r>
              <a:rPr lang="en-US" b="1" dirty="0">
                <a:latin typeface="Century Gothic"/>
                <a:ea typeface="Century Gothic"/>
                <a:cs typeface="Century Gothic"/>
                <a:sym typeface="Century Gothic"/>
              </a:rPr>
              <a:t>Mid-Unit 2 Assessment.</a:t>
            </a:r>
            <a:endParaRPr b="1" dirty="0">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dirty="0">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dirty="0">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i="1" dirty="0">
              <a:latin typeface="Century Gothic"/>
              <a:ea typeface="Century Gothic"/>
              <a:cs typeface="Century Gothic"/>
              <a:sym typeface="Century Gothic"/>
            </a:endParaRPr>
          </a:p>
          <a:p>
            <a:pPr marL="0" marR="0" lvl="0" indent="0" algn="l" rtl="0">
              <a:lnSpc>
                <a:spcPct val="80000"/>
              </a:lnSpc>
              <a:spcBef>
                <a:spcPts val="1000"/>
              </a:spcBef>
              <a:spcAft>
                <a:spcPts val="1000"/>
              </a:spcAft>
              <a:buNone/>
            </a:pPr>
            <a:endParaRPr i="0" u="none" strike="noStrike" cap="none" dirty="0">
              <a:solidFill>
                <a:schemeClr val="dk1"/>
              </a:solidFill>
              <a:latin typeface="Century Gothic"/>
              <a:ea typeface="Century Gothic"/>
              <a:cs typeface="Century Gothic"/>
              <a:sym typeface="Century Gothic"/>
            </a:endParaRPr>
          </a:p>
        </p:txBody>
      </p:sp>
      <p:pic>
        <p:nvPicPr>
          <p:cNvPr id="117" name="Google Shape;117;p17"/>
          <p:cNvPicPr preferRelativeResize="0"/>
          <p:nvPr/>
        </p:nvPicPr>
        <p:blipFill>
          <a:blip r:embed="rId3">
            <a:alphaModFix/>
          </a:blip>
          <a:stretch>
            <a:fillRect/>
          </a:stretch>
        </p:blipFill>
        <p:spPr>
          <a:xfrm>
            <a:off x="10683797" y="156032"/>
            <a:ext cx="1313041" cy="108698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18"/>
          <p:cNvSpPr txBox="1">
            <a:spLocks noGrp="1"/>
          </p:cNvSpPr>
          <p:nvPr>
            <p:ph type="title"/>
          </p:nvPr>
        </p:nvSpPr>
        <p:spPr>
          <a:xfrm>
            <a:off x="460225" y="500050"/>
            <a:ext cx="104829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organize Working Conditions in a timeline</a:t>
            </a:r>
            <a:endParaRPr sz="3400" i="0" u="none" strike="noStrike" cap="none" dirty="0">
              <a:solidFill>
                <a:schemeClr val="dk1"/>
              </a:solidFill>
              <a:latin typeface="Century Gothic"/>
              <a:ea typeface="Century Gothic"/>
              <a:cs typeface="Century Gothic"/>
              <a:sym typeface="Century Gothic"/>
            </a:endParaRPr>
          </a:p>
        </p:txBody>
      </p:sp>
      <p:sp>
        <p:nvSpPr>
          <p:cNvPr id="124" name="Google Shape;124;p18"/>
          <p:cNvSpPr txBox="1"/>
          <p:nvPr/>
        </p:nvSpPr>
        <p:spPr>
          <a:xfrm>
            <a:off x="536425" y="1596250"/>
            <a:ext cx="11170800" cy="4535700"/>
          </a:xfrm>
          <a:prstGeom prst="rect">
            <a:avLst/>
          </a:prstGeom>
          <a:noFill/>
          <a:ln>
            <a:noFill/>
          </a:ln>
        </p:spPr>
        <p:txBody>
          <a:bodyPr spcFirstLastPara="1" wrap="square" lIns="91425" tIns="91425" rIns="91425" bIns="91425" anchor="t" anchorCtr="0">
            <a:noAutofit/>
          </a:bodyPr>
          <a:lstStyle/>
          <a:p>
            <a:pPr marL="0" lvl="0" indent="0" rtl="0">
              <a:spcBef>
                <a:spcPts val="1000"/>
              </a:spcBef>
              <a:spcAft>
                <a:spcPts val="0"/>
              </a:spcAft>
              <a:buNone/>
            </a:pPr>
            <a:r>
              <a:rPr lang="en-US" sz="2200" dirty="0">
                <a:solidFill>
                  <a:schemeClr val="dk1"/>
                </a:solidFill>
                <a:latin typeface="Century Gothic"/>
                <a:ea typeface="Century Gothic"/>
                <a:cs typeface="Century Gothic"/>
                <a:sym typeface="Century Gothic"/>
              </a:rPr>
              <a:t>Today you’ll be thinking about how the government can affect working conditions by passing laws. </a:t>
            </a:r>
            <a:endParaRPr sz="2200" dirty="0">
              <a:solidFill>
                <a:schemeClr val="dk1"/>
              </a:solidFill>
              <a:latin typeface="Century Gothic"/>
              <a:ea typeface="Century Gothic"/>
              <a:cs typeface="Century Gothic"/>
              <a:sym typeface="Century Gothic"/>
            </a:endParaRPr>
          </a:p>
          <a:p>
            <a:pPr marL="0" lvl="0" indent="0" rtl="0">
              <a:spcBef>
                <a:spcPts val="1000"/>
              </a:spcBef>
              <a:spcAft>
                <a:spcPts val="0"/>
              </a:spcAft>
              <a:buNone/>
            </a:pPr>
            <a:endParaRPr sz="2200" dirty="0">
              <a:solidFill>
                <a:schemeClr val="dk1"/>
              </a:solidFill>
              <a:latin typeface="Century Gothic"/>
              <a:ea typeface="Century Gothic"/>
              <a:cs typeface="Century Gothic"/>
              <a:sym typeface="Century Gothic"/>
            </a:endParaRPr>
          </a:p>
          <a:p>
            <a:pPr marL="0" lvl="0" indent="0" rtl="0">
              <a:spcBef>
                <a:spcPts val="1000"/>
              </a:spcBef>
              <a:spcAft>
                <a:spcPts val="0"/>
              </a:spcAft>
              <a:buNone/>
            </a:pPr>
            <a:r>
              <a:rPr lang="en-US" sz="2200" dirty="0">
                <a:solidFill>
                  <a:schemeClr val="dk1"/>
                </a:solidFill>
                <a:latin typeface="Century Gothic"/>
                <a:ea typeface="Century Gothic"/>
                <a:cs typeface="Century Gothic"/>
                <a:sym typeface="Century Gothic"/>
              </a:rPr>
              <a:t>Your teacher will be passing out a set of paper strips containing different milestones in the progression towards fairer conditions for workers.</a:t>
            </a:r>
            <a:endParaRPr sz="2200" dirty="0">
              <a:solidFill>
                <a:schemeClr val="dk1"/>
              </a:solidFill>
              <a:latin typeface="Century Gothic"/>
              <a:ea typeface="Century Gothic"/>
              <a:cs typeface="Century Gothic"/>
              <a:sym typeface="Century Gothic"/>
            </a:endParaRPr>
          </a:p>
          <a:p>
            <a:pPr marL="0" lvl="0" indent="0" rtl="0">
              <a:spcBef>
                <a:spcPts val="1000"/>
              </a:spcBef>
              <a:spcAft>
                <a:spcPts val="0"/>
              </a:spcAft>
              <a:buNone/>
            </a:pPr>
            <a:endParaRPr sz="2200" dirty="0">
              <a:solidFill>
                <a:schemeClr val="dk1"/>
              </a:solidFill>
              <a:latin typeface="Century Gothic"/>
              <a:ea typeface="Century Gothic"/>
              <a:cs typeface="Century Gothic"/>
              <a:sym typeface="Century Gothic"/>
            </a:endParaRPr>
          </a:p>
          <a:p>
            <a:pPr marL="0" lvl="0" indent="0" rtl="0">
              <a:spcBef>
                <a:spcPts val="1000"/>
              </a:spcBef>
              <a:spcAft>
                <a:spcPts val="0"/>
              </a:spcAft>
              <a:buNone/>
            </a:pPr>
            <a:r>
              <a:rPr lang="en-US" sz="2200" dirty="0">
                <a:solidFill>
                  <a:schemeClr val="dk1"/>
                </a:solidFill>
                <a:latin typeface="Century Gothic"/>
                <a:ea typeface="Century Gothic"/>
                <a:cs typeface="Century Gothic"/>
                <a:sym typeface="Century Gothic"/>
              </a:rPr>
              <a:t>When you get your set of timeline strips, read each strip and use your background knowledge to try to put them in chronological order. It’s okay if you don’t know for sure; you should just try your best!</a:t>
            </a:r>
            <a:endParaRPr sz="2200" dirty="0">
              <a:solidFill>
                <a:schemeClr val="dk1"/>
              </a:solidFill>
              <a:latin typeface="Century Gothic"/>
              <a:ea typeface="Century Gothic"/>
              <a:cs typeface="Century Gothic"/>
              <a:sym typeface="Century Gothic"/>
            </a:endParaRPr>
          </a:p>
        </p:txBody>
      </p:sp>
      <p:pic>
        <p:nvPicPr>
          <p:cNvPr id="5" name="Google Shape;117;p17"/>
          <p:cNvPicPr preferRelativeResize="0"/>
          <p:nvPr/>
        </p:nvPicPr>
        <p:blipFill>
          <a:blip r:embed="rId3">
            <a:alphaModFix/>
          </a:blip>
          <a:stretch>
            <a:fillRect/>
          </a:stretch>
        </p:blipFill>
        <p:spPr>
          <a:xfrm>
            <a:off x="10683797" y="156032"/>
            <a:ext cx="1313041" cy="108698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19"/>
          <p:cNvSpPr txBox="1">
            <a:spLocks noGrp="1"/>
          </p:cNvSpPr>
          <p:nvPr>
            <p:ph type="title"/>
          </p:nvPr>
        </p:nvSpPr>
        <p:spPr>
          <a:xfrm>
            <a:off x="588737" y="402800"/>
            <a:ext cx="98529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review some information about unions</a:t>
            </a:r>
            <a:endParaRPr sz="3400" i="0" u="none" strike="noStrike" cap="none" dirty="0">
              <a:solidFill>
                <a:schemeClr val="dk1"/>
              </a:solidFill>
              <a:latin typeface="Century Gothic"/>
              <a:ea typeface="Century Gothic"/>
              <a:cs typeface="Century Gothic"/>
              <a:sym typeface="Century Gothic"/>
            </a:endParaRPr>
          </a:p>
        </p:txBody>
      </p:sp>
      <p:pic>
        <p:nvPicPr>
          <p:cNvPr id="132" name="Google Shape;132;p19"/>
          <p:cNvPicPr preferRelativeResize="0"/>
          <p:nvPr/>
        </p:nvPicPr>
        <p:blipFill>
          <a:blip r:embed="rId3">
            <a:alphaModFix/>
          </a:blip>
          <a:stretch>
            <a:fillRect/>
          </a:stretch>
        </p:blipFill>
        <p:spPr>
          <a:xfrm>
            <a:off x="1060075" y="1385950"/>
            <a:ext cx="5279786" cy="5167250"/>
          </a:xfrm>
          <a:prstGeom prst="rect">
            <a:avLst/>
          </a:prstGeom>
          <a:noFill/>
          <a:ln>
            <a:noFill/>
          </a:ln>
        </p:spPr>
      </p:pic>
      <p:sp>
        <p:nvSpPr>
          <p:cNvPr id="133" name="Google Shape;133;p19"/>
          <p:cNvSpPr txBox="1"/>
          <p:nvPr/>
        </p:nvSpPr>
        <p:spPr>
          <a:xfrm>
            <a:off x="6692150" y="1902475"/>
            <a:ext cx="4356850" cy="40601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000" dirty="0">
                <a:latin typeface="Century Gothic"/>
                <a:ea typeface="Century Gothic"/>
                <a:cs typeface="Century Gothic"/>
                <a:sym typeface="Century Gothic"/>
              </a:rPr>
              <a:t>Compare your timeline strip order with the timeline on the left. If anything surprises you, raise your hand.</a:t>
            </a:r>
            <a:endParaRPr sz="2000" dirty="0">
              <a:latin typeface="Century Gothic"/>
              <a:ea typeface="Century Gothic"/>
              <a:cs typeface="Century Gothic"/>
              <a:sym typeface="Century Gothic"/>
            </a:endParaRPr>
          </a:p>
          <a:p>
            <a:pPr marL="0" lvl="0" indent="0">
              <a:spcBef>
                <a:spcPts val="0"/>
              </a:spcBef>
              <a:spcAft>
                <a:spcPts val="0"/>
              </a:spcAft>
              <a:buNone/>
            </a:pPr>
            <a:endParaRPr sz="2000" dirty="0">
              <a:latin typeface="Century Gothic"/>
              <a:ea typeface="Century Gothic"/>
              <a:cs typeface="Century Gothic"/>
              <a:sym typeface="Century Gothic"/>
            </a:endParaRPr>
          </a:p>
          <a:p>
            <a:pPr marL="0" lvl="0" indent="0">
              <a:spcBef>
                <a:spcPts val="0"/>
              </a:spcBef>
              <a:spcAft>
                <a:spcPts val="0"/>
              </a:spcAft>
              <a:buNone/>
            </a:pPr>
            <a:r>
              <a:rPr lang="en-US" sz="2000" dirty="0">
                <a:latin typeface="Century Gothic"/>
                <a:ea typeface="Century Gothic"/>
                <a:cs typeface="Century Gothic"/>
                <a:sym typeface="Century Gothic"/>
              </a:rPr>
              <a:t>Think about these questions:</a:t>
            </a:r>
            <a:endParaRPr sz="2000" dirty="0">
              <a:latin typeface="Century Gothic"/>
              <a:ea typeface="Century Gothic"/>
              <a:cs typeface="Century Gothic"/>
              <a:sym typeface="Century Gothic"/>
            </a:endParaRPr>
          </a:p>
          <a:p>
            <a:pPr marL="0" lvl="0" indent="0">
              <a:spcBef>
                <a:spcPts val="0"/>
              </a:spcBef>
              <a:spcAft>
                <a:spcPts val="0"/>
              </a:spcAft>
              <a:buNone/>
            </a:pPr>
            <a:endParaRPr sz="2000" dirty="0">
              <a:latin typeface="Century Gothic"/>
              <a:ea typeface="Century Gothic"/>
              <a:cs typeface="Century Gothic"/>
              <a:sym typeface="Century Gothic"/>
            </a:endParaRPr>
          </a:p>
          <a:p>
            <a:pPr marL="0" lvl="0" indent="0">
              <a:spcBef>
                <a:spcPts val="0"/>
              </a:spcBef>
              <a:spcAft>
                <a:spcPts val="0"/>
              </a:spcAft>
              <a:buNone/>
            </a:pPr>
            <a:r>
              <a:rPr lang="en-US" sz="2000" b="1" dirty="0">
                <a:latin typeface="Century Gothic"/>
                <a:ea typeface="Century Gothic"/>
                <a:cs typeface="Century Gothic"/>
                <a:sym typeface="Century Gothic"/>
              </a:rPr>
              <a:t>What important laws did the government pass that affected working conditions after </a:t>
            </a:r>
            <a:r>
              <a:rPr lang="en-US" sz="2000" b="1" dirty="0" err="1">
                <a:latin typeface="Century Gothic"/>
                <a:ea typeface="Century Gothic"/>
                <a:cs typeface="Century Gothic"/>
                <a:sym typeface="Century Gothic"/>
              </a:rPr>
              <a:t>Lyddie</a:t>
            </a:r>
            <a:r>
              <a:rPr lang="en-US" sz="2000" b="1" dirty="0">
                <a:latin typeface="Century Gothic"/>
                <a:ea typeface="Century Gothic"/>
                <a:cs typeface="Century Gothic"/>
                <a:sym typeface="Century Gothic"/>
              </a:rPr>
              <a:t> and before </a:t>
            </a:r>
            <a:r>
              <a:rPr lang="en-US" sz="2000" b="1" dirty="0">
                <a:solidFill>
                  <a:schemeClr val="dk1"/>
                </a:solidFill>
                <a:latin typeface="Century Gothic"/>
                <a:ea typeface="Century Gothic"/>
                <a:cs typeface="Century Gothic"/>
                <a:sym typeface="Century Gothic"/>
              </a:rPr>
              <a:t>Chávez? What laws have been passed since Chávez started the UFW?</a:t>
            </a:r>
            <a:endParaRPr sz="2000" b="1" dirty="0">
              <a:latin typeface="Century Gothic"/>
              <a:ea typeface="Century Gothic"/>
              <a:cs typeface="Century Gothic"/>
              <a:sym typeface="Century Gothic"/>
            </a:endParaRPr>
          </a:p>
        </p:txBody>
      </p:sp>
      <p:sp>
        <p:nvSpPr>
          <p:cNvPr id="134" name="Google Shape;134;p19"/>
          <p:cNvSpPr txBox="1"/>
          <p:nvPr/>
        </p:nvSpPr>
        <p:spPr>
          <a:xfrm>
            <a:off x="4574150" y="1342375"/>
            <a:ext cx="2118000" cy="5601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200">
                <a:latin typeface="Century Gothic"/>
                <a:ea typeface="Century Gothic"/>
                <a:cs typeface="Century Gothic"/>
                <a:sym typeface="Century Gothic"/>
              </a:rPr>
              <a:t>Lyddie</a:t>
            </a:r>
            <a:endParaRPr sz="2200">
              <a:latin typeface="Century Gothic"/>
              <a:ea typeface="Century Gothic"/>
              <a:cs typeface="Century Gothic"/>
              <a:sym typeface="Century Gothic"/>
            </a:endParaRPr>
          </a:p>
        </p:txBody>
      </p:sp>
      <p:sp>
        <p:nvSpPr>
          <p:cNvPr id="135" name="Google Shape;135;p19"/>
          <p:cNvSpPr txBox="1"/>
          <p:nvPr/>
        </p:nvSpPr>
        <p:spPr>
          <a:xfrm>
            <a:off x="4856750" y="5143475"/>
            <a:ext cx="1835400" cy="5601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US" sz="2200">
                <a:solidFill>
                  <a:schemeClr val="dk1"/>
                </a:solidFill>
                <a:latin typeface="Century Gothic"/>
                <a:ea typeface="Century Gothic"/>
                <a:cs typeface="Century Gothic"/>
                <a:sym typeface="Century Gothic"/>
              </a:rPr>
              <a:t>Chávez</a:t>
            </a:r>
            <a:endParaRPr sz="2200">
              <a:latin typeface="Century Gothic"/>
              <a:ea typeface="Century Gothic"/>
              <a:cs typeface="Century Gothic"/>
              <a:sym typeface="Century Gothic"/>
            </a:endParaRPr>
          </a:p>
        </p:txBody>
      </p:sp>
      <p:cxnSp>
        <p:nvCxnSpPr>
          <p:cNvPr id="136" name="Google Shape;136;p19"/>
          <p:cNvCxnSpPr/>
          <p:nvPr/>
        </p:nvCxnSpPr>
        <p:spPr>
          <a:xfrm flipH="1">
            <a:off x="3505250" y="1546225"/>
            <a:ext cx="1145100" cy="112200"/>
          </a:xfrm>
          <a:prstGeom prst="straightConnector1">
            <a:avLst/>
          </a:prstGeom>
          <a:noFill/>
          <a:ln w="9525" cap="flat" cmpd="sng">
            <a:solidFill>
              <a:schemeClr val="dk2"/>
            </a:solidFill>
            <a:prstDash val="solid"/>
            <a:round/>
            <a:headEnd type="none" w="med" len="med"/>
            <a:tailEnd type="triangle" w="med" len="med"/>
          </a:ln>
        </p:spPr>
      </p:cxnSp>
      <p:cxnSp>
        <p:nvCxnSpPr>
          <p:cNvPr id="137" name="Google Shape;137;p19"/>
          <p:cNvCxnSpPr/>
          <p:nvPr/>
        </p:nvCxnSpPr>
        <p:spPr>
          <a:xfrm flipH="1">
            <a:off x="4114700" y="5409150"/>
            <a:ext cx="829800" cy="36900"/>
          </a:xfrm>
          <a:prstGeom prst="straightConnector1">
            <a:avLst/>
          </a:prstGeom>
          <a:noFill/>
          <a:ln w="9525" cap="flat" cmpd="sng">
            <a:solidFill>
              <a:schemeClr val="dk2"/>
            </a:solidFill>
            <a:prstDash val="solid"/>
            <a:round/>
            <a:headEnd type="none" w="med" len="med"/>
            <a:tailEnd type="triangle" w="med" len="med"/>
          </a:ln>
        </p:spPr>
      </p:cxnSp>
      <p:pic>
        <p:nvPicPr>
          <p:cNvPr id="10" name="Google Shape;117;p17"/>
          <p:cNvPicPr preferRelativeResize="0"/>
          <p:nvPr/>
        </p:nvPicPr>
        <p:blipFill>
          <a:blip r:embed="rId4">
            <a:alphaModFix/>
          </a:blip>
          <a:stretch>
            <a:fillRect/>
          </a:stretch>
        </p:blipFill>
        <p:spPr>
          <a:xfrm>
            <a:off x="10683797" y="156032"/>
            <a:ext cx="1313041" cy="108698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0"/>
          <p:cNvSpPr txBox="1">
            <a:spLocks noGrp="1"/>
          </p:cNvSpPr>
          <p:nvPr>
            <p:ph type="body" idx="1"/>
          </p:nvPr>
        </p:nvSpPr>
        <p:spPr>
          <a:xfrm>
            <a:off x="693225" y="1385950"/>
            <a:ext cx="45585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45" name="Google Shape;145;p20"/>
          <p:cNvSpPr txBox="1"/>
          <p:nvPr/>
        </p:nvSpPr>
        <p:spPr>
          <a:xfrm>
            <a:off x="514350" y="500050"/>
            <a:ext cx="10284450" cy="885900"/>
          </a:xfrm>
          <a:prstGeom prst="rect">
            <a:avLst/>
          </a:prstGeom>
          <a:noFill/>
          <a:ln>
            <a:noFill/>
          </a:ln>
        </p:spPr>
        <p:txBody>
          <a:bodyPr spcFirstLastPara="1" wrap="square" lIns="91425" tIns="45700" rIns="91425" bIns="45700" anchor="ctr" anchorCtr="0">
            <a:noAutofit/>
          </a:bodyPr>
          <a:lstStyle/>
          <a:p>
            <a:pPr marL="0" lvl="0" indent="0" rtl="0">
              <a:lnSpc>
                <a:spcPct val="90000"/>
              </a:lnSpc>
              <a:spcBef>
                <a:spcPts val="0"/>
              </a:spcBef>
              <a:spcAft>
                <a:spcPts val="0"/>
              </a:spcAft>
              <a:buNone/>
            </a:pPr>
            <a:r>
              <a:rPr lang="en-US" sz="3400" dirty="0">
                <a:solidFill>
                  <a:srgbClr val="000000"/>
                </a:solidFill>
                <a:latin typeface="Century Gothic"/>
                <a:ea typeface="Century Gothic"/>
                <a:cs typeface="Century Gothic"/>
                <a:sym typeface="Century Gothic"/>
              </a:rPr>
              <a:t>Let’s </a:t>
            </a:r>
            <a:r>
              <a:rPr lang="en-US" sz="3400" dirty="0">
                <a:latin typeface="Century Gothic"/>
                <a:ea typeface="Century Gothic"/>
                <a:cs typeface="Century Gothic"/>
                <a:sym typeface="Century Gothic"/>
              </a:rPr>
              <a:t>review our learning targets</a:t>
            </a:r>
            <a:endParaRPr sz="3400" dirty="0">
              <a:solidFill>
                <a:srgbClr val="000000"/>
              </a:solidFill>
              <a:latin typeface="Century Gothic"/>
              <a:ea typeface="Century Gothic"/>
              <a:cs typeface="Century Gothic"/>
              <a:sym typeface="Century Gothic"/>
            </a:endParaRPr>
          </a:p>
        </p:txBody>
      </p:sp>
      <p:sp>
        <p:nvSpPr>
          <p:cNvPr id="146" name="Google Shape;146;p20"/>
          <p:cNvSpPr txBox="1"/>
          <p:nvPr/>
        </p:nvSpPr>
        <p:spPr>
          <a:xfrm>
            <a:off x="514350" y="1470375"/>
            <a:ext cx="6484650" cy="5167200"/>
          </a:xfrm>
          <a:prstGeom prst="rect">
            <a:avLst/>
          </a:prstGeom>
          <a:noFill/>
          <a:ln>
            <a:noFill/>
          </a:ln>
        </p:spPr>
        <p:txBody>
          <a:bodyPr spcFirstLastPara="1" wrap="square" lIns="91425" tIns="91425" rIns="91425" bIns="91425" anchor="t" anchorCtr="0">
            <a:noAutofit/>
          </a:bodyPr>
          <a:lstStyle/>
          <a:p>
            <a:pPr marL="0" lvl="0" indent="0" rtl="0">
              <a:spcBef>
                <a:spcPts val="1000"/>
              </a:spcBef>
              <a:spcAft>
                <a:spcPts val="0"/>
              </a:spcAft>
              <a:buNone/>
            </a:pPr>
            <a:r>
              <a:rPr lang="en-US" sz="1800" dirty="0">
                <a:solidFill>
                  <a:schemeClr val="dk1"/>
                </a:solidFill>
                <a:latin typeface="Century Gothic"/>
                <a:ea typeface="Century Gothic"/>
                <a:cs typeface="Century Gothic"/>
                <a:sym typeface="Century Gothic"/>
              </a:rPr>
              <a:t>Please take out your </a:t>
            </a:r>
            <a:r>
              <a:rPr lang="en-US" sz="1800" b="1" dirty="0">
                <a:solidFill>
                  <a:schemeClr val="dk1"/>
                </a:solidFill>
                <a:latin typeface="Century Gothic"/>
                <a:ea typeface="Century Gothic"/>
                <a:cs typeface="Century Gothic"/>
                <a:sym typeface="Century Gothic"/>
              </a:rPr>
              <a:t>Agents of Change anchor chart</a:t>
            </a:r>
            <a:r>
              <a:rPr lang="en-US" sz="1800" dirty="0">
                <a:solidFill>
                  <a:schemeClr val="dk1"/>
                </a:solidFill>
                <a:latin typeface="Century Gothic"/>
                <a:ea typeface="Century Gothic"/>
                <a:cs typeface="Century Gothic"/>
                <a:sym typeface="Century Gothic"/>
              </a:rPr>
              <a:t> and “</a:t>
            </a:r>
            <a:r>
              <a:rPr lang="en-US" sz="1800" b="1" dirty="0">
                <a:solidFill>
                  <a:schemeClr val="dk1"/>
                </a:solidFill>
                <a:latin typeface="Century Gothic"/>
                <a:ea typeface="Century Gothic"/>
                <a:cs typeface="Century Gothic"/>
                <a:sym typeface="Century Gothic"/>
              </a:rPr>
              <a:t>Commonwealth Club Address” Structure anchor chart </a:t>
            </a:r>
            <a:r>
              <a:rPr lang="en-US" sz="1800" dirty="0">
                <a:solidFill>
                  <a:schemeClr val="dk1"/>
                </a:solidFill>
                <a:latin typeface="Century Gothic"/>
                <a:ea typeface="Century Gothic"/>
                <a:cs typeface="Century Gothic"/>
                <a:sym typeface="Century Gothic"/>
              </a:rPr>
              <a:t>(begun in Lesson 1). </a:t>
            </a:r>
            <a:endParaRPr sz="1800" dirty="0">
              <a:solidFill>
                <a:schemeClr val="dk1"/>
              </a:solidFill>
              <a:latin typeface="Century Gothic"/>
              <a:ea typeface="Century Gothic"/>
              <a:cs typeface="Century Gothic"/>
              <a:sym typeface="Century Gothic"/>
            </a:endParaRPr>
          </a:p>
          <a:p>
            <a:pPr marL="0" lvl="0" indent="0" rtl="0">
              <a:spcBef>
                <a:spcPts val="1000"/>
              </a:spcBef>
              <a:spcAft>
                <a:spcPts val="0"/>
              </a:spcAft>
              <a:buNone/>
            </a:pPr>
            <a:r>
              <a:rPr lang="en-US" sz="1800" dirty="0">
                <a:solidFill>
                  <a:schemeClr val="dk1"/>
                </a:solidFill>
                <a:latin typeface="Century Gothic"/>
                <a:ea typeface="Century Gothic"/>
                <a:cs typeface="Century Gothic"/>
                <a:sym typeface="Century Gothic"/>
              </a:rPr>
              <a:t>For each learning target, when your teacher counts to three, point to the anchor chart where you think we will record our ideas about this target. </a:t>
            </a:r>
            <a:endParaRPr sz="1800" dirty="0">
              <a:solidFill>
                <a:schemeClr val="dk1"/>
              </a:solidFill>
              <a:latin typeface="Century Gothic"/>
              <a:ea typeface="Century Gothic"/>
              <a:cs typeface="Century Gothic"/>
              <a:sym typeface="Century Gothic"/>
            </a:endParaRPr>
          </a:p>
          <a:p>
            <a:pPr marL="0" lvl="0" indent="0" rtl="0">
              <a:spcBef>
                <a:spcPts val="1000"/>
              </a:spcBef>
              <a:spcAft>
                <a:spcPts val="0"/>
              </a:spcAft>
              <a:buNone/>
            </a:pPr>
            <a:r>
              <a:rPr lang="en-US" sz="1800" dirty="0">
                <a:solidFill>
                  <a:schemeClr val="dk1"/>
                </a:solidFill>
                <a:latin typeface="Century Gothic"/>
                <a:ea typeface="Century Gothic"/>
                <a:cs typeface="Century Gothic"/>
                <a:sym typeface="Century Gothic"/>
              </a:rPr>
              <a:t>Here are our learning targets:</a:t>
            </a:r>
            <a:endParaRPr sz="1800" dirty="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Char char="•"/>
            </a:pPr>
            <a:r>
              <a:rPr lang="en-US" sz="1800" dirty="0">
                <a:solidFill>
                  <a:schemeClr val="dk1"/>
                </a:solidFill>
                <a:latin typeface="Century Gothic"/>
                <a:ea typeface="Century Gothic"/>
                <a:cs typeface="Century Gothic"/>
                <a:sym typeface="Century Gothic"/>
              </a:rPr>
              <a:t>I can analyze the structure of Chávez’s speech and explain how each section contributes to his central claim.</a:t>
            </a:r>
            <a:endParaRPr sz="1800" dirty="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Char char="•"/>
            </a:pPr>
            <a:r>
              <a:rPr lang="en-US" sz="1800" dirty="0">
                <a:solidFill>
                  <a:schemeClr val="dk1"/>
                </a:solidFill>
                <a:latin typeface="Century Gothic"/>
                <a:ea typeface="Century Gothic"/>
                <a:cs typeface="Century Gothic"/>
                <a:sym typeface="Century Gothic"/>
              </a:rPr>
              <a:t>I can find examples in the story of the UFW of how the government and workers can affect working conditions.</a:t>
            </a:r>
            <a:endParaRPr sz="1800" dirty="0">
              <a:latin typeface="Century Gothic"/>
              <a:ea typeface="Century Gothic"/>
              <a:cs typeface="Century Gothic"/>
              <a:sym typeface="Century Gothic"/>
            </a:endParaRPr>
          </a:p>
        </p:txBody>
      </p:sp>
      <p:pic>
        <p:nvPicPr>
          <p:cNvPr id="147" name="Google Shape;147;p20"/>
          <p:cNvPicPr preferRelativeResize="0"/>
          <p:nvPr/>
        </p:nvPicPr>
        <p:blipFill>
          <a:blip r:embed="rId3">
            <a:alphaModFix/>
          </a:blip>
          <a:stretch>
            <a:fillRect/>
          </a:stretch>
        </p:blipFill>
        <p:spPr>
          <a:xfrm>
            <a:off x="7631175" y="1069757"/>
            <a:ext cx="2645038" cy="2741993"/>
          </a:xfrm>
          <a:prstGeom prst="rect">
            <a:avLst/>
          </a:prstGeom>
          <a:noFill/>
          <a:ln>
            <a:noFill/>
          </a:ln>
        </p:spPr>
      </p:pic>
      <p:pic>
        <p:nvPicPr>
          <p:cNvPr id="148" name="Google Shape;148;p20"/>
          <p:cNvPicPr preferRelativeResize="0"/>
          <p:nvPr/>
        </p:nvPicPr>
        <p:blipFill>
          <a:blip r:embed="rId4">
            <a:alphaModFix/>
          </a:blip>
          <a:stretch>
            <a:fillRect/>
          </a:stretch>
        </p:blipFill>
        <p:spPr>
          <a:xfrm>
            <a:off x="7554975" y="3980600"/>
            <a:ext cx="2838621" cy="2657025"/>
          </a:xfrm>
          <a:prstGeom prst="rect">
            <a:avLst/>
          </a:prstGeom>
          <a:noFill/>
          <a:ln>
            <a:noFill/>
          </a:ln>
        </p:spPr>
      </p:pic>
      <p:sp>
        <p:nvSpPr>
          <p:cNvPr id="149" name="Google Shape;149;p20"/>
          <p:cNvSpPr txBox="1"/>
          <p:nvPr/>
        </p:nvSpPr>
        <p:spPr>
          <a:xfrm>
            <a:off x="10295825" y="2644475"/>
            <a:ext cx="1498500" cy="8037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b="1" dirty="0">
                <a:latin typeface="Century Gothic" panose="020B0502020202020204" pitchFamily="34" charset="0"/>
              </a:rPr>
              <a:t>Agents of Change anchor chart</a:t>
            </a:r>
            <a:endParaRPr b="1" dirty="0">
              <a:latin typeface="Century Gothic" panose="020B0502020202020204" pitchFamily="34" charset="0"/>
            </a:endParaRPr>
          </a:p>
        </p:txBody>
      </p:sp>
      <p:sp>
        <p:nvSpPr>
          <p:cNvPr id="150" name="Google Shape;150;p20"/>
          <p:cNvSpPr txBox="1"/>
          <p:nvPr/>
        </p:nvSpPr>
        <p:spPr>
          <a:xfrm>
            <a:off x="10483650" y="5424075"/>
            <a:ext cx="1610400" cy="12135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b="1" dirty="0">
                <a:latin typeface="Century Gothic"/>
                <a:ea typeface="Century Gothic"/>
                <a:cs typeface="Century Gothic"/>
                <a:sym typeface="Century Gothic"/>
              </a:rPr>
              <a:t>Commonwealth Club Address Structure anchor chart</a:t>
            </a:r>
            <a:endParaRPr b="1" dirty="0">
              <a:latin typeface="Century Gothic"/>
              <a:ea typeface="Century Gothic"/>
              <a:cs typeface="Century Gothic"/>
              <a:sym typeface="Century Gothic"/>
            </a:endParaRPr>
          </a:p>
        </p:txBody>
      </p:sp>
      <p:cxnSp>
        <p:nvCxnSpPr>
          <p:cNvPr id="151" name="Google Shape;151;p20"/>
          <p:cNvCxnSpPr/>
          <p:nvPr/>
        </p:nvCxnSpPr>
        <p:spPr>
          <a:xfrm rot="10800000">
            <a:off x="10401450" y="3573100"/>
            <a:ext cx="1163700" cy="17700"/>
          </a:xfrm>
          <a:prstGeom prst="straightConnector1">
            <a:avLst/>
          </a:prstGeom>
          <a:noFill/>
          <a:ln w="9525" cap="flat" cmpd="sng">
            <a:solidFill>
              <a:schemeClr val="dk2"/>
            </a:solidFill>
            <a:prstDash val="solid"/>
            <a:round/>
            <a:headEnd type="none" w="med" len="med"/>
            <a:tailEnd type="triangle" w="med" len="med"/>
          </a:ln>
        </p:spPr>
      </p:cxnSp>
      <p:cxnSp>
        <p:nvCxnSpPr>
          <p:cNvPr id="152" name="Google Shape;152;p20"/>
          <p:cNvCxnSpPr/>
          <p:nvPr/>
        </p:nvCxnSpPr>
        <p:spPr>
          <a:xfrm rot="10800000">
            <a:off x="10630625" y="6534325"/>
            <a:ext cx="1163700" cy="17700"/>
          </a:xfrm>
          <a:prstGeom prst="straightConnector1">
            <a:avLst/>
          </a:prstGeom>
          <a:noFill/>
          <a:ln w="9525" cap="flat" cmpd="sng">
            <a:solidFill>
              <a:schemeClr val="dk2"/>
            </a:solidFill>
            <a:prstDash val="solid"/>
            <a:round/>
            <a:headEnd type="none" w="med" len="med"/>
            <a:tailEnd type="triangle" w="med" len="med"/>
          </a:ln>
        </p:spPr>
      </p:cxnSp>
      <p:pic>
        <p:nvPicPr>
          <p:cNvPr id="12" name="Google Shape;117;p17"/>
          <p:cNvPicPr preferRelativeResize="0"/>
          <p:nvPr/>
        </p:nvPicPr>
        <p:blipFill>
          <a:blip r:embed="rId5">
            <a:alphaModFix/>
          </a:blip>
          <a:stretch>
            <a:fillRect/>
          </a:stretch>
        </p:blipFill>
        <p:spPr>
          <a:xfrm>
            <a:off x="10683797" y="156032"/>
            <a:ext cx="1313041" cy="108698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21"/>
          <p:cNvSpPr txBox="1"/>
          <p:nvPr/>
        </p:nvSpPr>
        <p:spPr>
          <a:xfrm>
            <a:off x="532762" y="357113"/>
            <a:ext cx="9960600" cy="885900"/>
          </a:xfrm>
          <a:prstGeom prst="rect">
            <a:avLst/>
          </a:prstGeom>
          <a:noFill/>
          <a:ln>
            <a:noFill/>
          </a:ln>
        </p:spPr>
        <p:txBody>
          <a:bodyPr spcFirstLastPara="1" wrap="square" lIns="91425" tIns="45700" rIns="91425" bIns="45700" anchor="ctr" anchorCtr="0">
            <a:noAutofit/>
          </a:bodyPr>
          <a:lstStyle/>
          <a:p>
            <a:pPr marL="0" lvl="0" indent="0" rtl="0">
              <a:lnSpc>
                <a:spcPct val="90000"/>
              </a:lnSpc>
              <a:spcBef>
                <a:spcPts val="0"/>
              </a:spcBef>
              <a:spcAft>
                <a:spcPts val="0"/>
              </a:spcAft>
              <a:buNone/>
            </a:pPr>
            <a:r>
              <a:rPr lang="en-US" sz="3400" dirty="0">
                <a:solidFill>
                  <a:srgbClr val="000000"/>
                </a:solidFill>
                <a:latin typeface="Century Gothic"/>
                <a:ea typeface="Century Gothic"/>
                <a:cs typeface="Century Gothic"/>
                <a:sym typeface="Century Gothic"/>
              </a:rPr>
              <a:t>Let’s </a:t>
            </a:r>
            <a:r>
              <a:rPr lang="en-US" sz="3400" dirty="0">
                <a:latin typeface="Century Gothic"/>
                <a:ea typeface="Century Gothic"/>
                <a:cs typeface="Century Gothic"/>
                <a:sym typeface="Century Gothic"/>
              </a:rPr>
              <a:t>answer text-dependent questions</a:t>
            </a:r>
            <a:endParaRPr sz="3400" dirty="0">
              <a:solidFill>
                <a:srgbClr val="000000"/>
              </a:solidFill>
              <a:latin typeface="Century Gothic"/>
              <a:ea typeface="Century Gothic"/>
              <a:cs typeface="Century Gothic"/>
              <a:sym typeface="Century Gothic"/>
            </a:endParaRPr>
          </a:p>
        </p:txBody>
      </p:sp>
      <p:pic>
        <p:nvPicPr>
          <p:cNvPr id="160" name="Google Shape;160;p21"/>
          <p:cNvPicPr preferRelativeResize="0"/>
          <p:nvPr/>
        </p:nvPicPr>
        <p:blipFill>
          <a:blip r:embed="rId3">
            <a:alphaModFix/>
          </a:blip>
          <a:stretch>
            <a:fillRect/>
          </a:stretch>
        </p:blipFill>
        <p:spPr>
          <a:xfrm>
            <a:off x="502975" y="1309750"/>
            <a:ext cx="4644775" cy="4036425"/>
          </a:xfrm>
          <a:prstGeom prst="rect">
            <a:avLst/>
          </a:prstGeom>
          <a:noFill/>
          <a:ln>
            <a:noFill/>
          </a:ln>
        </p:spPr>
      </p:pic>
      <p:pic>
        <p:nvPicPr>
          <p:cNvPr id="161" name="Google Shape;161;p21"/>
          <p:cNvPicPr preferRelativeResize="0"/>
          <p:nvPr/>
        </p:nvPicPr>
        <p:blipFill>
          <a:blip r:embed="rId4">
            <a:alphaModFix/>
          </a:blip>
          <a:stretch>
            <a:fillRect/>
          </a:stretch>
        </p:blipFill>
        <p:spPr>
          <a:xfrm>
            <a:off x="532762" y="5288500"/>
            <a:ext cx="4581144" cy="1040625"/>
          </a:xfrm>
          <a:prstGeom prst="rect">
            <a:avLst/>
          </a:prstGeom>
          <a:noFill/>
          <a:ln>
            <a:noFill/>
          </a:ln>
        </p:spPr>
      </p:pic>
      <p:sp>
        <p:nvSpPr>
          <p:cNvPr id="162" name="Google Shape;162;p21"/>
          <p:cNvSpPr txBox="1"/>
          <p:nvPr/>
        </p:nvSpPr>
        <p:spPr>
          <a:xfrm>
            <a:off x="5309438" y="1882525"/>
            <a:ext cx="5963400" cy="44466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000" dirty="0">
                <a:latin typeface="Century Gothic"/>
                <a:ea typeface="Century Gothic"/>
                <a:cs typeface="Century Gothic"/>
                <a:sym typeface="Century Gothic"/>
              </a:rPr>
              <a:t>Please take out your annotated </a:t>
            </a:r>
            <a:r>
              <a:rPr lang="en-US" sz="2000" b="1" dirty="0">
                <a:solidFill>
                  <a:schemeClr val="dk1"/>
                </a:solidFill>
                <a:latin typeface="Century Gothic"/>
                <a:ea typeface="Century Gothic"/>
                <a:cs typeface="Century Gothic"/>
                <a:sym typeface="Century Gothic"/>
              </a:rPr>
              <a:t>Text of “Commonwealth Club Address” by César Chávez handouts</a:t>
            </a:r>
            <a:r>
              <a:rPr lang="en-US" sz="2000" dirty="0">
                <a:solidFill>
                  <a:schemeClr val="dk1"/>
                </a:solidFill>
                <a:latin typeface="Century Gothic"/>
                <a:ea typeface="Century Gothic"/>
                <a:cs typeface="Century Gothic"/>
                <a:sym typeface="Century Gothic"/>
              </a:rPr>
              <a:t> (from Lessons 2-5) and move to sit with a partner on your </a:t>
            </a:r>
            <a:r>
              <a:rPr lang="en-US" sz="2000" b="1" dirty="0">
                <a:solidFill>
                  <a:schemeClr val="dk1"/>
                </a:solidFill>
                <a:latin typeface="Century Gothic"/>
                <a:ea typeface="Century Gothic"/>
                <a:cs typeface="Century Gothic"/>
                <a:sym typeface="Century Gothic"/>
              </a:rPr>
              <a:t>Weaving Room Discussion Appointments handout </a:t>
            </a:r>
            <a:r>
              <a:rPr lang="en-US" sz="2000" dirty="0">
                <a:solidFill>
                  <a:schemeClr val="dk1"/>
                </a:solidFill>
                <a:latin typeface="Century Gothic"/>
                <a:ea typeface="Century Gothic"/>
                <a:cs typeface="Century Gothic"/>
                <a:sym typeface="Century Gothic"/>
              </a:rPr>
              <a:t>(from Unit 1).</a:t>
            </a:r>
            <a:endParaRPr sz="2000"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000" dirty="0">
              <a:solidFill>
                <a:schemeClr val="dk1"/>
              </a:solidFill>
              <a:latin typeface="Century Gothic"/>
              <a:ea typeface="Century Gothic"/>
              <a:cs typeface="Century Gothic"/>
              <a:sym typeface="Century Gothic"/>
            </a:endParaRPr>
          </a:p>
          <a:p>
            <a:pPr marL="0" lvl="0" indent="0">
              <a:spcBef>
                <a:spcPts val="0"/>
              </a:spcBef>
              <a:spcAft>
                <a:spcPts val="0"/>
              </a:spcAft>
              <a:buNone/>
            </a:pPr>
            <a:r>
              <a:rPr lang="en-US" sz="2000" dirty="0">
                <a:solidFill>
                  <a:schemeClr val="dk1"/>
                </a:solidFill>
                <a:latin typeface="Century Gothic"/>
                <a:ea typeface="Century Gothic"/>
                <a:cs typeface="Century Gothic"/>
                <a:sym typeface="Century Gothic"/>
              </a:rPr>
              <a:t>Work with your partner to answer the text-dependent questions for Paragraphs 16-21.</a:t>
            </a:r>
            <a:endParaRPr sz="2000"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000" dirty="0">
              <a:solidFill>
                <a:schemeClr val="dk1"/>
              </a:solidFill>
              <a:latin typeface="Century Gothic"/>
              <a:ea typeface="Century Gothic"/>
              <a:cs typeface="Century Gothic"/>
              <a:sym typeface="Century Gothic"/>
            </a:endParaRPr>
          </a:p>
          <a:p>
            <a:pPr marL="0" lvl="0" indent="0">
              <a:spcBef>
                <a:spcPts val="0"/>
              </a:spcBef>
              <a:spcAft>
                <a:spcPts val="0"/>
              </a:spcAft>
              <a:buNone/>
            </a:pPr>
            <a:r>
              <a:rPr lang="en-US" sz="2000" dirty="0">
                <a:solidFill>
                  <a:schemeClr val="dk1"/>
                </a:solidFill>
                <a:latin typeface="Century Gothic"/>
                <a:ea typeface="Century Gothic"/>
                <a:cs typeface="Century Gothic"/>
                <a:sym typeface="Century Gothic"/>
              </a:rPr>
              <a:t>Use the space on the right of the handout to jot down your answers, then add to the gist notes on the left margin of the speech (write small!)</a:t>
            </a:r>
            <a:endParaRPr sz="2000" dirty="0">
              <a:solidFill>
                <a:schemeClr val="dk1"/>
              </a:solidFill>
              <a:latin typeface="Century Gothic"/>
              <a:ea typeface="Century Gothic"/>
              <a:cs typeface="Century Gothic"/>
              <a:sym typeface="Century Gothic"/>
            </a:endParaRPr>
          </a:p>
        </p:txBody>
      </p:sp>
      <p:pic>
        <p:nvPicPr>
          <p:cNvPr id="7" name="Google Shape;117;p17"/>
          <p:cNvPicPr preferRelativeResize="0"/>
          <p:nvPr/>
        </p:nvPicPr>
        <p:blipFill>
          <a:blip r:embed="rId5">
            <a:alphaModFix/>
          </a:blip>
          <a:stretch>
            <a:fillRect/>
          </a:stretch>
        </p:blipFill>
        <p:spPr>
          <a:xfrm>
            <a:off x="10683797" y="156032"/>
            <a:ext cx="1313041" cy="1086981"/>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8A977D78-ED00-4BA7-9703-E37F3202C479}">
  <ds:schemaRefs>
    <ds:schemaRef ds:uri="http://purl.org/dc/elements/1.1/"/>
    <ds:schemaRef ds:uri="a1502afc-75e6-4a80-976c-76583f90c737"/>
    <ds:schemaRef ds:uri="http://schemas.microsoft.com/office/2006/metadata/properties"/>
    <ds:schemaRef ds:uri="http://schemas.microsoft.com/office/2006/documentManagement/types"/>
    <ds:schemaRef ds:uri="http://purl.org/dc/dcmitype/"/>
    <ds:schemaRef ds:uri="http://purl.org/dc/terms/"/>
    <ds:schemaRef ds:uri="http://schemas.openxmlformats.org/package/2006/metadata/core-properties"/>
    <ds:schemaRef ds:uri="http://schemas.microsoft.com/office/infopath/2007/PartnerControls"/>
    <ds:schemaRef ds:uri="02a6a75b-8925-4bc7-8b21-b87d4a90d0a3"/>
    <ds:schemaRef ds:uri="http://www.w3.org/XML/1998/namespace"/>
  </ds:schemaRefs>
</ds:datastoreItem>
</file>

<file path=customXml/itemProps2.xml><?xml version="1.0" encoding="utf-8"?>
<ds:datastoreItem xmlns:ds="http://schemas.openxmlformats.org/officeDocument/2006/customXml" ds:itemID="{2CCA3FAE-4A90-404B-B99A-D74ECE76539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F6FEC87-835D-4A45-B41C-66FC9CA7370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17</TotalTime>
  <Words>4262</Words>
  <Application>Microsoft Macintosh PowerPoint</Application>
  <PresentationFormat>Widescreen</PresentationFormat>
  <Paragraphs>378</Paragraphs>
  <Slides>16</Slides>
  <Notes>16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Century Gothic</vt:lpstr>
      <vt:lpstr>Overlock</vt:lpstr>
      <vt:lpstr>Calibri</vt:lpstr>
      <vt:lpstr>Arial</vt:lpstr>
      <vt:lpstr>Office Theme</vt:lpstr>
      <vt:lpstr>Grade 7: Module 2: Unit 2: Lesson 6 Teacher slide, before teaching.</vt:lpstr>
      <vt:lpstr>Grade 7: Module 2: Unit 2: Lesson 6 Teacher slide, before teaching.</vt:lpstr>
      <vt:lpstr>PowerPoint Presentation</vt:lpstr>
      <vt:lpstr>Grade 7: Module 2:  Unit 2: Lesson 6</vt:lpstr>
      <vt:lpstr>Hello, Students!</vt:lpstr>
      <vt:lpstr>Let’s organize Working Conditions in a timeline</vt:lpstr>
      <vt:lpstr>Let’s review some information about unions</vt:lpstr>
      <vt:lpstr>PowerPoint Presentation</vt:lpstr>
      <vt:lpstr>PowerPoint Presentation</vt:lpstr>
      <vt:lpstr>Let’s add information to our anchor chart</vt:lpstr>
      <vt:lpstr>Let’s debrief the structure of the “Commonwealth Club Address”</vt:lpstr>
      <vt:lpstr>Let’s use our anchor chart to think about the “agents of change” for working conditions</vt:lpstr>
      <vt:lpstr>Let’s continue adding to our anchor chart</vt:lpstr>
      <vt:lpstr>Let’s look at our assessments and text-dependent questions</vt:lpstr>
      <vt:lpstr>Homework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2: Unit 2: Lesson 6 Teacher slide, before teaching.</dc:title>
  <dc:creator>nbravo</dc:creator>
  <cp:lastModifiedBy>Jennifer Snapp</cp:lastModifiedBy>
  <cp:revision>7</cp:revision>
  <dcterms:modified xsi:type="dcterms:W3CDTF">2018-10-08T02:21:02Z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