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Layouts/slideLayout3.xml" ContentType="application/vnd.openxmlformats-officedocument.presentationml.slideLayout+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notesSlides/notesSlide1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dsay Tomlinson [Staton E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3E79A50-099C-4F39-8CA8-14C003966116}">
  <a:tblStyle styleId="{93E79A50-099C-4F39-8CA8-14C00396611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70"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 Type="http://schemas.openxmlformats.org/officeDocument/2006/relationships/slide" Target="slides/slide1.xml"/><Relationship Id="rId34" Type="http://schemas.openxmlformats.org/officeDocument/2006/relationships/customXml" Target="../customXml/item2.xml"/><Relationship Id="rId25" Type="http://schemas.openxmlformats.org/officeDocument/2006/relationships/slide" Target="slides/slide23.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33" Type="http://schemas.openxmlformats.org/officeDocument/2006/relationships/customXml" Target="../customXml/item1.xml"/><Relationship Id="rId20" Type="http://schemas.openxmlformats.org/officeDocument/2006/relationships/slide" Target="slides/slide18.xml"/><Relationship Id="rId29"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slide" Target="slides/slide22.xml"/><Relationship Id="rId32" Type="http://schemas.openxmlformats.org/officeDocument/2006/relationships/tableStyles" Target="tableStyle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commentAuthors" Target="commentAuthors.xml"/><Relationship Id="rId15" Type="http://schemas.openxmlformats.org/officeDocument/2006/relationships/slide" Target="slides/slide13.xml"/><Relationship Id="rId5" Type="http://schemas.openxmlformats.org/officeDocument/2006/relationships/slide" Target="slides/slide3.xml"/><Relationship Id="rId3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printerSettings" Target="printerSettings/printerSettings1.bin"/><Relationship Id="rId30"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0745571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Unit 3, students synthesize their research on the Revolutionary War from Unit 1 and their analysis of perspectives from Unit 2 to write an opinion piece from the Patriot perspective, outlining reasons colonists should join the Patriot cause, in the form of a broadside. Students write a broadside from the Loyalist perspective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Then, for the performance task, students consider both sides and discuss whether they would or would not have supported the American Revolution had they lived during colonial times.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this performance task, students discuss their opinion of the American Revolution. They consider both the Loyalist and Patriot perspectives and decide which they would have supported if they had lived in colonial times. They consider their reasons and gather evidence from their research across the module. They then participate in collaborative discussions stating their opinion, giving reasons and evidence to support their point.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7874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10 - 12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students on the </a:t>
            </a: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them to chorally read the first paragraph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is the gist of this paragraph?” </a:t>
            </a:r>
            <a:r>
              <a:rPr lang="en" sz="1200" b="1" dirty="0">
                <a:latin typeface="Calibri"/>
                <a:ea typeface="Calibri"/>
                <a:cs typeface="Calibri"/>
                <a:sym typeface="Calibri"/>
              </a:rPr>
              <a:t>(brief background on the American Revolution; clearly states the focus statement with reasons)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Cold call students to share the gist whole group and record it next to the first paragraph on the displayed model. Refer to </a:t>
            </a:r>
            <a:r>
              <a:rPr lang="en" sz="1200" b="1" dirty="0">
                <a:latin typeface="Calibri"/>
                <a:ea typeface="Calibri"/>
                <a:cs typeface="Calibri"/>
                <a:sym typeface="Calibri"/>
              </a:rPr>
              <a:t>Model Broadside: Quaker Perspective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pairs to do this for each of the remaining paragraphs.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10 minutes, refocus whole group and use total participation techniques to select students to share the gist of each paragraph with the whole group. Refer to the</a:t>
            </a:r>
            <a:r>
              <a:rPr lang="en" sz="1200" b="1" dirty="0">
                <a:latin typeface="Calibri"/>
                <a:ea typeface="Calibri"/>
                <a:cs typeface="Calibri"/>
                <a:sym typeface="Calibri"/>
              </a:rPr>
              <a:t> Model Broadside: Quaker Perspective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rgbClr val="44444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 gist of the paragraphs and work cooperatively with their partners.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For students who may need additional support with organizing their thinking for verbal expression: Scaffold partner conversations as needed with explicit prompting or sentence frames. </a:t>
            </a:r>
            <a:endParaRPr sz="1200" dirty="0">
              <a:solidFill>
                <a:srgbClr val="444444"/>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(Modeling and Thinking Aloud: Determining Gist</a:t>
            </a:r>
            <a:r>
              <a:rPr lang="en" sz="1200" dirty="0" smtClean="0">
                <a:solidFill>
                  <a:srgbClr val="444444"/>
                </a:solidFill>
                <a:latin typeface="Calibri"/>
                <a:ea typeface="Calibri"/>
                <a:cs typeface="Calibri"/>
                <a:sym typeface="Calibri"/>
              </a:rPr>
              <a:t>)</a:t>
            </a:r>
            <a:r>
              <a:rPr lang="en-US" sz="1200" dirty="0" smtClean="0">
                <a:solidFill>
                  <a:srgbClr val="444444"/>
                </a:solidFill>
                <a:latin typeface="Calibri"/>
                <a:ea typeface="Calibri"/>
                <a:cs typeface="Calibri"/>
                <a:sym typeface="Calibri"/>
              </a:rPr>
              <a:t>.</a:t>
            </a:r>
            <a:r>
              <a:rPr lang="en" sz="1200" dirty="0" smtClean="0">
                <a:solidFill>
                  <a:srgbClr val="444444"/>
                </a:solidFill>
                <a:latin typeface="Calibri"/>
                <a:ea typeface="Calibri"/>
                <a:cs typeface="Calibri"/>
                <a:sym typeface="Calibri"/>
              </a:rPr>
              <a:t> </a:t>
            </a:r>
            <a:r>
              <a:rPr lang="en" sz="1200" dirty="0">
                <a:solidFill>
                  <a:srgbClr val="444444"/>
                </a:solidFill>
                <a:latin typeface="Calibri"/>
                <a:ea typeface="Calibri"/>
                <a:cs typeface="Calibri"/>
                <a:sym typeface="Calibri"/>
              </a:rPr>
              <a:t>Consider modeling and thinking aloud determining the gist of the first paragraph before asking students to do so in pairs.</a:t>
            </a:r>
            <a:endParaRPr sz="1200" dirty="0">
              <a:solidFill>
                <a:schemeClr val="dk1"/>
              </a:solidFill>
              <a:latin typeface="Calibri"/>
              <a:ea typeface="Calibri"/>
              <a:cs typeface="Calibri"/>
              <a:sym typeface="Calibri"/>
            </a:endParaRPr>
          </a:p>
        </p:txBody>
      </p:sp>
      <p:sp>
        <p:nvSpPr>
          <p:cNvPr id="244" name="Google Shape;24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0614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Google Shape;25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colored pencils.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color-coding their </a:t>
            </a:r>
            <a:r>
              <a:rPr lang="en" sz="1200" b="1" dirty="0">
                <a:solidFill>
                  <a:schemeClr val="dk1"/>
                </a:solidFill>
                <a:latin typeface="Calibri"/>
                <a:ea typeface="Calibri"/>
                <a:cs typeface="Calibri"/>
                <a:sym typeface="Calibri"/>
              </a:rPr>
              <a:t>Model Broadside: Quaker Perspective</a:t>
            </a:r>
            <a:r>
              <a:rPr lang="en" sz="1200" dirty="0">
                <a:solidFill>
                  <a:schemeClr val="dk1"/>
                </a:solidFill>
                <a:latin typeface="Calibri"/>
                <a:ea typeface="Calibri"/>
                <a:cs typeface="Calibri"/>
                <a:sym typeface="Calibri"/>
              </a:rPr>
              <a:t> using their</a:t>
            </a:r>
            <a:r>
              <a:rPr lang="en" sz="1200" b="1" dirty="0">
                <a:solidFill>
                  <a:schemeClr val="dk1"/>
                </a:solidFill>
                <a:latin typeface="Calibri"/>
                <a:ea typeface="Calibri"/>
                <a:cs typeface="Calibri"/>
                <a:sym typeface="Calibri"/>
              </a:rPr>
              <a:t> Painted Essay® template.  </a:t>
            </a:r>
            <a:r>
              <a:rPr lang="en" sz="120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Painting an Essay Plan</a:t>
            </a:r>
            <a:r>
              <a:rPr lang="en" sz="1200" dirty="0">
                <a:solidFill>
                  <a:schemeClr val="dk1"/>
                </a:solidFill>
                <a:latin typeface="Calibri"/>
                <a:ea typeface="Calibri"/>
                <a:cs typeface="Calibri"/>
                <a:sym typeface="Calibri"/>
              </a:rPr>
              <a:t> which has been modified for an for further detail (steps </a:t>
            </a:r>
            <a:r>
              <a:rPr lang="en" sz="1200" dirty="0" smtClean="0">
                <a:solidFill>
                  <a:schemeClr val="dk1"/>
                </a:solidFill>
                <a:latin typeface="Calibri"/>
                <a:ea typeface="Calibri"/>
                <a:cs typeface="Calibri"/>
                <a:sym typeface="Calibri"/>
              </a:rPr>
              <a:t>follow here).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to the first paragraph of the piece and remind students of the gist statement for this paragraph.  Instruct students to color the paragraph red.  Remind students that red is an eye-catching color, like the information catching the readers’ attention in the introduction.  </a:t>
            </a:r>
            <a:r>
              <a:rPr lang="en" sz="1200" b="1" dirty="0">
                <a:solidFill>
                  <a:schemeClr val="dk1"/>
                </a:solidFill>
                <a:latin typeface="Calibri"/>
                <a:ea typeface="Calibri"/>
                <a:cs typeface="Calibri"/>
                <a:sym typeface="Calibri"/>
              </a:rPr>
              <a:t>(First paragraph should be colored in red.)</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Next find the sentences that convey the gist and color them in green.  This is the author’s focus statement. </a:t>
            </a:r>
            <a:r>
              <a:rPr lang="en" sz="1200" b="1" dirty="0">
                <a:solidFill>
                  <a:schemeClr val="dk1"/>
                </a:solidFill>
                <a:latin typeface="Calibri"/>
                <a:ea typeface="Calibri"/>
                <a:cs typeface="Calibri"/>
                <a:sym typeface="Calibri"/>
              </a:rPr>
              <a:t>(The last two sentences of the first paragraph should be colored green.)</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identify the paragraphs that prove the author’s focus statement.  Have them color these in yellow.  (In prior versions of </a:t>
            </a:r>
            <a:r>
              <a:rPr lang="en" sz="1200" b="0" dirty="0">
                <a:solidFill>
                  <a:schemeClr val="dk1"/>
                </a:solidFill>
                <a:latin typeface="Calibri"/>
                <a:ea typeface="Calibri"/>
                <a:cs typeface="Calibri"/>
                <a:sym typeface="Calibri"/>
              </a:rPr>
              <a:t>the </a:t>
            </a:r>
            <a:r>
              <a:rPr lang="en" sz="1200" b="0" i="1" dirty="0">
                <a:solidFill>
                  <a:schemeClr val="dk1"/>
                </a:solidFill>
                <a:latin typeface="Calibri"/>
                <a:ea typeface="Calibri"/>
                <a:cs typeface="Calibri"/>
                <a:sym typeface="Calibri"/>
              </a:rPr>
              <a:t>Painted Essay ® </a:t>
            </a:r>
            <a:r>
              <a:rPr lang="en" sz="1200" b="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tudents have used yellow and blue for a two-part focus statement.  As this focus statement has only one part, they won’t use yellow and blue.  Ensure that students understand that the purpose of these paragraphs is to give evidence and reasons to prove the author’s focus statement. </a:t>
            </a:r>
            <a:r>
              <a:rPr lang="en" sz="1200" b="1" dirty="0">
                <a:solidFill>
                  <a:schemeClr val="dk1"/>
                </a:solidFill>
                <a:latin typeface="Calibri"/>
                <a:ea typeface="Calibri"/>
                <a:cs typeface="Calibri"/>
                <a:sym typeface="Calibri"/>
              </a:rPr>
              <a:t>(Second and third paragraphs should be yellow.)</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Next have them identify the concluding paragraph and color that green.  </a:t>
            </a:r>
            <a:r>
              <a:rPr lang="en" sz="1200" b="1" dirty="0">
                <a:solidFill>
                  <a:schemeClr val="dk1"/>
                </a:solidFill>
                <a:latin typeface="Calibri"/>
                <a:ea typeface="Calibri"/>
                <a:cs typeface="Calibri"/>
                <a:sym typeface="Calibri"/>
              </a:rPr>
              <a:t>(Last paragraph should be colored green.)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Focus students on the first paragraph of the </a:t>
            </a:r>
            <a:r>
              <a:rPr lang="en" sz="1200" b="1" dirty="0">
                <a:solidFill>
                  <a:schemeClr val="dk1"/>
                </a:solidFill>
                <a:latin typeface="Calibri"/>
                <a:ea typeface="Calibri"/>
                <a:cs typeface="Calibri"/>
                <a:sym typeface="Calibri"/>
              </a:rPr>
              <a:t>Model Broadside: Quaker Perspective</a:t>
            </a:r>
            <a:r>
              <a:rPr lang="en" sz="1200" dirty="0">
                <a:solidFill>
                  <a:schemeClr val="dk1"/>
                </a:solidFill>
                <a:latin typeface="Calibri"/>
                <a:ea typeface="Calibri"/>
                <a:cs typeface="Calibri"/>
                <a:sym typeface="Calibri"/>
              </a:rPr>
              <a:t>. Point out that this focus statement is different from those they saw in the informational writing they did in Modules 1–2. This focus statement simply answers the focus question by stating an opinion and does not include the two yellow and blue points. Tell students that this is because in opinion writing, the author builds the argument as he or she writes. Reassure students that they will have more opportunities to understand and practice this as they plan and draft their writing.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 various paragraphs and what job they have in a persuasive piece.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For students who may need additional support with organizing their thinking for verbal expression: Scaffold partner conversations as needed with explicit prompting or sentence frames. </a:t>
            </a:r>
            <a:endParaRPr sz="1200" dirty="0">
              <a:solidFill>
                <a:srgbClr val="444444"/>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(Modeling and Thinking Aloud: Determining Gist</a:t>
            </a:r>
            <a:r>
              <a:rPr lang="en" sz="1200" dirty="0" smtClean="0">
                <a:solidFill>
                  <a:srgbClr val="444444"/>
                </a:solidFill>
                <a:latin typeface="Calibri"/>
                <a:ea typeface="Calibri"/>
                <a:cs typeface="Calibri"/>
                <a:sym typeface="Calibri"/>
              </a:rPr>
              <a:t>)</a:t>
            </a:r>
            <a:r>
              <a:rPr lang="en-US" sz="1200" dirty="0" smtClean="0">
                <a:solidFill>
                  <a:srgbClr val="444444"/>
                </a:solidFill>
                <a:latin typeface="Calibri"/>
                <a:ea typeface="Calibri"/>
                <a:cs typeface="Calibri"/>
                <a:sym typeface="Calibri"/>
              </a:rPr>
              <a:t>.</a:t>
            </a:r>
            <a:r>
              <a:rPr lang="en" sz="1200" dirty="0" smtClean="0">
                <a:solidFill>
                  <a:srgbClr val="444444"/>
                </a:solidFill>
                <a:latin typeface="Calibri"/>
                <a:ea typeface="Calibri"/>
                <a:cs typeface="Calibri"/>
                <a:sym typeface="Calibri"/>
              </a:rPr>
              <a:t> </a:t>
            </a:r>
            <a:r>
              <a:rPr lang="en" sz="1200" dirty="0">
                <a:solidFill>
                  <a:srgbClr val="444444"/>
                </a:solidFill>
                <a:latin typeface="Calibri"/>
                <a:ea typeface="Calibri"/>
                <a:cs typeface="Calibri"/>
                <a:sym typeface="Calibri"/>
              </a:rPr>
              <a:t>Consider modeling and thinking aloud determining the gist of the first paragraph before asking students to do so in pairs.</a:t>
            </a:r>
            <a:endParaRPr sz="1200" dirty="0">
              <a:solidFill>
                <a:srgbClr val="444444"/>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a:t>
            </a:r>
            <a:r>
              <a:rPr lang="en" sz="1200" b="1" dirty="0">
                <a:solidFill>
                  <a:srgbClr val="444444"/>
                </a:solidFill>
                <a:latin typeface="Calibri"/>
                <a:ea typeface="Calibri"/>
                <a:cs typeface="Calibri"/>
                <a:sym typeface="Calibri"/>
              </a:rPr>
              <a:t>Enlarged Model Broadside</a:t>
            </a:r>
            <a:r>
              <a:rPr lang="en" sz="1200" dirty="0">
                <a:solidFill>
                  <a:srgbClr val="444444"/>
                </a:solidFill>
                <a:latin typeface="Calibri"/>
                <a:ea typeface="Calibri"/>
                <a:cs typeface="Calibri"/>
                <a:sym typeface="Calibri"/>
              </a:rPr>
              <a:t>: Annotating</a:t>
            </a:r>
            <a:r>
              <a:rPr lang="en" sz="1200" dirty="0" smtClean="0">
                <a:solidFill>
                  <a:srgbClr val="444444"/>
                </a:solidFill>
                <a:latin typeface="Calibri"/>
                <a:ea typeface="Calibri"/>
                <a:cs typeface="Calibri"/>
                <a:sym typeface="Calibri"/>
              </a:rPr>
              <a:t>)</a:t>
            </a:r>
            <a:r>
              <a:rPr lang="en-US" sz="1200" dirty="0" smtClean="0">
                <a:solidFill>
                  <a:srgbClr val="444444"/>
                </a:solidFill>
                <a:latin typeface="Calibri"/>
                <a:ea typeface="Calibri"/>
                <a:cs typeface="Calibri"/>
                <a:sym typeface="Calibri"/>
              </a:rPr>
              <a:t>.</a:t>
            </a:r>
            <a:r>
              <a:rPr lang="en" sz="1200" dirty="0" smtClean="0">
                <a:solidFill>
                  <a:srgbClr val="444444"/>
                </a:solidFill>
                <a:latin typeface="Calibri"/>
                <a:ea typeface="Calibri"/>
                <a:cs typeface="Calibri"/>
                <a:sym typeface="Calibri"/>
              </a:rPr>
              <a:t> </a:t>
            </a:r>
            <a:r>
              <a:rPr lang="en" sz="1200" dirty="0">
                <a:solidFill>
                  <a:srgbClr val="444444"/>
                </a:solidFill>
                <a:latin typeface="Calibri"/>
                <a:ea typeface="Calibri"/>
                <a:cs typeface="Calibri"/>
                <a:sym typeface="Calibri"/>
              </a:rPr>
              <a:t>As students share the gist of each paragraph, record it in the margins of the </a:t>
            </a:r>
            <a:r>
              <a:rPr lang="en" sz="1200" b="1" dirty="0">
                <a:solidFill>
                  <a:srgbClr val="444444"/>
                </a:solidFill>
                <a:latin typeface="Calibri"/>
                <a:ea typeface="Calibri"/>
                <a:cs typeface="Calibri"/>
                <a:sym typeface="Calibri"/>
              </a:rPr>
              <a:t>enlarged model broadside</a:t>
            </a:r>
            <a:r>
              <a:rPr lang="en" sz="1200" dirty="0">
                <a:solidFill>
                  <a:srgbClr val="444444"/>
                </a:solidFill>
                <a:latin typeface="Calibri"/>
                <a:ea typeface="Calibri"/>
                <a:cs typeface="Calibri"/>
                <a:sym typeface="Calibri"/>
              </a:rPr>
              <a:t> (see “for heavier support”) using the color corresponding to each part.</a:t>
            </a:r>
            <a:endParaRPr sz="1200" dirty="0">
              <a:solidFill>
                <a:srgbClr val="444444"/>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5921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now participate in a Language Dive using the same format from Unit 1, Lesson 5 (instructions for this format will follow on the proceeding slides).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attention on the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and remind them that they thought of their own questions to ask during a Language Dive.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Reread the first paragraph of </a:t>
            </a:r>
            <a:r>
              <a:rPr lang="en" sz="1200" b="1" dirty="0">
                <a:latin typeface="Calibri"/>
                <a:ea typeface="Calibri"/>
                <a:cs typeface="Calibri"/>
                <a:sym typeface="Calibri"/>
              </a:rPr>
              <a:t>Violence Is Not the Answer!</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a:t>
            </a:r>
            <a:r>
              <a:rPr lang="en" sz="1200" b="1" dirty="0">
                <a:latin typeface="Calibri"/>
                <a:ea typeface="Calibri"/>
                <a:cs typeface="Calibri"/>
                <a:sym typeface="Calibri"/>
              </a:rPr>
              <a:t> Language Dive Guide I: Violence Is Not the Answer! </a:t>
            </a:r>
            <a:r>
              <a:rPr lang="en" sz="1200" dirty="0">
                <a:latin typeface="Calibri"/>
                <a:ea typeface="Calibri"/>
                <a:cs typeface="Calibri"/>
                <a:sym typeface="Calibri"/>
              </a:rPr>
              <a:t>And </a:t>
            </a:r>
            <a:r>
              <a:rPr lang="en" sz="1200" b="1" dirty="0">
                <a:latin typeface="Calibri"/>
                <a:ea typeface="Calibri"/>
                <a:cs typeface="Calibri"/>
                <a:sym typeface="Calibri"/>
              </a:rPr>
              <a:t>Language Dive Chunk Chart I: Violence Is Not the Answer!</a:t>
            </a:r>
            <a:r>
              <a:rPr lang="en" sz="1200" dirty="0">
                <a:latin typeface="Calibri"/>
                <a:ea typeface="Calibri"/>
                <a:cs typeface="Calibri"/>
                <a:sym typeface="Calibri"/>
              </a:rPr>
              <a:t> to guide students through a Language Dive of the sentence. (The chunks of the sentence and format for the Language Dive follow on the proceeding slides.) Distribute and display the </a:t>
            </a:r>
            <a:r>
              <a:rPr lang="en" sz="1200" b="1" dirty="0">
                <a:latin typeface="Calibri"/>
                <a:ea typeface="Calibri"/>
                <a:cs typeface="Calibri"/>
                <a:sym typeface="Calibri"/>
              </a:rPr>
              <a:t>Language Dive Note-catcher I: Violence Is Not the Answer! </a:t>
            </a:r>
            <a:r>
              <a:rPr lang="en" sz="1200" dirty="0">
                <a:latin typeface="Calibri"/>
                <a:ea typeface="Calibri"/>
                <a:cs typeface="Calibri"/>
                <a:sym typeface="Calibri"/>
              </a:rPr>
              <a:t>and </a:t>
            </a:r>
            <a:r>
              <a:rPr lang="en" sz="1200" b="1" dirty="0">
                <a:latin typeface="Calibri"/>
                <a:ea typeface="Calibri"/>
                <a:cs typeface="Calibri"/>
                <a:sym typeface="Calibri"/>
              </a:rPr>
              <a:t>Language Dive Sentence Strip Chunks I: Violence Is Not the Answer!</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655532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Language Dive Note-catcher I: Violence Is Not the Answer!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Language Dive Sentence Strip Chunks I: Violence Is Not the Answer! </a:t>
            </a:r>
            <a:r>
              <a:rPr lang="en" sz="1200" dirty="0">
                <a:solidFill>
                  <a:schemeClr val="dk1"/>
                </a:solidFill>
                <a:latin typeface="Calibri"/>
                <a:ea typeface="Calibri"/>
                <a:cs typeface="Calibri"/>
                <a:sym typeface="Calibri"/>
              </a:rPr>
              <a:t>and have students fill out the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as they work through the Language Dive.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chunk: </a:t>
            </a:r>
            <a:r>
              <a:rPr lang="en" sz="1200" i="1" dirty="0">
                <a:latin typeface="Calibri"/>
                <a:ea typeface="Calibri"/>
                <a:cs typeface="Calibri"/>
                <a:sym typeface="Calibri"/>
              </a:rPr>
              <a:t>“However, taking a </a:t>
            </a:r>
            <a:r>
              <a:rPr lang="en" sz="1200" i="1" dirty="0" smtClean="0">
                <a:latin typeface="Calibri"/>
                <a:ea typeface="Calibri"/>
                <a:cs typeface="Calibri"/>
                <a:sym typeface="Calibri"/>
              </a:rPr>
              <a:t>side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this chunk about?”</a:t>
            </a:r>
            <a:r>
              <a:rPr lang="en" sz="1200" dirty="0">
                <a:latin typeface="Calibri"/>
                <a:ea typeface="Calibri"/>
                <a:cs typeface="Calibri"/>
                <a:sym typeface="Calibri"/>
              </a:rPr>
              <a:t> (</a:t>
            </a:r>
            <a:r>
              <a:rPr lang="en" sz="1200" b="1" dirty="0">
                <a:latin typeface="Calibri"/>
                <a:ea typeface="Calibri"/>
                <a:cs typeface="Calibri"/>
                <a:sym typeface="Calibri"/>
              </a:rPr>
              <a:t>favoring, or supporting, one group of people over another.) </a:t>
            </a:r>
            <a:r>
              <a:rPr lang="en" sz="1200" b="0" dirty="0">
                <a:latin typeface="Calibri"/>
                <a:ea typeface="Calibri"/>
                <a:cs typeface="Calibri"/>
                <a:sym typeface="Calibri"/>
              </a:rPr>
              <a:t>(noun phrase; collocation; idiom)</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word </a:t>
            </a:r>
            <a:r>
              <a:rPr lang="en" sz="1200" i="1" dirty="0">
                <a:latin typeface="Calibri"/>
                <a:ea typeface="Calibri"/>
                <a:cs typeface="Calibri"/>
                <a:sym typeface="Calibri"/>
              </a:rPr>
              <a:t>However</a:t>
            </a:r>
            <a:r>
              <a:rPr lang="en" sz="1200" dirty="0">
                <a:latin typeface="Calibri"/>
                <a:ea typeface="Calibri"/>
                <a:cs typeface="Calibri"/>
                <a:sym typeface="Calibri"/>
              </a:rPr>
              <a:t>.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does the author begin the sentence with this word?”</a:t>
            </a:r>
            <a:r>
              <a:rPr lang="en" sz="1200" dirty="0">
                <a:latin typeface="Calibri"/>
                <a:ea typeface="Calibri"/>
                <a:cs typeface="Calibri"/>
                <a:sym typeface="Calibri"/>
              </a:rPr>
              <a:t>  (</a:t>
            </a:r>
            <a:r>
              <a:rPr lang="en" sz="1200" b="1" i="1" dirty="0">
                <a:latin typeface="Calibri"/>
                <a:ea typeface="Calibri"/>
                <a:cs typeface="Calibri"/>
                <a:sym typeface="Calibri"/>
              </a:rPr>
              <a:t>However</a:t>
            </a:r>
            <a:r>
              <a:rPr lang="en" sz="1200" b="1" dirty="0">
                <a:latin typeface="Calibri"/>
                <a:ea typeface="Calibri"/>
                <a:cs typeface="Calibri"/>
                <a:sym typeface="Calibri"/>
              </a:rPr>
              <a:t> connects this sentence with the sentence before it. It also tells us that the sentence will present a contrast with the previous idea in the text </a:t>
            </a:r>
            <a:r>
              <a:rPr lang="en-US" sz="1200" b="1" dirty="0" smtClean="0">
                <a:latin typeface="Calibri"/>
                <a:ea typeface="Calibri"/>
                <a:cs typeface="Calibri"/>
                <a:sym typeface="Calibri"/>
              </a:rPr>
              <a:t>-</a:t>
            </a:r>
            <a:r>
              <a:rPr lang="en-US" sz="1200" b="1" baseline="0" dirty="0" smtClean="0">
                <a:latin typeface="Calibri"/>
                <a:ea typeface="Calibri"/>
                <a:cs typeface="Calibri"/>
                <a:sym typeface="Calibri"/>
              </a:rPr>
              <a:t> </a:t>
            </a:r>
            <a:r>
              <a:rPr lang="en" sz="1200" b="1" dirty="0" smtClean="0">
                <a:latin typeface="Calibri"/>
                <a:ea typeface="Calibri"/>
                <a:cs typeface="Calibri"/>
                <a:sym typeface="Calibri"/>
              </a:rPr>
              <a:t>there </a:t>
            </a:r>
            <a:r>
              <a:rPr lang="en" sz="1200" b="1" dirty="0">
                <a:latin typeface="Calibri"/>
                <a:ea typeface="Calibri"/>
                <a:cs typeface="Calibri"/>
                <a:sym typeface="Calibri"/>
              </a:rPr>
              <a:t>is a lot of pressure to become involved in the </a:t>
            </a:r>
            <a:r>
              <a:rPr lang="en" sz="1200" b="1" dirty="0" smtClean="0">
                <a:latin typeface="Calibri"/>
                <a:ea typeface="Calibri"/>
                <a:cs typeface="Calibri"/>
                <a:sym typeface="Calibri"/>
              </a:rPr>
              <a:t>war.  </a:t>
            </a:r>
            <a:r>
              <a:rPr lang="en" sz="1200" b="1" dirty="0">
                <a:latin typeface="Calibri"/>
                <a:ea typeface="Calibri"/>
                <a:cs typeface="Calibri"/>
                <a:sym typeface="Calibri"/>
              </a:rPr>
              <a:t>Other synonyms for </a:t>
            </a:r>
            <a:r>
              <a:rPr lang="en" sz="1200" b="1" i="1" dirty="0">
                <a:latin typeface="Calibri"/>
                <a:ea typeface="Calibri"/>
                <a:cs typeface="Calibri"/>
                <a:sym typeface="Calibri"/>
              </a:rPr>
              <a:t>however</a:t>
            </a:r>
            <a:r>
              <a:rPr lang="en" sz="1200" b="1" dirty="0">
                <a:latin typeface="Calibri"/>
                <a:ea typeface="Calibri"/>
                <a:cs typeface="Calibri"/>
                <a:sym typeface="Calibri"/>
              </a:rPr>
              <a:t> are </a:t>
            </a:r>
            <a:r>
              <a:rPr lang="en" sz="1200" b="1" i="1" dirty="0">
                <a:latin typeface="Calibri"/>
                <a:ea typeface="Calibri"/>
                <a:cs typeface="Calibri"/>
                <a:sym typeface="Calibri"/>
              </a:rPr>
              <a:t>nevertheless, but, </a:t>
            </a:r>
            <a:r>
              <a:rPr lang="en" sz="1200" b="1" dirty="0">
                <a:latin typeface="Calibri"/>
                <a:ea typeface="Calibri"/>
                <a:cs typeface="Calibri"/>
                <a:sym typeface="Calibri"/>
              </a:rPr>
              <a:t>and</a:t>
            </a:r>
            <a:r>
              <a:rPr lang="en" sz="1200" b="1" i="1" dirty="0">
                <a:latin typeface="Calibri"/>
                <a:ea typeface="Calibri"/>
                <a:cs typeface="Calibri"/>
                <a:sym typeface="Calibri"/>
              </a:rPr>
              <a:t> yet</a:t>
            </a:r>
            <a:r>
              <a:rPr lang="en" sz="1200" b="1" i="1" dirty="0" smtClean="0">
                <a:latin typeface="Calibri"/>
                <a:ea typeface="Calibri"/>
                <a:cs typeface="Calibri"/>
                <a:sym typeface="Calibri"/>
              </a:rPr>
              <a:t>.</a:t>
            </a:r>
            <a:r>
              <a:rPr lang="en-US" sz="1200" b="1" i="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(adverb; conjunction)</a:t>
            </a: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086612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Language Dive Note-catcher I: Violence Is Not the Answer!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Language Dive Sentence Strip Chunks I: Violence Is Not the Answer! </a:t>
            </a:r>
            <a:r>
              <a:rPr lang="en" sz="1200" dirty="0">
                <a:solidFill>
                  <a:schemeClr val="dk1"/>
                </a:solidFill>
                <a:latin typeface="Calibri"/>
                <a:ea typeface="Calibri"/>
                <a:cs typeface="Calibri"/>
                <a:sym typeface="Calibri"/>
              </a:rPr>
              <a:t>and have students fill out the </a:t>
            </a:r>
            <a:r>
              <a:rPr lang="en" sz="1200" b="1"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as they work through the Language Dive.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chunk: </a:t>
            </a:r>
            <a:r>
              <a:rPr lang="en" sz="1200" i="1" dirty="0">
                <a:latin typeface="Calibri"/>
                <a:ea typeface="Calibri"/>
                <a:cs typeface="Calibri"/>
                <a:sym typeface="Calibri"/>
              </a:rPr>
              <a:t>“either side,”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“Which side is this chunk about?”</a:t>
            </a:r>
            <a:r>
              <a:rPr lang="en" sz="1200" dirty="0">
                <a:latin typeface="Calibri"/>
                <a:ea typeface="Calibri"/>
                <a:cs typeface="Calibri"/>
                <a:sym typeface="Calibri"/>
              </a:rPr>
              <a:t> (</a:t>
            </a:r>
            <a:r>
              <a:rPr lang="en" sz="1200" b="1" dirty="0">
                <a:latin typeface="Calibri"/>
                <a:ea typeface="Calibri"/>
                <a:cs typeface="Calibri"/>
                <a:sym typeface="Calibri"/>
              </a:rPr>
              <a:t>one or the other, not both; the Patriot side or the Loyalist side.  The author inserts this somewhat repetitive phrase to emphasize the choice of sides.) </a:t>
            </a:r>
            <a:r>
              <a:rPr lang="en" sz="1200" b="0" dirty="0">
                <a:latin typeface="Calibri"/>
                <a:ea typeface="Calibri"/>
                <a:cs typeface="Calibri"/>
                <a:sym typeface="Calibri"/>
              </a:rPr>
              <a:t>(noun phrase)</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hold up both of their palms to indicate </a:t>
            </a:r>
            <a:r>
              <a:rPr lang="en" sz="1200" i="1" dirty="0">
                <a:latin typeface="Calibri"/>
                <a:ea typeface="Calibri"/>
                <a:cs typeface="Calibri"/>
                <a:sym typeface="Calibri"/>
              </a:rPr>
              <a:t>either side</a:t>
            </a:r>
            <a:r>
              <a:rPr lang="en" sz="1200" dirty="0">
                <a:latin typeface="Calibri"/>
                <a:ea typeface="Calibri"/>
                <a:cs typeface="Calibri"/>
                <a:sym typeface="Calibri"/>
              </a:rPr>
              <a:t>.  While holding up one palm they can briefly explain the Patriot side and do the same with the other palm for the Loyalist side.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205725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Language Dive Note-catcher I: Violence Is Not the Answer!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Language Dive Sentence Strip Chunks I: Violence Is Not the Answer! </a:t>
            </a:r>
            <a:r>
              <a:rPr lang="en" sz="1200" dirty="0">
                <a:solidFill>
                  <a:schemeClr val="dk1"/>
                </a:solidFill>
                <a:latin typeface="Calibri"/>
                <a:ea typeface="Calibri"/>
                <a:cs typeface="Calibri"/>
                <a:sym typeface="Calibri"/>
              </a:rPr>
              <a:t>and have students fill out the </a:t>
            </a:r>
            <a:r>
              <a:rPr lang="en" sz="1200" b="1"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as they work through the Language Dive.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chunk: </a:t>
            </a:r>
            <a:r>
              <a:rPr lang="en" sz="1200" i="1" dirty="0">
                <a:latin typeface="Calibri"/>
                <a:ea typeface="Calibri"/>
                <a:cs typeface="Calibri"/>
                <a:sym typeface="Calibri"/>
              </a:rPr>
              <a:t>“goes against our beliefs as Quakers.”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taking a side do?”</a:t>
            </a:r>
            <a:r>
              <a:rPr lang="en" sz="1200" dirty="0">
                <a:latin typeface="Calibri"/>
                <a:ea typeface="Calibri"/>
                <a:cs typeface="Calibri"/>
                <a:sym typeface="Calibri"/>
              </a:rPr>
              <a:t> (</a:t>
            </a:r>
            <a:r>
              <a:rPr lang="en" sz="1200" b="1" dirty="0">
                <a:latin typeface="Calibri"/>
                <a:ea typeface="Calibri"/>
                <a:cs typeface="Calibri"/>
                <a:sym typeface="Calibri"/>
              </a:rPr>
              <a:t>opposes, or is contrary to what Quakers believe.) </a:t>
            </a:r>
            <a:r>
              <a:rPr lang="en" sz="1200" b="0" dirty="0">
                <a:latin typeface="Calibri"/>
                <a:ea typeface="Calibri"/>
                <a:cs typeface="Calibri"/>
                <a:sym typeface="Calibri"/>
              </a:rPr>
              <a:t>(phrasal verb)</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“as Quakers”</a:t>
            </a:r>
            <a:r>
              <a:rPr lang="en" sz="1200" dirty="0">
                <a:latin typeface="Calibri"/>
                <a:ea typeface="Calibri"/>
                <a:cs typeface="Calibri"/>
                <a:sym typeface="Calibri"/>
              </a:rPr>
              <a:t>:  </a:t>
            </a:r>
            <a:r>
              <a:rPr lang="en" sz="1200" i="1" dirty="0">
                <a:latin typeface="Calibri"/>
                <a:ea typeface="Calibri"/>
                <a:cs typeface="Calibri"/>
                <a:sym typeface="Calibri"/>
              </a:rPr>
              <a:t>“Why does the author write this phrase?”</a:t>
            </a:r>
            <a:r>
              <a:rPr lang="en" sz="1200" dirty="0">
                <a:latin typeface="Calibri"/>
                <a:ea typeface="Calibri"/>
                <a:cs typeface="Calibri"/>
                <a:sym typeface="Calibri"/>
              </a:rPr>
              <a:t> </a:t>
            </a:r>
            <a:r>
              <a:rPr lang="en" sz="1200" b="1" dirty="0">
                <a:latin typeface="Calibri"/>
                <a:ea typeface="Calibri"/>
                <a:cs typeface="Calibri"/>
                <a:sym typeface="Calibri"/>
              </a:rPr>
              <a:t>(to refer to the character that someone has; </a:t>
            </a:r>
            <a:r>
              <a:rPr lang="en" sz="1200" b="1" i="1" dirty="0">
                <a:latin typeface="Calibri"/>
                <a:ea typeface="Calibri"/>
                <a:cs typeface="Calibri"/>
                <a:sym typeface="Calibri"/>
              </a:rPr>
              <a:t>As Quakers</a:t>
            </a:r>
            <a:r>
              <a:rPr lang="en" sz="1200" b="1" dirty="0">
                <a:latin typeface="Calibri"/>
                <a:ea typeface="Calibri"/>
                <a:cs typeface="Calibri"/>
                <a:sym typeface="Calibri"/>
              </a:rPr>
              <a:t> tells us that the beliefs are an important part of the Quakers’ character, or identity.) </a:t>
            </a:r>
            <a:r>
              <a:rPr lang="en" sz="1200" b="0" dirty="0">
                <a:latin typeface="Calibri"/>
                <a:ea typeface="Calibri"/>
                <a:cs typeface="Calibri"/>
                <a:sym typeface="Calibri"/>
              </a:rPr>
              <a:t>(prepositional phrase)</a:t>
            </a: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112312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Language Dive Note-catcher I: Violence Is Not the Answer!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Language Dive Sentence Strip Chunks I: Violence Is Not the Answer! </a:t>
            </a:r>
            <a:r>
              <a:rPr lang="en" sz="1200" dirty="0">
                <a:solidFill>
                  <a:schemeClr val="dk1"/>
                </a:solidFill>
                <a:latin typeface="Calibri"/>
                <a:ea typeface="Calibri"/>
                <a:cs typeface="Calibri"/>
                <a:sym typeface="Calibri"/>
              </a:rPr>
              <a:t>and have students fill out the </a:t>
            </a:r>
            <a:r>
              <a:rPr lang="en" sz="1200" b="1"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as they work through the Language Dive.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chunk: </a:t>
            </a:r>
            <a:r>
              <a:rPr lang="en" sz="1200" i="1" dirty="0">
                <a:latin typeface="Calibri"/>
                <a:ea typeface="Calibri"/>
                <a:cs typeface="Calibri"/>
                <a:sym typeface="Calibri"/>
              </a:rPr>
              <a:t>“It is important”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chunk tell us?”</a:t>
            </a:r>
            <a:r>
              <a:rPr lang="en" sz="1200" dirty="0">
                <a:latin typeface="Calibri"/>
                <a:ea typeface="Calibri"/>
                <a:cs typeface="Calibri"/>
                <a:sym typeface="Calibri"/>
              </a:rPr>
              <a:t> (</a:t>
            </a:r>
            <a:r>
              <a:rPr lang="en" sz="1200" b="1" dirty="0">
                <a:latin typeface="Calibri"/>
                <a:ea typeface="Calibri"/>
                <a:cs typeface="Calibri"/>
                <a:sym typeface="Calibri"/>
              </a:rPr>
              <a:t>Something is important.  </a:t>
            </a:r>
            <a:r>
              <a:rPr lang="en" sz="1200" b="1" i="1" dirty="0">
                <a:latin typeface="Calibri"/>
                <a:ea typeface="Calibri"/>
                <a:cs typeface="Calibri"/>
                <a:sym typeface="Calibri"/>
              </a:rPr>
              <a:t>It is</a:t>
            </a:r>
            <a:r>
              <a:rPr lang="en" sz="1200" b="1" dirty="0">
                <a:latin typeface="Calibri"/>
                <a:ea typeface="Calibri"/>
                <a:cs typeface="Calibri"/>
                <a:sym typeface="Calibri"/>
              </a:rPr>
              <a:t> emphasizes the idea that follows and is useful for dramatic effect. ) </a:t>
            </a:r>
            <a:r>
              <a:rPr lang="en" sz="1200" b="0" dirty="0">
                <a:latin typeface="Calibri"/>
                <a:ea typeface="Calibri"/>
                <a:cs typeface="Calibri"/>
                <a:sym typeface="Calibri"/>
              </a:rPr>
              <a:t>(independent clause</a:t>
            </a:r>
            <a:r>
              <a:rPr lang="en" sz="1200" b="0" dirty="0" smtClean="0">
                <a:latin typeface="Calibri"/>
                <a:ea typeface="Calibri"/>
                <a:cs typeface="Calibri"/>
                <a:sym typeface="Calibri"/>
              </a:rPr>
              <a:t>)</a:t>
            </a:r>
            <a:endParaRPr sz="1200" b="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b="1" dirty="0" smtClean="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072688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Language Dive Note-catcher I: Violence Is Not the Answer!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Language Dive Sentence Strip Chunks I: Violence Is Not the Answer! </a:t>
            </a:r>
            <a:r>
              <a:rPr lang="en" sz="1200" dirty="0">
                <a:solidFill>
                  <a:schemeClr val="dk1"/>
                </a:solidFill>
                <a:latin typeface="Calibri"/>
                <a:ea typeface="Calibri"/>
                <a:cs typeface="Calibri"/>
                <a:sym typeface="Calibri"/>
              </a:rPr>
              <a:t>and have students fill out the </a:t>
            </a:r>
            <a:r>
              <a:rPr lang="en" sz="1200" b="1"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as they work through the Language Dive.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chunk: </a:t>
            </a:r>
            <a:r>
              <a:rPr lang="en" sz="1200" i="1" dirty="0">
                <a:latin typeface="Calibri"/>
                <a:ea typeface="Calibri"/>
                <a:cs typeface="Calibri"/>
                <a:sym typeface="Calibri"/>
              </a:rPr>
              <a:t>“to stay uninvolved.”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important?”</a:t>
            </a:r>
            <a:r>
              <a:rPr lang="en" sz="1200" dirty="0">
                <a:latin typeface="Calibri"/>
                <a:ea typeface="Calibri"/>
                <a:cs typeface="Calibri"/>
                <a:sym typeface="Calibri"/>
              </a:rPr>
              <a:t> (</a:t>
            </a:r>
            <a:r>
              <a:rPr lang="en" sz="1200" b="1" dirty="0">
                <a:latin typeface="Calibri"/>
                <a:ea typeface="Calibri"/>
                <a:cs typeface="Calibri"/>
                <a:sym typeface="Calibri"/>
              </a:rPr>
              <a:t>Remaining unengaged or not invested; being neutral.) </a:t>
            </a:r>
            <a:r>
              <a:rPr lang="en" sz="1200" b="0" dirty="0">
                <a:latin typeface="Calibri"/>
                <a:ea typeface="Calibri"/>
                <a:cs typeface="Calibri"/>
                <a:sym typeface="Calibri"/>
              </a:rPr>
              <a:t>(infinitive phrase)</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did the author add another sentence to the focus statement?”</a:t>
            </a:r>
            <a:r>
              <a:rPr lang="en" sz="1200" dirty="0">
                <a:latin typeface="Calibri"/>
                <a:ea typeface="Calibri"/>
                <a:cs typeface="Calibri"/>
                <a:sym typeface="Calibri"/>
              </a:rPr>
              <a:t> </a:t>
            </a:r>
            <a:r>
              <a:rPr lang="en" sz="1200" b="1" dirty="0">
                <a:latin typeface="Calibri"/>
                <a:ea typeface="Calibri"/>
                <a:cs typeface="Calibri"/>
                <a:sym typeface="Calibri"/>
              </a:rPr>
              <a:t>(to add more information; to make the statement clearer.  It is common in opinion writing to use more than one sentence to express a focus statement.)</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87618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8-10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Reread the first paragraph of </a:t>
            </a:r>
            <a:r>
              <a:rPr lang="en" sz="1200" b="0" dirty="0">
                <a:latin typeface="Calibri"/>
                <a:ea typeface="Calibri"/>
                <a:cs typeface="Calibri"/>
                <a:sym typeface="Calibri"/>
              </a:rPr>
              <a:t>Violence Is Not the Answer!</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sentences: </a:t>
            </a:r>
            <a:r>
              <a:rPr lang="en" sz="1200" i="1" dirty="0">
                <a:latin typeface="Calibri"/>
                <a:ea typeface="Calibri"/>
                <a:cs typeface="Calibri"/>
                <a:sym typeface="Calibri"/>
              </a:rPr>
              <a:t>“However, taking a side, either side, goes against our beliefs as Quakers. It is important to stay uninvolved.”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Reconstruct: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you say this sentence in your own words?”</a:t>
            </a:r>
            <a:r>
              <a:rPr lang="en" sz="1200" dirty="0">
                <a:latin typeface="Calibri"/>
                <a:ea typeface="Calibri"/>
                <a:cs typeface="Calibri"/>
                <a:sym typeface="Calibri"/>
              </a:rPr>
              <a:t> </a:t>
            </a:r>
            <a:r>
              <a:rPr lang="en" sz="1200" b="1" dirty="0">
                <a:latin typeface="Calibri"/>
                <a:ea typeface="Calibri"/>
                <a:cs typeface="Calibri"/>
                <a:sym typeface="Calibri"/>
              </a:rPr>
              <a:t>(The Quakers felt strongly about not being involved in the war.  They believed in staying neutral.)</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this Language Dive add to your understanding of the big idea?”</a:t>
            </a:r>
            <a:r>
              <a:rPr lang="en" sz="1200" dirty="0">
                <a:latin typeface="Calibri"/>
                <a:ea typeface="Calibri"/>
                <a:cs typeface="Calibri"/>
                <a:sym typeface="Calibri"/>
              </a:rPr>
              <a:t> </a:t>
            </a:r>
            <a:r>
              <a:rPr lang="en" sz="1200" b="1" dirty="0">
                <a:latin typeface="Calibri"/>
                <a:ea typeface="Calibri"/>
                <a:cs typeface="Calibri"/>
                <a:sym typeface="Calibri"/>
              </a:rPr>
              <a:t>(It helps us understand the different perspectives that led to varying opinions on fighting for independence from Britain.)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Practice: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____________ goes against our beliefs as _________________.  It is important to ____________________.  </a:t>
            </a:r>
            <a:r>
              <a:rPr lang="en" sz="1200" b="1" dirty="0">
                <a:latin typeface="Calibri"/>
                <a:ea typeface="Calibri"/>
                <a:cs typeface="Calibri"/>
                <a:sym typeface="Calibri"/>
              </a:rPr>
              <a:t>(Giving </a:t>
            </a:r>
            <a:r>
              <a:rPr lang="en-US" sz="1200" b="1" dirty="0" smtClean="0">
                <a:latin typeface="Calibri"/>
                <a:ea typeface="Calibri"/>
                <a:cs typeface="Calibri"/>
                <a:sym typeface="Calibri"/>
              </a:rPr>
              <a:t>up </a:t>
            </a:r>
            <a:r>
              <a:rPr lang="en" sz="1200" b="1" dirty="0" smtClean="0">
                <a:latin typeface="Calibri"/>
                <a:ea typeface="Calibri"/>
                <a:cs typeface="Calibri"/>
                <a:sym typeface="Calibri"/>
              </a:rPr>
              <a:t>easily </a:t>
            </a:r>
            <a:r>
              <a:rPr lang="en" sz="1200" b="1" dirty="0">
                <a:latin typeface="Calibri"/>
                <a:ea typeface="Calibri"/>
                <a:cs typeface="Calibri"/>
                <a:sym typeface="Calibri"/>
              </a:rPr>
              <a:t>goes against our beliefs as effective learners.  It is important to persevere, especially when we are presented with challenges.)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figure out how these two sentences relate to one another?  I’ll give you time to think and discuss with your partner.”</a:t>
            </a:r>
            <a:r>
              <a:rPr lang="en" sz="1200" dirty="0">
                <a:latin typeface="Calibri"/>
                <a:ea typeface="Calibri"/>
                <a:cs typeface="Calibri"/>
                <a:sym typeface="Calibri"/>
              </a:rPr>
              <a:t> </a:t>
            </a:r>
            <a:r>
              <a:rPr lang="en" sz="1200" b="1" dirty="0">
                <a:latin typeface="Calibri"/>
                <a:ea typeface="Calibri"/>
                <a:cs typeface="Calibri"/>
                <a:sym typeface="Calibri"/>
              </a:rPr>
              <a:t>(The second sentence restates the ideas in the first sentence mre directly and with fewer words;  it summarizes the idea of the focus statement.)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“Tonight, think about how you say these two sentences as one really exciting, ‘catchy’ sentence.”</a:t>
            </a:r>
            <a:endParaRPr sz="1200" i="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i="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activity surrounding the Language Dive.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lighter support:  </a:t>
            </a:r>
            <a:r>
              <a:rPr lang="en" sz="1200" i="1" dirty="0">
                <a:solidFill>
                  <a:schemeClr val="dk1"/>
                </a:solidFill>
                <a:latin typeface="Calibri"/>
                <a:ea typeface="Calibri"/>
                <a:cs typeface="Calibri"/>
                <a:sym typeface="Calibri"/>
              </a:rPr>
              <a:t>“Can you use a linking word to start the second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(Therefore, consequently)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Invite students to discuss the meaning of the sentence in home language groups.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609386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Remind students of the </a:t>
            </a:r>
            <a:r>
              <a:rPr lang="en" sz="1200" b="1" dirty="0">
                <a:latin typeface="Calibri"/>
                <a:ea typeface="Calibri"/>
                <a:cs typeface="Calibri"/>
                <a:sym typeface="Calibri"/>
              </a:rPr>
              <a:t>Informative and Narrative Writing Checklists</a:t>
            </a:r>
            <a:r>
              <a:rPr lang="en" sz="1200" dirty="0">
                <a:latin typeface="Calibri"/>
                <a:ea typeface="Calibri"/>
                <a:cs typeface="Calibri"/>
                <a:sym typeface="Calibri"/>
              </a:rPr>
              <a:t> they have used so far this school year. Tell students that in this unit, they will use a new checklist because they will be working on a new type of writing. Ensure students understand that they will use this checklist each time they write an opinion piece because these are the things every good piece of opinion writing should contain.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read the checklist silently to themselves.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Using a total participant technique, invite responses from the group: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 you notice about this checklist? What do you wonder?”</a:t>
            </a:r>
            <a:r>
              <a:rPr lang="en" sz="1200" b="1" i="1" dirty="0">
                <a:latin typeface="Calibri"/>
                <a:ea typeface="Calibri"/>
                <a:cs typeface="Calibri"/>
                <a:sym typeface="Calibri"/>
              </a:rPr>
              <a:t>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and then give students a few minutes to reread the </a:t>
            </a:r>
            <a:r>
              <a:rPr lang="en" sz="1200" b="0" dirty="0">
                <a:latin typeface="Calibri"/>
                <a:ea typeface="Calibri"/>
                <a:cs typeface="Calibri"/>
                <a:sym typeface="Calibri"/>
              </a:rPr>
              <a:t>model broadside. </a:t>
            </a:r>
            <a:r>
              <a:rPr lang="en" sz="1200" dirty="0">
                <a:latin typeface="Calibri"/>
                <a:ea typeface="Calibri"/>
                <a:cs typeface="Calibri"/>
                <a:sym typeface="Calibri"/>
              </a:rPr>
              <a:t>Then, use a total participation technique to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characteristics on this checklist do you see done well in the model? What evidence from the model supports your thinking?” </a:t>
            </a:r>
            <a:r>
              <a:rPr lang="en" sz="1200" b="1" dirty="0">
                <a:latin typeface="Calibri"/>
                <a:ea typeface="Calibri"/>
                <a:cs typeface="Calibri"/>
                <a:sym typeface="Calibri"/>
              </a:rPr>
              <a:t>(Responses will vary, but may include: The writer’s opinion is clearly stated.)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agree or disagree and explain why:</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“Do you agree or disagree with what your classmate said? Why? I’ll give you time to think and write.”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Reassure students that they might not understand everything on this checklist right now, but they will learn more about it as they plan and write their </a:t>
            </a:r>
            <a:r>
              <a:rPr lang="en" sz="1200" b="0" dirty="0">
                <a:latin typeface="Calibri"/>
                <a:ea typeface="Calibri"/>
                <a:cs typeface="Calibri"/>
                <a:sym typeface="Calibri"/>
              </a:rPr>
              <a:t>broadsides</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When using a total participation technique, minimize discomfort or perceived threats and distractions by alerting individual students that you are going to call on them next.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(Concrete, Corresponding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Include an example for each criterion on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providing students with concrete, corresponding examples to refer to. (Example: </a:t>
            </a:r>
            <a:r>
              <a:rPr lang="en" sz="1200" i="0" dirty="0">
                <a:latin typeface="Calibri"/>
                <a:ea typeface="Calibri"/>
                <a:cs typeface="Calibri"/>
                <a:sym typeface="Calibri"/>
              </a:rPr>
              <a:t>I use linking words to connect my opinion and reasons.</a:t>
            </a:r>
            <a:r>
              <a:rPr lang="en" sz="1200" b="1" i="0" dirty="0">
                <a:latin typeface="Calibri"/>
                <a:ea typeface="Calibri"/>
                <a:cs typeface="Calibri"/>
                <a:sym typeface="Calibri"/>
              </a:rPr>
              <a:t> </a:t>
            </a:r>
            <a:r>
              <a:rPr lang="en" sz="1200" i="0" dirty="0">
                <a:latin typeface="Calibri"/>
                <a:ea typeface="Calibri"/>
                <a:cs typeface="Calibri"/>
                <a:sym typeface="Calibri"/>
              </a:rPr>
              <a:t>Linking words = and, also, because, in addition to, for instance …)</a:t>
            </a:r>
            <a:endParaRPr sz="1200" i="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193493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rgbClr val="000000"/>
                </a:solidFill>
                <a:latin typeface="Calibri"/>
                <a:ea typeface="Calibri"/>
                <a:cs typeface="Calibri"/>
                <a:sym typeface="Calibri"/>
              </a:rPr>
              <a:t>Additional </a:t>
            </a:r>
            <a:r>
              <a:rPr lang="en" sz="1200" i="0" u="none" strike="noStrike" cap="none" dirty="0">
                <a:solidFill>
                  <a:srgbClr val="000000"/>
                </a:solidFill>
                <a:latin typeface="Calibri"/>
                <a:ea typeface="Calibri"/>
                <a:cs typeface="Calibri"/>
                <a:sym typeface="Calibri"/>
              </a:rPr>
              <a:t>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184061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learning target.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 time permits, 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and invite them to self-assess how well they </a:t>
            </a:r>
            <a:r>
              <a:rPr lang="en" sz="1200" b="0" dirty="0">
                <a:latin typeface="Calibri"/>
                <a:ea typeface="Calibri"/>
                <a:cs typeface="Calibri"/>
                <a:sym typeface="Calibri"/>
              </a:rPr>
              <a:t>persevered</a:t>
            </a:r>
            <a:r>
              <a:rPr lang="en" sz="1200" dirty="0">
                <a:latin typeface="Calibri"/>
                <a:ea typeface="Calibri"/>
                <a:cs typeface="Calibri"/>
                <a:sym typeface="Calibri"/>
              </a:rPr>
              <a:t> in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None.</a:t>
            </a:r>
            <a:endParaRPr sz="1200" dirty="0">
              <a:latin typeface="Calibri"/>
              <a:ea typeface="Calibri"/>
              <a:cs typeface="Calibri"/>
              <a:sym typeface="Calibri"/>
            </a:endParaRPr>
          </a:p>
        </p:txBody>
      </p:sp>
      <p:sp>
        <p:nvSpPr>
          <p:cNvPr id="316" name="Google Shape;31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63392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50063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53260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a:t>
            </a:r>
            <a:r>
              <a:rPr lang="en" sz="1200" b="0" i="0" u="none" strike="noStrike" cap="none" dirty="0" smtClean="0">
                <a:solidFill>
                  <a:schemeClr val="dk1"/>
                </a:solidFill>
                <a:latin typeface="Calibri"/>
                <a:ea typeface="Calibri"/>
                <a:cs typeface="Calibri"/>
                <a:sym typeface="Calibri"/>
              </a:rPr>
              <a:t>U</a:t>
            </a:r>
            <a:r>
              <a:rPr lang="en-US" sz="1200" b="0" i="0" u="none" strike="noStrike" cap="none" dirty="0" smtClean="0">
                <a:solidFill>
                  <a:schemeClr val="dk1"/>
                </a:solidFill>
                <a:latin typeface="Calibri"/>
                <a:ea typeface="Calibri"/>
                <a:cs typeface="Calibri"/>
                <a:sym typeface="Calibri"/>
              </a:rPr>
              <a:t>3</a:t>
            </a:r>
            <a:r>
              <a:rPr lang="en" sz="1200" b="0" i="0" u="none" strike="noStrike" cap="none" dirty="0" smtClean="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39" name="Google Shape;339;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0181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Directions for Broadside</a:t>
            </a:r>
            <a:r>
              <a:rPr lang="en" sz="1200" dirty="0">
                <a:latin typeface="Calibri"/>
                <a:ea typeface="Calibri"/>
                <a:cs typeface="Calibri"/>
                <a:sym typeface="Calibri"/>
              </a:rPr>
              <a:t>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Colored pencils </a:t>
            </a:r>
            <a:r>
              <a:rPr lang="en" sz="1200" dirty="0">
                <a:latin typeface="Calibri"/>
                <a:ea typeface="Calibri"/>
                <a:cs typeface="Calibri"/>
                <a:sym typeface="Calibri"/>
              </a:rPr>
              <a:t>(red, yellow, blue, green; one of each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Language Dive Guide I: Violence Is Not the Answer! (for teacher reference)</a:t>
            </a:r>
            <a:endParaRPr sz="1200" b="1" dirty="0">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Char char="●"/>
            </a:pPr>
            <a:r>
              <a:rPr lang="en" sz="1200" b="1" dirty="0">
                <a:latin typeface="Calibri"/>
                <a:ea typeface="Calibri"/>
                <a:cs typeface="Calibri"/>
                <a:sym typeface="Calibri"/>
              </a:rPr>
              <a:t>Language Dive Chunk Chart I: Violence Is Not the Answer! (for teacher reference</a:t>
            </a:r>
            <a:r>
              <a:rPr lang="en" sz="1200" dirty="0">
                <a:latin typeface="Calibri"/>
                <a:ea typeface="Calibri"/>
                <a:cs typeface="Calibri"/>
                <a:sym typeface="Calibri"/>
              </a:rPr>
              <a:t>; see supporting Materials)</a:t>
            </a:r>
            <a:endParaRPr sz="1200" dirty="0">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Char char="●"/>
            </a:pPr>
            <a:r>
              <a:rPr lang="en" sz="1200" b="1" dirty="0">
                <a:latin typeface="Calibri"/>
                <a:ea typeface="Calibri"/>
                <a:cs typeface="Calibri"/>
                <a:sym typeface="Calibri"/>
              </a:rPr>
              <a:t>Language Dive Sentence Strip Chunks I: Violence Is Not the Answer!</a:t>
            </a:r>
            <a:r>
              <a:rPr lang="en" sz="1200" dirty="0">
                <a:latin typeface="Calibri"/>
                <a:ea typeface="Calibri"/>
                <a:cs typeface="Calibri"/>
                <a:sym typeface="Calibri"/>
              </a:rPr>
              <a:t> (one to display; see supporting Materials)</a:t>
            </a:r>
            <a:endParaRPr sz="1200" dirty="0">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Char char="●"/>
            </a:pPr>
            <a:r>
              <a:rPr lang="en" sz="1200" b="1" dirty="0">
                <a:latin typeface="Calibri"/>
                <a:ea typeface="Calibri"/>
                <a:cs typeface="Calibri"/>
                <a:sym typeface="Calibri"/>
              </a:rPr>
              <a:t>Language Dive Note-catcher I: Violence Is Not the Answer!</a:t>
            </a:r>
            <a:r>
              <a:rPr lang="en" sz="1200" dirty="0">
                <a:latin typeface="Calibri"/>
                <a:ea typeface="Calibri"/>
                <a:cs typeface="Calibri"/>
                <a:sym typeface="Calibri"/>
              </a:rPr>
              <a:t> (one per student and one to display; see supporting Materials)</a:t>
            </a:r>
            <a:endParaRPr sz="1200" dirty="0">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Char char="●"/>
            </a:pPr>
            <a:r>
              <a:rPr lang="en" sz="1200" b="1" dirty="0">
                <a:latin typeface="Calibri"/>
                <a:ea typeface="Calibri"/>
                <a:cs typeface="Calibri"/>
                <a:sym typeface="Calibri"/>
              </a:rPr>
              <a:t>Opinion Writing Checklist</a:t>
            </a:r>
            <a:r>
              <a:rPr lang="en" sz="1200" dirty="0">
                <a:latin typeface="Calibri"/>
                <a:ea typeface="Calibri"/>
                <a:cs typeface="Calibri"/>
                <a:sym typeface="Calibri"/>
              </a:rPr>
              <a:t> (one per student and one to display</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8750" lvl="0" indent="0" algn="l" rtl="0">
              <a:lnSpc>
                <a:spcPct val="115000"/>
              </a:lnSpc>
              <a:spcBef>
                <a:spcPts val="0"/>
              </a:spcBef>
              <a:spcAft>
                <a:spcPts val="0"/>
              </a:spcAft>
              <a:buClr>
                <a:schemeClr val="dk1"/>
              </a:buClr>
              <a:buSzPts val="1100"/>
              <a:buNone/>
            </a:pPr>
            <a:endParaRPr sz="1200" dirty="0">
              <a:latin typeface="Calibri"/>
              <a:ea typeface="Calibri"/>
              <a:cs typeface="Calibri"/>
              <a:sym typeface="Calibri"/>
            </a:endParaRPr>
          </a:p>
          <a:p>
            <a:pPr marL="0" lvl="0" indent="0" algn="l" rtl="0">
              <a:lnSpc>
                <a:spcPct val="100000"/>
              </a:lnSpc>
              <a:spcBef>
                <a:spcPts val="1700"/>
              </a:spcBef>
              <a:spcAft>
                <a:spcPts val="0"/>
              </a:spcAft>
              <a:buSzPts val="1100"/>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Painted Essay® template</a:t>
            </a:r>
            <a:r>
              <a:rPr lang="en" sz="1200" dirty="0">
                <a:solidFill>
                  <a:schemeClr val="dk1"/>
                </a:solidFill>
                <a:latin typeface="Calibri"/>
                <a:ea typeface="Calibri"/>
                <a:cs typeface="Calibri"/>
                <a:sym typeface="Calibri"/>
              </a:rPr>
              <a:t> (completed in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Painting an Essay Plan</a:t>
            </a:r>
            <a:r>
              <a:rPr lang="en" sz="1200" dirty="0">
                <a:solidFill>
                  <a:schemeClr val="dk1"/>
                </a:solidFill>
                <a:latin typeface="Calibri"/>
                <a:ea typeface="Calibri"/>
                <a:cs typeface="Calibri"/>
                <a:sym typeface="Calibri"/>
              </a:rPr>
              <a:t> (from Module 1, Unit 2, Lesson 9; for teacher reference)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We Can Ask during a Language Dive anchor chart</a:t>
            </a:r>
            <a:r>
              <a:rPr lang="en" sz="1200" dirty="0">
                <a:solidFill>
                  <a:schemeClr val="dk1"/>
                </a:solidFill>
                <a:latin typeface="Calibri"/>
                <a:ea typeface="Calibri"/>
                <a:cs typeface="Calibri"/>
                <a:sym typeface="Calibri"/>
              </a:rPr>
              <a:t> (begun in Unit 1, Lesson 5)</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Painting an Essay Plan</a:t>
            </a:r>
            <a:r>
              <a:rPr lang="en" sz="1200" dirty="0">
                <a:solidFill>
                  <a:schemeClr val="dk1"/>
                </a:solidFill>
                <a:latin typeface="Calibri"/>
                <a:ea typeface="Calibri"/>
                <a:cs typeface="Calibri"/>
                <a:sym typeface="Calibri"/>
              </a:rPr>
              <a:t> from Module 1, Unit 2, Lesson 9 to familiarize yourself with the color-coding and the purpose of each color.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a:t>
            </a:r>
            <a:r>
              <a:rPr lang="en" sz="1200" b="1" dirty="0">
                <a:solidFill>
                  <a:schemeClr val="dk1"/>
                </a:solidFill>
                <a:latin typeface="Calibri"/>
                <a:ea typeface="Calibri"/>
                <a:cs typeface="Calibri"/>
                <a:sym typeface="Calibri"/>
              </a:rPr>
              <a:t>Language Dive Guide</a:t>
            </a:r>
            <a:r>
              <a:rPr lang="en" sz="1200" dirty="0">
                <a:solidFill>
                  <a:schemeClr val="dk1"/>
                </a:solidFill>
                <a:latin typeface="Calibri"/>
                <a:ea typeface="Calibri"/>
                <a:cs typeface="Calibri"/>
                <a:sym typeface="Calibri"/>
              </a:rPr>
              <a:t> and consider how to invite conversation among students to address the questions and goals suggested under each sentence strip chunk (see supporting Materials).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needed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7258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Dive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5980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may require additional support when reading for gist. Consider pairing students heterogeneously for this activity or consider grouping students who may need additional reading support together while you read aloud for them</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700"/>
              </a:spcBef>
              <a:spcAft>
                <a:spcPts val="0"/>
              </a:spcAft>
              <a:buSzPts val="1100"/>
              <a:buNone/>
            </a:pPr>
            <a:r>
              <a:rPr lang="en" sz="1200" i="1" dirty="0">
                <a:latin typeface="Calibri"/>
                <a:ea typeface="Calibri"/>
                <a:cs typeface="Calibri"/>
                <a:sym typeface="Calibri"/>
              </a:rPr>
              <a:t>For lighter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Challenge students to use varying linking words and phrases to expand their sentences during Work Time A, including more than one piece of evidence to explain how they determined the gist. (Example: </a:t>
            </a:r>
            <a:r>
              <a:rPr lang="en" sz="1200" i="0" dirty="0">
                <a:solidFill>
                  <a:srgbClr val="444444"/>
                </a:solidFill>
                <a:latin typeface="Calibri"/>
                <a:ea typeface="Calibri"/>
                <a:cs typeface="Calibri"/>
                <a:sym typeface="Calibri"/>
              </a:rPr>
              <a:t>“I know this because ____. Additionally, ___.”)</a:t>
            </a:r>
            <a:endParaRPr sz="1200" i="0" dirty="0">
              <a:solidFill>
                <a:srgbClr val="444444"/>
              </a:solidFill>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solidFill>
                <a:srgbClr val="444444"/>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solidFill>
                  <a:srgbClr val="444444"/>
                </a:solidFill>
                <a:latin typeface="Calibri"/>
                <a:ea typeface="Calibri"/>
                <a:cs typeface="Calibri"/>
                <a:sym typeface="Calibri"/>
              </a:rPr>
              <a:t>For heavier support:</a:t>
            </a:r>
            <a:endParaRPr sz="1200" i="1" dirty="0">
              <a:solidFill>
                <a:srgbClr val="444444"/>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Consider enlarging the </a:t>
            </a:r>
            <a:r>
              <a:rPr lang="en" sz="1200" b="1" dirty="0">
                <a:solidFill>
                  <a:srgbClr val="444444"/>
                </a:solidFill>
                <a:latin typeface="Calibri"/>
                <a:ea typeface="Calibri"/>
                <a:cs typeface="Calibri"/>
                <a:sym typeface="Calibri"/>
              </a:rPr>
              <a:t>Model Broadside: Quaker Perspective </a:t>
            </a:r>
            <a:r>
              <a:rPr lang="en" sz="1200" dirty="0">
                <a:solidFill>
                  <a:srgbClr val="444444"/>
                </a:solidFill>
                <a:latin typeface="Calibri"/>
                <a:ea typeface="Calibri"/>
                <a:cs typeface="Calibri"/>
                <a:sym typeface="Calibri"/>
              </a:rPr>
              <a:t>and color-coding each part, corresponding with the colors that students will later use to paint each component of the essay: red, yellow, blue, and green. Display the </a:t>
            </a:r>
            <a:r>
              <a:rPr lang="en" sz="1200" b="1" dirty="0">
                <a:solidFill>
                  <a:srgbClr val="444444"/>
                </a:solidFill>
                <a:latin typeface="Calibri"/>
                <a:ea typeface="Calibri"/>
                <a:cs typeface="Calibri"/>
                <a:sym typeface="Calibri"/>
              </a:rPr>
              <a:t>enlarged model broadside</a:t>
            </a:r>
            <a:r>
              <a:rPr lang="en" sz="1200" dirty="0">
                <a:solidFill>
                  <a:srgbClr val="444444"/>
                </a:solidFill>
                <a:latin typeface="Calibri"/>
                <a:ea typeface="Calibri"/>
                <a:cs typeface="Calibri"/>
                <a:sym typeface="Calibri"/>
              </a:rPr>
              <a:t> next to the </a:t>
            </a:r>
            <a:r>
              <a:rPr lang="en" sz="1200" b="1" dirty="0">
                <a:solidFill>
                  <a:srgbClr val="444444"/>
                </a:solidFill>
                <a:latin typeface="Calibri"/>
                <a:ea typeface="Calibri"/>
                <a:cs typeface="Calibri"/>
                <a:sym typeface="Calibri"/>
              </a:rPr>
              <a:t>Characteristics of Broadsides anchor chart</a:t>
            </a:r>
            <a:r>
              <a:rPr lang="en" sz="1200" dirty="0">
                <a:solidFill>
                  <a:srgbClr val="444444"/>
                </a:solidFill>
                <a:latin typeface="Calibri"/>
                <a:ea typeface="Calibri"/>
                <a:cs typeface="Calibri"/>
                <a:sym typeface="Calibri"/>
              </a:rPr>
              <a:t> during Work Time A and keep it posted throughout the unit. As students annotate their model broadsides, do the same to the </a:t>
            </a:r>
            <a:r>
              <a:rPr lang="en" sz="1200" b="1" dirty="0">
                <a:solidFill>
                  <a:srgbClr val="444444"/>
                </a:solidFill>
                <a:latin typeface="Calibri"/>
                <a:ea typeface="Calibri"/>
                <a:cs typeface="Calibri"/>
                <a:sym typeface="Calibri"/>
              </a:rPr>
              <a:t>enlarged model broadside</a:t>
            </a:r>
            <a:r>
              <a:rPr lang="en" sz="1200" dirty="0">
                <a:solidFill>
                  <a:srgbClr val="444444"/>
                </a:solidFill>
                <a:latin typeface="Calibri"/>
                <a:ea typeface="Calibri"/>
                <a:cs typeface="Calibri"/>
                <a:sym typeface="Calibri"/>
              </a:rPr>
              <a:t>, providing students with a concrete example of a broadside to reference.</a:t>
            </a:r>
            <a:endParaRPr sz="1200" dirty="0">
              <a:latin typeface="Calibri"/>
              <a:ea typeface="Calibri"/>
              <a:cs typeface="Calibri"/>
              <a:sym typeface="Calibri"/>
            </a:endParaRPr>
          </a:p>
        </p:txBody>
      </p:sp>
    </p:spTree>
    <p:extLst>
      <p:ext uri="{BB962C8B-B14F-4D97-AF65-F5344CB8AC3E}">
        <p14:creationId xmlns:p14="http://schemas.microsoft.com/office/powerpoint/2010/main" val="4208530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1" name="Google Shape;21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1691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8908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a:t>
            </a:r>
            <a:r>
              <a:rPr lang="en" sz="1200" b="1" dirty="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Pairs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pairs and invite them to label themselves A and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read the prompt aloud. Remind them that they are working toward a text-based discussion sharing their opinion of the American Revolution.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before they can do this, they need to think about two perspectives of colonists during this time, as this will help them consider their own opinion.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Directions for Broadside</a:t>
            </a:r>
            <a:r>
              <a:rPr lang="en" sz="1200" dirty="0">
                <a:solidFill>
                  <a:schemeClr val="dk1"/>
                </a:solidFill>
                <a:latin typeface="Calibri"/>
                <a:ea typeface="Calibri"/>
                <a:cs typeface="Calibri"/>
                <a:sym typeface="Calibri"/>
              </a:rPr>
              <a:t> and read it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will you be working on throughout the second half of this unit?” </a:t>
            </a:r>
            <a:r>
              <a:rPr lang="en" sz="1200" b="1" dirty="0">
                <a:solidFill>
                  <a:schemeClr val="dk1"/>
                </a:solidFill>
                <a:latin typeface="Calibri"/>
                <a:ea typeface="Calibri"/>
                <a:cs typeface="Calibri"/>
                <a:sym typeface="Calibri"/>
              </a:rPr>
              <a:t>(writing a broadside sharing the Patriot opinion of the American Revolution)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can we use to guide our writing? Why?” </a:t>
            </a:r>
            <a:r>
              <a:rPr lang="en" sz="1200" b="1" dirty="0">
                <a:solidFill>
                  <a:schemeClr val="dk1"/>
                </a:solidFill>
                <a:latin typeface="Calibri"/>
                <a:ea typeface="Calibri"/>
                <a:cs typeface="Calibri"/>
                <a:sym typeface="Calibri"/>
              </a:rPr>
              <a:t>(a model; a model can help us to understand what information to include and give us a structure to follow)</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adults at work often use models to guide them in creating work products.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Model Broadside: Quaker Perspective.</a:t>
            </a:r>
            <a:r>
              <a:rPr lang="en" sz="1200" dirty="0">
                <a:solidFill>
                  <a:schemeClr val="dk1"/>
                </a:solidFill>
                <a:latin typeface="Calibri"/>
                <a:ea typeface="Calibri"/>
                <a:cs typeface="Calibri"/>
                <a:sym typeface="Calibri"/>
              </a:rPr>
              <a:t> Tell students that this model is familiar to them because it is the text they read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the previous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the model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this text about?” </a:t>
            </a:r>
            <a:r>
              <a:rPr lang="en" sz="1200" b="1" dirty="0">
                <a:solidFill>
                  <a:schemeClr val="dk1"/>
                </a:solidFill>
                <a:latin typeface="Calibri"/>
                <a:ea typeface="Calibri"/>
                <a:cs typeface="Calibri"/>
                <a:sym typeface="Calibri"/>
              </a:rPr>
              <a:t>(It explains why Quakers should stay out of the war.)</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“Does the author of this text support the American Revolution?” </a:t>
            </a:r>
            <a:r>
              <a:rPr lang="en" sz="1200" b="1" dirty="0">
                <a:solidFill>
                  <a:schemeClr val="dk1"/>
                </a:solidFill>
                <a:latin typeface="Calibri"/>
                <a:ea typeface="Calibri"/>
                <a:cs typeface="Calibri"/>
                <a:sym typeface="Calibri"/>
              </a:rPr>
              <a:t>(No.)</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does he/she not support the revolution?” </a:t>
            </a:r>
            <a:r>
              <a:rPr lang="en" sz="1200" b="1" dirty="0">
                <a:solidFill>
                  <a:schemeClr val="dk1"/>
                </a:solidFill>
                <a:latin typeface="Calibri"/>
                <a:ea typeface="Calibri"/>
                <a:cs typeface="Calibri"/>
                <a:sym typeface="Calibri"/>
              </a:rPr>
              <a:t>(It goes against Quaker beliefs.)</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beliefs does it go against?” </a:t>
            </a:r>
            <a:r>
              <a:rPr lang="en" sz="1200" b="1" dirty="0">
                <a:solidFill>
                  <a:schemeClr val="dk1"/>
                </a:solidFill>
                <a:latin typeface="Calibri"/>
                <a:ea typeface="Calibri"/>
                <a:cs typeface="Calibri"/>
                <a:sym typeface="Calibri"/>
              </a:rPr>
              <a:t>(nonviolence and treating everyone equally)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showing students additional examples of </a:t>
            </a:r>
            <a:r>
              <a:rPr lang="en" sz="1200" b="0" dirty="0">
                <a:solidFill>
                  <a:schemeClr val="dk1"/>
                </a:solidFill>
                <a:latin typeface="Calibri"/>
                <a:ea typeface="Calibri"/>
                <a:cs typeface="Calibri"/>
                <a:sym typeface="Calibri"/>
              </a:rPr>
              <a:t>broadsides. Emphasize that although a lot of people wrote broadsides and had opinions about the American Revolution, some didn’t know how to write successful broadsides. For example, they didn’t use evidence to support their claims, which makes it difficult to trust the broadside. Just saying you like something or you don’t like it isn’t very useful. People who read broadsides want evidence about why you like or don’t like it.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Emphasize that the broadsides they write, like the model, will </a:t>
            </a:r>
            <a:r>
              <a:rPr lang="en" sz="1200" dirty="0">
                <a:solidFill>
                  <a:schemeClr val="dk1"/>
                </a:solidFill>
                <a:latin typeface="Calibri"/>
                <a:ea typeface="Calibri"/>
                <a:cs typeface="Calibri"/>
                <a:sym typeface="Calibri"/>
              </a:rPr>
              <a:t>be grounded in evidence so people will be more likely to trust them.</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discussing during Think-Pair-Share.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along as the model is read aloud.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Reinforce the concept of opinion by inviting students to define it in their own words. Invite them to express an opinion of something familiar before looking at broadsides.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distributing the </a:t>
            </a:r>
            <a:r>
              <a:rPr lang="en" sz="1200" b="1" dirty="0">
                <a:latin typeface="Calibri"/>
                <a:ea typeface="Calibri"/>
                <a:cs typeface="Calibri"/>
                <a:sym typeface="Calibri"/>
              </a:rPr>
              <a:t>Directions for Broadside</a:t>
            </a:r>
            <a:r>
              <a:rPr lang="en" sz="1200" dirty="0">
                <a:latin typeface="Calibri"/>
                <a:ea typeface="Calibri"/>
                <a:cs typeface="Calibri"/>
                <a:sym typeface="Calibri"/>
              </a:rPr>
              <a:t>, activate students’ prior knowledge of </a:t>
            </a:r>
            <a:r>
              <a:rPr lang="en" sz="1200" b="0" dirty="0">
                <a:latin typeface="Calibri"/>
                <a:ea typeface="Calibri"/>
                <a:cs typeface="Calibri"/>
                <a:sym typeface="Calibri"/>
              </a:rPr>
              <a:t>broadsides</a:t>
            </a:r>
            <a:r>
              <a:rPr lang="en" sz="1200" dirty="0">
                <a:latin typeface="Calibri"/>
                <a:ea typeface="Calibri"/>
                <a:cs typeface="Calibri"/>
                <a:sym typeface="Calibri"/>
              </a:rPr>
              <a:t> by referring to the </a:t>
            </a:r>
            <a:r>
              <a:rPr lang="en" sz="1200" b="1" dirty="0">
                <a:latin typeface="Calibri"/>
                <a:ea typeface="Calibri"/>
                <a:cs typeface="Calibri"/>
                <a:sym typeface="Calibri"/>
              </a:rPr>
              <a:t>Characteristics of Broadsides anchor chart</a:t>
            </a:r>
            <a:r>
              <a:rPr lang="en" sz="1200" dirty="0">
                <a:latin typeface="Calibri"/>
                <a:ea typeface="Calibri"/>
                <a:cs typeface="Calibri"/>
                <a:sym typeface="Calibri"/>
              </a:rPr>
              <a:t> created in Lesson 3, as well as one or two examples of </a:t>
            </a:r>
            <a:r>
              <a:rPr lang="en" sz="1200" b="0" dirty="0">
                <a:latin typeface="Calibri"/>
                <a:ea typeface="Calibri"/>
                <a:cs typeface="Calibri"/>
                <a:sym typeface="Calibri"/>
              </a:rPr>
              <a:t>broadsides</a:t>
            </a:r>
            <a:r>
              <a:rPr lang="en" sz="1200" dirty="0">
                <a:latin typeface="Calibri"/>
                <a:ea typeface="Calibri"/>
                <a:cs typeface="Calibri"/>
                <a:sym typeface="Calibri"/>
              </a:rPr>
              <a:t> from the Poster Walk. Invite students to share a characteristic of most of the </a:t>
            </a:r>
            <a:r>
              <a:rPr lang="en" sz="1200" b="0" dirty="0">
                <a:latin typeface="Calibri"/>
                <a:ea typeface="Calibri"/>
                <a:cs typeface="Calibri"/>
                <a:sym typeface="Calibri"/>
              </a:rPr>
              <a:t>broadsides</a:t>
            </a:r>
            <a:r>
              <a:rPr lang="en" sz="1200" dirty="0">
                <a:latin typeface="Calibri"/>
                <a:ea typeface="Calibri"/>
                <a:cs typeface="Calibri"/>
                <a:sym typeface="Calibri"/>
              </a:rPr>
              <a:t> they have seen so far, as well as an opinion expressed in one of them.</a:t>
            </a:r>
            <a:endParaRPr sz="1200" dirty="0">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6" name="Google Shape;2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38987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 and select a volunteer to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use the Painted Essay® structure to analyze a model.”</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Emphasize the underlined words  </a:t>
            </a:r>
            <a:r>
              <a:rPr lang="en" sz="1200" i="1" dirty="0">
                <a:latin typeface="Calibri"/>
                <a:ea typeface="Calibri"/>
                <a:cs typeface="Calibri"/>
                <a:sym typeface="Calibri"/>
              </a:rPr>
              <a:t>Painted Essay</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remind students that they used this in Module 1 when writing their poet biographies and in Module 2 when writing their informational pieces about animal defense mechanisms.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meaning of the words </a:t>
            </a:r>
            <a:r>
              <a:rPr lang="en" sz="1200" b="0" i="1" dirty="0">
                <a:solidFill>
                  <a:schemeClr val="dk1"/>
                </a:solidFill>
                <a:latin typeface="Calibri"/>
                <a:ea typeface="Calibri"/>
                <a:cs typeface="Calibri"/>
                <a:sym typeface="Calibri"/>
              </a:rPr>
              <a:t>structure</a:t>
            </a:r>
            <a:r>
              <a:rPr lang="en" sz="1200" b="0" dirty="0">
                <a:solidFill>
                  <a:schemeClr val="dk1"/>
                </a:solidFill>
                <a:latin typeface="Calibri"/>
                <a:ea typeface="Calibri"/>
                <a:cs typeface="Calibri"/>
                <a:sym typeface="Calibri"/>
              </a:rPr>
              <a:t> (how something is organized, arranged, or put </a:t>
            </a:r>
            <a:r>
              <a:rPr lang="en" sz="1200" b="0" dirty="0" smtClean="0">
                <a:solidFill>
                  <a:schemeClr val="dk1"/>
                </a:solidFill>
                <a:latin typeface="Calibri"/>
                <a:ea typeface="Calibri"/>
                <a:cs typeface="Calibri"/>
                <a:sym typeface="Calibri"/>
              </a:rPr>
              <a:t>together; </a:t>
            </a:r>
            <a:r>
              <a:rPr lang="en" sz="1200" b="0" dirty="0">
                <a:solidFill>
                  <a:schemeClr val="dk1"/>
                </a:solidFill>
                <a:latin typeface="Calibri"/>
                <a:ea typeface="Calibri"/>
                <a:cs typeface="Calibri"/>
                <a:sym typeface="Calibri"/>
              </a:rPr>
              <a:t>if </a:t>
            </a:r>
            <a:r>
              <a:rPr lang="en" sz="1200" dirty="0">
                <a:solidFill>
                  <a:schemeClr val="dk1"/>
                </a:solidFill>
                <a:latin typeface="Calibri"/>
                <a:ea typeface="Calibri"/>
                <a:cs typeface="Calibri"/>
                <a:sym typeface="Calibri"/>
              </a:rPr>
              <a:t>students are unsure, invite a student to look it up in the dictionary for the group), and </a:t>
            </a:r>
            <a:r>
              <a:rPr lang="en" sz="1200" b="0" i="1" dirty="0">
                <a:solidFill>
                  <a:schemeClr val="dk1"/>
                </a:solidFill>
                <a:latin typeface="Calibri"/>
                <a:ea typeface="Calibri"/>
                <a:cs typeface="Calibri"/>
                <a:sym typeface="Calibri"/>
              </a:rPr>
              <a:t>analyze</a:t>
            </a:r>
            <a:r>
              <a:rPr lang="en" sz="1200" b="0" dirty="0">
                <a:solidFill>
                  <a:schemeClr val="dk1"/>
                </a:solidFill>
                <a:latin typeface="Calibri"/>
                <a:ea typeface="Calibri"/>
                <a:cs typeface="Calibri"/>
                <a:sym typeface="Calibri"/>
              </a:rPr>
              <a:t> (examine in detail).</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persevere</a:t>
            </a:r>
            <a:r>
              <a:rPr lang="en" sz="1200" dirty="0">
                <a:solidFill>
                  <a:schemeClr val="dk1"/>
                </a:solidFill>
                <a:latin typeface="Calibri"/>
                <a:ea typeface="Calibri"/>
                <a:cs typeface="Calibri"/>
                <a:sym typeface="Calibri"/>
              </a:rPr>
              <a:t>.  Tell students that because they will read and analyze a new opinion piece, they will need to </a:t>
            </a:r>
            <a:r>
              <a:rPr lang="en" sz="1200" i="1" dirty="0">
                <a:solidFill>
                  <a:schemeClr val="dk1"/>
                </a:solidFill>
                <a:latin typeface="Calibri"/>
                <a:ea typeface="Calibri"/>
                <a:cs typeface="Calibri"/>
                <a:sym typeface="Calibri"/>
              </a:rPr>
              <a:t>persevere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Invite students to share one way that they worked toward this learning target in previous lessons.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(Displaying a Model</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Painted Essay</a:t>
            </a:r>
            <a:r>
              <a:rPr lang="en" sz="1200" b="1" i="1" dirty="0">
                <a:solidFill>
                  <a:schemeClr val="dk1"/>
                </a:solidFill>
                <a:latin typeface="Calibri"/>
                <a:ea typeface="Calibri"/>
                <a:cs typeface="Calibri"/>
                <a:sym typeface="Calibri"/>
              </a:rPr>
              <a:t>®</a:t>
            </a:r>
            <a:r>
              <a:rPr lang="en" sz="1200" b="1" dirty="0">
                <a:latin typeface="Calibri"/>
                <a:ea typeface="Calibri"/>
                <a:cs typeface="Calibri"/>
                <a:sym typeface="Calibri"/>
              </a:rPr>
              <a:t> template </a:t>
            </a:r>
            <a:r>
              <a:rPr lang="en" sz="1200" dirty="0">
                <a:latin typeface="Calibri"/>
                <a:ea typeface="Calibri"/>
                <a:cs typeface="Calibri"/>
                <a:sym typeface="Calibri"/>
              </a:rPr>
              <a:t>introduced in Module 1, connecting the meaning of the word </a:t>
            </a:r>
            <a:r>
              <a:rPr lang="en" sz="1200" i="1" dirty="0">
                <a:latin typeface="Calibri"/>
                <a:ea typeface="Calibri"/>
                <a:cs typeface="Calibri"/>
                <a:sym typeface="Calibri"/>
              </a:rPr>
              <a:t>structure</a:t>
            </a:r>
            <a:r>
              <a:rPr lang="en" sz="1200" dirty="0">
                <a:latin typeface="Calibri"/>
                <a:ea typeface="Calibri"/>
                <a:cs typeface="Calibri"/>
                <a:sym typeface="Calibri"/>
              </a:rPr>
              <a:t> to a structure that students are familiar with and will be using as the basis of their writing. Invite students to share one way in which they analyzed </a:t>
            </a:r>
            <a:r>
              <a:rPr lang="en" sz="1200" b="0" i="0" dirty="0">
                <a:latin typeface="Calibri"/>
                <a:ea typeface="Calibri"/>
                <a:cs typeface="Calibri"/>
                <a:sym typeface="Calibri"/>
              </a:rPr>
              <a:t>the Painted Essay</a:t>
            </a:r>
            <a:r>
              <a:rPr lang="en" sz="1200" b="0" i="0" dirty="0">
                <a:solidFill>
                  <a:schemeClr val="dk1"/>
                </a:solidFill>
                <a:latin typeface="Calibri"/>
                <a:ea typeface="Calibri"/>
                <a:cs typeface="Calibri"/>
                <a:sym typeface="Calibri"/>
              </a:rPr>
              <a:t>®</a:t>
            </a:r>
            <a:r>
              <a:rPr lang="en" sz="1200" b="0" i="0" dirty="0">
                <a:latin typeface="Calibri"/>
                <a:ea typeface="Calibri"/>
                <a:cs typeface="Calibri"/>
                <a:sym typeface="Calibri"/>
              </a:rPr>
              <a:t> structure </a:t>
            </a:r>
            <a:r>
              <a:rPr lang="en" sz="1200" dirty="0">
                <a:latin typeface="Calibri"/>
                <a:ea typeface="Calibri"/>
                <a:cs typeface="Calibri"/>
                <a:sym typeface="Calibri"/>
              </a:rPr>
              <a:t>in the previous modules, using their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words in context. (Example: </a:t>
            </a:r>
            <a:r>
              <a:rPr lang="en" sz="1200" b="0" i="0" dirty="0">
                <a:latin typeface="Calibri"/>
                <a:ea typeface="Calibri"/>
                <a:cs typeface="Calibri"/>
                <a:sym typeface="Calibri"/>
              </a:rPr>
              <a:t>“I </a:t>
            </a:r>
            <a:r>
              <a:rPr lang="en" sz="1200" b="0" i="0" u="none" dirty="0">
                <a:latin typeface="Calibri"/>
                <a:ea typeface="Calibri"/>
                <a:cs typeface="Calibri"/>
                <a:sym typeface="Calibri"/>
              </a:rPr>
              <a:t>analyzed</a:t>
            </a:r>
            <a:r>
              <a:rPr lang="en" sz="1200" b="0" i="0" dirty="0">
                <a:latin typeface="Calibri"/>
                <a:ea typeface="Calibri"/>
                <a:cs typeface="Calibri"/>
                <a:sym typeface="Calibri"/>
              </a:rPr>
              <a:t> the Painted Essay </a:t>
            </a:r>
            <a:r>
              <a:rPr lang="en" sz="1200" b="0" i="0" u="none" dirty="0">
                <a:latin typeface="Calibri"/>
                <a:ea typeface="Calibri"/>
                <a:cs typeface="Calibri"/>
                <a:sym typeface="Calibri"/>
              </a:rPr>
              <a:t>structure</a:t>
            </a:r>
            <a:r>
              <a:rPr lang="en" sz="1200" b="0" i="0" dirty="0">
                <a:latin typeface="Calibri"/>
                <a:ea typeface="Calibri"/>
                <a:cs typeface="Calibri"/>
                <a:sym typeface="Calibri"/>
              </a:rPr>
              <a:t> by ____ [looking closely at each paragraph to determine its purpose].)</a:t>
            </a:r>
            <a:endParaRPr sz="1200" b="0" i="0" dirty="0">
              <a:latin typeface="Calibri"/>
              <a:ea typeface="Calibri"/>
              <a:cs typeface="Calibri"/>
              <a:sym typeface="Calibri"/>
            </a:endParaRPr>
          </a:p>
        </p:txBody>
      </p:sp>
      <p:sp>
        <p:nvSpPr>
          <p:cNvPr id="237" name="Google Shape;23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79628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9" name="Google Shape;99;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
        <p:cNvGrpSpPr/>
        <p:nvPr/>
      </p:nvGrpSpPr>
      <p:grpSpPr>
        <a:xfrm>
          <a:off x="0" y="0"/>
          <a:ext cx="0" cy="0"/>
          <a:chOff x="0" y="0"/>
          <a:chExt cx="0" cy="0"/>
        </a:xfrm>
      </p:grpSpPr>
      <p:sp>
        <p:nvSpPr>
          <p:cNvPr id="107" name="Google Shape;107;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8" name="Google Shape;108;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3" name="Google Shape;113;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4" name="Google Shape;114;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5"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5" Type="http://schemas.openxmlformats.org/officeDocument/2006/relationships/image" Target="../media/image5.png"/><Relationship Id="rId6"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511628" y="184025"/>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511628" y="1178225"/>
            <a:ext cx="8479971"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u="none" strike="noStrike" cap="none" dirty="0">
                <a:solidFill>
                  <a:srgbClr val="000000"/>
                </a:solidFill>
                <a:latin typeface="Century Gothic"/>
                <a:ea typeface="Century Gothic"/>
                <a:cs typeface="Century Gothic"/>
                <a:sym typeface="Century Gothic"/>
              </a:rPr>
              <a:t>The purpose of today’s lesson</a:t>
            </a:r>
            <a:r>
              <a:rPr lang="en" sz="1800" dirty="0">
                <a:solidFill>
                  <a:srgbClr val="000000"/>
                </a:solidFill>
                <a:latin typeface="Century Gothic"/>
                <a:ea typeface="Century Gothic"/>
                <a:cs typeface="Century Gothic"/>
                <a:sym typeface="Century Gothic"/>
              </a:rPr>
              <a:t>:</a:t>
            </a:r>
            <a:endParaRPr sz="1800" dirty="0">
              <a:solidFill>
                <a:srgbClr val="000000"/>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Students will analyze a model broadside using the Painted Essay® structure to generate criteria for their own broadsides. </a:t>
            </a:r>
            <a:endParaRPr sz="1800"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 for students today </a:t>
            </a:r>
            <a:r>
              <a:rPr lang="en" sz="1800" dirty="0">
                <a:latin typeface="Century Gothic"/>
                <a:ea typeface="Century Gothic"/>
                <a:cs typeface="Century Gothic"/>
                <a:sym typeface="Century Gothic"/>
              </a:rPr>
              <a:t>is</a:t>
            </a:r>
            <a:r>
              <a:rPr lang="en" sz="1800" b="0" i="0" u="none" strike="noStrike" cap="none" dirty="0">
                <a:solidFill>
                  <a:schemeClr val="dk1"/>
                </a:solidFill>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lnSpc>
                <a:spcPct val="150000"/>
              </a:lnSpc>
              <a:spcBef>
                <a:spcPts val="1700"/>
              </a:spcBef>
              <a:spcAft>
                <a:spcPts val="0"/>
              </a:spcAft>
              <a:buClr>
                <a:srgbClr val="444444"/>
              </a:buClr>
              <a:buSzPts val="1800"/>
              <a:buFont typeface="Century Gothic"/>
              <a:buAutoNum type="arabicPeriod"/>
            </a:pPr>
            <a:r>
              <a:rPr lang="en" sz="1800" dirty="0">
                <a:latin typeface="Century Gothic"/>
                <a:ea typeface="Century Gothic"/>
                <a:cs typeface="Century Gothic"/>
                <a:sym typeface="Century Gothic"/>
              </a:rPr>
              <a:t>I can use the Painted Essay® structure to analyze a model.</a:t>
            </a:r>
            <a:endParaRPr sz="1800" dirty="0">
              <a:latin typeface="Century Gothic"/>
              <a:ea typeface="Century Gothic"/>
              <a:cs typeface="Century Gothic"/>
              <a:sym typeface="Century Gothic"/>
            </a:endParaRPr>
          </a:p>
          <a:p>
            <a:pPr marL="457200" lvl="0" indent="0" algn="l" rtl="0">
              <a:lnSpc>
                <a:spcPct val="100000"/>
              </a:lnSpc>
              <a:spcBef>
                <a:spcPts val="1700"/>
              </a:spcBef>
              <a:spcAft>
                <a:spcPts val="0"/>
              </a:spcAft>
              <a:buSzPts val="2100"/>
              <a:buNone/>
            </a:pP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Analyzing a Model</a:t>
            </a:r>
            <a:endParaRPr sz="30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sp>
        <p:nvSpPr>
          <p:cNvPr id="247" name="Google Shape;247;p35"/>
          <p:cNvSpPr txBox="1"/>
          <p:nvPr/>
        </p:nvSpPr>
        <p:spPr>
          <a:xfrm>
            <a:off x="4923800" y="930100"/>
            <a:ext cx="3334500" cy="2213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Working with a partner, determine: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What is the gist of these paragraphs?</a:t>
            </a:r>
            <a:endParaRPr sz="2400" b="0" i="0" u="none" strike="noStrike" cap="none">
              <a:solidFill>
                <a:srgbClr val="000000"/>
              </a:solidFill>
              <a:latin typeface="Century Gothic"/>
              <a:ea typeface="Century Gothic"/>
              <a:cs typeface="Century Gothic"/>
              <a:sym typeface="Century Gothic"/>
            </a:endParaRPr>
          </a:p>
        </p:txBody>
      </p:sp>
      <p:pic>
        <p:nvPicPr>
          <p:cNvPr id="248" name="Google Shape;248;p35"/>
          <p:cNvPicPr preferRelativeResize="0"/>
          <p:nvPr/>
        </p:nvPicPr>
        <p:blipFill rotWithShape="1">
          <a:blip r:embed="rId3">
            <a:alphaModFix/>
          </a:blip>
          <a:srcRect/>
          <a:stretch/>
        </p:blipFill>
        <p:spPr>
          <a:xfrm>
            <a:off x="300125" y="930100"/>
            <a:ext cx="3728004" cy="3666000"/>
          </a:xfrm>
          <a:prstGeom prst="rect">
            <a:avLst/>
          </a:prstGeom>
          <a:noFill/>
          <a:ln w="9525" cap="flat" cmpd="sng">
            <a:solidFill>
              <a:schemeClr val="dk2"/>
            </a:solidFill>
            <a:prstDash val="solid"/>
            <a:round/>
            <a:headEnd type="none" w="sm" len="sm"/>
            <a:tailEnd type="none" w="sm" len="sm"/>
          </a:ln>
        </p:spPr>
      </p:pic>
      <p:pic>
        <p:nvPicPr>
          <p:cNvPr id="249" name="Google Shape;249;p35"/>
          <p:cNvPicPr preferRelativeResize="0"/>
          <p:nvPr/>
        </p:nvPicPr>
        <p:blipFill rotWithShape="1">
          <a:blip r:embed="rId4">
            <a:alphaModFix/>
          </a:blip>
          <a:srcRect/>
          <a:stretch/>
        </p:blipFill>
        <p:spPr>
          <a:xfrm>
            <a:off x="8413233" y="4371878"/>
            <a:ext cx="579075" cy="579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Analyzing A Model</a:t>
            </a:r>
            <a:endParaRPr>
              <a:latin typeface="Century Gothic"/>
              <a:ea typeface="Century Gothic"/>
              <a:cs typeface="Century Gothic"/>
              <a:sym typeface="Century Gothic"/>
            </a:endParaRPr>
          </a:p>
        </p:txBody>
      </p:sp>
      <p:pic>
        <p:nvPicPr>
          <p:cNvPr id="255" name="Google Shape;255;p36"/>
          <p:cNvPicPr preferRelativeResize="0"/>
          <p:nvPr/>
        </p:nvPicPr>
        <p:blipFill rotWithShape="1">
          <a:blip r:embed="rId3">
            <a:alphaModFix/>
          </a:blip>
          <a:srcRect/>
          <a:stretch/>
        </p:blipFill>
        <p:spPr>
          <a:xfrm>
            <a:off x="713901" y="1034694"/>
            <a:ext cx="3631047" cy="3570656"/>
          </a:xfrm>
          <a:prstGeom prst="rect">
            <a:avLst/>
          </a:prstGeom>
          <a:noFill/>
          <a:ln w="9525" cap="flat" cmpd="sng">
            <a:solidFill>
              <a:schemeClr val="dk2"/>
            </a:solidFill>
            <a:prstDash val="solid"/>
            <a:round/>
            <a:headEnd type="none" w="sm" len="sm"/>
            <a:tailEnd type="none" w="sm" len="sm"/>
          </a:ln>
        </p:spPr>
      </p:pic>
      <p:sp>
        <p:nvSpPr>
          <p:cNvPr id="256" name="Google Shape;256;p36"/>
          <p:cNvSpPr txBox="1"/>
          <p:nvPr/>
        </p:nvSpPr>
        <p:spPr>
          <a:xfrm>
            <a:off x="4686300" y="1057275"/>
            <a:ext cx="3443400" cy="3486300"/>
          </a:xfrm>
          <a:prstGeom prst="rect">
            <a:avLst/>
          </a:prstGeom>
          <a:solidFill>
            <a:srgbClr val="999999"/>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rgbClr val="000000"/>
                </a:solidFill>
                <a:latin typeface="Century Gothic"/>
                <a:ea typeface="Century Gothic"/>
                <a:cs typeface="Century Gothic"/>
                <a:sym typeface="Century Gothic"/>
              </a:rPr>
              <a:t>Painted Essay® Directions</a:t>
            </a:r>
            <a:endParaRPr sz="1400" b="1"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r>
              <a:rPr lang="en" sz="1400" b="0" i="0" u="none" strike="noStrike" cap="none" dirty="0" smtClean="0">
                <a:solidFill>
                  <a:srgbClr val="000000"/>
                </a:solidFill>
                <a:latin typeface="Century Gothic"/>
                <a:ea typeface="Century Gothic"/>
                <a:cs typeface="Century Gothic"/>
                <a:sym typeface="Century Gothic"/>
              </a:rPr>
              <a:t>Find </a:t>
            </a:r>
            <a:r>
              <a:rPr lang="en" sz="1400" b="0" i="0" u="none" strike="noStrike" cap="none" dirty="0">
                <a:solidFill>
                  <a:srgbClr val="000000"/>
                </a:solidFill>
                <a:latin typeface="Century Gothic"/>
                <a:ea typeface="Century Gothic"/>
                <a:cs typeface="Century Gothic"/>
                <a:sym typeface="Century Gothic"/>
              </a:rPr>
              <a:t>the introductory paragraph.  Color that </a:t>
            </a:r>
            <a:r>
              <a:rPr lang="en" sz="1400" b="0" i="0" u="none" strike="noStrike" cap="none" dirty="0" smtClean="0">
                <a:solidFill>
                  <a:srgbClr val="FF0000"/>
                </a:solidFill>
                <a:latin typeface="Century Gothic"/>
                <a:ea typeface="Century Gothic"/>
                <a:cs typeface="Century Gothic"/>
                <a:sym typeface="Century Gothic"/>
              </a:rPr>
              <a:t>red.</a:t>
            </a:r>
            <a:endParaRPr lang="en" dirty="0">
              <a:solidFill>
                <a:srgbClr val="FF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endParaRPr lang="en" sz="1400" b="0" i="0" u="none" strike="noStrike" cap="none" dirty="0">
              <a:solidFill>
                <a:srgbClr val="FF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r>
              <a:rPr lang="en" sz="1400" b="0" i="0" u="none" strike="noStrike" cap="none" dirty="0" smtClean="0">
                <a:solidFill>
                  <a:srgbClr val="000000"/>
                </a:solidFill>
                <a:latin typeface="Century Gothic"/>
                <a:ea typeface="Century Gothic"/>
                <a:cs typeface="Century Gothic"/>
                <a:sym typeface="Century Gothic"/>
              </a:rPr>
              <a:t>Find </a:t>
            </a:r>
            <a:r>
              <a:rPr lang="en" sz="1400" b="0" i="0" u="none" strike="noStrike" cap="none" dirty="0">
                <a:solidFill>
                  <a:srgbClr val="000000"/>
                </a:solidFill>
                <a:latin typeface="Century Gothic"/>
                <a:ea typeface="Century Gothic"/>
                <a:cs typeface="Century Gothic"/>
                <a:sym typeface="Century Gothic"/>
              </a:rPr>
              <a:t>the gist statement in the introductory paragraph.  Color that </a:t>
            </a:r>
            <a:r>
              <a:rPr lang="en" sz="1400" b="0" i="0" u="none" strike="noStrike" cap="none" dirty="0" smtClean="0">
                <a:solidFill>
                  <a:srgbClr val="00FF00"/>
                </a:solidFill>
                <a:latin typeface="Century Gothic"/>
                <a:ea typeface="Century Gothic"/>
                <a:cs typeface="Century Gothic"/>
                <a:sym typeface="Century Gothic"/>
              </a:rPr>
              <a:t>green.</a:t>
            </a:r>
            <a:endParaRPr lang="en" dirty="0">
              <a:solidFill>
                <a:srgbClr val="00FF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endParaRPr lang="en" sz="1400" b="0" i="0" u="none" strike="noStrike" cap="none" dirty="0">
              <a:solidFill>
                <a:srgbClr val="00FF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r>
              <a:rPr lang="en" sz="1400" b="0" i="0" u="none" strike="noStrike" cap="none" dirty="0" smtClean="0">
                <a:solidFill>
                  <a:srgbClr val="000000"/>
                </a:solidFill>
                <a:latin typeface="Century Gothic"/>
                <a:ea typeface="Century Gothic"/>
                <a:cs typeface="Century Gothic"/>
                <a:sym typeface="Century Gothic"/>
              </a:rPr>
              <a:t>Find </a:t>
            </a:r>
            <a:r>
              <a:rPr lang="en" sz="1400" b="0" i="0" u="none" strike="noStrike" cap="none" dirty="0">
                <a:solidFill>
                  <a:srgbClr val="000000"/>
                </a:solidFill>
                <a:latin typeface="Century Gothic"/>
                <a:ea typeface="Century Gothic"/>
                <a:cs typeface="Century Gothic"/>
                <a:sym typeface="Century Gothic"/>
              </a:rPr>
              <a:t>the paragraphs that prove the author’s focus statement.  Color those paragraphs </a:t>
            </a:r>
            <a:r>
              <a:rPr lang="en" sz="1400" b="0" i="0" u="none" strike="noStrike" cap="none" dirty="0" smtClean="0">
                <a:solidFill>
                  <a:srgbClr val="FFFF00"/>
                </a:solidFill>
                <a:latin typeface="Century Gothic"/>
                <a:ea typeface="Century Gothic"/>
                <a:cs typeface="Century Gothic"/>
                <a:sym typeface="Century Gothic"/>
              </a:rPr>
              <a:t>yellow.</a:t>
            </a:r>
            <a:endParaRPr lang="en" dirty="0">
              <a:solidFill>
                <a:srgbClr val="FFFF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endParaRPr lang="en" sz="1400" b="0" i="0" u="none" strike="noStrike" cap="none" dirty="0">
              <a:solidFill>
                <a:srgbClr val="FFFF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mj-lt"/>
              <a:buAutoNum type="arabicPeriod"/>
            </a:pPr>
            <a:r>
              <a:rPr lang="en" sz="1400" b="0" i="0" u="none" strike="noStrike" cap="none" dirty="0" smtClean="0">
                <a:solidFill>
                  <a:srgbClr val="000000"/>
                </a:solidFill>
                <a:latin typeface="Century Gothic"/>
                <a:ea typeface="Century Gothic"/>
                <a:cs typeface="Century Gothic"/>
                <a:sym typeface="Century Gothic"/>
              </a:rPr>
              <a:t>Find </a:t>
            </a:r>
            <a:r>
              <a:rPr lang="en" sz="1400" b="0" i="0" u="none" strike="noStrike" cap="none" dirty="0">
                <a:solidFill>
                  <a:srgbClr val="000000"/>
                </a:solidFill>
                <a:latin typeface="Century Gothic"/>
                <a:ea typeface="Century Gothic"/>
                <a:cs typeface="Century Gothic"/>
                <a:sym typeface="Century Gothic"/>
              </a:rPr>
              <a:t>the concluding paragraph.  Color that </a:t>
            </a:r>
            <a:r>
              <a:rPr lang="en" sz="1400" b="0" i="0" u="none" strike="noStrike" cap="none" dirty="0">
                <a:solidFill>
                  <a:srgbClr val="00FF00"/>
                </a:solidFill>
                <a:latin typeface="Century Gothic"/>
                <a:ea typeface="Century Gothic"/>
                <a:cs typeface="Century Gothic"/>
                <a:sym typeface="Century Gothic"/>
              </a:rPr>
              <a:t>green.</a:t>
            </a:r>
            <a:endParaRPr sz="1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7"/>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pic>
        <p:nvPicPr>
          <p:cNvPr id="262"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pic>
        <p:nvPicPr>
          <p:cNvPr id="263" name="Google Shape;263;p37"/>
          <p:cNvPicPr preferRelativeResize="0"/>
          <p:nvPr/>
        </p:nvPicPr>
        <p:blipFill rotWithShape="1">
          <a:blip r:embed="rId4">
            <a:alphaModFix/>
          </a:blip>
          <a:srcRect/>
          <a:stretch/>
        </p:blipFill>
        <p:spPr>
          <a:xfrm>
            <a:off x="628673" y="1014423"/>
            <a:ext cx="3037994" cy="3581375"/>
          </a:xfrm>
          <a:prstGeom prst="rect">
            <a:avLst/>
          </a:prstGeom>
          <a:noFill/>
          <a:ln w="9525" cap="flat" cmpd="sng">
            <a:solidFill>
              <a:schemeClr val="dk2"/>
            </a:solidFill>
            <a:prstDash val="solid"/>
            <a:round/>
            <a:headEnd type="none" w="sm" len="sm"/>
            <a:tailEnd type="none" w="sm" len="sm"/>
          </a:ln>
        </p:spPr>
      </p:pic>
      <p:pic>
        <p:nvPicPr>
          <p:cNvPr id="264" name="Google Shape;264;p37"/>
          <p:cNvPicPr preferRelativeResize="0"/>
          <p:nvPr/>
        </p:nvPicPr>
        <p:blipFill rotWithShape="1">
          <a:blip r:embed="rId5">
            <a:alphaModFix/>
          </a:blip>
          <a:srcRect/>
          <a:stretch/>
        </p:blipFill>
        <p:spPr>
          <a:xfrm>
            <a:off x="4829175" y="1014413"/>
            <a:ext cx="2800350" cy="3743325"/>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8"/>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sp>
        <p:nvSpPr>
          <p:cNvPr id="271" name="Google Shape;271;p38"/>
          <p:cNvSpPr txBox="1"/>
          <p:nvPr/>
        </p:nvSpPr>
        <p:spPr>
          <a:xfrm>
            <a:off x="528625" y="1391550"/>
            <a:ext cx="6872400" cy="236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However, taking a side,</a:t>
            </a:r>
            <a:r>
              <a:rPr lang="en" sz="2400" b="1" i="0" u="none" strike="noStrike" cap="none">
                <a:solidFill>
                  <a:srgbClr val="000000"/>
                </a:solidFill>
                <a:latin typeface="Century Gothic"/>
                <a:ea typeface="Century Gothic"/>
                <a:cs typeface="Century Gothic"/>
                <a:sym typeface="Century Gothic"/>
              </a:rPr>
              <a:t> </a:t>
            </a:r>
            <a:endParaRPr sz="2400" b="1" i="0" u="none" strike="noStrike" cap="none">
              <a:solidFill>
                <a:srgbClr val="000000"/>
              </a:solidFill>
              <a:latin typeface="Century Gothic"/>
              <a:ea typeface="Century Gothic"/>
              <a:cs typeface="Century Gothic"/>
              <a:sym typeface="Century Gothic"/>
            </a:endParaRPr>
          </a:p>
        </p:txBody>
      </p:sp>
      <p:pic>
        <p:nvPicPr>
          <p:cNvPr id="5"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9"/>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sp>
        <p:nvSpPr>
          <p:cNvPr id="278" name="Google Shape;278;p39"/>
          <p:cNvSpPr txBox="1"/>
          <p:nvPr/>
        </p:nvSpPr>
        <p:spPr>
          <a:xfrm>
            <a:off x="528625" y="1391550"/>
            <a:ext cx="6872400" cy="236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either side,</a:t>
            </a:r>
            <a:endParaRPr sz="2400" b="1" i="0" u="none" strike="noStrike" cap="none">
              <a:solidFill>
                <a:srgbClr val="000000"/>
              </a:solidFill>
              <a:latin typeface="Century Gothic"/>
              <a:ea typeface="Century Gothic"/>
              <a:cs typeface="Century Gothic"/>
              <a:sym typeface="Century Gothic"/>
            </a:endParaRPr>
          </a:p>
        </p:txBody>
      </p:sp>
      <p:pic>
        <p:nvPicPr>
          <p:cNvPr id="5"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0"/>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sp>
        <p:nvSpPr>
          <p:cNvPr id="285" name="Google Shape;285;p40"/>
          <p:cNvSpPr txBox="1"/>
          <p:nvPr/>
        </p:nvSpPr>
        <p:spPr>
          <a:xfrm>
            <a:off x="528625" y="1391550"/>
            <a:ext cx="6872400" cy="236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goes against our beliefs as Quakers.</a:t>
            </a:r>
            <a:endParaRPr sz="2400" b="1" i="0" u="none" strike="noStrike" cap="none">
              <a:solidFill>
                <a:srgbClr val="000000"/>
              </a:solidFill>
              <a:latin typeface="Century Gothic"/>
              <a:ea typeface="Century Gothic"/>
              <a:cs typeface="Century Gothic"/>
              <a:sym typeface="Century Gothic"/>
            </a:endParaRPr>
          </a:p>
        </p:txBody>
      </p:sp>
      <p:pic>
        <p:nvPicPr>
          <p:cNvPr id="5"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1"/>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sp>
        <p:nvSpPr>
          <p:cNvPr id="292" name="Google Shape;292;p41"/>
          <p:cNvSpPr txBox="1"/>
          <p:nvPr/>
        </p:nvSpPr>
        <p:spPr>
          <a:xfrm>
            <a:off x="528625" y="1391550"/>
            <a:ext cx="6872400" cy="236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It is important</a:t>
            </a:r>
            <a:endParaRPr sz="2400" b="1" i="0" u="none" strike="noStrike" cap="none">
              <a:solidFill>
                <a:srgbClr val="000000"/>
              </a:solidFill>
              <a:latin typeface="Century Gothic"/>
              <a:ea typeface="Century Gothic"/>
              <a:cs typeface="Century Gothic"/>
              <a:sym typeface="Century Gothic"/>
            </a:endParaRPr>
          </a:p>
        </p:txBody>
      </p:sp>
      <p:pic>
        <p:nvPicPr>
          <p:cNvPr id="5"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2"/>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sp>
        <p:nvSpPr>
          <p:cNvPr id="299" name="Google Shape;299;p42"/>
          <p:cNvSpPr txBox="1"/>
          <p:nvPr/>
        </p:nvSpPr>
        <p:spPr>
          <a:xfrm>
            <a:off x="528625" y="1391550"/>
            <a:ext cx="6872400" cy="236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to stay uninvolved.</a:t>
            </a:r>
            <a:endParaRPr sz="2400" b="1" i="0" u="none" strike="noStrike" cap="none">
              <a:solidFill>
                <a:srgbClr val="000000"/>
              </a:solidFill>
              <a:latin typeface="Century Gothic"/>
              <a:ea typeface="Century Gothic"/>
              <a:cs typeface="Century Gothic"/>
              <a:sym typeface="Century Gothic"/>
            </a:endParaRPr>
          </a:p>
        </p:txBody>
      </p:sp>
      <p:pic>
        <p:nvPicPr>
          <p:cNvPr id="5"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3"/>
          <p:cNvSpPr txBox="1">
            <a:spLocks noGrp="1"/>
          </p:cNvSpPr>
          <p:nvPr>
            <p:ph type="title"/>
          </p:nvPr>
        </p:nvSpPr>
        <p:spPr>
          <a:xfrm>
            <a:off x="371475" y="273850"/>
            <a:ext cx="8358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800">
                <a:latin typeface="Century Gothic"/>
                <a:ea typeface="Century Gothic"/>
                <a:cs typeface="Century Gothic"/>
                <a:sym typeface="Century Gothic"/>
              </a:rPr>
              <a:t>Language Dive I:  Violence Is Not the Answer!</a:t>
            </a:r>
            <a:endParaRPr sz="2800">
              <a:latin typeface="Century Gothic"/>
              <a:ea typeface="Century Gothic"/>
              <a:cs typeface="Century Gothic"/>
              <a:sym typeface="Century Gothic"/>
            </a:endParaRPr>
          </a:p>
        </p:txBody>
      </p:sp>
      <p:sp>
        <p:nvSpPr>
          <p:cNvPr id="306" name="Google Shape;306;p43"/>
          <p:cNvSpPr txBox="1"/>
          <p:nvPr/>
        </p:nvSpPr>
        <p:spPr>
          <a:xfrm>
            <a:off x="2436000" y="1335900"/>
            <a:ext cx="4272000" cy="247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000000"/>
                </a:solidFill>
                <a:latin typeface="Century Gothic"/>
                <a:ea typeface="Century Gothic"/>
                <a:cs typeface="Century Gothic"/>
                <a:sym typeface="Century Gothic"/>
              </a:rPr>
              <a:t>However, taking a side, either side, goes against our beliefs as Quakers.  It is important to stay uninvolved.</a:t>
            </a:r>
            <a:endParaRPr sz="2400" b="1" i="0" u="none" strike="noStrike" cap="none">
              <a:solidFill>
                <a:srgbClr val="000000"/>
              </a:solidFill>
              <a:latin typeface="Century Gothic"/>
              <a:ea typeface="Century Gothic"/>
              <a:cs typeface="Century Gothic"/>
              <a:sym typeface="Century Gothic"/>
            </a:endParaRPr>
          </a:p>
        </p:txBody>
      </p:sp>
      <p:pic>
        <p:nvPicPr>
          <p:cNvPr id="5" name="Google Shape;262;p37"/>
          <p:cNvPicPr preferRelativeResize="0"/>
          <p:nvPr/>
        </p:nvPicPr>
        <p:blipFill rotWithShape="1">
          <a:blip r:embed="rId3">
            <a:alphaModFix/>
          </a:blip>
          <a:srcRect/>
          <a:stretch/>
        </p:blipFill>
        <p:spPr>
          <a:xfrm>
            <a:off x="8401508" y="4394771"/>
            <a:ext cx="612989" cy="551757"/>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4"/>
          <p:cNvSpPr txBox="1">
            <a:spLocks noGrp="1"/>
          </p:cNvSpPr>
          <p:nvPr>
            <p:ph type="title"/>
          </p:nvPr>
        </p:nvSpPr>
        <p:spPr>
          <a:xfrm>
            <a:off x="374837" y="-46842"/>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3200" b="1" dirty="0">
                <a:latin typeface="Century Gothic"/>
                <a:ea typeface="Century Gothic"/>
                <a:cs typeface="Century Gothic"/>
                <a:sym typeface="Century Gothic"/>
              </a:rPr>
              <a:t>Opinion Writing Checklist</a:t>
            </a:r>
            <a:endParaRPr sz="3200" b="1" dirty="0">
              <a:latin typeface="Century Gothic"/>
              <a:ea typeface="Century Gothic"/>
              <a:cs typeface="Century Gothic"/>
              <a:sym typeface="Century Gothic"/>
            </a:endParaRPr>
          </a:p>
        </p:txBody>
      </p:sp>
      <p:pic>
        <p:nvPicPr>
          <p:cNvPr id="2" name="Picture 1"/>
          <p:cNvPicPr>
            <a:picLocks noChangeAspect="1"/>
          </p:cNvPicPr>
          <p:nvPr/>
        </p:nvPicPr>
        <p:blipFill>
          <a:blip r:embed="rId3"/>
          <a:stretch>
            <a:fillRect/>
          </a:stretch>
        </p:blipFill>
        <p:spPr>
          <a:xfrm>
            <a:off x="641268" y="1394796"/>
            <a:ext cx="3443656" cy="3748704"/>
          </a:xfrm>
          <a:prstGeom prst="rect">
            <a:avLst/>
          </a:prstGeom>
        </p:spPr>
      </p:pic>
      <p:pic>
        <p:nvPicPr>
          <p:cNvPr id="3" name="Picture 2"/>
          <p:cNvPicPr>
            <a:picLocks noChangeAspect="1"/>
          </p:cNvPicPr>
          <p:nvPr/>
        </p:nvPicPr>
        <p:blipFill>
          <a:blip r:embed="rId4"/>
          <a:stretch>
            <a:fillRect/>
          </a:stretch>
        </p:blipFill>
        <p:spPr>
          <a:xfrm>
            <a:off x="760021" y="751016"/>
            <a:ext cx="3123550" cy="666687"/>
          </a:xfrm>
          <a:prstGeom prst="rect">
            <a:avLst/>
          </a:prstGeom>
        </p:spPr>
      </p:pic>
      <p:pic>
        <p:nvPicPr>
          <p:cNvPr id="4" name="Picture 3"/>
          <p:cNvPicPr>
            <a:picLocks noChangeAspect="1"/>
          </p:cNvPicPr>
          <p:nvPr/>
        </p:nvPicPr>
        <p:blipFill>
          <a:blip r:embed="rId5"/>
          <a:stretch>
            <a:fillRect/>
          </a:stretch>
        </p:blipFill>
        <p:spPr>
          <a:xfrm>
            <a:off x="4880758" y="830972"/>
            <a:ext cx="3812460" cy="408689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5</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5</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5</a:t>
            </a:r>
            <a:r>
              <a:rPr lang="en" sz="1700" b="0" i="0"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SzPts val="2100"/>
              <a:buNone/>
            </a:pPr>
            <a:endParaRPr lang="en" sz="1700" smtClean="0">
              <a:latin typeface="Century Gothic"/>
              <a:ea typeface="Century Gothic"/>
              <a:cs typeface="Century Gothic"/>
              <a:sym typeface="Century Gothic"/>
            </a:endParaRPr>
          </a:p>
          <a:p>
            <a:pPr marL="0" marR="0" lvl="0" indent="0" algn="l" rtl="0">
              <a:lnSpc>
                <a:spcPct val="100000"/>
              </a:lnSpc>
              <a:spcBef>
                <a:spcPts val="0"/>
              </a:spcBef>
              <a:spcAft>
                <a:spcPts val="0"/>
              </a:spcAft>
              <a:buSzPts val="2100"/>
              <a:buNone/>
            </a:pPr>
            <a:r>
              <a:rPr lang="en" sz="170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Engaging the Reader:  Reading Aloud and Determining the Gist</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a Model</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Language Dive I:  Violence Is Not the Answer!</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Reflecting on Learning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Reflecting on Learning Target</a:t>
            </a:r>
            <a:endParaRPr sz="3200" u="none" strike="noStrike" cap="none">
              <a:solidFill>
                <a:srgbClr val="000000"/>
              </a:solidFill>
              <a:latin typeface="Century Gothic"/>
              <a:ea typeface="Century Gothic"/>
              <a:cs typeface="Century Gothic"/>
              <a:sym typeface="Century Gothic"/>
            </a:endParaRPr>
          </a:p>
        </p:txBody>
      </p:sp>
      <p:sp>
        <p:nvSpPr>
          <p:cNvPr id="319" name="Google Shape;319;p45"/>
          <p:cNvSpPr txBox="1">
            <a:spLocks noGrp="1"/>
          </p:cNvSpPr>
          <p:nvPr>
            <p:ph type="body" idx="1"/>
          </p:nvPr>
        </p:nvSpPr>
        <p:spPr>
          <a:xfrm>
            <a:off x="387000" y="1410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rgbClr val="000000"/>
              </a:buClr>
              <a:buSzPts val="2400"/>
              <a:buFont typeface="Century Gothic"/>
              <a:buAutoNum type="arabicPeriod"/>
            </a:pPr>
            <a:r>
              <a:rPr lang="en" sz="2400">
                <a:latin typeface="Century Gothic"/>
                <a:ea typeface="Century Gothic"/>
                <a:cs typeface="Century Gothic"/>
                <a:sym typeface="Century Gothic"/>
              </a:rPr>
              <a:t>I can use the </a:t>
            </a:r>
            <a:r>
              <a:rPr lang="en" sz="2400" u="sng">
                <a:latin typeface="Century Gothic"/>
                <a:ea typeface="Century Gothic"/>
                <a:cs typeface="Century Gothic"/>
                <a:sym typeface="Century Gothic"/>
              </a:rPr>
              <a:t>Painted Essay®</a:t>
            </a:r>
            <a:r>
              <a:rPr lang="en" sz="2400">
                <a:latin typeface="Century Gothic"/>
                <a:ea typeface="Century Gothic"/>
                <a:cs typeface="Century Gothic"/>
                <a:sym typeface="Century Gothic"/>
              </a:rPr>
              <a:t> structure to analyze a model.</a:t>
            </a:r>
            <a:endParaRPr sz="2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a:solidFill>
                <a:srgbClr val="000000"/>
              </a:solidFill>
              <a:latin typeface="Century Gothic"/>
              <a:ea typeface="Century Gothic"/>
              <a:cs typeface="Century Gothic"/>
              <a:sym typeface="Century Gothic"/>
            </a:endParaRPr>
          </a:p>
        </p:txBody>
      </p:sp>
      <p:pic>
        <p:nvPicPr>
          <p:cNvPr id="320" name="Google Shape;320;p45"/>
          <p:cNvPicPr preferRelativeResize="0"/>
          <p:nvPr/>
        </p:nvPicPr>
        <p:blipFill rotWithShape="1">
          <a:blip r:embed="rId3">
            <a:alphaModFix/>
          </a:blip>
          <a:srcRect/>
          <a:stretch/>
        </p:blipFill>
        <p:spPr>
          <a:xfrm>
            <a:off x="7755779" y="4321450"/>
            <a:ext cx="640074" cy="596236"/>
          </a:xfrm>
          <a:prstGeom prst="rect">
            <a:avLst/>
          </a:prstGeom>
          <a:noFill/>
          <a:ln>
            <a:noFill/>
          </a:ln>
        </p:spPr>
      </p:pic>
      <p:pic>
        <p:nvPicPr>
          <p:cNvPr id="321" name="Google Shape;321;p45"/>
          <p:cNvPicPr preferRelativeResize="0"/>
          <p:nvPr/>
        </p:nvPicPr>
        <p:blipFill rotWithShape="1">
          <a:blip r:embed="rId4">
            <a:alphaModFix/>
          </a:blip>
          <a:srcRect/>
          <a:stretch/>
        </p:blipFill>
        <p:spPr>
          <a:xfrm>
            <a:off x="8395853" y="4321450"/>
            <a:ext cx="563026" cy="599223"/>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27" name="Google Shape;327;p46"/>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rgbClr val="444444"/>
                </a:solidFill>
              </a:rPr>
              <a:t>Choose and response to an opinion </a:t>
            </a:r>
            <a:r>
              <a:rPr lang="en" sz="1800" b="1" dirty="0">
                <a:solidFill>
                  <a:srgbClr val="444444"/>
                </a:solidFill>
              </a:rPr>
              <a:t>QuickWrite prompt </a:t>
            </a:r>
            <a:r>
              <a:rPr lang="en" sz="1800" dirty="0">
                <a:solidFill>
                  <a:srgbClr val="444444"/>
                </a:solidFill>
              </a:rPr>
              <a:t>in your Unit 3 homework.</a:t>
            </a: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AutoNum type="alphaUcPeriod"/>
            </a:pPr>
            <a:r>
              <a:rPr lang="en" sz="1800" dirty="0">
                <a:solidFill>
                  <a:srgbClr val="444444"/>
                </a:solidFill>
              </a:rPr>
              <a:t>Complete Language Dive I Practice:  Violence Is Not the Answer! </a:t>
            </a:r>
            <a:r>
              <a:rPr lang="en-US" sz="1800" dirty="0" err="1" smtClean="0">
                <a:solidFill>
                  <a:srgbClr val="444444"/>
                </a:solidFill>
              </a:rPr>
              <a:t>i</a:t>
            </a:r>
            <a:r>
              <a:rPr lang="en" sz="1800" dirty="0" smtClean="0">
                <a:solidFill>
                  <a:srgbClr val="444444"/>
                </a:solidFill>
              </a:rPr>
              <a:t>n </a:t>
            </a:r>
            <a:r>
              <a:rPr lang="en" sz="1800" dirty="0">
                <a:solidFill>
                  <a:srgbClr val="444444"/>
                </a:solidFill>
              </a:rPr>
              <a:t>your homework resources.</a:t>
            </a: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rgbClr val="444444"/>
                </a:solidFill>
                <a:latin typeface="Century Gothic"/>
                <a:ea typeface="Century Gothic"/>
                <a:cs typeface="Century Gothic"/>
                <a:sym typeface="Century Gothic"/>
              </a:rPr>
              <a:t>Accountable 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28" name="Google Shape;328;p46"/>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7"/>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34" name="Google Shape;334;p47"/>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35" name="Google Shape;335;p47"/>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42" name="Google Shape;342;p48"/>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43" name="Google Shape;343;p48"/>
          <p:cNvGraphicFramePr/>
          <p:nvPr/>
        </p:nvGraphicFramePr>
        <p:xfrm>
          <a:off x="952500" y="2822000"/>
          <a:ext cx="7239000" cy="1859219"/>
        </p:xfrm>
        <a:graphic>
          <a:graphicData uri="http://schemas.openxmlformats.org/drawingml/2006/table">
            <a:tbl>
              <a:tblPr>
                <a:noFill/>
                <a:tableStyleId>{93E79A50-099C-4F39-8CA8-14C003966116}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5</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5</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4</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Turn &amp; Talk, Think-Pair-Share, Language Dive,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647500" y="4454999"/>
            <a:ext cx="496500" cy="496500"/>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7342725" y="4455000"/>
            <a:ext cx="496500" cy="496500"/>
          </a:xfrm>
          <a:prstGeom prst="rect">
            <a:avLst/>
          </a:prstGeom>
          <a:noFill/>
          <a:ln>
            <a:noFill/>
          </a:ln>
        </p:spPr>
      </p:pic>
      <p:pic>
        <p:nvPicPr>
          <p:cNvPr id="198" name="Google Shape;198;p29"/>
          <p:cNvPicPr preferRelativeResize="0"/>
          <p:nvPr/>
        </p:nvPicPr>
        <p:blipFill rotWithShape="1">
          <a:blip r:embed="rId5">
            <a:alphaModFix/>
          </a:blip>
          <a:srcRect/>
          <a:stretch/>
        </p:blipFill>
        <p:spPr>
          <a:xfrm>
            <a:off x="6766575" y="4455000"/>
            <a:ext cx="496500" cy="496500"/>
          </a:xfrm>
          <a:prstGeom prst="rect">
            <a:avLst/>
          </a:prstGeom>
          <a:noFill/>
          <a:ln>
            <a:noFill/>
          </a:ln>
        </p:spPr>
      </p:pic>
      <p:pic>
        <p:nvPicPr>
          <p:cNvPr id="199" name="Google Shape;199;p29"/>
          <p:cNvPicPr preferRelativeResize="0"/>
          <p:nvPr/>
        </p:nvPicPr>
        <p:blipFill rotWithShape="1">
          <a:blip r:embed="rId6">
            <a:alphaModFix/>
          </a:blip>
          <a:srcRect/>
          <a:stretch/>
        </p:blipFill>
        <p:spPr>
          <a:xfrm>
            <a:off x="7938575" y="4341925"/>
            <a:ext cx="609575" cy="6095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5" name="Google Shape;205;p30"/>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5</a:t>
            </a:r>
            <a:r>
              <a:rPr lang="en" sz="1800" b="1" i="0" u="none" strike="noStrike" cap="none" dirty="0">
                <a:solidFill>
                  <a:schemeClr val="dk1"/>
                </a:solidFill>
                <a:latin typeface="Century Gothic"/>
                <a:ea typeface="Century Gothic"/>
                <a:cs typeface="Century Gothic"/>
                <a:sym typeface="Century Gothic"/>
              </a:rPr>
              <a:t>: </a:t>
            </a:r>
            <a:r>
              <a:rPr lang="en" sz="1800" i="0" u="none" strike="noStrike" cap="none" dirty="0">
                <a:solidFill>
                  <a:schemeClr val="dk1"/>
                </a:solidFill>
                <a:latin typeface="Century Gothic"/>
                <a:ea typeface="Century Gothic"/>
                <a:cs typeface="Century Gothic"/>
                <a:sym typeface="Century Gothic"/>
              </a:rPr>
              <a:t>Supports for Students Who Need It</a:t>
            </a:r>
            <a:endParaRPr sz="18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i="0" u="none" strike="noStrike" cap="none"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latin typeface="Century Gothic"/>
                <a:ea typeface="Century Gothic"/>
                <a:cs typeface="Century Gothic"/>
                <a:sym typeface="Century Gothic"/>
              </a:rPr>
              <a:t>In this lesson, students get multiple representation cues with the color-coding provided by the </a:t>
            </a:r>
            <a:r>
              <a:rPr lang="en" sz="1400" b="1" dirty="0">
                <a:latin typeface="Century Gothic"/>
                <a:ea typeface="Century Gothic"/>
                <a:cs typeface="Century Gothic"/>
                <a:sym typeface="Century Gothic"/>
              </a:rPr>
              <a:t>Painted Essay® template</a:t>
            </a:r>
            <a:r>
              <a:rPr lang="en" sz="1400" dirty="0">
                <a:latin typeface="Century Gothic"/>
                <a:ea typeface="Century Gothic"/>
                <a:cs typeface="Century Gothic"/>
                <a:sym typeface="Century Gothic"/>
              </a:rPr>
              <a:t>. Some may need additional support comprehending the </a:t>
            </a:r>
            <a:r>
              <a:rPr lang="en" sz="1400" b="1" dirty="0">
                <a:latin typeface="Century Gothic"/>
                <a:ea typeface="Century Gothic"/>
                <a:cs typeface="Century Gothic"/>
                <a:sym typeface="Century Gothic"/>
              </a:rPr>
              <a:t>Model Broadside: Quaker Perspective</a:t>
            </a:r>
            <a:r>
              <a:rPr lang="en" sz="1400" dirty="0">
                <a:latin typeface="Century Gothic"/>
                <a:ea typeface="Century Gothic"/>
                <a:cs typeface="Century Gothic"/>
                <a:sym typeface="Century Gothic"/>
              </a:rPr>
              <a:t>. Consider color-coding each part of the </a:t>
            </a:r>
            <a:r>
              <a:rPr lang="en" sz="1400" b="1" dirty="0">
                <a:latin typeface="Century Gothic"/>
                <a:ea typeface="Century Gothic"/>
                <a:cs typeface="Century Gothic"/>
                <a:sym typeface="Century Gothic"/>
              </a:rPr>
              <a:t>Model Broadside: Quaker Perspective </a:t>
            </a:r>
            <a:r>
              <a:rPr lang="en" sz="1400" dirty="0">
                <a:latin typeface="Century Gothic"/>
                <a:ea typeface="Century Gothic"/>
                <a:cs typeface="Century Gothic"/>
                <a:sym typeface="Century Gothic"/>
              </a:rPr>
              <a:t>as it is displayed for the class. Use the colors that students will later use to paint each component of the broadside: red, yellow, blue, and green.</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latin typeface="Century Gothic"/>
                <a:ea typeface="Century Gothic"/>
                <a:cs typeface="Century Gothic"/>
                <a:sym typeface="Century Gothic"/>
              </a:rPr>
              <a:t>Continue to provide prompts and sentence frames for those students who require them to be successful in peer interactions and collaboration.</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latin typeface="Century Gothic"/>
                <a:ea typeface="Century Gothic"/>
                <a:cs typeface="Century Gothic"/>
                <a:sym typeface="Century Gothic"/>
              </a:rPr>
              <a:t>Similar to Lesson 3, students have opportunities to share ideas and thinking with classmates in this lesson. Continue to support students’ engagement and self-regulatory skills during these activities by modeling and providing sentence frames as necessary.</a:t>
            </a: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8" name="Google Shape;208;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2"/>
        <p:cNvGrpSpPr/>
        <p:nvPr/>
      </p:nvGrpSpPr>
      <p:grpSpPr>
        <a:xfrm>
          <a:off x="0" y="0"/>
          <a:ext cx="0" cy="0"/>
          <a:chOff x="0" y="0"/>
          <a:chExt cx="0" cy="0"/>
        </a:xfrm>
      </p:grpSpPr>
      <p:pic>
        <p:nvPicPr>
          <p:cNvPr id="213" name="Google Shape;21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4" name="Google Shape;21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5" name="Google Shape;215;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16" name="Google Shape;21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7" name="Google Shape;21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3" name="Google Shape;223;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Reading aloud and determining the gist,</a:t>
            </a:r>
            <a:endParaRPr sz="180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Reviewing learning targets,</a:t>
            </a:r>
            <a:endParaRPr sz="180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Analyzing a model, </a:t>
            </a:r>
            <a:endParaRPr sz="180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Participating in Language Dive I:  Violence Is Not the Answer!,</a:t>
            </a:r>
            <a:endParaRPr sz="180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Reflecting on our learning, and </a:t>
            </a:r>
            <a:endParaRPr sz="180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Reviewing homework.</a:t>
            </a:r>
            <a:endParaRPr sz="18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SzPts val="2100"/>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426225" y="57925"/>
            <a:ext cx="8089200" cy="496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1800">
                <a:solidFill>
                  <a:srgbClr val="000000"/>
                </a:solidFill>
                <a:latin typeface="Century Gothic"/>
                <a:ea typeface="Century Gothic"/>
                <a:cs typeface="Century Gothic"/>
                <a:sym typeface="Century Gothic"/>
              </a:rPr>
              <a:t>Engaging the Reader: Reading Aloud and Determining the Gist </a:t>
            </a:r>
            <a:endParaRPr sz="1800" i="0" u="none" strike="noStrike" cap="none">
              <a:solidFill>
                <a:srgbClr val="000000"/>
              </a:solidFill>
              <a:latin typeface="Century Gothic"/>
              <a:ea typeface="Century Gothic"/>
              <a:cs typeface="Century Gothic"/>
              <a:sym typeface="Century Gothic"/>
            </a:endParaRPr>
          </a:p>
        </p:txBody>
      </p:sp>
      <p:pic>
        <p:nvPicPr>
          <p:cNvPr id="229" name="Google Shape;229;p33"/>
          <p:cNvPicPr preferRelativeResize="0"/>
          <p:nvPr/>
        </p:nvPicPr>
        <p:blipFill rotWithShape="1">
          <a:blip r:embed="rId3">
            <a:alphaModFix/>
          </a:blip>
          <a:srcRect/>
          <a:stretch/>
        </p:blipFill>
        <p:spPr>
          <a:xfrm>
            <a:off x="917479" y="497825"/>
            <a:ext cx="3306870" cy="2981600"/>
          </a:xfrm>
          <a:prstGeom prst="rect">
            <a:avLst/>
          </a:prstGeom>
          <a:noFill/>
          <a:ln w="9525" cap="flat" cmpd="sng">
            <a:solidFill>
              <a:srgbClr val="000000"/>
            </a:solidFill>
            <a:prstDash val="solid"/>
            <a:round/>
            <a:headEnd type="none" w="sm" len="sm"/>
            <a:tailEnd type="none" w="sm" len="sm"/>
          </a:ln>
        </p:spPr>
      </p:pic>
      <p:sp>
        <p:nvSpPr>
          <p:cNvPr id="230" name="Google Shape;230;p33"/>
          <p:cNvSpPr txBox="1"/>
          <p:nvPr/>
        </p:nvSpPr>
        <p:spPr>
          <a:xfrm>
            <a:off x="960663" y="3601075"/>
            <a:ext cx="3220500" cy="1265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 sz="1400" b="0" i="0" u="none" strike="noStrike" cap="none" dirty="0" smtClean="0">
                <a:solidFill>
                  <a:srgbClr val="000000"/>
                </a:solidFill>
                <a:latin typeface="Century Gothic"/>
                <a:ea typeface="Century Gothic"/>
                <a:cs typeface="Century Gothic"/>
                <a:sym typeface="Century Gothic"/>
              </a:rPr>
              <a:t>What </a:t>
            </a:r>
            <a:r>
              <a:rPr lang="en" sz="1400" b="0" i="0" u="none" strike="noStrike" cap="none" dirty="0">
                <a:solidFill>
                  <a:srgbClr val="000000"/>
                </a:solidFill>
                <a:latin typeface="Century Gothic"/>
                <a:ea typeface="Century Gothic"/>
                <a:cs typeface="Century Gothic"/>
                <a:sym typeface="Century Gothic"/>
              </a:rPr>
              <a:t>will you be working on throughout the second half of this </a:t>
            </a:r>
            <a:r>
              <a:rPr lang="en" sz="1400" b="0" i="0" u="none" strike="noStrike" cap="none" dirty="0" smtClean="0">
                <a:solidFill>
                  <a:srgbClr val="000000"/>
                </a:solidFill>
                <a:latin typeface="Century Gothic"/>
                <a:ea typeface="Century Gothic"/>
                <a:cs typeface="Century Gothic"/>
                <a:sym typeface="Century Gothic"/>
              </a:rPr>
              <a:t>unit?</a:t>
            </a: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 sz="1400" b="0" i="0" u="none" strike="noStrike" cap="none" dirty="0" smtClean="0">
                <a:solidFill>
                  <a:srgbClr val="000000"/>
                </a:solidFill>
                <a:latin typeface="Century Gothic"/>
                <a:ea typeface="Century Gothic"/>
                <a:cs typeface="Century Gothic"/>
                <a:sym typeface="Century Gothic"/>
              </a:rPr>
              <a:t>What </a:t>
            </a:r>
            <a:r>
              <a:rPr lang="en" sz="1400" b="0" i="0" u="none" strike="noStrike" cap="none" dirty="0">
                <a:solidFill>
                  <a:srgbClr val="000000"/>
                </a:solidFill>
                <a:latin typeface="Century Gothic"/>
                <a:ea typeface="Century Gothic"/>
                <a:cs typeface="Century Gothic"/>
                <a:sym typeface="Century Gothic"/>
              </a:rPr>
              <a:t>can we use to guide our writing? Why?</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p:txBody>
      </p:sp>
      <p:pic>
        <p:nvPicPr>
          <p:cNvPr id="231" name="Google Shape;231;p33"/>
          <p:cNvPicPr preferRelativeResize="0"/>
          <p:nvPr/>
        </p:nvPicPr>
        <p:blipFill rotWithShape="1">
          <a:blip r:embed="rId4">
            <a:alphaModFix/>
          </a:blip>
          <a:srcRect/>
          <a:stretch/>
        </p:blipFill>
        <p:spPr>
          <a:xfrm>
            <a:off x="7965124" y="4403227"/>
            <a:ext cx="502404" cy="537788"/>
          </a:xfrm>
          <a:prstGeom prst="rect">
            <a:avLst/>
          </a:prstGeom>
          <a:noFill/>
          <a:ln>
            <a:noFill/>
          </a:ln>
        </p:spPr>
      </p:pic>
      <p:pic>
        <p:nvPicPr>
          <p:cNvPr id="232" name="Google Shape;232;p33"/>
          <p:cNvPicPr preferRelativeResize="0"/>
          <p:nvPr/>
        </p:nvPicPr>
        <p:blipFill rotWithShape="1">
          <a:blip r:embed="rId5">
            <a:alphaModFix/>
          </a:blip>
          <a:srcRect/>
          <a:stretch/>
        </p:blipFill>
        <p:spPr>
          <a:xfrm>
            <a:off x="8543571" y="4414113"/>
            <a:ext cx="496500" cy="496500"/>
          </a:xfrm>
          <a:prstGeom prst="rect">
            <a:avLst/>
          </a:prstGeom>
          <a:noFill/>
          <a:ln>
            <a:noFill/>
          </a:ln>
        </p:spPr>
      </p:pic>
      <p:pic>
        <p:nvPicPr>
          <p:cNvPr id="233" name="Google Shape;233;p33"/>
          <p:cNvPicPr preferRelativeResize="0"/>
          <p:nvPr/>
        </p:nvPicPr>
        <p:blipFill rotWithShape="1">
          <a:blip r:embed="rId6">
            <a:alphaModFix/>
          </a:blip>
          <a:srcRect/>
          <a:stretch/>
        </p:blipFill>
        <p:spPr>
          <a:xfrm>
            <a:off x="4730900" y="497825"/>
            <a:ext cx="3409225" cy="2981600"/>
          </a:xfrm>
          <a:prstGeom prst="rect">
            <a:avLst/>
          </a:prstGeom>
          <a:noFill/>
          <a:ln w="9525" cap="flat" cmpd="sng">
            <a:solidFill>
              <a:schemeClr val="dk2"/>
            </a:solidFill>
            <a:prstDash val="solid"/>
            <a:round/>
            <a:headEnd type="none" w="sm" len="sm"/>
            <a:tailEnd type="none" w="sm" len="sm"/>
          </a:ln>
        </p:spPr>
      </p:pic>
      <p:sp>
        <p:nvSpPr>
          <p:cNvPr id="234" name="Google Shape;234;p33"/>
          <p:cNvSpPr txBox="1"/>
          <p:nvPr/>
        </p:nvSpPr>
        <p:spPr>
          <a:xfrm>
            <a:off x="5298374" y="3683156"/>
            <a:ext cx="2274275" cy="385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What is this text about?</a:t>
            </a: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a:t>
            </a:r>
            <a:endParaRPr sz="3200" u="none" strike="noStrike" cap="none">
              <a:solidFill>
                <a:srgbClr val="000000"/>
              </a:solidFill>
              <a:latin typeface="Century Gothic"/>
              <a:ea typeface="Century Gothic"/>
              <a:cs typeface="Century Gothic"/>
              <a:sym typeface="Century Gothic"/>
            </a:endParaRPr>
          </a:p>
        </p:txBody>
      </p:sp>
      <p:sp>
        <p:nvSpPr>
          <p:cNvPr id="240" name="Google Shape;240;p34"/>
          <p:cNvSpPr txBox="1">
            <a:spLocks noGrp="1"/>
          </p:cNvSpPr>
          <p:nvPr>
            <p:ph type="body" idx="1"/>
          </p:nvPr>
        </p:nvSpPr>
        <p:spPr>
          <a:xfrm>
            <a:off x="387000" y="1410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rgbClr val="000000"/>
              </a:buClr>
              <a:buSzPts val="2400"/>
              <a:buFont typeface="Century Gothic"/>
              <a:buAutoNum type="arabicPeriod"/>
            </a:pPr>
            <a:r>
              <a:rPr lang="en" sz="2400">
                <a:latin typeface="Century Gothic"/>
                <a:ea typeface="Century Gothic"/>
                <a:cs typeface="Century Gothic"/>
                <a:sym typeface="Century Gothic"/>
              </a:rPr>
              <a:t>I can use the </a:t>
            </a:r>
            <a:r>
              <a:rPr lang="en" sz="2400" u="sng">
                <a:latin typeface="Century Gothic"/>
                <a:ea typeface="Century Gothic"/>
                <a:cs typeface="Century Gothic"/>
                <a:sym typeface="Century Gothic"/>
              </a:rPr>
              <a:t>Painted Essay®</a:t>
            </a:r>
            <a:r>
              <a:rPr lang="en" sz="2400">
                <a:latin typeface="Century Gothic"/>
                <a:ea typeface="Century Gothic"/>
                <a:cs typeface="Century Gothic"/>
                <a:sym typeface="Century Gothic"/>
              </a:rPr>
              <a:t> structure to analyze a model.</a:t>
            </a:r>
            <a:endParaRPr sz="2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a:solidFill>
                <a:srgbClr val="000000"/>
              </a:solidFill>
              <a:latin typeface="Century Gothic"/>
              <a:ea typeface="Century Gothic"/>
              <a:cs typeface="Century Gothic"/>
              <a:sym typeface="Century Gothic"/>
            </a:endParaRPr>
          </a:p>
        </p:txBody>
      </p:sp>
      <p:pic>
        <p:nvPicPr>
          <p:cNvPr id="241" name="Google Shape;241;p34"/>
          <p:cNvPicPr preferRelativeResize="0"/>
          <p:nvPr/>
        </p:nvPicPr>
        <p:blipFill rotWithShape="1">
          <a:blip r:embed="rId3">
            <a:alphaModFix/>
          </a:blip>
          <a:srcRect/>
          <a:stretch/>
        </p:blipFill>
        <p:spPr>
          <a:xfrm>
            <a:off x="8370014" y="4332516"/>
            <a:ext cx="643339" cy="59183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698DEC-D38A-49CA-9A55-EB03CDAA8486}"/>
</file>

<file path=customXml/itemProps2.xml><?xml version="1.0" encoding="utf-8"?>
<ds:datastoreItem xmlns:ds="http://schemas.openxmlformats.org/officeDocument/2006/customXml" ds:itemID="{9FFB2B28-ED68-4EB8-9AF3-4B2C6F6BB8D1}"/>
</file>

<file path=customXml/itemProps3.xml><?xml version="1.0" encoding="utf-8"?>
<ds:datastoreItem xmlns:ds="http://schemas.openxmlformats.org/officeDocument/2006/customXml" ds:itemID="{167EF9AE-13FD-4059-92C0-E4EBC0B0A8AB}"/>
</file>

<file path=docProps/app.xml><?xml version="1.0" encoding="utf-8"?>
<Properties xmlns="http://schemas.openxmlformats.org/officeDocument/2006/extended-properties" xmlns:vt="http://schemas.openxmlformats.org/officeDocument/2006/docPropsVTypes">
  <TotalTime>79</TotalTime>
  <Words>5798</Words>
  <Application>Microsoft Macintosh PowerPoint</Application>
  <PresentationFormat>On-screen Show (16:9)</PresentationFormat>
  <Paragraphs>475</Paragraphs>
  <Slides>23</Slides>
  <Notes>23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Calibri</vt:lpstr>
      <vt:lpstr>Century Gothic</vt:lpstr>
      <vt:lpstr>Georgia</vt:lpstr>
      <vt:lpstr>Office Theme</vt:lpstr>
      <vt:lpstr>Office Theme</vt:lpstr>
      <vt:lpstr>Grade 4: Module 3: Unit 3: Lesson 5 Teacher slide, before teaching.</vt:lpstr>
      <vt:lpstr>Grade 4: Module 3: Unit 3: Lesson 5 Teacher slide, before teaching.</vt:lpstr>
      <vt:lpstr>Grade 4: Module 3: Unit 3: Lesson 5 Teacher slide, before teaching.</vt:lpstr>
      <vt:lpstr>Grade 4: Module 3: Unit 3: Lesson 5 Teacher slide, before teaching.</vt:lpstr>
      <vt:lpstr>Grade 4: Module 3: Unit 3: Lesson 5 Teacher slide, before teaching. </vt:lpstr>
      <vt:lpstr>Grade 4: Module 3:  Unit 3: Lesson 5</vt:lpstr>
      <vt:lpstr>Hello, Students!</vt:lpstr>
      <vt:lpstr>Engaging the Reader: Reading Aloud and Determining the Gist </vt:lpstr>
      <vt:lpstr>Learning Target</vt:lpstr>
      <vt:lpstr>Analyzing a Model </vt:lpstr>
      <vt:lpstr>Analyzing A Model</vt:lpstr>
      <vt:lpstr>Language Dive I:  Violence Is Not the Answer!</vt:lpstr>
      <vt:lpstr>Language Dive I:  Violence Is Not the Answer!</vt:lpstr>
      <vt:lpstr>Language Dive I:  Violence Is Not the Answer!</vt:lpstr>
      <vt:lpstr>Language Dive I:  Violence Is Not the Answer!</vt:lpstr>
      <vt:lpstr>Language Dive I:  Violence Is Not the Answer!</vt:lpstr>
      <vt:lpstr>Language Dive I:  Violence Is Not the Answer!</vt:lpstr>
      <vt:lpstr>Language Dive I:  Violence Is Not the Answer!</vt:lpstr>
      <vt:lpstr>Opinion Writing Checklist</vt:lpstr>
      <vt:lpstr>Reflecting on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5 Teacher slide, before teaching.</dc:title>
  <dc:creator>nbravo</dc:creator>
  <cp:lastModifiedBy>Alexander Specht</cp:lastModifiedBy>
  <cp:revision>9</cp:revision>
  <dcterms:modified xsi:type="dcterms:W3CDTF">2018-11-07T00:25:41Z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