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9"/>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Lst>
  <p:sldSz cx="9144000" cy="5143500" type="screen16x9"/>
  <p:notesSz cx="6858000" cy="9144000"/>
  <p:embeddedFontLst>
    <p:embeddedFont>
      <p:font typeface="Calibri" panose="020F0502020204030204" pitchFamily="34" charset="0"/>
      <p:regular r:id="rId30"/>
      <p:bold r:id="rId31"/>
      <p:italic r:id="rId32"/>
      <p:boldItalic r:id="rId33"/>
    </p:embeddedFont>
    <p:embeddedFont>
      <p:font typeface="Century Gothic" panose="020B0502020202020204" pitchFamily="34" charset="0"/>
      <p:regular r:id="rId34"/>
      <p:bold r:id="rId35"/>
      <p:italic r:id="rId36"/>
      <p:boldItalic r:id="rId37"/>
    </p:embeddedFont>
    <p:embeddedFont>
      <p:font typeface="Georgia" panose="02040502050405020303" pitchFamily="18" charset="0"/>
      <p:regular r:id="rId38"/>
      <p:bold r:id="rId39"/>
      <p:italic r:id="rId40"/>
      <p:boldItalic r:id="rId4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E0ED96A-FC74-47E4-8841-D4E2108E1118}" v="4" dt="2018-10-03T15:54:10.343"/>
  </p1510:revLst>
</p1510:revInfo>
</file>

<file path=ppt/tableStyles.xml><?xml version="1.0" encoding="utf-8"?>
<a:tblStyleLst xmlns:a="http://schemas.openxmlformats.org/drawingml/2006/main" def="{0BDB1910-6E56-451B-9385-667F0327276B}">
  <a:tblStyle styleId="{0BDB1910-6E56-451B-9385-667F0327276B}"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8043" autoAdjust="0"/>
  </p:normalViewPr>
  <p:slideViewPr>
    <p:cSldViewPr snapToGrid="0">
      <p:cViewPr varScale="1">
        <p:scale>
          <a:sx n="97" d="100"/>
          <a:sy n="97" d="100"/>
        </p:scale>
        <p:origin x="588" y="7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font" Target="fonts/font10.fntdata"/><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font" Target="fonts/font5.fntdata"/><Relationship Id="rId42" Type="http://schemas.openxmlformats.org/officeDocument/2006/relationships/presProps" Target="presProps.xml"/><Relationship Id="rId47" Type="http://schemas.microsoft.com/office/2015/10/relationships/revisionInfo" Target="revisionInfo.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font" Target="fonts/font4.fntdata"/><Relationship Id="rId38" Type="http://schemas.openxmlformats.org/officeDocument/2006/relationships/font" Target="fonts/font9.fntdata"/><Relationship Id="rId46"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41" Type="http://schemas.openxmlformats.org/officeDocument/2006/relationships/font" Target="fonts/font12.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font" Target="fonts/font3.fntdata"/><Relationship Id="rId37" Type="http://schemas.openxmlformats.org/officeDocument/2006/relationships/font" Target="fonts/font8.fntdata"/><Relationship Id="rId40" Type="http://schemas.openxmlformats.org/officeDocument/2006/relationships/font" Target="fonts/font11.fntdata"/><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font" Target="fonts/font7.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2.fntdata"/><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font" Target="fonts/font1.fntdata"/><Relationship Id="rId35" Type="http://schemas.openxmlformats.org/officeDocument/2006/relationships/font" Target="fonts/font6.fntdata"/><Relationship Id="rId43"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42622253-5fe4-47d2-9c8f-1ef2d995c939" providerId="ADAL" clId="{8E0ED96A-FC74-47E4-8841-D4E2108E1118}"/>
    <pc:docChg chg="modMainMaster">
      <pc:chgData name="Jennifer Snapp" userId="42622253-5fe4-47d2-9c8f-1ef2d995c939" providerId="ADAL" clId="{8E0ED96A-FC74-47E4-8841-D4E2108E1118}" dt="2018-10-03T15:54:10.343" v="3" actId="1076"/>
      <pc:docMkLst>
        <pc:docMk/>
      </pc:docMkLst>
      <pc:sldMasterChg chg="addSp modSp">
        <pc:chgData name="Jennifer Snapp" userId="42622253-5fe4-47d2-9c8f-1ef2d995c939" providerId="ADAL" clId="{8E0ED96A-FC74-47E4-8841-D4E2108E1118}" dt="2018-10-03T15:53:57.386" v="1" actId="1076"/>
        <pc:sldMasterMkLst>
          <pc:docMk/>
          <pc:sldMasterMk cId="0" sldId="2147483670"/>
        </pc:sldMasterMkLst>
        <pc:picChg chg="add mod">
          <ac:chgData name="Jennifer Snapp" userId="42622253-5fe4-47d2-9c8f-1ef2d995c939" providerId="ADAL" clId="{8E0ED96A-FC74-47E4-8841-D4E2108E1118}" dt="2018-10-03T15:53:57.386" v="1" actId="1076"/>
          <ac:picMkLst>
            <pc:docMk/>
            <pc:sldMasterMk cId="0" sldId="2147483670"/>
            <ac:picMk id="3" creationId="{90E2A908-9F0B-4AE9-99FC-49386C0CD5DF}"/>
          </ac:picMkLst>
        </pc:picChg>
      </pc:sldMasterChg>
      <pc:sldMasterChg chg="addSp modSp">
        <pc:chgData name="Jennifer Snapp" userId="42622253-5fe4-47d2-9c8f-1ef2d995c939" providerId="ADAL" clId="{8E0ED96A-FC74-47E4-8841-D4E2108E1118}" dt="2018-10-03T15:54:10.343" v="3" actId="1076"/>
        <pc:sldMasterMkLst>
          <pc:docMk/>
          <pc:sldMasterMk cId="0" sldId="2147483671"/>
        </pc:sldMasterMkLst>
        <pc:picChg chg="add mod">
          <ac:chgData name="Jennifer Snapp" userId="42622253-5fe4-47d2-9c8f-1ef2d995c939" providerId="ADAL" clId="{8E0ED96A-FC74-47E4-8841-D4E2108E1118}" dt="2018-10-03T15:54:10.343" v="3" actId="1076"/>
          <ac:picMkLst>
            <pc:docMk/>
            <pc:sldMasterMk cId="0" sldId="2147483671"/>
            <ac:picMk id="3" creationId="{E75E77BD-1961-427E-88D1-C66FA63E9913}"/>
          </ac:picMkLst>
        </pc:picChg>
      </pc:sldMasterChg>
    </pc:docChg>
  </pc:docChgLst>
  <pc:docChgLst>
    <pc:chgData name="Jennifer Snapp" userId="S::jennifer.snapp@detroitk12.org::42622253-5fe4-47d2-9c8f-1ef2d995c939" providerId="AD" clId="Web-{5914F474-A496-444C-A24C-739D5C01993A}"/>
    <pc:docChg chg="modSld">
      <pc:chgData name="Jennifer Snapp" userId="S::jennifer.snapp@detroitk12.org::42622253-5fe4-47d2-9c8f-1ef2d995c939" providerId="AD" clId="Web-{5914F474-A496-444C-A24C-739D5C01993A}" dt="2018-10-03T15:53:26.068" v="1" actId="1076"/>
      <pc:docMkLst>
        <pc:docMk/>
      </pc:docMkLst>
      <pc:sldChg chg="addSp modSp">
        <pc:chgData name="Jennifer Snapp" userId="S::jennifer.snapp@detroitk12.org::42622253-5fe4-47d2-9c8f-1ef2d995c939" providerId="AD" clId="Web-{5914F474-A496-444C-A24C-739D5C01993A}" dt="2018-10-03T15:53:26.068" v="1" actId="1076"/>
        <pc:sldMkLst>
          <pc:docMk/>
          <pc:sldMk cId="0" sldId="261"/>
        </pc:sldMkLst>
        <pc:picChg chg="add mod">
          <ac:chgData name="Jennifer Snapp" userId="S::jennifer.snapp@detroitk12.org::42622253-5fe4-47d2-9c8f-1ef2d995c939" providerId="AD" clId="Web-{5914F474-A496-444C-A24C-739D5C01993A}" dt="2018-10-03T15:53:26.068" v="1" actId="1076"/>
          <ac:picMkLst>
            <pc:docMk/>
            <pc:sldMk cId="0" sldId="261"/>
            <ac:picMk id="2" creationId="{9AAE39DA-6945-460B-AC91-27FB5479EB2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367052027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2/lesson-7"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s://eleducation.org/resources/el-education-classroom-protocols" TargetMode="Externa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curriculum.eleducation.org/sites/default/files/g4m2u2_all-block_091317.pdf"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leducation.org/resources/el-education-classroom-protocol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7" name="Google Shape;127;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endParaRPr sz="1200" b="1"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2732637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5" name="Google Shape;185;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a:solidFill>
                  <a:schemeClr val="dk1"/>
                </a:solidFill>
                <a:latin typeface="Calibri"/>
                <a:ea typeface="Calibri"/>
                <a:cs typeface="Calibri"/>
                <a:sym typeface="Calibri"/>
              </a:rPr>
              <a:t>3-</a:t>
            </a:r>
            <a:r>
              <a:rPr lang="en" sz="1200" b="1" i="0" u="none" strike="noStrike" cap="none" dirty="0">
                <a:solidFill>
                  <a:schemeClr val="dk1"/>
                </a:solidFill>
                <a:latin typeface="Calibri"/>
                <a:ea typeface="Calibri"/>
                <a:cs typeface="Calibri"/>
                <a:sym typeface="Calibri"/>
              </a:rPr>
              <a:t>5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review their performance task and understand their audience.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Have equity sticks ready to use.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students’ attention to the </a:t>
            </a:r>
            <a:r>
              <a:rPr lang="en" sz="1200" b="1" i="0" u="none" strike="noStrike" cap="none" dirty="0">
                <a:solidFill>
                  <a:srgbClr val="000000"/>
                </a:solidFill>
                <a:latin typeface="Calibri"/>
                <a:ea typeface="Calibri"/>
                <a:cs typeface="Calibri"/>
                <a:sym typeface="Calibri"/>
              </a:rPr>
              <a:t>Performance Task anchor chart</a:t>
            </a:r>
            <a:r>
              <a:rPr lang="en" sz="1200" b="0" i="0" u="none" strike="noStrike" cap="none" dirty="0">
                <a:solidFill>
                  <a:srgbClr val="000000"/>
                </a:solidFill>
                <a:latin typeface="Calibri"/>
                <a:ea typeface="Calibri"/>
                <a:cs typeface="Calibri"/>
                <a:sym typeface="Calibri"/>
              </a:rPr>
              <a:t> and remind them what they are working toward in this module: an informative piece about their expert group animal in this unit and a narrative featuring their expert group animal in Unit 3.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Focus students on the </a:t>
            </a:r>
            <a:r>
              <a:rPr lang="en" sz="1200" b="1" i="0" u="none" strike="noStrike" cap="none" dirty="0">
                <a:solidFill>
                  <a:srgbClr val="000000"/>
                </a:solidFill>
                <a:latin typeface="Calibri"/>
                <a:ea typeface="Calibri"/>
                <a:cs typeface="Calibri"/>
                <a:sym typeface="Calibri"/>
              </a:rPr>
              <a:t>Working to Contribute to a Better World anchor chart</a:t>
            </a:r>
            <a:r>
              <a:rPr lang="en" sz="1200" b="0" i="0" u="none" strike="noStrike" cap="none" dirty="0">
                <a:solidFill>
                  <a:srgbClr val="000000"/>
                </a:solidFill>
                <a:latin typeface="Calibri"/>
                <a:ea typeface="Calibri"/>
                <a:cs typeface="Calibri"/>
                <a:sym typeface="Calibri"/>
              </a:rPr>
              <a:t>, specifically </a:t>
            </a:r>
            <a:r>
              <a:rPr lang="en" sz="1200" b="0" i="1" u="none" strike="noStrike" cap="none" dirty="0">
                <a:solidFill>
                  <a:srgbClr val="000000"/>
                </a:solidFill>
                <a:latin typeface="Calibri"/>
                <a:ea typeface="Calibri"/>
                <a:cs typeface="Calibri"/>
                <a:sym typeface="Calibri"/>
              </a:rPr>
              <a:t>apply my learning</a:t>
            </a:r>
            <a:r>
              <a:rPr lang="en" sz="1200" b="0" i="0" u="none" strike="noStrike" cap="none" dirty="0">
                <a:solidFill>
                  <a:srgbClr val="000000"/>
                </a:solidFill>
                <a:latin typeface="Calibri"/>
                <a:ea typeface="Calibri"/>
                <a:cs typeface="Calibri"/>
                <a:sym typeface="Calibri"/>
              </a:rPr>
              <a:t>. Remind students that they will be applying what they learned through writing this performance task.</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Point to the second bullet point of the prompt (</a:t>
            </a:r>
            <a:r>
              <a:rPr lang="en" sz="1200" b="0" i="1" u="none" strike="noStrike" cap="none" dirty="0">
                <a:solidFill>
                  <a:srgbClr val="000000"/>
                </a:solidFill>
                <a:latin typeface="Calibri"/>
                <a:ea typeface="Calibri"/>
                <a:cs typeface="Calibri"/>
                <a:sym typeface="Calibri"/>
              </a:rPr>
              <a:t>“an informational page …”</a:t>
            </a:r>
            <a:r>
              <a:rPr lang="en" sz="1200" b="0" i="0" u="none" strike="noStrike" cap="none" dirty="0">
                <a:solidFill>
                  <a:srgbClr val="000000"/>
                </a:solidFill>
                <a:latin typeface="Calibri"/>
                <a:ea typeface="Calibri"/>
                <a:cs typeface="Calibri"/>
                <a:sym typeface="Calibri"/>
              </a:rPr>
              <a:t>). Tell students they are now ready to begin planning and writing the informational page.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Use equity sticks to call on a student to read the second bullet of the prompt aloud.</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and then use equity sticks to call on students to share: </a:t>
            </a:r>
            <a:r>
              <a:rPr lang="en" sz="1200" b="0" i="1" u="none" strike="noStrike" cap="none" dirty="0">
                <a:solidFill>
                  <a:srgbClr val="000000"/>
                </a:solidFill>
                <a:latin typeface="Calibri"/>
                <a:ea typeface="Calibri"/>
                <a:cs typeface="Calibri"/>
                <a:sym typeface="Calibri"/>
              </a:rPr>
              <a:t>“Based on the prompt, who will be your audience?” </a:t>
            </a:r>
            <a:r>
              <a:rPr lang="en" sz="1200" b="1" i="0" u="none" strike="noStrike" cap="none" dirty="0">
                <a:solidFill>
                  <a:srgbClr val="000000"/>
                </a:solidFill>
                <a:latin typeface="Calibri"/>
                <a:ea typeface="Calibri"/>
                <a:cs typeface="Calibri"/>
                <a:sym typeface="Calibri"/>
              </a:rPr>
              <a:t>(Other students, teachers, and parents will read our writing.)</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and then use equity sticks to call on students to share: </a:t>
            </a:r>
            <a:r>
              <a:rPr lang="en" sz="1200" b="0" i="1" u="none" strike="noStrike" cap="none" dirty="0">
                <a:solidFill>
                  <a:srgbClr val="000000"/>
                </a:solidFill>
                <a:latin typeface="Calibri"/>
                <a:ea typeface="Calibri"/>
                <a:cs typeface="Calibri"/>
                <a:sym typeface="Calibri"/>
              </a:rPr>
              <a:t>“What will be the purpose for your writing?” </a:t>
            </a:r>
            <a:r>
              <a:rPr lang="en" sz="1200" b="1" i="0" u="none" strike="noStrike" cap="none" dirty="0">
                <a:solidFill>
                  <a:srgbClr val="000000"/>
                </a:solidFill>
                <a:latin typeface="Calibri"/>
                <a:ea typeface="Calibri"/>
                <a:cs typeface="Calibri"/>
                <a:sym typeface="Calibri"/>
              </a:rPr>
              <a:t>(Our purpose will be to teach our audience about our animal’s defense mechanisms.)</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Tell students that before they can begin writing, they will need to plan their writing.</a:t>
            </a:r>
            <a:endParaRPr sz="1200" b="0" i="0" u="none" strike="noStrike" cap="none" dirty="0">
              <a:solidFill>
                <a:srgbClr val="000000"/>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following/reading the content on the slide.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discussing questions with partner.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students who may need additional support with visual perception: Offer individual copies of the </a:t>
            </a:r>
            <a:r>
              <a:rPr lang="en" sz="1200" b="1" i="0" u="none" strike="noStrike" cap="none" dirty="0">
                <a:solidFill>
                  <a:srgbClr val="000000"/>
                </a:solidFill>
                <a:latin typeface="Calibri"/>
                <a:ea typeface="Calibri"/>
                <a:cs typeface="Calibri"/>
                <a:sym typeface="Calibri"/>
              </a:rPr>
              <a:t>Informational Texts anchor chart</a:t>
            </a:r>
            <a:r>
              <a:rPr lang="en" sz="1200" b="0" i="0" u="none" strike="noStrike" cap="none" dirty="0">
                <a:solidFill>
                  <a:srgbClr val="000000"/>
                </a:solidFill>
                <a:latin typeface="Calibri"/>
                <a:ea typeface="Calibri"/>
                <a:cs typeface="Calibri"/>
                <a:sym typeface="Calibri"/>
              </a:rPr>
              <a:t>.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Repeat and rephrase questions.</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774525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3" name="Google Shape;193;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2</a:t>
            </a:r>
            <a:r>
              <a:rPr lang="en-US" sz="1200" b="1" i="0" u="none" strike="noStrike" cap="none" dirty="0">
                <a:solidFill>
                  <a:schemeClr val="dk1"/>
                </a:solidFill>
                <a:latin typeface="Calibri"/>
                <a:ea typeface="Calibri"/>
                <a:cs typeface="Calibri"/>
                <a:sym typeface="Calibri"/>
              </a:rPr>
              <a:t>-3</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students’ attention to the posted learning targets and read them aloud as students follow along, reading silently in their heads.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Tell students they just worked toward the first target when they created the </a:t>
            </a:r>
            <a:r>
              <a:rPr lang="en" sz="1200" b="1" i="0" u="none" strike="noStrike" cap="none" dirty="0">
                <a:solidFill>
                  <a:srgbClr val="000000"/>
                </a:solidFill>
                <a:latin typeface="Calibri"/>
                <a:ea typeface="Calibri"/>
                <a:cs typeface="Calibri"/>
                <a:sym typeface="Calibri"/>
              </a:rPr>
              <a:t>Informational Texts anchor chart</a:t>
            </a:r>
            <a:r>
              <a:rPr lang="en" sz="1200" b="0" i="0" u="none" strike="noStrike" cap="none" dirty="0">
                <a:solidFill>
                  <a:srgbClr val="000000"/>
                </a:solidFill>
                <a:latin typeface="Calibri"/>
                <a:ea typeface="Calibri"/>
                <a:cs typeface="Calibri"/>
                <a:sym typeface="Calibri"/>
              </a:rPr>
              <a:t>.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Answer any clarifying questions about the remaining targets.</a:t>
            </a:r>
            <a:endParaRPr sz="1200" b="0" i="0" u="none" strike="noStrike" cap="none" dirty="0">
              <a:solidFill>
                <a:srgbClr val="000000"/>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following/reading the content on the slide.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asking clarifying questions.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39057816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0" name="Google Shape;200;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3</a:t>
            </a:r>
            <a:r>
              <a:rPr lang="en-US" sz="1200" b="1" i="0" u="none" strike="noStrike" cap="none" dirty="0">
                <a:solidFill>
                  <a:schemeClr val="dk1"/>
                </a:solidFill>
                <a:latin typeface="Calibri"/>
                <a:ea typeface="Calibri"/>
                <a:cs typeface="Calibri"/>
                <a:sym typeface="Calibri"/>
              </a:rPr>
              <a:t>-4</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has animations. Wait for until you see the phrase “click for animation.”</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Frame this part of the performance task by asking, and then cold call students to share out: </a:t>
            </a:r>
            <a:r>
              <a:rPr lang="en" sz="1200" b="0" i="1" u="none" strike="noStrike" cap="none" dirty="0">
                <a:solidFill>
                  <a:srgbClr val="000000"/>
                </a:solidFill>
                <a:latin typeface="Calibri"/>
                <a:ea typeface="Calibri"/>
                <a:cs typeface="Calibri"/>
                <a:sym typeface="Calibri"/>
              </a:rPr>
              <a:t>“What is the question we are trying to answer in our research?” </a:t>
            </a:r>
            <a:r>
              <a:rPr lang="en" sz="1200" b="1" i="0" u="none" strike="noStrike" cap="none" dirty="0">
                <a:solidFill>
                  <a:srgbClr val="000000"/>
                </a:solidFill>
                <a:latin typeface="Calibri"/>
                <a:ea typeface="Calibri"/>
                <a:cs typeface="Calibri"/>
                <a:sym typeface="Calibri"/>
              </a:rPr>
              <a:t>(What does your expert group animal look like? What is its habitat? What are its predators? How does my expert group animal use its body and behaviors to help it survive?) </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Remind students that </a:t>
            </a:r>
            <a:r>
              <a:rPr lang="en" sz="1200" b="0" i="1" u="none" strike="noStrike" cap="none" dirty="0">
                <a:solidFill>
                  <a:srgbClr val="000000"/>
                </a:solidFill>
                <a:latin typeface="Calibri"/>
                <a:ea typeface="Calibri"/>
                <a:cs typeface="Calibri"/>
                <a:sym typeface="Calibri"/>
              </a:rPr>
              <a:t>“How do animals’ bodies and behaviors help them survive?”</a:t>
            </a:r>
            <a:r>
              <a:rPr lang="en" sz="1200" b="0" i="0" u="none" strike="noStrike" cap="none" dirty="0">
                <a:solidFill>
                  <a:srgbClr val="000000"/>
                </a:solidFill>
                <a:latin typeface="Calibri"/>
                <a:ea typeface="Calibri"/>
                <a:cs typeface="Calibri"/>
                <a:sym typeface="Calibri"/>
              </a:rPr>
              <a:t> is one of the guiding questions for the module.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rgbClr val="000000"/>
                </a:solidFill>
                <a:latin typeface="Calibri"/>
                <a:ea typeface="Calibri"/>
                <a:cs typeface="Calibri"/>
                <a:sym typeface="Calibri"/>
              </a:rPr>
              <a:t>Click for animation.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Draw students’ attention to the</a:t>
            </a:r>
            <a:r>
              <a:rPr lang="en" sz="1200" b="1" i="0" u="none" strike="noStrike" cap="none" dirty="0">
                <a:solidFill>
                  <a:srgbClr val="000000"/>
                </a:solidFill>
                <a:latin typeface="Calibri"/>
                <a:ea typeface="Calibri"/>
                <a:cs typeface="Calibri"/>
                <a:sym typeface="Calibri"/>
              </a:rPr>
              <a:t> Guiding Questions anchor chart</a:t>
            </a:r>
            <a:r>
              <a:rPr lang="en" sz="1200" b="0" i="0" u="none" strike="noStrike" cap="none" dirty="0">
                <a:solidFill>
                  <a:srgbClr val="000000"/>
                </a:solidFill>
                <a:latin typeface="Calibri"/>
                <a:ea typeface="Calibri"/>
                <a:cs typeface="Calibri"/>
                <a:sym typeface="Calibri"/>
              </a:rPr>
              <a:t>. Use equity sticks to call on a student to read the second question aloud.</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Explain that in this unit, students have been working on understanding how writers use research to inform their readers.</a:t>
            </a:r>
            <a:endParaRPr sz="1200" b="0" i="0" u="none" strike="noStrike" cap="none"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following/reading the content on the slide.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discussing questions with partner.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18535592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9" name="Google Shape;209;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a:solidFill>
                  <a:schemeClr val="dk1"/>
                </a:solidFill>
                <a:latin typeface="Calibri"/>
                <a:ea typeface="Calibri"/>
                <a:cs typeface="Calibri"/>
                <a:sym typeface="Calibri"/>
              </a:rPr>
              <a:t>8-</a:t>
            </a:r>
            <a:r>
              <a:rPr lang="en" sz="1200" b="1" i="0" u="none" strike="noStrike" cap="none" dirty="0">
                <a:solidFill>
                  <a:schemeClr val="dk1"/>
                </a:solidFill>
                <a:latin typeface="Calibri"/>
                <a:ea typeface="Calibri"/>
                <a:cs typeface="Calibri"/>
                <a:sym typeface="Calibri"/>
              </a:rPr>
              <a:t>10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are asked to analyze the </a:t>
            </a:r>
            <a:r>
              <a:rPr lang="en" sz="1200" b="1" i="0" u="none" strike="noStrike" cap="none" dirty="0">
                <a:solidFill>
                  <a:schemeClr val="dk1"/>
                </a:solidFill>
                <a:latin typeface="Calibri"/>
                <a:ea typeface="Calibri"/>
                <a:cs typeface="Calibri"/>
                <a:sym typeface="Calibri"/>
              </a:rPr>
              <a:t>Informational Text anchor chart</a:t>
            </a:r>
            <a:r>
              <a:rPr lang="en" sz="1200" b="0" i="0" u="none" strike="noStrike" cap="none" dirty="0">
                <a:solidFill>
                  <a:schemeClr val="dk1"/>
                </a:solidFill>
                <a:latin typeface="Calibri"/>
                <a:ea typeface="Calibri"/>
                <a:cs typeface="Calibri"/>
                <a:sym typeface="Calibri"/>
              </a:rPr>
              <a:t> to understand the writing process.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Refer to the </a:t>
            </a:r>
            <a:r>
              <a:rPr lang="en" sz="1200" b="1" i="0" u="none" strike="noStrike" cap="none" dirty="0">
                <a:solidFill>
                  <a:srgbClr val="000000"/>
                </a:solidFill>
                <a:latin typeface="Calibri"/>
                <a:ea typeface="Calibri"/>
                <a:cs typeface="Calibri"/>
                <a:sym typeface="Calibri"/>
              </a:rPr>
              <a:t>Informational Texts anchor chart</a:t>
            </a:r>
            <a:r>
              <a:rPr lang="en" sz="1200" b="0" i="0" u="none" strike="noStrike" cap="none" dirty="0">
                <a:solidFill>
                  <a:srgbClr val="000000"/>
                </a:solidFill>
                <a:latin typeface="Calibri"/>
                <a:ea typeface="Calibri"/>
                <a:cs typeface="Calibri"/>
                <a:sym typeface="Calibri"/>
              </a:rPr>
              <a:t> and ask, then call on volunteers to share: </a:t>
            </a:r>
            <a:r>
              <a:rPr lang="en" sz="1200" b="0" i="1" u="none" strike="noStrike" cap="none" dirty="0">
                <a:solidFill>
                  <a:srgbClr val="000000"/>
                </a:solidFill>
                <a:latin typeface="Calibri"/>
                <a:ea typeface="Calibri"/>
                <a:cs typeface="Calibri"/>
                <a:sym typeface="Calibri"/>
              </a:rPr>
              <a:t>“What topic will we be informing or teaching our reader about?” </a:t>
            </a:r>
            <a:r>
              <a:rPr lang="en" sz="1200" b="1" i="0" u="none" strike="noStrike" cap="none" dirty="0">
                <a:solidFill>
                  <a:srgbClr val="000000"/>
                </a:solidFill>
                <a:latin typeface="Calibri"/>
                <a:ea typeface="Calibri"/>
                <a:cs typeface="Calibri"/>
                <a:sym typeface="Calibri"/>
              </a:rPr>
              <a:t>(We’ll be teaching our reader about our expert group animal’s defense mechanisms, or We’ll be teaching the reader about how our expert group animal uses its body and behaviors to help it survive.)</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Point to the fourth bullet point on the </a:t>
            </a:r>
            <a:r>
              <a:rPr lang="en" sz="1200" b="1" i="0" u="none" strike="noStrike" cap="none" dirty="0">
                <a:solidFill>
                  <a:srgbClr val="000000"/>
                </a:solidFill>
                <a:latin typeface="Calibri"/>
                <a:ea typeface="Calibri"/>
                <a:cs typeface="Calibri"/>
                <a:sym typeface="Calibri"/>
              </a:rPr>
              <a:t>Informational Texts anchor chart </a:t>
            </a:r>
            <a:r>
              <a:rPr lang="en" sz="1200" b="0" i="0" u="none" strike="noStrike" cap="none" dirty="0">
                <a:solidFill>
                  <a:srgbClr val="000000"/>
                </a:solidFill>
                <a:latin typeface="Calibri"/>
                <a:ea typeface="Calibri"/>
                <a:cs typeface="Calibri"/>
                <a:sym typeface="Calibri"/>
              </a:rPr>
              <a:t>and read it aloud: </a:t>
            </a:r>
            <a:r>
              <a:rPr lang="en" sz="1200" b="0" i="1" u="none" strike="noStrike" cap="none" dirty="0">
                <a:solidFill>
                  <a:srgbClr val="000000"/>
                </a:solidFill>
                <a:latin typeface="Calibri"/>
                <a:ea typeface="Calibri"/>
                <a:cs typeface="Calibri"/>
                <a:sym typeface="Calibri"/>
              </a:rPr>
              <a:t>“Informational texts are based on research the author does before writing and list sources used in research.”</a:t>
            </a:r>
            <a:endParaRPr sz="1200" b="0" i="1"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Tell students that now that they have researched their expert group animals, they are ready to begin planning and writing their informative piece.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Review the steps of the writing process by asking: </a:t>
            </a:r>
            <a:r>
              <a:rPr lang="en" sz="1200" b="0" i="1" u="none" strike="noStrike" cap="none" dirty="0">
                <a:solidFill>
                  <a:srgbClr val="000000"/>
                </a:solidFill>
                <a:latin typeface="Calibri"/>
                <a:ea typeface="Calibri"/>
                <a:cs typeface="Calibri"/>
                <a:sym typeface="Calibri"/>
              </a:rPr>
              <a:t>“What steps do writers go through when writing a text?” </a:t>
            </a:r>
            <a:r>
              <a:rPr lang="en" sz="1200" b="1" i="0" u="none" strike="noStrike" cap="none" dirty="0">
                <a:solidFill>
                  <a:srgbClr val="000000"/>
                </a:solidFill>
                <a:latin typeface="Calibri"/>
                <a:ea typeface="Calibri"/>
                <a:cs typeface="Calibri"/>
                <a:sym typeface="Calibri"/>
              </a:rPr>
              <a:t>(Writers plan, draft, revise, edit, and publish their writing.)</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Tell students that researching is part of the planning process; writers need to learn about their topic before they can write about it.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Refer to the second bullet point of the performance task prompt and ask: </a:t>
            </a:r>
            <a:r>
              <a:rPr lang="en" sz="1200" b="0" i="1" u="none" strike="noStrike" cap="none" dirty="0">
                <a:solidFill>
                  <a:srgbClr val="000000"/>
                </a:solidFill>
                <a:latin typeface="Calibri"/>
                <a:ea typeface="Calibri"/>
                <a:cs typeface="Calibri"/>
                <a:sym typeface="Calibri"/>
              </a:rPr>
              <a:t>“What kind of information do we need to include in our informative pieces?” </a:t>
            </a:r>
            <a:r>
              <a:rPr lang="en" sz="1200" b="1" i="0" u="none" strike="noStrike" cap="none" dirty="0">
                <a:solidFill>
                  <a:srgbClr val="000000"/>
                </a:solidFill>
                <a:latin typeface="Calibri"/>
                <a:ea typeface="Calibri"/>
                <a:cs typeface="Calibri"/>
                <a:sym typeface="Calibri"/>
              </a:rPr>
              <a:t>(We need to include a physical description of our animal and information about its defense mechanisms and predators.)</a:t>
            </a:r>
            <a:endParaRPr sz="1200" b="1" i="0" u="none" strike="noStrike" cap="none" dirty="0">
              <a:solidFill>
                <a:srgbClr val="000000"/>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following/reading the content on the slide.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discussing questions with partner.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students who may need additional support with information processing: Provide a copy of the </a:t>
            </a:r>
            <a:r>
              <a:rPr lang="en" sz="1200" b="1" i="0" u="none" strike="noStrike" cap="none" dirty="0">
                <a:solidFill>
                  <a:srgbClr val="000000"/>
                </a:solidFill>
                <a:latin typeface="Calibri"/>
                <a:ea typeface="Calibri"/>
                <a:cs typeface="Calibri"/>
                <a:sym typeface="Calibri"/>
              </a:rPr>
              <a:t>Informative Writing Checklist </a:t>
            </a:r>
            <a:r>
              <a:rPr lang="en" sz="1200" b="0" i="0" u="none" strike="noStrike" cap="none" dirty="0">
                <a:solidFill>
                  <a:srgbClr val="000000"/>
                </a:solidFill>
                <a:latin typeface="Calibri"/>
                <a:ea typeface="Calibri"/>
                <a:cs typeface="Calibri"/>
                <a:sym typeface="Calibri"/>
              </a:rPr>
              <a:t>that specifies each characteristic. (Example: Where the checklist says, “My focus shows that I clearly understand the topic or text and is well supported with evidence from reliable sources,” write “animal defense mechanisms” above “the topic or text.”). Write in the exact title of the text the student used above “reliable sources.” Specify all aspects of the checklist in a similar way.</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ELLs: Say: “In the United States, many writers do the same thing to help them write well. It’s called the writing process. The writing process is …” On the board, write: Plan, Draft, Revise, Edit, Publish</a:t>
            </a:r>
            <a:r>
              <a:rPr lang="en-US"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2749126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6" name="Google Shape;216;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2</a:t>
            </a:r>
            <a:r>
              <a:rPr lang="en-US" sz="1200" b="1" i="0" u="none" strike="noStrike" cap="none" dirty="0">
                <a:solidFill>
                  <a:schemeClr val="dk1"/>
                </a:solidFill>
                <a:latin typeface="Calibri"/>
                <a:ea typeface="Calibri"/>
                <a:cs typeface="Calibri"/>
                <a:sym typeface="Calibri"/>
              </a:rPr>
              <a:t>-3</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retrieve notes from their </a:t>
            </a:r>
            <a:r>
              <a:rPr lang="en" sz="1200" b="1" i="0" u="none" strike="noStrike" cap="none" dirty="0">
                <a:solidFill>
                  <a:schemeClr val="dk1"/>
                </a:solidFill>
                <a:latin typeface="Calibri"/>
                <a:ea typeface="Calibri"/>
                <a:cs typeface="Calibri"/>
                <a:sym typeface="Calibri"/>
              </a:rPr>
              <a:t>Expert Group Animal research notebook</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Georgia"/>
              <a:buAutoNum type="arabicPeriod"/>
            </a:pPr>
            <a:r>
              <a:rPr lang="en" sz="1200" b="0" i="0" u="none" strike="noStrike" cap="none" dirty="0">
                <a:solidFill>
                  <a:srgbClr val="000000"/>
                </a:solidFill>
                <a:latin typeface="Calibri"/>
                <a:ea typeface="Calibri"/>
                <a:cs typeface="Calibri"/>
                <a:sym typeface="Calibri"/>
              </a:rPr>
              <a:t>Invite students to take out their </a:t>
            </a:r>
            <a:r>
              <a:rPr lang="en" sz="1200" b="1" i="0" u="none" strike="noStrike" cap="none" dirty="0">
                <a:solidFill>
                  <a:srgbClr val="000000"/>
                </a:solidFill>
                <a:latin typeface="Calibri"/>
                <a:ea typeface="Calibri"/>
                <a:cs typeface="Calibri"/>
                <a:sym typeface="Calibri"/>
              </a:rPr>
              <a:t>Expert Group Animal research notebooks </a:t>
            </a:r>
            <a:r>
              <a:rPr lang="en" sz="1200" b="0" i="0" u="none" strike="noStrike" cap="none" dirty="0">
                <a:solidFill>
                  <a:srgbClr val="000000"/>
                </a:solidFill>
                <a:latin typeface="Calibri"/>
                <a:ea typeface="Calibri"/>
                <a:cs typeface="Calibri"/>
                <a:sym typeface="Calibri"/>
              </a:rPr>
              <a:t>and refer to their </a:t>
            </a:r>
            <a:r>
              <a:rPr lang="en" sz="1200" b="1" i="0" u="none" strike="noStrike" cap="none" dirty="0">
                <a:solidFill>
                  <a:srgbClr val="000000"/>
                </a:solidFill>
                <a:latin typeface="Calibri"/>
                <a:ea typeface="Calibri"/>
                <a:cs typeface="Calibri"/>
                <a:sym typeface="Calibri"/>
              </a:rPr>
              <a:t>Organizing Research note-catcher</a:t>
            </a:r>
            <a:r>
              <a:rPr lang="en" sz="1200" b="0" i="0" u="none" strike="noStrike" cap="none" dirty="0">
                <a:solidFill>
                  <a:srgbClr val="000000"/>
                </a:solidFill>
                <a:latin typeface="Calibri"/>
                <a:ea typeface="Calibri"/>
                <a:cs typeface="Calibri"/>
                <a:sym typeface="Calibri"/>
              </a:rPr>
              <a:t>. Remind them that in Lesson 5, they organized their research into these categories.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a:t>
            </a:r>
            <a:r>
              <a:rPr lang="en" sz="1200" b="0" i="1" u="none" strike="noStrike" cap="none" dirty="0">
                <a:solidFill>
                  <a:srgbClr val="000000"/>
                </a:solidFill>
                <a:latin typeface="Calibri"/>
                <a:ea typeface="Calibri"/>
                <a:cs typeface="Calibri"/>
                <a:sym typeface="Calibri"/>
              </a:rPr>
              <a:t>“Since we organized our notes in Lesson 5, are we ready to begin drafting our pieces?” </a:t>
            </a:r>
            <a:r>
              <a:rPr lang="en" sz="1200" b="1" i="0" u="none" strike="noStrike" cap="none" dirty="0">
                <a:solidFill>
                  <a:srgbClr val="000000"/>
                </a:solidFill>
                <a:latin typeface="Calibri"/>
                <a:ea typeface="Calibri"/>
                <a:cs typeface="Calibri"/>
                <a:sym typeface="Calibri"/>
              </a:rPr>
              <a:t>(They have not created a written plan and need to do so before writing.)</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Explain that students will now have a chance to organize their research notes onto a planning page so the information for their writing is all in one place.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a:t>
            </a:r>
            <a:r>
              <a:rPr lang="en" sz="1200" b="0" i="1" u="none" strike="noStrike" cap="none" dirty="0">
                <a:solidFill>
                  <a:srgbClr val="000000"/>
                </a:solidFill>
                <a:latin typeface="Calibri"/>
                <a:ea typeface="Calibri"/>
                <a:cs typeface="Calibri"/>
                <a:sym typeface="Calibri"/>
              </a:rPr>
              <a:t>“Why is it important to plan our writing using a planning page?” </a:t>
            </a:r>
            <a:r>
              <a:rPr lang="en" sz="1200" b="1" i="0" u="none" strike="noStrike" cap="none" dirty="0">
                <a:solidFill>
                  <a:srgbClr val="000000"/>
                </a:solidFill>
                <a:latin typeface="Calibri"/>
                <a:ea typeface="Calibri"/>
                <a:cs typeface="Calibri"/>
                <a:sym typeface="Calibri"/>
              </a:rPr>
              <a:t>(It will help us notice any gaps in our research, or It will help us think about the organization and flow of our writing, or It will help us make sure we are answering our research questions completely.)</a:t>
            </a:r>
            <a:endParaRPr sz="1200" b="0" i="0" u="none" strike="noStrike" cap="none"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retrieve research notebook.</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following/reading the content on the slide.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discussing questions with partner.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Optional Mini Language Dive: Highlight language structures that are critical to understanding the second bullet of the </a:t>
            </a:r>
            <a:r>
              <a:rPr lang="en" sz="1200" b="1" i="0" u="none" strike="noStrike" cap="none" dirty="0">
                <a:solidFill>
                  <a:srgbClr val="000000"/>
                </a:solidFill>
                <a:latin typeface="Calibri"/>
                <a:ea typeface="Calibri"/>
                <a:cs typeface="Calibri"/>
                <a:sym typeface="Calibri"/>
              </a:rPr>
              <a:t>Performance Task anchor chart </a:t>
            </a:r>
            <a:r>
              <a:rPr lang="en" sz="1200" b="0" i="0" u="none" strike="noStrike" cap="none" dirty="0">
                <a:solidFill>
                  <a:srgbClr val="000000"/>
                </a:solidFill>
                <a:latin typeface="Calibri"/>
                <a:ea typeface="Calibri"/>
                <a:cs typeface="Calibri"/>
                <a:sym typeface="Calibri"/>
              </a:rPr>
              <a:t>and the characteristics in the </a:t>
            </a:r>
            <a:r>
              <a:rPr lang="en" sz="1200" b="1" i="0" u="none" strike="noStrike" cap="none" dirty="0">
                <a:solidFill>
                  <a:srgbClr val="000000"/>
                </a:solidFill>
                <a:latin typeface="Calibri"/>
                <a:ea typeface="Calibri"/>
                <a:cs typeface="Calibri"/>
                <a:sym typeface="Calibri"/>
              </a:rPr>
              <a:t>Informative Writing Checklist</a:t>
            </a:r>
            <a:r>
              <a:rPr lang="en" sz="1200" b="0" i="0" u="none" strike="noStrike" cap="none" dirty="0">
                <a:solidFill>
                  <a:srgbClr val="000000"/>
                </a:solidFill>
                <a:latin typeface="Calibri"/>
                <a:ea typeface="Calibri"/>
                <a:cs typeface="Calibri"/>
                <a:sym typeface="Calibri"/>
              </a:rPr>
              <a:t>. </a:t>
            </a:r>
            <a:endParaRPr sz="1200" b="0" i="0" u="none" strike="noStrike" cap="none" dirty="0">
              <a:solidFill>
                <a:srgbClr val="000000"/>
              </a:solidFill>
              <a:latin typeface="Calibri"/>
              <a:ea typeface="Calibri"/>
              <a:cs typeface="Calibri"/>
              <a:sym typeface="Calibri"/>
            </a:endParaRPr>
          </a:p>
          <a:p>
            <a:pPr marL="914400" marR="0" lvl="1" indent="-228600" algn="l" rtl="0">
              <a:lnSpc>
                <a:spcPct val="100000"/>
              </a:lnSpc>
              <a:spcBef>
                <a:spcPts val="0"/>
              </a:spcBef>
              <a:spcAft>
                <a:spcPts val="0"/>
              </a:spcAft>
              <a:buClr>
                <a:srgbClr val="000000"/>
              </a:buClr>
              <a:buSzPts val="1200"/>
              <a:buFont typeface="Calibri"/>
              <a:buNone/>
            </a:pPr>
            <a:r>
              <a:rPr lang="en" sz="1200" b="0" i="0" u="none" strike="noStrike" cap="none" dirty="0">
                <a:solidFill>
                  <a:srgbClr val="000000"/>
                </a:solidFill>
                <a:latin typeface="Calibri"/>
                <a:ea typeface="Calibri"/>
                <a:cs typeface="Calibri"/>
                <a:sym typeface="Calibri"/>
              </a:rPr>
              <a:t>Examples: </a:t>
            </a:r>
            <a:r>
              <a:rPr lang="en" sz="1200" b="0" i="1" u="none" strike="noStrike" cap="none" dirty="0">
                <a:solidFill>
                  <a:srgbClr val="000000"/>
                </a:solidFill>
                <a:latin typeface="Calibri"/>
                <a:ea typeface="Calibri"/>
                <a:cs typeface="Calibri"/>
                <a:sym typeface="Calibri"/>
              </a:rPr>
              <a:t>“informational page,” “physical description of.” </a:t>
            </a:r>
            <a:endParaRPr sz="1200" b="0" i="1" u="none" strike="noStrike" cap="none" dirty="0">
              <a:solidFill>
                <a:srgbClr val="000000"/>
              </a:solidFill>
              <a:latin typeface="Calibri"/>
              <a:ea typeface="Calibri"/>
              <a:cs typeface="Calibri"/>
              <a:sym typeface="Calibri"/>
            </a:endParaRPr>
          </a:p>
          <a:p>
            <a:pPr marL="914400" marR="0" lvl="1" indent="-228600" algn="l" rtl="0">
              <a:lnSpc>
                <a:spcPct val="100000"/>
              </a:lnSpc>
              <a:spcBef>
                <a:spcPts val="0"/>
              </a:spcBef>
              <a:spcAft>
                <a:spcPts val="0"/>
              </a:spcAft>
              <a:buClr>
                <a:srgbClr val="000000"/>
              </a:buClr>
              <a:buSzPts val="1200"/>
              <a:buFont typeface="Calibri"/>
              <a:buNone/>
            </a:pPr>
            <a:r>
              <a:rPr lang="en" sz="1200" b="0" i="0" u="none" strike="noStrike" cap="none" dirty="0">
                <a:solidFill>
                  <a:srgbClr val="000000"/>
                </a:solidFill>
                <a:latin typeface="Calibri"/>
                <a:ea typeface="Calibri"/>
                <a:cs typeface="Calibri"/>
                <a:sym typeface="Calibri"/>
              </a:rPr>
              <a:t>Work on comprehension of these phrases—for example, by eliciting paraphrases of these structures. Examples: </a:t>
            </a:r>
            <a:r>
              <a:rPr lang="en" sz="1200" b="0" i="1" u="none" strike="noStrike" cap="none" dirty="0">
                <a:solidFill>
                  <a:srgbClr val="000000"/>
                </a:solidFill>
                <a:latin typeface="Calibri"/>
                <a:ea typeface="Calibri"/>
                <a:cs typeface="Calibri"/>
                <a:sym typeface="Calibri"/>
              </a:rPr>
              <a:t>“a Web site that gives you facts,” “writing or speaking that tells you facts about.”</a:t>
            </a:r>
            <a:endParaRPr sz="1200" b="0" i="1" u="none" strike="noStrike" cap="none" dirty="0">
              <a:solidFill>
                <a:srgbClr val="000000"/>
              </a:solidFill>
              <a:latin typeface="Calibri"/>
              <a:ea typeface="Calibri"/>
              <a:cs typeface="Calibri"/>
              <a:sym typeface="Calibri"/>
            </a:endParaRPr>
          </a:p>
          <a:p>
            <a:pPr marL="914400" marR="0" lvl="1" indent="-228600" algn="l" rtl="0">
              <a:lnSpc>
                <a:spcPct val="100000"/>
              </a:lnSpc>
              <a:spcBef>
                <a:spcPts val="0"/>
              </a:spcBef>
              <a:spcAft>
                <a:spcPts val="0"/>
              </a:spcAft>
              <a:buClr>
                <a:srgbClr val="000000"/>
              </a:buClr>
              <a:buSzPts val="1200"/>
              <a:buFont typeface="Calibri"/>
              <a:buNone/>
            </a:pPr>
            <a:r>
              <a:rPr lang="en" sz="1200" b="0" i="0" u="none" strike="noStrike" cap="none" dirty="0">
                <a:solidFill>
                  <a:srgbClr val="000000"/>
                </a:solidFill>
                <a:latin typeface="Calibri"/>
                <a:ea typeface="Calibri"/>
                <a:cs typeface="Calibri"/>
                <a:sym typeface="Calibri"/>
              </a:rPr>
              <a:t>Ask questions about the structures: </a:t>
            </a:r>
            <a:r>
              <a:rPr lang="en" sz="1200" b="0" i="1" u="none" strike="noStrike" cap="none" dirty="0">
                <a:solidFill>
                  <a:srgbClr val="000000"/>
                </a:solidFill>
                <a:latin typeface="Calibri"/>
                <a:ea typeface="Calibri"/>
                <a:cs typeface="Calibri"/>
                <a:sym typeface="Calibri"/>
              </a:rPr>
              <a:t>“Where do you find an informational page?” “What does an informational page have?”</a:t>
            </a:r>
            <a:endParaRPr sz="1200" b="0" i="1"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ELLs: Ask: </a:t>
            </a:r>
            <a:r>
              <a:rPr lang="en" sz="1200" b="0" i="1" u="none" strike="noStrike" cap="none" dirty="0">
                <a:solidFill>
                  <a:srgbClr val="000000"/>
                </a:solidFill>
                <a:latin typeface="Calibri"/>
                <a:ea typeface="Calibri"/>
                <a:cs typeface="Calibri"/>
                <a:sym typeface="Calibri"/>
              </a:rPr>
              <a:t>“Why do we want to group or organize the information in our writing?”</a:t>
            </a:r>
            <a:r>
              <a:rPr lang="en" sz="1200" b="0" i="0"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(to make it easier to read; to make it stronger)</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467841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3" name="Google Shape;223;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5</a:t>
            </a:r>
            <a:r>
              <a:rPr lang="en-US" sz="1200" b="1" i="0" u="none" strike="noStrike" cap="none" dirty="0">
                <a:solidFill>
                  <a:schemeClr val="dk1"/>
                </a:solidFill>
                <a:latin typeface="Calibri"/>
                <a:ea typeface="Calibri"/>
                <a:cs typeface="Calibri"/>
                <a:sym typeface="Calibri"/>
              </a:rPr>
              <a:t>-7</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has animations.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Distribute the </a:t>
            </a:r>
            <a:r>
              <a:rPr lang="en" sz="1200" b="1" i="0" u="none" strike="noStrike" cap="none" dirty="0">
                <a:solidFill>
                  <a:srgbClr val="000000"/>
                </a:solidFill>
                <a:latin typeface="Calibri"/>
                <a:ea typeface="Calibri"/>
                <a:cs typeface="Calibri"/>
                <a:sym typeface="Calibri"/>
              </a:rPr>
              <a:t>Informative Page Directions</a:t>
            </a:r>
            <a:r>
              <a:rPr lang="en" sz="1200" b="0" i="0" u="none" strike="noStrike" cap="none" dirty="0">
                <a:solidFill>
                  <a:srgbClr val="000000"/>
                </a:solidFill>
                <a:latin typeface="Calibri"/>
                <a:ea typeface="Calibri"/>
                <a:cs typeface="Calibri"/>
                <a:sym typeface="Calibri"/>
              </a:rPr>
              <a:t> (found in Student Workbook) and display a copy. Invite students to independently read the directions. Answer any clarifying questions.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Distribute the </a:t>
            </a:r>
            <a:r>
              <a:rPr lang="en" sz="1200" b="1" i="0" u="none" strike="noStrike" cap="none" dirty="0">
                <a:solidFill>
                  <a:srgbClr val="000000"/>
                </a:solidFill>
                <a:latin typeface="Calibri"/>
                <a:ea typeface="Calibri"/>
                <a:cs typeface="Calibri"/>
                <a:sym typeface="Calibri"/>
              </a:rPr>
              <a:t>Informative Writing Checklist</a:t>
            </a:r>
            <a:r>
              <a:rPr lang="en" sz="1200" b="0" i="0" u="none" strike="noStrike" cap="none" dirty="0">
                <a:solidFill>
                  <a:srgbClr val="000000"/>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(found in Student Workbook)</a:t>
            </a:r>
            <a:r>
              <a:rPr lang="en-US" sz="1200" b="0" i="0" u="none" strike="noStrike" cap="none" dirty="0">
                <a:solidFill>
                  <a:schemeClr val="dk1"/>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and display a copy. Explain that this checklist will be used to assess their writing. Point out the following characteristics on the checklist: W.4.9, W.4.2a, W.4.2a, W.4.2a, L.4.2, L.4.3b</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rgbClr val="000000"/>
                </a:solidFill>
                <a:latin typeface="Calibri"/>
                <a:ea typeface="Calibri"/>
                <a:cs typeface="Calibri"/>
                <a:sym typeface="Calibri"/>
              </a:rPr>
              <a:t>Click for animation.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students</a:t>
            </a:r>
            <a:r>
              <a:rPr lang="en-US" sz="1200" b="0" i="0" u="none" strike="noStrike" cap="none" dirty="0">
                <a:solidFill>
                  <a:srgbClr val="000000"/>
                </a:solidFill>
                <a:latin typeface="Calibri"/>
                <a:ea typeface="Calibri"/>
                <a:cs typeface="Calibri"/>
                <a:sym typeface="Calibri"/>
              </a:rPr>
              <a:t>’</a:t>
            </a:r>
            <a:r>
              <a:rPr lang="en" sz="1200" b="0" i="0" u="none" strike="noStrike" cap="none" dirty="0">
                <a:solidFill>
                  <a:srgbClr val="000000"/>
                </a:solidFill>
                <a:latin typeface="Calibri"/>
                <a:ea typeface="Calibri"/>
                <a:cs typeface="Calibri"/>
                <a:sym typeface="Calibri"/>
              </a:rPr>
              <a:t> attention to the arrow section “Information is grouped in paragraphs and sections” and ask: </a:t>
            </a:r>
            <a:r>
              <a:rPr lang="en" sz="1200" b="0" i="1" u="none" strike="noStrike" cap="none" dirty="0">
                <a:solidFill>
                  <a:srgbClr val="000000"/>
                </a:solidFill>
                <a:latin typeface="Calibri"/>
                <a:ea typeface="Calibri"/>
                <a:cs typeface="Calibri"/>
                <a:sym typeface="Calibri"/>
              </a:rPr>
              <a:t>“Look at the Informative Page Directions. How can we group the information in our writing?” </a:t>
            </a:r>
            <a:r>
              <a:rPr lang="en" sz="1200" b="1" i="0" u="none" strike="noStrike" cap="none" dirty="0">
                <a:solidFill>
                  <a:srgbClr val="000000"/>
                </a:solidFill>
                <a:latin typeface="Calibri"/>
                <a:ea typeface="Calibri"/>
                <a:cs typeface="Calibri"/>
                <a:sym typeface="Calibri"/>
              </a:rPr>
              <a:t>(We can have one section to describe the animal and its predator, and one section to describe its defense mechanisms and how a predator would respond to the defense mechanisms.)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If productive, cue students to expand the conversation by saying more: </a:t>
            </a:r>
            <a:r>
              <a:rPr lang="en" sz="1200" b="0" i="1" u="none" strike="noStrike" cap="none" dirty="0">
                <a:solidFill>
                  <a:srgbClr val="000000"/>
                </a:solidFill>
                <a:latin typeface="Calibri"/>
                <a:ea typeface="Calibri"/>
                <a:cs typeface="Calibri"/>
                <a:sym typeface="Calibri"/>
              </a:rPr>
              <a:t>“Can you say more about that?” </a:t>
            </a:r>
            <a:r>
              <a:rPr lang="en" sz="1200" b="1" i="0" u="none" strike="noStrike" cap="none" dirty="0">
                <a:solidFill>
                  <a:srgbClr val="000000"/>
                </a:solidFill>
                <a:latin typeface="Calibri"/>
                <a:ea typeface="Calibri"/>
                <a:cs typeface="Calibri"/>
                <a:sym typeface="Calibri"/>
              </a:rPr>
              <a:t>(Responses will vary.)</a:t>
            </a:r>
            <a:endParaRPr sz="1200" b="1" i="0" u="none" strike="noStrike" cap="none" dirty="0">
              <a:solidFill>
                <a:srgbClr val="000000"/>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following/reading the content on the slide.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discussing questions with partner.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Optional Mini Language Dive: Highlight language structures that are critical to understanding the second bullet of the </a:t>
            </a:r>
            <a:r>
              <a:rPr lang="en" sz="1200" b="1" i="0" u="none" strike="noStrike" cap="none" dirty="0">
                <a:solidFill>
                  <a:schemeClr val="dk1"/>
                </a:solidFill>
                <a:latin typeface="Calibri"/>
                <a:ea typeface="Calibri"/>
                <a:cs typeface="Calibri"/>
                <a:sym typeface="Calibri"/>
              </a:rPr>
              <a:t>Performance Task anchor chart </a:t>
            </a:r>
            <a:r>
              <a:rPr lang="en" sz="1200" b="0" i="0" u="none" strike="noStrike" cap="none" dirty="0">
                <a:solidFill>
                  <a:schemeClr val="dk1"/>
                </a:solidFill>
                <a:latin typeface="Calibri"/>
                <a:ea typeface="Calibri"/>
                <a:cs typeface="Calibri"/>
                <a:sym typeface="Calibri"/>
              </a:rPr>
              <a:t>and the characteristics in the </a:t>
            </a:r>
            <a:r>
              <a:rPr lang="en" sz="1200" b="1" i="0" u="none" strike="noStrike" cap="none" dirty="0">
                <a:solidFill>
                  <a:schemeClr val="dk1"/>
                </a:solidFill>
                <a:latin typeface="Calibri"/>
                <a:ea typeface="Calibri"/>
                <a:cs typeface="Calibri"/>
                <a:sym typeface="Calibri"/>
              </a:rPr>
              <a:t>Informative Writing Checklist</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914400" marR="0" lvl="1" indent="-228600" algn="l" rtl="0">
              <a:lnSpc>
                <a:spcPct val="100000"/>
              </a:lnSpc>
              <a:spcBef>
                <a:spcPts val="0"/>
              </a:spcBef>
              <a:spcAft>
                <a:spcPts val="0"/>
              </a:spcAft>
              <a:buClr>
                <a:schemeClr val="dk1"/>
              </a:buClr>
              <a:buSzPts val="1200"/>
              <a:buFont typeface="Calibri"/>
              <a:buNone/>
            </a:pPr>
            <a:r>
              <a:rPr lang="en" sz="1200" b="0" i="0" u="none" strike="noStrike" cap="none" dirty="0">
                <a:solidFill>
                  <a:schemeClr val="dk1"/>
                </a:solidFill>
                <a:latin typeface="Calibri"/>
                <a:ea typeface="Calibri"/>
                <a:cs typeface="Calibri"/>
                <a:sym typeface="Calibri"/>
              </a:rPr>
              <a:t>Examples: </a:t>
            </a:r>
            <a:r>
              <a:rPr lang="en" sz="1200" b="0" i="1" u="none" strike="noStrike" cap="none" dirty="0">
                <a:solidFill>
                  <a:schemeClr val="dk1"/>
                </a:solidFill>
                <a:latin typeface="Calibri"/>
                <a:ea typeface="Calibri"/>
                <a:cs typeface="Calibri"/>
                <a:sym typeface="Calibri"/>
              </a:rPr>
              <a:t>“informational page,” “physical description of.” </a:t>
            </a:r>
            <a:endParaRPr sz="1200" b="0" i="1" u="none" strike="noStrike" cap="none" dirty="0">
              <a:solidFill>
                <a:schemeClr val="dk1"/>
              </a:solidFill>
              <a:latin typeface="Calibri"/>
              <a:ea typeface="Calibri"/>
              <a:cs typeface="Calibri"/>
              <a:sym typeface="Calibri"/>
            </a:endParaRPr>
          </a:p>
          <a:p>
            <a:pPr marL="914400" marR="0" lvl="1" indent="-228600" algn="l" rtl="0">
              <a:lnSpc>
                <a:spcPct val="100000"/>
              </a:lnSpc>
              <a:spcBef>
                <a:spcPts val="0"/>
              </a:spcBef>
              <a:spcAft>
                <a:spcPts val="0"/>
              </a:spcAft>
              <a:buClr>
                <a:schemeClr val="dk1"/>
              </a:buClr>
              <a:buSzPts val="1200"/>
              <a:buFont typeface="Calibri"/>
              <a:buNone/>
            </a:pPr>
            <a:r>
              <a:rPr lang="en" sz="1200" b="0" i="0" u="none" strike="noStrike" cap="none" dirty="0">
                <a:solidFill>
                  <a:schemeClr val="dk1"/>
                </a:solidFill>
                <a:latin typeface="Calibri"/>
                <a:ea typeface="Calibri"/>
                <a:cs typeface="Calibri"/>
                <a:sym typeface="Calibri"/>
              </a:rPr>
              <a:t>Work on comprehension of these phrases—for example, by eliciting paraphrases of these structures. Examples: </a:t>
            </a:r>
            <a:r>
              <a:rPr lang="en" sz="1200" b="0" i="1" u="none" strike="noStrike" cap="none" dirty="0">
                <a:solidFill>
                  <a:schemeClr val="dk1"/>
                </a:solidFill>
                <a:latin typeface="Calibri"/>
                <a:ea typeface="Calibri"/>
                <a:cs typeface="Calibri"/>
                <a:sym typeface="Calibri"/>
              </a:rPr>
              <a:t>“a Web site that gives you facts,” “writing or speaking that tells you facts about.”</a:t>
            </a:r>
            <a:endParaRPr sz="1200" b="0" i="1" u="none" strike="noStrike" cap="none" dirty="0">
              <a:solidFill>
                <a:schemeClr val="dk1"/>
              </a:solidFill>
              <a:latin typeface="Calibri"/>
              <a:ea typeface="Calibri"/>
              <a:cs typeface="Calibri"/>
              <a:sym typeface="Calibri"/>
            </a:endParaRPr>
          </a:p>
          <a:p>
            <a:pPr marL="914400" marR="0" lvl="1" indent="-228600" algn="l" rtl="0">
              <a:lnSpc>
                <a:spcPct val="100000"/>
              </a:lnSpc>
              <a:spcBef>
                <a:spcPts val="0"/>
              </a:spcBef>
              <a:spcAft>
                <a:spcPts val="0"/>
              </a:spcAft>
              <a:buClr>
                <a:schemeClr val="dk1"/>
              </a:buClr>
              <a:buSzPts val="1200"/>
              <a:buFont typeface="Calibri"/>
              <a:buNone/>
            </a:pPr>
            <a:r>
              <a:rPr lang="en" sz="1200" b="0" i="0" u="none" strike="noStrike" cap="none" dirty="0">
                <a:solidFill>
                  <a:schemeClr val="dk1"/>
                </a:solidFill>
                <a:latin typeface="Calibri"/>
                <a:ea typeface="Calibri"/>
                <a:cs typeface="Calibri"/>
                <a:sym typeface="Calibri"/>
              </a:rPr>
              <a:t>Ask questions about the structures: </a:t>
            </a:r>
            <a:r>
              <a:rPr lang="en" sz="1200" b="0" i="1" u="none" strike="noStrike" cap="none" dirty="0">
                <a:solidFill>
                  <a:schemeClr val="dk1"/>
                </a:solidFill>
                <a:latin typeface="Calibri"/>
                <a:ea typeface="Calibri"/>
                <a:cs typeface="Calibri"/>
                <a:sym typeface="Calibri"/>
              </a:rPr>
              <a:t>“Where do you find an informational page?” “What does an informational page have?”</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For ELLs: Ask: </a:t>
            </a:r>
            <a:r>
              <a:rPr lang="en" sz="1200" b="0" i="1" u="none" strike="noStrike" cap="none" dirty="0">
                <a:solidFill>
                  <a:schemeClr val="dk1"/>
                </a:solidFill>
                <a:latin typeface="Calibri"/>
                <a:ea typeface="Calibri"/>
                <a:cs typeface="Calibri"/>
                <a:sym typeface="Calibri"/>
              </a:rPr>
              <a:t>“Why do we want to group or organize the information in our writing?”</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(to make it easier to read; to make it stronger)</a:t>
            </a:r>
            <a:endParaRPr sz="1200" b="1"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984315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1" name="Google Shape;231;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8</a:t>
            </a:r>
            <a:r>
              <a:rPr lang="en-US" sz="1200" b="1" i="0" u="none" strike="noStrike" cap="none" dirty="0">
                <a:solidFill>
                  <a:schemeClr val="dk1"/>
                </a:solidFill>
                <a:latin typeface="Calibri"/>
                <a:ea typeface="Calibri"/>
                <a:cs typeface="Calibri"/>
                <a:sym typeface="Calibri"/>
              </a:rPr>
              <a:t>-10</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review the structure of the graphic organizer before students start their drafting.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Distribute the </a:t>
            </a:r>
            <a:r>
              <a:rPr lang="en" sz="1200" b="1" i="0" u="none" strike="noStrike" cap="none" dirty="0">
                <a:solidFill>
                  <a:srgbClr val="000000"/>
                </a:solidFill>
                <a:latin typeface="Calibri"/>
                <a:ea typeface="Calibri"/>
                <a:cs typeface="Calibri"/>
                <a:sym typeface="Calibri"/>
              </a:rPr>
              <a:t>Informational Writing Planning graphic organizer</a:t>
            </a:r>
            <a:r>
              <a:rPr lang="en" sz="1200" b="0" i="0" u="none" strike="noStrike" cap="none" dirty="0">
                <a:solidFill>
                  <a:srgbClr val="000000"/>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(found in Student Workbook) </a:t>
            </a:r>
            <a:r>
              <a:rPr lang="en" sz="1200" b="0" i="0" u="none" strike="noStrike" cap="none" dirty="0">
                <a:solidFill>
                  <a:srgbClr val="000000"/>
                </a:solidFill>
                <a:latin typeface="Calibri"/>
                <a:ea typeface="Calibri"/>
                <a:cs typeface="Calibri"/>
                <a:sym typeface="Calibri"/>
              </a:rPr>
              <a:t>Tell students they will use this graphic organizer to plan their informative piece; explain that using it will help them include all the criteria outlined in the directions.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Use equity sticks to call on students to read the headings and prompts in each box on the </a:t>
            </a:r>
            <a:r>
              <a:rPr lang="en" sz="1200" b="1" i="0" u="none" strike="noStrike" cap="none" dirty="0">
                <a:solidFill>
                  <a:srgbClr val="000000"/>
                </a:solidFill>
                <a:latin typeface="Calibri"/>
                <a:ea typeface="Calibri"/>
                <a:cs typeface="Calibri"/>
                <a:sym typeface="Calibri"/>
              </a:rPr>
              <a:t>Informational Writing Planning graphic organizer</a:t>
            </a:r>
            <a:r>
              <a:rPr lang="en" sz="1200" b="0" i="0" u="none" strike="noStrike" cap="none" dirty="0">
                <a:solidFill>
                  <a:srgbClr val="000000"/>
                </a:solidFill>
                <a:latin typeface="Calibri"/>
                <a:ea typeface="Calibri"/>
                <a:cs typeface="Calibri"/>
                <a:sym typeface="Calibri"/>
              </a:rPr>
              <a:t>. Answer any clarifying questions.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Point out the structure of the informative piece: </a:t>
            </a:r>
            <a:r>
              <a:rPr lang="en" sz="1200" b="0" i="1" u="none" strike="noStrike" cap="none" dirty="0">
                <a:solidFill>
                  <a:srgbClr val="000000"/>
                </a:solidFill>
                <a:latin typeface="Calibri"/>
                <a:ea typeface="Calibri"/>
                <a:cs typeface="Calibri"/>
                <a:sym typeface="Calibri"/>
              </a:rPr>
              <a:t>“It will have an introductory paragraph and two proof paragraphs, with a concluding statement at the end of the second proof paragraph.”</a:t>
            </a:r>
            <a:endParaRPr sz="1200" b="0" i="1"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and select volunteers to share their responses with the whole group: </a:t>
            </a:r>
            <a:r>
              <a:rPr lang="en" sz="1200" b="0" i="1" u="none" strike="noStrike" cap="none" dirty="0">
                <a:solidFill>
                  <a:srgbClr val="000000"/>
                </a:solidFill>
                <a:latin typeface="Calibri"/>
                <a:ea typeface="Calibri"/>
                <a:cs typeface="Calibri"/>
                <a:sym typeface="Calibri"/>
              </a:rPr>
              <a:t>“Remember that modal auxiliaries are words that express the condition of a verb. Do you see any modal auxiliaries in the questions on this planning organizer?” </a:t>
            </a:r>
            <a:r>
              <a:rPr lang="en" sz="1200" b="1" i="0" u="none" strike="noStrike" cap="none" dirty="0">
                <a:solidFill>
                  <a:srgbClr val="000000"/>
                </a:solidFill>
                <a:latin typeface="Calibri"/>
                <a:ea typeface="Calibri"/>
                <a:cs typeface="Calibri"/>
                <a:sym typeface="Calibri"/>
              </a:rPr>
              <a:t>(would) </a:t>
            </a:r>
            <a:r>
              <a:rPr lang="en" sz="1200" b="0" i="1" u="none" strike="noStrike" cap="none" dirty="0">
                <a:solidFill>
                  <a:srgbClr val="000000"/>
                </a:solidFill>
                <a:latin typeface="Calibri"/>
                <a:ea typeface="Calibri"/>
                <a:cs typeface="Calibri"/>
                <a:sym typeface="Calibri"/>
              </a:rPr>
              <a:t>“What modal auxiliary might you use to respond to these questions?” </a:t>
            </a:r>
            <a:r>
              <a:rPr lang="en" sz="1200" b="1" i="0" u="none" strike="noStrike" cap="none" dirty="0">
                <a:solidFill>
                  <a:srgbClr val="000000"/>
                </a:solidFill>
                <a:latin typeface="Calibri"/>
                <a:ea typeface="Calibri"/>
                <a:cs typeface="Calibri"/>
                <a:sym typeface="Calibri"/>
              </a:rPr>
              <a:t>(Example: The armadillo would … or The springbok could …)</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If productive, cue students to provide reasoning: </a:t>
            </a:r>
            <a:r>
              <a:rPr lang="en" sz="1200" b="0" i="1" u="none" strike="noStrike" cap="none" dirty="0">
                <a:solidFill>
                  <a:srgbClr val="000000"/>
                </a:solidFill>
                <a:latin typeface="Calibri"/>
                <a:ea typeface="Calibri"/>
                <a:cs typeface="Calibri"/>
                <a:sym typeface="Calibri"/>
              </a:rPr>
              <a:t>“Why do you think that?” </a:t>
            </a:r>
            <a:r>
              <a:rPr lang="en" sz="1200" b="1" i="0" u="none" strike="noStrike" cap="none" dirty="0">
                <a:solidFill>
                  <a:srgbClr val="000000"/>
                </a:solidFill>
                <a:latin typeface="Calibri"/>
                <a:ea typeface="Calibri"/>
                <a:cs typeface="Calibri"/>
                <a:sym typeface="Calibri"/>
              </a:rPr>
              <a:t>(Responses will vary.)</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Point out the My Sources box. Explain that authors of informative pieces always research the topic they are writing about and list their sources at the end of their writing. Remind students that they have been keeping track of their sources in their </a:t>
            </a:r>
            <a:r>
              <a:rPr lang="en" sz="1200" b="1" i="0" u="none" strike="noStrike" cap="none" dirty="0">
                <a:solidFill>
                  <a:srgbClr val="000000"/>
                </a:solidFill>
                <a:latin typeface="Calibri"/>
                <a:ea typeface="Calibri"/>
                <a:cs typeface="Calibri"/>
                <a:sym typeface="Calibri"/>
              </a:rPr>
              <a:t>Expert Group Animal research notebooks</a:t>
            </a:r>
            <a:r>
              <a:rPr lang="en" sz="1200" b="0" i="0" u="none" strike="noStrike" cap="none" dirty="0">
                <a:solidFill>
                  <a:srgbClr val="000000"/>
                </a:solidFill>
                <a:latin typeface="Calibri"/>
                <a:ea typeface="Calibri"/>
                <a:cs typeface="Calibri"/>
                <a:sym typeface="Calibri"/>
              </a:rPr>
              <a:t>. Tell them that as they use the </a:t>
            </a:r>
            <a:r>
              <a:rPr lang="en" sz="1200" b="1" i="0" u="none" strike="noStrike" cap="none" dirty="0">
                <a:solidFill>
                  <a:srgbClr val="000000"/>
                </a:solidFill>
                <a:latin typeface="Calibri"/>
                <a:ea typeface="Calibri"/>
                <a:cs typeface="Calibri"/>
                <a:sym typeface="Calibri"/>
              </a:rPr>
              <a:t>Informational Writing Planning graphic organizer</a:t>
            </a:r>
            <a:r>
              <a:rPr lang="en" sz="1200" b="0" i="0" u="none" strike="noStrike" cap="none" dirty="0">
                <a:solidFill>
                  <a:srgbClr val="000000"/>
                </a:solidFill>
                <a:latin typeface="Calibri"/>
                <a:ea typeface="Calibri"/>
                <a:cs typeface="Calibri"/>
                <a:sym typeface="Calibri"/>
              </a:rPr>
              <a:t>, they should write down their source in the My Sources box.</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Explain that before completing the graphic organizer for their expert group animal, students will work through an example together for the millipede, based on the </a:t>
            </a:r>
            <a:r>
              <a:rPr lang="en" sz="1200" b="1" i="0" u="none" strike="noStrike" cap="none" dirty="0">
                <a:solidFill>
                  <a:srgbClr val="000000"/>
                </a:solidFill>
                <a:latin typeface="Calibri"/>
                <a:ea typeface="Calibri"/>
                <a:cs typeface="Calibri"/>
                <a:sym typeface="Calibri"/>
              </a:rPr>
              <a:t>model informational essay</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following/reading the content on the slide.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discussing questions with partner.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9071453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9" name="Google Shape;239;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8</a:t>
            </a:r>
            <a:r>
              <a:rPr lang="en-US" sz="1200" b="1" i="0" u="none" strike="noStrike" cap="none" dirty="0">
                <a:solidFill>
                  <a:schemeClr val="dk1"/>
                </a:solidFill>
                <a:latin typeface="Calibri"/>
                <a:ea typeface="Calibri"/>
                <a:cs typeface="Calibri"/>
                <a:sym typeface="Calibri"/>
              </a:rPr>
              <a:t>-10</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Model using the </a:t>
            </a:r>
            <a:r>
              <a:rPr lang="en" sz="1200" b="1" i="0" u="none" strike="noStrike" cap="none" dirty="0">
                <a:solidFill>
                  <a:srgbClr val="000000"/>
                </a:solidFill>
                <a:latin typeface="Calibri"/>
                <a:ea typeface="Calibri"/>
                <a:cs typeface="Calibri"/>
                <a:sym typeface="Calibri"/>
              </a:rPr>
              <a:t>planning graphic organizer</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Use this slide as needed. </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 you model, be sure to: Note that students should leave the Focus and Concluding Statement boxes blank for now. Use your research notes about the millipede to record information in the Introduction Paragraph box of the graphic organizer. Look back at the research texts for missing or more specific information than what was recorded in the research notes. Refer to the </a:t>
            </a:r>
            <a:r>
              <a:rPr lang="en" sz="1200" b="1" i="0" u="none" strike="noStrike" cap="none" dirty="0">
                <a:solidFill>
                  <a:srgbClr val="000000"/>
                </a:solidFill>
                <a:latin typeface="Calibri"/>
                <a:ea typeface="Calibri"/>
                <a:cs typeface="Calibri"/>
                <a:sym typeface="Calibri"/>
              </a:rPr>
              <a:t>domain-specific word wall</a:t>
            </a:r>
            <a:r>
              <a:rPr lang="en" sz="1200" b="0" i="0" u="none" strike="noStrike" cap="none" dirty="0">
                <a:solidFill>
                  <a:srgbClr val="000000"/>
                </a:solidFill>
                <a:latin typeface="Calibri"/>
                <a:ea typeface="Calibri"/>
                <a:cs typeface="Calibri"/>
                <a:sym typeface="Calibri"/>
              </a:rPr>
              <a:t>. Record the sources used.</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Invite students to independently look through their notes for information for their introduction paragraphs. Remind them to record their sources in the My Sources box.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Circulate and support as needed. Refer to the </a:t>
            </a:r>
            <a:r>
              <a:rPr lang="en" sz="1200" b="1" i="0" u="none" strike="noStrike" cap="none" dirty="0">
                <a:solidFill>
                  <a:srgbClr val="000000"/>
                </a:solidFill>
                <a:latin typeface="Calibri"/>
                <a:ea typeface="Calibri"/>
                <a:cs typeface="Calibri"/>
                <a:sym typeface="Calibri"/>
              </a:rPr>
              <a:t>Informational Writing Planning graphic organizer (answers, for teacher reference)</a:t>
            </a:r>
            <a:r>
              <a:rPr lang="en" sz="1200" b="0" i="0" u="none" strike="noStrike" cap="none" dirty="0">
                <a:solidFill>
                  <a:srgbClr val="000000"/>
                </a:solidFill>
                <a:latin typeface="Calibri"/>
                <a:ea typeface="Calibri"/>
                <a:cs typeface="Calibri"/>
                <a:sym typeface="Calibri"/>
              </a:rPr>
              <a:t>. After 5 minutes, bring students back together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Reassure students that if they have not finished planning the introduction paragraph, they will have time later in the lesson.</a:t>
            </a:r>
            <a:endParaRPr sz="1200" b="0" i="0" u="none" strike="noStrike" cap="none" dirty="0">
              <a:solidFill>
                <a:srgbClr val="000000"/>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following/reading the content on the slide.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discussing questions with partner.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completing looking at difference sources for their graphic organizer.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Studenting planning introduction on graphic organizer.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2246100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6" name="Google Shape;246;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a:solidFill>
                  <a:schemeClr val="dk1"/>
                </a:solidFill>
                <a:latin typeface="Calibri"/>
                <a:ea typeface="Calibri"/>
                <a:cs typeface="Calibri"/>
                <a:sym typeface="Calibri"/>
              </a:rPr>
              <a:t>12-</a:t>
            </a:r>
            <a:r>
              <a:rPr lang="en" sz="1200" b="1" i="0" u="none" strike="noStrike" cap="none" dirty="0">
                <a:solidFill>
                  <a:schemeClr val="dk1"/>
                </a:solidFill>
                <a:latin typeface="Calibri"/>
                <a:ea typeface="Calibri"/>
                <a:cs typeface="Calibri"/>
                <a:sym typeface="Calibri"/>
              </a:rPr>
              <a:t>15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here begin to plan proof paragraphs.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Tell students they will now plan information for their proof paragraphs. Model deciding on the two defense mechanisms to write about and adding details to the </a:t>
            </a:r>
            <a:r>
              <a:rPr lang="en" sz="1200" b="1" i="0" u="none" strike="noStrike" cap="none" dirty="0">
                <a:solidFill>
                  <a:srgbClr val="000000"/>
                </a:solidFill>
                <a:latin typeface="Calibri"/>
                <a:ea typeface="Calibri"/>
                <a:cs typeface="Calibri"/>
                <a:sym typeface="Calibri"/>
              </a:rPr>
              <a:t>Millipede Informational Writing Planning graphic organizer.</a:t>
            </a:r>
            <a:r>
              <a:rPr lang="en" sz="1200" b="0" i="0" u="none" strike="noStrike" cap="none" dirty="0">
                <a:solidFill>
                  <a:srgbClr val="000000"/>
                </a:solidFill>
                <a:latin typeface="Calibri"/>
                <a:ea typeface="Calibri"/>
                <a:cs typeface="Calibri"/>
                <a:sym typeface="Calibri"/>
              </a:rPr>
              <a:t> As you model, be sure to: Use your research notes to record information in each remaining part of the graphic organizer. Look back at the research texts for missing or more specific information than what was recorded in the research notes. Use modal auxiliaries where appropriate and explain to students why you are using that modal auxiliary.</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Invite students to independently look through their notes for information for their proof paragraphs. Remind them to look for information about their animal’s defense mechanisms and how a predator would respond to the defense mechanisms, and to record any new sources they are using in the My Sources box. Tell students that if they have not finished planning their introduction paragraph, they can do that now.</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Circulate and support as needed. After about 15 minutes, bring students back together whole group. Tell them they will now have a chance to reflect on their work.</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If productive, cue students to think about their thinking: </a:t>
            </a:r>
            <a:r>
              <a:rPr lang="en" sz="1200" b="0" i="1" u="none" strike="noStrike" cap="none" dirty="0">
                <a:solidFill>
                  <a:srgbClr val="000000"/>
                </a:solidFill>
                <a:latin typeface="Calibri"/>
                <a:ea typeface="Calibri"/>
                <a:cs typeface="Calibri"/>
                <a:sym typeface="Calibri"/>
              </a:rPr>
              <a:t>"What strategies helped you succeed in planning the proof paragraphs? I’ll give you time to think and discuss with a partner.” </a:t>
            </a:r>
            <a:r>
              <a:rPr lang="en" sz="1200" b="1" i="0" u="none" strike="noStrike" cap="none" dirty="0">
                <a:solidFill>
                  <a:srgbClr val="000000"/>
                </a:solidFill>
                <a:latin typeface="Calibri"/>
                <a:ea typeface="Calibri"/>
                <a:cs typeface="Calibri"/>
                <a:sym typeface="Calibri"/>
              </a:rPr>
              <a:t>(Responses will vary.)</a:t>
            </a:r>
            <a:endParaRPr sz="1200" b="1" i="0" u="none" strike="noStrike" cap="none" dirty="0">
              <a:solidFill>
                <a:srgbClr val="000000"/>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following/reading the content on the slide.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discussing questions with partner.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completing looking at difference sources for their graphic organizer.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Studenting planning introduction on graphic organizer.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students who may need additional support with writing fluency: Invite students to add to their writing by asking, </a:t>
            </a:r>
            <a:r>
              <a:rPr lang="en" sz="1200" b="0" i="1" u="none" strike="noStrike" cap="none" dirty="0">
                <a:solidFill>
                  <a:srgbClr val="000000"/>
                </a:solidFill>
                <a:latin typeface="Calibri"/>
                <a:ea typeface="Calibri"/>
                <a:cs typeface="Calibri"/>
                <a:sym typeface="Calibri"/>
              </a:rPr>
              <a:t>“How do you know that?”</a:t>
            </a:r>
            <a:r>
              <a:rPr lang="en" sz="1200" b="0" i="0" u="none" strike="noStrike" cap="none" dirty="0">
                <a:solidFill>
                  <a:srgbClr val="000000"/>
                </a:solidFill>
                <a:latin typeface="Calibri"/>
                <a:ea typeface="Calibri"/>
                <a:cs typeface="Calibri"/>
                <a:sym typeface="Calibri"/>
              </a:rPr>
              <a:t> to encourage them to go back to the text and find details or quotes that they could use to support their thinking. </a:t>
            </a:r>
            <a:endParaRPr sz="11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0050562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3" name="Google Shape;253;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5</a:t>
            </a:r>
            <a:r>
              <a:rPr lang="en-US" sz="1200" b="1" i="0" u="none" strike="noStrike" cap="none" dirty="0">
                <a:solidFill>
                  <a:schemeClr val="dk1"/>
                </a:solidFill>
                <a:latin typeface="Calibri"/>
                <a:ea typeface="Calibri"/>
                <a:cs typeface="Calibri"/>
                <a:sym typeface="Calibri"/>
              </a:rPr>
              <a:t>-7</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Make note of students who may need additional support with each of the learning targets moving forward.</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Focus students on the learning targets. Read each one aloud, pausing after each to use a checking for understanding protocol for students to reflect on their comfort level with or show how close they are to meeting each target.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Repeat, inviting students to self-assess against how well they applied their learning in this lesson.</a:t>
            </a:r>
            <a:endParaRPr sz="1200" b="0" i="0" u="none" strike="noStrike" cap="none" dirty="0">
              <a:solidFill>
                <a:srgbClr val="000000"/>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following/reading the content on the slide.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showing their reflection towards learning targets.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4544804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3" name="Google Shape;133;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In this module, the habit of character focus is working to contribute to a better world. The characteristic they are reminded of in this lesson is: apply my learning as they begin to plan part of the final performance task.</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Additional Teacher Resources: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Teacher Supporting Materials Document </a:t>
            </a:r>
            <a:r>
              <a:rPr lang="en" sz="1200" b="0" i="0" u="none" strike="noStrike" cap="none" dirty="0">
                <a:solidFill>
                  <a:schemeClr val="dk1"/>
                </a:solidFill>
                <a:latin typeface="Calibri"/>
                <a:ea typeface="Calibri"/>
                <a:cs typeface="Calibri"/>
                <a:sym typeface="Calibri"/>
              </a:rPr>
              <a:t>for this lesson can be found here: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	</a:t>
            </a:r>
            <a:r>
              <a:rPr lang="en" sz="1200" b="0" i="0" u="sng" strike="noStrike" cap="none" dirty="0">
                <a:solidFill>
                  <a:schemeClr val="hlink"/>
                </a:solidFill>
                <a:latin typeface="Calibri"/>
                <a:ea typeface="Calibri"/>
                <a:cs typeface="Calibri"/>
                <a:sym typeface="Calibri"/>
                <a:hlinkClick r:id="rId3"/>
              </a:rPr>
              <a:t>http://curriculum.eleducation.org/curriculum/ela/grade-4/module-2/unit-2/lesson-7</a:t>
            </a:r>
            <a:endParaRPr sz="1200" b="0" i="0" u="none" strike="noStrike" cap="none" dirty="0">
              <a:solidFill>
                <a:schemeClr val="dk1"/>
              </a:solidFill>
              <a:latin typeface="Calibri"/>
              <a:ea typeface="Calibri"/>
              <a:cs typeface="Calibri"/>
              <a:sym typeface="Calibri"/>
            </a:endParaRPr>
          </a:p>
          <a:p>
            <a:pPr marL="457200" marR="0" lvl="0" indent="-298450" algn="l" rtl="0">
              <a:lnSpc>
                <a:spcPct val="100000"/>
              </a:lnSpc>
              <a:spcBef>
                <a:spcPts val="0"/>
              </a:spcBef>
              <a:spcAft>
                <a:spcPts val="0"/>
              </a:spcAft>
              <a:buClr>
                <a:schemeClr val="dk1"/>
              </a:buClr>
              <a:buSzPts val="1100"/>
              <a:buFont typeface="Arial"/>
              <a:buChar char="●"/>
            </a:pPr>
            <a:r>
              <a:rPr lang="en" sz="1200" b="0" i="0" u="none" strike="noStrike" cap="none" dirty="0">
                <a:solidFill>
                  <a:schemeClr val="dk1"/>
                </a:solidFill>
                <a:latin typeface="Calibri"/>
                <a:ea typeface="Calibri"/>
                <a:cs typeface="Calibri"/>
                <a:sym typeface="Calibri"/>
              </a:rPr>
              <a:t>Protocols descriptions can be found here: </a:t>
            </a:r>
            <a:r>
              <a:rPr lang="en" sz="1200" b="0" i="0" u="sng" strike="noStrike" cap="none" dirty="0">
                <a:solidFill>
                  <a:schemeClr val="hlink"/>
                </a:solidFill>
                <a:latin typeface="Calibri"/>
                <a:ea typeface="Calibri"/>
                <a:cs typeface="Calibri"/>
                <a:sym typeface="Calibri"/>
                <a:hlinkClick r:id="rId4"/>
              </a:rPr>
              <a:t>https://eleducation.org/resources/el-education-classroom-protocols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848253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1" name="Google Shape;261;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5</a:t>
            </a:r>
            <a:r>
              <a:rPr lang="en-US" sz="1200" b="1" i="0" u="none" strike="noStrike" cap="none" dirty="0">
                <a:solidFill>
                  <a:schemeClr val="dk1"/>
                </a:solidFill>
                <a:latin typeface="Calibri"/>
                <a:ea typeface="Calibri"/>
                <a:cs typeface="Calibri"/>
                <a:sym typeface="Calibri"/>
              </a:rPr>
              <a:t>-7</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Have index cards ready for distribution.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Georgia"/>
              <a:buAutoNum type="arabicPeriod"/>
            </a:pPr>
            <a:r>
              <a:rPr lang="en" sz="1200" b="0" i="0" u="none" strike="noStrike" cap="none" dirty="0">
                <a:solidFill>
                  <a:srgbClr val="000000"/>
                </a:solidFill>
                <a:latin typeface="Calibri"/>
                <a:ea typeface="Calibri"/>
                <a:cs typeface="Calibri"/>
                <a:sym typeface="Calibri"/>
              </a:rPr>
              <a:t>Ask students to keep out their </a:t>
            </a:r>
            <a:r>
              <a:rPr lang="en" sz="1200" b="1" i="0" u="none" strike="noStrike" cap="none" dirty="0">
                <a:solidFill>
                  <a:srgbClr val="000000"/>
                </a:solidFill>
                <a:latin typeface="Calibri"/>
                <a:ea typeface="Calibri"/>
                <a:cs typeface="Calibri"/>
                <a:sym typeface="Calibri"/>
              </a:rPr>
              <a:t>Informational Writing Planning graphic organizers</a:t>
            </a:r>
            <a:r>
              <a:rPr lang="en" sz="1200" b="0" i="0" u="none" strike="noStrike" cap="none" dirty="0">
                <a:solidFill>
                  <a:srgbClr val="000000"/>
                </a:solidFill>
                <a:latin typeface="Calibri"/>
                <a:ea typeface="Calibri"/>
                <a:cs typeface="Calibri"/>
                <a:sym typeface="Calibri"/>
              </a:rPr>
              <a:t> and distribute index cards.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Invite students to record their name and respond to the following on their index card: </a:t>
            </a:r>
            <a:r>
              <a:rPr lang="en" sz="1200" b="0" i="1" u="none" strike="noStrike" cap="none" dirty="0">
                <a:solidFill>
                  <a:srgbClr val="000000"/>
                </a:solidFill>
                <a:latin typeface="Calibri"/>
                <a:ea typeface="Calibri"/>
                <a:cs typeface="Calibri"/>
                <a:sym typeface="Calibri"/>
              </a:rPr>
              <a:t>“Look at the boxes for the introduction and proof paragraphs. What information do you need to research further?”</a:t>
            </a:r>
            <a:endParaRPr sz="1200" b="0" i="1"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Collect students’ index cards to review.</a:t>
            </a:r>
            <a:endParaRPr sz="1200" b="0" i="0" u="none" strike="noStrike" cap="none" dirty="0">
              <a:solidFill>
                <a:srgbClr val="000000"/>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writing reflection on index cards.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students who may need additional support in making connections: Have developing writers circle or highlight places on their </a:t>
            </a:r>
            <a:r>
              <a:rPr lang="en" sz="1200" b="1" i="0" u="none" strike="noStrike" cap="none" dirty="0">
                <a:solidFill>
                  <a:srgbClr val="000000"/>
                </a:solidFill>
                <a:latin typeface="Calibri"/>
                <a:ea typeface="Calibri"/>
                <a:cs typeface="Calibri"/>
                <a:sym typeface="Calibri"/>
              </a:rPr>
              <a:t>Informational Writing Planning graphic organizer</a:t>
            </a:r>
            <a:r>
              <a:rPr lang="en" sz="1200" b="0" i="0" u="none" strike="noStrike" cap="none" dirty="0">
                <a:solidFill>
                  <a:srgbClr val="000000"/>
                </a:solidFill>
                <a:latin typeface="Calibri"/>
                <a:ea typeface="Calibri"/>
                <a:cs typeface="Calibri"/>
                <a:sym typeface="Calibri"/>
              </a:rPr>
              <a:t> that show gaps in research rather than writing these research needs out on the index card. This will help them connect their research directly to the informational writing.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ELLs: Repeat the question </a:t>
            </a:r>
            <a:r>
              <a:rPr lang="en" sz="1200" b="0" i="1" u="none" strike="noStrike" cap="none" dirty="0">
                <a:solidFill>
                  <a:srgbClr val="000000"/>
                </a:solidFill>
                <a:latin typeface="Calibri"/>
                <a:ea typeface="Calibri"/>
                <a:cs typeface="Calibri"/>
                <a:sym typeface="Calibri"/>
              </a:rPr>
              <a:t>“What information do you need to research further?” </a:t>
            </a:r>
            <a:r>
              <a:rPr lang="en" sz="1200" b="0" i="0" u="none" strike="noStrike" cap="none" dirty="0">
                <a:solidFill>
                  <a:srgbClr val="000000"/>
                </a:solidFill>
                <a:latin typeface="Calibri"/>
                <a:ea typeface="Calibri"/>
                <a:cs typeface="Calibri"/>
                <a:sym typeface="Calibri"/>
              </a:rPr>
              <a:t>In addition, rephrase the question: </a:t>
            </a:r>
            <a:r>
              <a:rPr lang="en" sz="1200" b="0" i="1" u="none" strike="noStrike" cap="none" dirty="0">
                <a:solidFill>
                  <a:srgbClr val="000000"/>
                </a:solidFill>
                <a:latin typeface="Calibri"/>
                <a:ea typeface="Calibri"/>
                <a:cs typeface="Calibri"/>
                <a:sym typeface="Calibri"/>
              </a:rPr>
              <a:t>“Where do you need more information? How can you research to make your paragraphs stronger?”</a:t>
            </a:r>
            <a:endParaRPr sz="1200" b="0" i="1"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7047061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7" name="Google Shape;267;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rgbClr val="000000"/>
                </a:solidFill>
                <a:latin typeface="Calibri"/>
                <a:ea typeface="Calibri"/>
                <a:cs typeface="Calibri"/>
                <a:sym typeface="Calibri"/>
              </a:rPr>
              <a:t>Teaching Notes: Read the </a:t>
            </a:r>
            <a:r>
              <a:rPr lang="en" sz="1200">
                <a:latin typeface="Calibri"/>
                <a:ea typeface="Calibri"/>
                <a:cs typeface="Calibri"/>
                <a:sym typeface="Calibri"/>
              </a:rPr>
              <a:t>slide.</a:t>
            </a:r>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5479131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3" name="Google Shape;273;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rgbClr val="000000"/>
                </a:solidFill>
                <a:latin typeface="Calibri"/>
                <a:ea typeface="Calibri"/>
                <a:cs typeface="Calibri"/>
                <a:sym typeface="Calibri"/>
              </a:rPr>
              <a:t>Grouping: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take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student</a:t>
            </a:r>
            <a:r>
              <a:rPr lang="en-US" sz="1200" b="0" i="0" u="none" strike="noStrike" cap="none">
                <a:solidFill>
                  <a:srgbClr val="000000"/>
                </a:solidFill>
                <a:latin typeface="Calibri"/>
                <a:ea typeface="Calibri"/>
                <a:cs typeface="Calibri"/>
                <a:sym typeface="Calibri"/>
              </a:rPr>
              <a:t>s</a:t>
            </a:r>
            <a:r>
              <a:rPr lang="en" sz="1200" b="0" i="0" u="none" strike="noStrike" cap="none">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 select a prompt and write it in the front of their Independent Reading Journal.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2313789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0" name="Google Shape;280;p2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Teaching Notes: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This slide can be customized with the group assignments for ALL block for today’s lesson</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Refer to the ALL Block Teacher Guide and Supporting Materials document found here: </a:t>
            </a:r>
            <a:endParaRPr sz="1200" b="0" i="0" u="none" strike="noStrike" cap="none">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Grade 4 M2 U2: </a:t>
            </a:r>
            <a:r>
              <a:rPr lang="en" sz="1200" b="0" i="0" u="sng" strike="noStrike" cap="none">
                <a:solidFill>
                  <a:schemeClr val="hlink"/>
                </a:solidFill>
                <a:latin typeface="Calibri"/>
                <a:ea typeface="Calibri"/>
                <a:cs typeface="Calibri"/>
                <a:sym typeface="Calibri"/>
                <a:hlinkClick r:id="rId3"/>
              </a:rPr>
              <a:t>http://curriculum.eleducation.org/sites/default/files/g4m2u2_all-block_091317.pdf</a:t>
            </a:r>
            <a:r>
              <a:rPr lang="en" sz="1200" b="0" i="0" u="none" strike="noStrike" cap="none">
                <a:solidFill>
                  <a:schemeClr val="dk1"/>
                </a:solidFill>
                <a:latin typeface="Calibri"/>
                <a:ea typeface="Calibri"/>
                <a:cs typeface="Calibri"/>
                <a:sym typeface="Calibri"/>
              </a:rPr>
              <a:t>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p:txBody>
      </p:sp>
      <p:sp>
        <p:nvSpPr>
          <p:cNvPr id="281" name="Google Shape;281;p2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354240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9" name="Google Shape;139;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New M</a:t>
            </a:r>
            <a:r>
              <a:rPr lang="en" sz="1200" b="0" i="0" u="none" strike="noStrike" cap="none" dirty="0">
                <a:solidFill>
                  <a:srgbClr val="000000"/>
                </a:solidFill>
                <a:latin typeface="Calibri"/>
                <a:ea typeface="Calibri"/>
                <a:cs typeface="Calibri"/>
                <a:sym typeface="Calibri"/>
              </a:rPr>
              <a:t>aterials to Prepare in Advance: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170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Model informational essay</a:t>
            </a:r>
            <a:r>
              <a:rPr lang="en" sz="1200" b="0" i="0" u="none" strike="noStrike" cap="none" dirty="0">
                <a:solidFill>
                  <a:srgbClr val="000000"/>
                </a:solidFill>
                <a:latin typeface="Calibri"/>
                <a:ea typeface="Calibri"/>
                <a:cs typeface="Calibri"/>
                <a:sym typeface="Calibri"/>
              </a:rPr>
              <a:t> (one per student and one to display)</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Informational Texts anchor chart</a:t>
            </a:r>
            <a:r>
              <a:rPr lang="en" sz="1200" b="0" i="0" u="none" strike="noStrike" cap="none" dirty="0">
                <a:solidFill>
                  <a:srgbClr val="000000"/>
                </a:solidFill>
                <a:latin typeface="Calibri"/>
                <a:ea typeface="Calibri"/>
                <a:cs typeface="Calibri"/>
                <a:sym typeface="Calibri"/>
              </a:rPr>
              <a:t> (new; co-created with students during Opening A)</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Informative Page Directions</a:t>
            </a:r>
            <a:r>
              <a:rPr lang="en" sz="1200" b="0" i="0" u="none" strike="noStrike" cap="none" dirty="0">
                <a:solidFill>
                  <a:srgbClr val="000000"/>
                </a:solidFill>
                <a:latin typeface="Calibri"/>
                <a:ea typeface="Calibri"/>
                <a:cs typeface="Calibri"/>
                <a:sym typeface="Calibri"/>
              </a:rPr>
              <a:t> (one per student and one to display)</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Informative Writing Checklist</a:t>
            </a:r>
            <a:r>
              <a:rPr lang="en" sz="1200" b="0" i="0" u="none" strike="noStrike" cap="none" dirty="0">
                <a:solidFill>
                  <a:srgbClr val="000000"/>
                </a:solidFill>
                <a:latin typeface="Calibri"/>
                <a:ea typeface="Calibri"/>
                <a:cs typeface="Calibri"/>
                <a:sym typeface="Calibri"/>
              </a:rPr>
              <a:t> (one per student and one to display)</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Informational Writing Planning graphic organizer</a:t>
            </a:r>
            <a:r>
              <a:rPr lang="en" sz="1200" b="0" i="0" u="none" strike="noStrike" cap="none" dirty="0">
                <a:solidFill>
                  <a:srgbClr val="000000"/>
                </a:solidFill>
                <a:latin typeface="Calibri"/>
                <a:ea typeface="Calibri"/>
                <a:cs typeface="Calibri"/>
                <a:sym typeface="Calibri"/>
              </a:rPr>
              <a:t> (one per student and one to display)</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Informational Writing Planning graphic organizer</a:t>
            </a:r>
            <a:r>
              <a:rPr lang="en" sz="1200" b="0" i="0"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(answers, for teacher reference)</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Millipede Informational Writing Planning graphic organizer</a:t>
            </a:r>
            <a:r>
              <a:rPr lang="en" sz="1200" b="0" i="0"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(for teacher reference)</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Index cards (one per student)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170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Performance Task anchor chart</a:t>
            </a:r>
            <a:r>
              <a:rPr lang="en" sz="1200" b="0" i="0" u="none" strike="noStrike" cap="none" dirty="0">
                <a:solidFill>
                  <a:srgbClr val="000000"/>
                </a:solidFill>
                <a:latin typeface="Calibri"/>
                <a:ea typeface="Calibri"/>
                <a:cs typeface="Calibri"/>
                <a:sym typeface="Calibri"/>
              </a:rPr>
              <a:t> (from Unit 1, Lesson 1)</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Working to Contribute to a Better World anchor chart</a:t>
            </a:r>
            <a:r>
              <a:rPr lang="en" sz="1200" b="0" i="0" u="none" strike="noStrike" cap="none" dirty="0">
                <a:solidFill>
                  <a:srgbClr val="000000"/>
                </a:solidFill>
                <a:latin typeface="Calibri"/>
                <a:ea typeface="Calibri"/>
                <a:cs typeface="Calibri"/>
                <a:sym typeface="Calibri"/>
              </a:rPr>
              <a:t> (from Unit 1, Lesson 1)</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Equity sticks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Guiding Questions anchor chart</a:t>
            </a:r>
            <a:r>
              <a:rPr lang="en" sz="1200" b="0" i="0" u="none" strike="noStrike" cap="none" dirty="0">
                <a:solidFill>
                  <a:srgbClr val="000000"/>
                </a:solidFill>
                <a:latin typeface="Calibri"/>
                <a:ea typeface="Calibri"/>
                <a:cs typeface="Calibri"/>
                <a:sym typeface="Calibri"/>
              </a:rPr>
              <a:t> (begun in Unit 1, Lesson 1)</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Expert Group Animal research notebooks</a:t>
            </a:r>
            <a:r>
              <a:rPr lang="en" sz="1200" b="0" i="0" u="none" strike="noStrike" cap="none" dirty="0">
                <a:solidFill>
                  <a:srgbClr val="000000"/>
                </a:solidFill>
                <a:latin typeface="Calibri"/>
                <a:ea typeface="Calibri"/>
                <a:cs typeface="Calibri"/>
                <a:sym typeface="Calibri"/>
              </a:rPr>
              <a:t> (distributed in Lesson 1; one per student and one to display)</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Organizing Research note-catcher </a:t>
            </a:r>
            <a:r>
              <a:rPr lang="en" sz="1200" b="0" i="0" u="none" strike="noStrike" cap="none" dirty="0">
                <a:solidFill>
                  <a:srgbClr val="000000"/>
                </a:solidFill>
                <a:latin typeface="Calibri"/>
                <a:ea typeface="Calibri"/>
                <a:cs typeface="Calibri"/>
                <a:sym typeface="Calibri"/>
              </a:rPr>
              <a:t>(from Lesson 5; pages 17–18)</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Domain-Specific Word Wall</a:t>
            </a:r>
            <a:r>
              <a:rPr lang="en" sz="1200" b="0" i="0" u="none" strike="noStrike" cap="none" dirty="0">
                <a:solidFill>
                  <a:srgbClr val="000000"/>
                </a:solidFill>
                <a:latin typeface="Calibri"/>
                <a:ea typeface="Calibri"/>
                <a:cs typeface="Calibri"/>
                <a:sym typeface="Calibri"/>
              </a:rPr>
              <a:t> (begun in Unit 1, Lesson 2)</a:t>
            </a:r>
            <a:endParaRPr sz="1200" b="0" i="0" u="none" strike="noStrike" cap="none" dirty="0">
              <a:solidFill>
                <a:srgbClr val="000000"/>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Prepare the </a:t>
            </a:r>
            <a:r>
              <a:rPr lang="en" sz="1200" b="1" i="0" u="none" strike="noStrike" cap="none" dirty="0">
                <a:solidFill>
                  <a:srgbClr val="000000"/>
                </a:solidFill>
                <a:latin typeface="Calibri"/>
                <a:ea typeface="Calibri"/>
                <a:cs typeface="Calibri"/>
                <a:sym typeface="Calibri"/>
              </a:rPr>
              <a:t>Informational Writing Planning graphic</a:t>
            </a:r>
            <a:r>
              <a:rPr lang="en" sz="1200" b="0" i="0" u="none" strike="noStrike" cap="none" dirty="0">
                <a:solidFill>
                  <a:srgbClr val="000000"/>
                </a:solidFill>
                <a:latin typeface="Calibri"/>
                <a:ea typeface="Calibri"/>
                <a:cs typeface="Calibri"/>
                <a:sym typeface="Calibri"/>
              </a:rPr>
              <a:t> by filling out selected portions with appropriate information from the expert group animal.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515419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5" name="Google Shape;145;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a:solidFill>
                  <a:schemeClr val="dk1"/>
                </a:solidFill>
                <a:latin typeface="Calibri"/>
                <a:ea typeface="Calibri"/>
                <a:cs typeface="Calibri"/>
                <a:sym typeface="Calibri"/>
              </a:rPr>
              <a:t>Review the following protocol before teaching. It is used in this lesson:</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Thumb-O-Meter is explained </a:t>
            </a:r>
            <a:r>
              <a:rPr lang="en" sz="1200" b="0" i="0" u="sng" strike="noStrike" cap="none">
                <a:solidFill>
                  <a:schemeClr val="hlink"/>
                </a:solidFill>
                <a:latin typeface="Calibri"/>
                <a:ea typeface="Calibri"/>
                <a:cs typeface="Calibri"/>
                <a:sym typeface="Calibri"/>
                <a:hlinkClick r:id="rId3"/>
              </a:rPr>
              <a:t>https://eleducation.org/resources/el-education-classroom-protocols</a:t>
            </a:r>
            <a:r>
              <a:rPr lang="en" sz="1200" b="0" i="0" u="none" strike="noStrike" cap="none">
                <a:solidFill>
                  <a:schemeClr val="dk1"/>
                </a:solidFill>
                <a:latin typeface="Calibri"/>
                <a:ea typeface="Calibri"/>
                <a:cs typeface="Calibri"/>
                <a:sym typeface="Calibri"/>
              </a:rPr>
              <a:t> (found in Classroom Protocols)</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6299740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2" name="Google Shape;152;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Additional Support Considerations: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Display and refer to these writing elements:</a:t>
            </a:r>
            <a:endParaRPr sz="1200" b="0" i="0" u="none" strike="noStrike" cap="none" dirty="0">
              <a:solidFill>
                <a:srgbClr val="000000"/>
              </a:solidFill>
              <a:latin typeface="Calibri"/>
              <a:ea typeface="Calibri"/>
              <a:cs typeface="Calibri"/>
              <a:sym typeface="Calibri"/>
            </a:endParaRPr>
          </a:p>
          <a:p>
            <a:pPr marL="457200" marR="0" lvl="0" indent="45720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1. Writing process (plan, write, show a friend and the teacher, change the writing to make it better, share the writing)</a:t>
            </a:r>
            <a:endParaRPr sz="1200" b="0" i="0" u="none" strike="noStrike" cap="none" dirty="0">
              <a:solidFill>
                <a:srgbClr val="000000"/>
              </a:solidFill>
              <a:latin typeface="Calibri"/>
              <a:ea typeface="Calibri"/>
              <a:cs typeface="Calibri"/>
              <a:sym typeface="Calibri"/>
            </a:endParaRPr>
          </a:p>
          <a:p>
            <a:pPr marL="457200" marR="0" lvl="0" indent="45720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2. How to write an informative piece with four or five paragraphs (writing about your expert group animal)</a:t>
            </a:r>
            <a:endParaRPr sz="1200" b="0" i="0" u="none" strike="noStrike" cap="none" dirty="0">
              <a:solidFill>
                <a:srgbClr val="000000"/>
              </a:solidFill>
              <a:latin typeface="Calibri"/>
              <a:ea typeface="Calibri"/>
              <a:cs typeface="Calibri"/>
              <a:sym typeface="Calibri"/>
            </a:endParaRPr>
          </a:p>
          <a:p>
            <a:pPr marL="457200" marR="0" lvl="0" indent="45720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3. Types of sentences (topic and concluding statements and supporting details)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170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Alternatively, create an “Information Gap” activity for ELLs by completing half of the graphic organizer (Part A) for one group and completing the other half (Part B) for the other group. Make copies and distribute Part A to half of the students and Part B to the other half. Allow Part A students to mingle, asking questions about their gaps to Part B students, and vice versa. Example: “What details do you have about how the gazelle uses this defense mechanism?” Encourage students to share the information orally and then write the answers independently.</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Offer practice with U.S. writing conventions. Ask students to highlight topic and concluding statements in different colors when they read. Give them lists of varying supporting details and ask them to match them to the correct topic and concluding statements. Scramble the sentences in a paragraph and ask students to sequence them correctly.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will see the </a:t>
            </a:r>
            <a:r>
              <a:rPr lang="en" sz="1200" b="1" i="0" u="none" strike="noStrike" cap="none" dirty="0">
                <a:solidFill>
                  <a:srgbClr val="000000"/>
                </a:solidFill>
                <a:latin typeface="Calibri"/>
                <a:ea typeface="Calibri"/>
                <a:cs typeface="Calibri"/>
                <a:sym typeface="Calibri"/>
              </a:rPr>
              <a:t>Informational Writing Planning graphic organizer </a:t>
            </a:r>
            <a:r>
              <a:rPr lang="en" sz="1200" b="0" i="0" u="none" strike="noStrike" cap="none" dirty="0">
                <a:solidFill>
                  <a:srgbClr val="000000"/>
                </a:solidFill>
                <a:latin typeface="Calibri"/>
                <a:ea typeface="Calibri"/>
                <a:cs typeface="Calibri"/>
                <a:sym typeface="Calibri"/>
              </a:rPr>
              <a:t>again on the </a:t>
            </a:r>
            <a:r>
              <a:rPr lang="en" sz="1200" b="1" i="0" u="none" strike="noStrike" cap="none" dirty="0">
                <a:solidFill>
                  <a:srgbClr val="000000"/>
                </a:solidFill>
                <a:latin typeface="Calibri"/>
                <a:ea typeface="Calibri"/>
                <a:cs typeface="Calibri"/>
                <a:sym typeface="Calibri"/>
              </a:rPr>
              <a:t>End of Unit 2 Assessment</a:t>
            </a:r>
            <a:r>
              <a:rPr lang="en" sz="1200" b="0" i="0" u="none" strike="noStrike" cap="none" dirty="0">
                <a:solidFill>
                  <a:srgbClr val="000000"/>
                </a:solidFill>
                <a:latin typeface="Calibri"/>
                <a:ea typeface="Calibri"/>
                <a:cs typeface="Calibri"/>
                <a:sym typeface="Calibri"/>
              </a:rPr>
              <a:t>. Continually model using this organizer, correct serious errors students make using the organizer, and offer additional practice using the organizer for homework.</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4979008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8" name="Google Shape;158;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6377674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3" name="Google Shape;163;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Student Grouping: Whole Group</a:t>
            </a:r>
            <a:endParaRPr sz="16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Welcome students to class and the lesson.</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Have students read through the agenda for today. Suggestion: Read the slide to the class or call on a student to read the content of the slide to the class. </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following/reading the content on the slide.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200" b="1"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009391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9" name="Google Shape;169;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5</a:t>
            </a:r>
            <a:r>
              <a:rPr lang="en-US" sz="1200" b="1" i="0" u="none" strike="noStrike" cap="none" dirty="0">
                <a:solidFill>
                  <a:schemeClr val="dk1"/>
                </a:solidFill>
                <a:latin typeface="Calibri"/>
                <a:ea typeface="Calibri"/>
                <a:cs typeface="Calibri"/>
                <a:sym typeface="Calibri"/>
              </a:rPr>
              <a:t>-7</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Group/Pairs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receive </a:t>
            </a:r>
            <a:r>
              <a:rPr lang="en" sz="1200" b="1" i="0" u="none" strike="noStrike" cap="none" dirty="0">
                <a:solidFill>
                  <a:schemeClr val="dk1"/>
                </a:solidFill>
                <a:latin typeface="Calibri"/>
                <a:ea typeface="Calibri"/>
                <a:cs typeface="Calibri"/>
                <a:sym typeface="Calibri"/>
              </a:rPr>
              <a:t>model informational essay</a:t>
            </a:r>
            <a:r>
              <a:rPr lang="en" sz="1200" b="0" i="0" u="none" strike="noStrike" cap="none" dirty="0">
                <a:solidFill>
                  <a:schemeClr val="dk1"/>
                </a:solidFill>
                <a:latin typeface="Calibri"/>
                <a:ea typeface="Calibri"/>
                <a:cs typeface="Calibri"/>
                <a:sym typeface="Calibri"/>
              </a:rPr>
              <a:t> from teacher. </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Georgia"/>
              <a:buAutoNum type="arabicPeriod"/>
            </a:pPr>
            <a:r>
              <a:rPr lang="en" sz="1200" b="0" i="0" u="none" strike="noStrike" cap="none" dirty="0">
                <a:solidFill>
                  <a:srgbClr val="000000"/>
                </a:solidFill>
                <a:latin typeface="Calibri"/>
                <a:ea typeface="Calibri"/>
                <a:cs typeface="Calibri"/>
                <a:sym typeface="Calibri"/>
              </a:rPr>
              <a:t>Distribute and display the </a:t>
            </a:r>
            <a:r>
              <a:rPr lang="en" sz="1200" b="1" i="0" u="none" strike="noStrike" cap="none" dirty="0">
                <a:solidFill>
                  <a:srgbClr val="000000"/>
                </a:solidFill>
                <a:latin typeface="Calibri"/>
                <a:ea typeface="Calibri"/>
                <a:cs typeface="Calibri"/>
                <a:sym typeface="Calibri"/>
              </a:rPr>
              <a:t>model informational essay </a:t>
            </a:r>
            <a:r>
              <a:rPr lang="en" sz="1200" b="0" i="0" u="none" strike="noStrike" cap="none" dirty="0">
                <a:solidFill>
                  <a:srgbClr val="000000"/>
                </a:solidFill>
                <a:latin typeface="Calibri"/>
                <a:ea typeface="Calibri"/>
                <a:cs typeface="Calibri"/>
                <a:sym typeface="Calibri"/>
              </a:rPr>
              <a:t>(found in Student Workbook).</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Invite students to follow along, reading silently in their heads as you read it aloud.</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Invite students to turn and talk with a partner. Ask, and then ask for volunteers to share out: </a:t>
            </a:r>
            <a:r>
              <a:rPr lang="en" sz="1200" b="0" i="1" u="none" strike="noStrike" cap="none" dirty="0">
                <a:solidFill>
                  <a:srgbClr val="000000"/>
                </a:solidFill>
                <a:latin typeface="Calibri"/>
                <a:ea typeface="Calibri"/>
                <a:cs typeface="Calibri"/>
                <a:sym typeface="Calibri"/>
              </a:rPr>
              <a:t>“What is the purpose of this essay?” </a:t>
            </a:r>
            <a:r>
              <a:rPr lang="en" sz="1200" b="1" i="0" u="none" strike="noStrike" cap="none" dirty="0">
                <a:solidFill>
                  <a:srgbClr val="000000"/>
                </a:solidFill>
                <a:latin typeface="Calibri"/>
                <a:ea typeface="Calibri"/>
                <a:cs typeface="Calibri"/>
                <a:sym typeface="Calibri"/>
              </a:rPr>
              <a:t>(It is explaining how the millipede protects itself.)</a:t>
            </a:r>
            <a:r>
              <a:rPr lang="en" sz="1200" b="0" i="1" u="none" strike="noStrike" cap="none" dirty="0">
                <a:solidFill>
                  <a:srgbClr val="000000"/>
                </a:solidFill>
                <a:latin typeface="Calibri"/>
                <a:ea typeface="Calibri"/>
                <a:cs typeface="Calibri"/>
                <a:sym typeface="Calibri"/>
              </a:rPr>
              <a:t> “What type of writing is this—narrative, opinion, or informative? Why?” </a:t>
            </a:r>
            <a:r>
              <a:rPr lang="en" sz="1200" b="1" i="0" u="none" strike="noStrike" cap="none" dirty="0">
                <a:solidFill>
                  <a:srgbClr val="000000"/>
                </a:solidFill>
                <a:latin typeface="Calibri"/>
                <a:ea typeface="Calibri"/>
                <a:cs typeface="Calibri"/>
                <a:sym typeface="Calibri"/>
              </a:rPr>
              <a:t>(Informative because it explains a topic.)</a:t>
            </a:r>
            <a:endParaRPr sz="1200" b="1" i="0" u="none" strike="noStrike" cap="none" dirty="0">
              <a:solidFill>
                <a:srgbClr val="000000"/>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following/reading the content on the slide.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discussing questions with partner.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students with may need additional support with background knowledge: To ensure that all students are able to participate fully in the discussion about informational texts, check for understanding about texts in advance.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students who struggle: Repeat the questions </a:t>
            </a:r>
            <a:r>
              <a:rPr lang="en" sz="1200" b="0" i="1" u="none" strike="noStrike" cap="none" dirty="0">
                <a:solidFill>
                  <a:srgbClr val="000000"/>
                </a:solidFill>
                <a:latin typeface="Calibri"/>
                <a:ea typeface="Calibri"/>
                <a:cs typeface="Calibri"/>
                <a:sym typeface="Calibri"/>
              </a:rPr>
              <a:t>“What is the purpose of informational texts?” </a:t>
            </a:r>
            <a:r>
              <a:rPr lang="en" sz="1200" b="0" i="0" u="none" strike="noStrike" cap="none" dirty="0">
                <a:solidFill>
                  <a:srgbClr val="000000"/>
                </a:solidFill>
                <a:latin typeface="Calibri"/>
                <a:ea typeface="Calibri"/>
                <a:cs typeface="Calibri"/>
                <a:sym typeface="Calibri"/>
              </a:rPr>
              <a:t>and </a:t>
            </a:r>
            <a:r>
              <a:rPr lang="en" sz="1200" b="0" i="1" u="none" strike="noStrike" cap="none" dirty="0">
                <a:solidFill>
                  <a:srgbClr val="000000"/>
                </a:solidFill>
                <a:latin typeface="Calibri"/>
                <a:ea typeface="Calibri"/>
                <a:cs typeface="Calibri"/>
                <a:sym typeface="Calibri"/>
              </a:rPr>
              <a:t>“What do these texts have in common?” </a:t>
            </a:r>
            <a:r>
              <a:rPr lang="en" sz="1200" b="0" i="0" u="none" strike="noStrike" cap="none" dirty="0">
                <a:solidFill>
                  <a:srgbClr val="000000"/>
                </a:solidFill>
                <a:latin typeface="Calibri"/>
                <a:ea typeface="Calibri"/>
                <a:cs typeface="Calibri"/>
                <a:sym typeface="Calibri"/>
              </a:rPr>
              <a:t>Rephrase the questions. Example: </a:t>
            </a:r>
            <a:r>
              <a:rPr lang="en" sz="1200" b="0" i="1" u="none" strike="noStrike" cap="none" dirty="0">
                <a:solidFill>
                  <a:srgbClr val="000000"/>
                </a:solidFill>
                <a:latin typeface="Calibri"/>
                <a:ea typeface="Calibri"/>
                <a:cs typeface="Calibri"/>
                <a:sym typeface="Calibri"/>
              </a:rPr>
              <a:t>“What is an informational text? Why do we write them?”</a:t>
            </a:r>
            <a:endParaRPr sz="1200" b="0" i="1"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31363240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7" name="Google Shape;177;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10-12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Group/Pairs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retrieve “Fight to Survive” and analyze the structure.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Have chart paper and markers ready to develop anchor chart with students. </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Georgia"/>
              <a:buAutoNum type="arabicPeriod"/>
            </a:pPr>
            <a:r>
              <a:rPr lang="en" sz="1200" b="0" i="0" u="none" strike="noStrike" cap="none" dirty="0">
                <a:solidFill>
                  <a:srgbClr val="000000"/>
                </a:solidFill>
                <a:latin typeface="Calibri"/>
                <a:ea typeface="Calibri"/>
                <a:cs typeface="Calibri"/>
                <a:sym typeface="Calibri"/>
              </a:rPr>
              <a:t>Work with students to reflect on the elements of informational texts to create an </a:t>
            </a:r>
            <a:r>
              <a:rPr lang="en" sz="1200" b="1" i="0" u="none" strike="noStrike" cap="none" dirty="0">
                <a:solidFill>
                  <a:srgbClr val="000000"/>
                </a:solidFill>
                <a:latin typeface="Calibri"/>
                <a:ea typeface="Calibri"/>
                <a:cs typeface="Calibri"/>
                <a:sym typeface="Calibri"/>
              </a:rPr>
              <a:t>Informational Texts anchor chart</a:t>
            </a:r>
            <a:r>
              <a:rPr lang="en" sz="1200" b="0" i="0" u="none" strike="noStrike" cap="none" dirty="0">
                <a:solidFill>
                  <a:srgbClr val="000000"/>
                </a:solidFill>
                <a:latin typeface="Calibri"/>
                <a:ea typeface="Calibri"/>
                <a:cs typeface="Calibri"/>
                <a:sym typeface="Calibri"/>
              </a:rPr>
              <a:t> by inviting them to take out their “Fight to Survive!” text and to consider their expert animal web pages and the model informational essay.</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Invite students to turn and talk with a partner. Ask, and then ask for volunteers to share out: </a:t>
            </a:r>
            <a:r>
              <a:rPr lang="en" sz="1200" b="0" i="1" u="none" strike="noStrike" cap="none" dirty="0">
                <a:solidFill>
                  <a:srgbClr val="000000"/>
                </a:solidFill>
                <a:latin typeface="Calibri"/>
                <a:ea typeface="Calibri"/>
                <a:cs typeface="Calibri"/>
                <a:sym typeface="Calibri"/>
              </a:rPr>
              <a:t>“What is the purpose of informational texts?” “What do these texts have in common?”</a:t>
            </a:r>
            <a:endParaRPr sz="1200" b="0" i="1"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Collect students’ ideas on the </a:t>
            </a:r>
            <a:r>
              <a:rPr lang="en" sz="1200" b="1" i="0" u="none" strike="noStrike" cap="none" dirty="0">
                <a:solidFill>
                  <a:srgbClr val="000000"/>
                </a:solidFill>
                <a:latin typeface="Calibri"/>
                <a:ea typeface="Calibri"/>
                <a:cs typeface="Calibri"/>
                <a:sym typeface="Calibri"/>
              </a:rPr>
              <a:t>Informational Texts anchor chart</a:t>
            </a:r>
            <a:r>
              <a:rPr lang="en" sz="1200" b="0" i="0" u="none" strike="noStrike" cap="none" dirty="0">
                <a:solidFill>
                  <a:srgbClr val="000000"/>
                </a:solidFill>
                <a:latin typeface="Calibri"/>
                <a:ea typeface="Calibri"/>
                <a:cs typeface="Calibri"/>
                <a:sym typeface="Calibri"/>
              </a:rPr>
              <a:t>. Be sure the following characteristics are included:</a:t>
            </a:r>
            <a:endParaRPr sz="1200" b="0" i="0" u="none" strike="noStrike" cap="none" dirty="0">
              <a:solidFill>
                <a:srgbClr val="000000"/>
              </a:solidFill>
              <a:latin typeface="Calibri"/>
              <a:ea typeface="Calibri"/>
              <a:cs typeface="Calibri"/>
              <a:sym typeface="Calibri"/>
            </a:endParaRPr>
          </a:p>
          <a:p>
            <a:pPr marL="914400" marR="0" lvl="0" indent="-304800" algn="l" rtl="0">
              <a:lnSpc>
                <a:spcPct val="100000"/>
              </a:lnSpc>
              <a:spcBef>
                <a:spcPts val="0"/>
              </a:spcBef>
              <a:spcAft>
                <a:spcPts val="0"/>
              </a:spcAft>
              <a:buClr>
                <a:srgbClr val="000000"/>
              </a:buClr>
              <a:buSzPts val="1200"/>
              <a:buFont typeface="Calibri"/>
              <a:buAutoNum type="alphaUcPeriod"/>
            </a:pPr>
            <a:r>
              <a:rPr lang="en" sz="1200" b="0" i="0" u="none" strike="noStrike" cap="none" dirty="0">
                <a:solidFill>
                  <a:srgbClr val="000000"/>
                </a:solidFill>
                <a:latin typeface="Calibri"/>
                <a:ea typeface="Calibri"/>
                <a:cs typeface="Calibri"/>
                <a:sym typeface="Calibri"/>
              </a:rPr>
              <a:t>Informational texts inform or teach a reader about a topic.</a:t>
            </a:r>
            <a:endParaRPr sz="1200" b="0" i="0" u="none" strike="noStrike" cap="none" dirty="0">
              <a:solidFill>
                <a:srgbClr val="000000"/>
              </a:solidFill>
              <a:latin typeface="Calibri"/>
              <a:ea typeface="Calibri"/>
              <a:cs typeface="Calibri"/>
              <a:sym typeface="Calibri"/>
            </a:endParaRPr>
          </a:p>
          <a:p>
            <a:pPr marL="914400" marR="0" lvl="0" indent="-304800" algn="l" rtl="0">
              <a:lnSpc>
                <a:spcPct val="100000"/>
              </a:lnSpc>
              <a:spcBef>
                <a:spcPts val="0"/>
              </a:spcBef>
              <a:spcAft>
                <a:spcPts val="0"/>
              </a:spcAft>
              <a:buClr>
                <a:srgbClr val="000000"/>
              </a:buClr>
              <a:buSzPts val="1200"/>
              <a:buFont typeface="Calibri"/>
              <a:buAutoNum type="alphaUcPeriod"/>
            </a:pPr>
            <a:r>
              <a:rPr lang="en" sz="1200" b="0" i="0" u="none" strike="noStrike" cap="none" dirty="0">
                <a:solidFill>
                  <a:srgbClr val="000000"/>
                </a:solidFill>
                <a:latin typeface="Calibri"/>
                <a:ea typeface="Calibri"/>
                <a:cs typeface="Calibri"/>
                <a:sym typeface="Calibri"/>
              </a:rPr>
              <a:t>Informational texts are focused on the same topic throughout the piece.</a:t>
            </a:r>
            <a:endParaRPr sz="1200" b="0" i="0" u="none" strike="noStrike" cap="none" dirty="0">
              <a:solidFill>
                <a:srgbClr val="000000"/>
              </a:solidFill>
              <a:latin typeface="Calibri"/>
              <a:ea typeface="Calibri"/>
              <a:cs typeface="Calibri"/>
              <a:sym typeface="Calibri"/>
            </a:endParaRPr>
          </a:p>
          <a:p>
            <a:pPr marL="914400" marR="0" lvl="0" indent="-304800" algn="l" rtl="0">
              <a:lnSpc>
                <a:spcPct val="100000"/>
              </a:lnSpc>
              <a:spcBef>
                <a:spcPts val="0"/>
              </a:spcBef>
              <a:spcAft>
                <a:spcPts val="0"/>
              </a:spcAft>
              <a:buClr>
                <a:srgbClr val="000000"/>
              </a:buClr>
              <a:buSzPts val="1200"/>
              <a:buFont typeface="Calibri"/>
              <a:buAutoNum type="alphaUcPeriod"/>
            </a:pPr>
            <a:r>
              <a:rPr lang="en" sz="1200" b="0" i="0" u="none" strike="noStrike" cap="none" dirty="0">
                <a:solidFill>
                  <a:srgbClr val="000000"/>
                </a:solidFill>
                <a:latin typeface="Calibri"/>
                <a:ea typeface="Calibri"/>
                <a:cs typeface="Calibri"/>
                <a:sym typeface="Calibri"/>
              </a:rPr>
              <a:t>Informational texts group related information in paragraphs and sections.</a:t>
            </a:r>
            <a:endParaRPr sz="1200" b="0" i="0" u="none" strike="noStrike" cap="none" dirty="0">
              <a:solidFill>
                <a:srgbClr val="000000"/>
              </a:solidFill>
              <a:latin typeface="Calibri"/>
              <a:ea typeface="Calibri"/>
              <a:cs typeface="Calibri"/>
              <a:sym typeface="Calibri"/>
            </a:endParaRPr>
          </a:p>
          <a:p>
            <a:pPr marL="914400" marR="0" lvl="0" indent="-304800" algn="l" rtl="0">
              <a:lnSpc>
                <a:spcPct val="100000"/>
              </a:lnSpc>
              <a:spcBef>
                <a:spcPts val="0"/>
              </a:spcBef>
              <a:spcAft>
                <a:spcPts val="0"/>
              </a:spcAft>
              <a:buClr>
                <a:srgbClr val="000000"/>
              </a:buClr>
              <a:buSzPts val="1200"/>
              <a:buFont typeface="Calibri"/>
              <a:buAutoNum type="alphaUcPeriod"/>
            </a:pPr>
            <a:r>
              <a:rPr lang="en" sz="1200" b="0" i="0" u="none" strike="noStrike" cap="none" dirty="0">
                <a:solidFill>
                  <a:srgbClr val="000000"/>
                </a:solidFill>
                <a:latin typeface="Calibri"/>
                <a:ea typeface="Calibri"/>
                <a:cs typeface="Calibri"/>
                <a:sym typeface="Calibri"/>
              </a:rPr>
              <a:t>Informational texts have precise vocabulary.</a:t>
            </a:r>
            <a:endParaRPr sz="1200" b="0" i="0" u="none" strike="noStrike" cap="none" dirty="0">
              <a:solidFill>
                <a:srgbClr val="000000"/>
              </a:solidFill>
              <a:latin typeface="Calibri"/>
              <a:ea typeface="Calibri"/>
              <a:cs typeface="Calibri"/>
              <a:sym typeface="Calibri"/>
            </a:endParaRPr>
          </a:p>
          <a:p>
            <a:pPr marL="914400" marR="0" lvl="0" indent="-304800" algn="l" rtl="0">
              <a:lnSpc>
                <a:spcPct val="100000"/>
              </a:lnSpc>
              <a:spcBef>
                <a:spcPts val="0"/>
              </a:spcBef>
              <a:spcAft>
                <a:spcPts val="0"/>
              </a:spcAft>
              <a:buClr>
                <a:srgbClr val="000000"/>
              </a:buClr>
              <a:buSzPts val="1200"/>
              <a:buFont typeface="Calibri"/>
              <a:buAutoNum type="alphaUcPeriod"/>
            </a:pPr>
            <a:r>
              <a:rPr lang="en" sz="1200" b="0" i="0" u="none" strike="noStrike" cap="none" dirty="0">
                <a:solidFill>
                  <a:srgbClr val="000000"/>
                </a:solidFill>
                <a:latin typeface="Calibri"/>
                <a:ea typeface="Calibri"/>
                <a:cs typeface="Calibri"/>
                <a:sym typeface="Calibri"/>
              </a:rPr>
              <a:t>Informational texts are based on research the author does before writing and list sources used in research.</a:t>
            </a:r>
            <a:endParaRPr sz="1200" b="0" i="0" u="none" strike="noStrike" cap="none" dirty="0">
              <a:solidFill>
                <a:srgbClr val="000000"/>
              </a:solidFill>
              <a:latin typeface="Calibri"/>
              <a:ea typeface="Calibri"/>
              <a:cs typeface="Calibri"/>
              <a:sym typeface="Calibri"/>
            </a:endParaRPr>
          </a:p>
          <a:p>
            <a:pPr marL="914400" marR="0" lvl="0" indent="-304800" algn="l" rtl="0">
              <a:lnSpc>
                <a:spcPct val="100000"/>
              </a:lnSpc>
              <a:spcBef>
                <a:spcPts val="0"/>
              </a:spcBef>
              <a:spcAft>
                <a:spcPts val="0"/>
              </a:spcAft>
              <a:buClr>
                <a:srgbClr val="000000"/>
              </a:buClr>
              <a:buSzPts val="1200"/>
              <a:buFont typeface="Calibri"/>
              <a:buAutoNum type="alphaUcPeriod"/>
            </a:pPr>
            <a:r>
              <a:rPr lang="en" sz="1200" b="0" i="0" u="none" strike="noStrike" cap="none" dirty="0">
                <a:solidFill>
                  <a:srgbClr val="000000"/>
                </a:solidFill>
                <a:latin typeface="Calibri"/>
                <a:ea typeface="Calibri"/>
                <a:cs typeface="Calibri"/>
                <a:sym typeface="Calibri"/>
              </a:rPr>
              <a:t>Informational texts often have pictures or other visuals that support the text.</a:t>
            </a:r>
            <a:endParaRPr sz="1200" b="0" i="0" u="none" strike="noStrike" cap="none" dirty="0">
              <a:solidFill>
                <a:srgbClr val="000000"/>
              </a:solidFill>
              <a:latin typeface="Calibri"/>
              <a:ea typeface="Calibri"/>
              <a:cs typeface="Calibri"/>
              <a:sym typeface="Calibri"/>
            </a:endParaRPr>
          </a:p>
          <a:p>
            <a:pPr marL="914400" marR="0" lvl="0" indent="-304800" algn="l" rtl="0">
              <a:lnSpc>
                <a:spcPct val="100000"/>
              </a:lnSpc>
              <a:spcBef>
                <a:spcPts val="0"/>
              </a:spcBef>
              <a:spcAft>
                <a:spcPts val="0"/>
              </a:spcAft>
              <a:buClr>
                <a:srgbClr val="000000"/>
              </a:buClr>
              <a:buSzPts val="1200"/>
              <a:buFont typeface="Calibri"/>
              <a:buAutoNum type="alphaUcPeriod"/>
            </a:pPr>
            <a:r>
              <a:rPr lang="en" sz="1200" b="0" i="0" u="none" strike="noStrike" cap="none" dirty="0">
                <a:solidFill>
                  <a:srgbClr val="000000"/>
                </a:solidFill>
                <a:latin typeface="Calibri"/>
                <a:ea typeface="Calibri"/>
                <a:cs typeface="Calibri"/>
                <a:sym typeface="Calibri"/>
              </a:rPr>
              <a:t>Informational texts are clearly presented and easy to understand.</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Tell students that when they write their informative piece for Part I of the performance task, they should include these characteristics.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following/reading the content on the slide.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discussing questions with partner.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For students with may need additional support with background knowledge: To ensure that all students are able to participate fully in the discussion about informational texts, check for understanding about texts in advance.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For students who struggle: Repeat the questions </a:t>
            </a:r>
            <a:r>
              <a:rPr lang="en" sz="1200" b="0" i="1" u="none" strike="noStrike" cap="none" dirty="0">
                <a:solidFill>
                  <a:schemeClr val="dk1"/>
                </a:solidFill>
                <a:latin typeface="Calibri"/>
                <a:ea typeface="Calibri"/>
                <a:cs typeface="Calibri"/>
                <a:sym typeface="Calibri"/>
              </a:rPr>
              <a:t>“What is the purpose of informational texts?” </a:t>
            </a:r>
            <a:r>
              <a:rPr lang="en" sz="1200" b="0" i="0" u="none" strike="noStrike" cap="none" dirty="0">
                <a:solidFill>
                  <a:schemeClr val="dk1"/>
                </a:solidFill>
                <a:latin typeface="Calibri"/>
                <a:ea typeface="Calibri"/>
                <a:cs typeface="Calibri"/>
                <a:sym typeface="Calibri"/>
              </a:rPr>
              <a:t>and </a:t>
            </a:r>
            <a:r>
              <a:rPr lang="en" sz="1200" b="0" i="1" u="none" strike="noStrike" cap="none" dirty="0">
                <a:solidFill>
                  <a:schemeClr val="dk1"/>
                </a:solidFill>
                <a:latin typeface="Calibri"/>
                <a:ea typeface="Calibri"/>
                <a:cs typeface="Calibri"/>
                <a:sym typeface="Calibri"/>
              </a:rPr>
              <a:t>“What do these texts have in common?” </a:t>
            </a:r>
            <a:r>
              <a:rPr lang="en" sz="1200" b="0" i="0" u="none" strike="noStrike" cap="none" dirty="0">
                <a:solidFill>
                  <a:schemeClr val="dk1"/>
                </a:solidFill>
                <a:latin typeface="Calibri"/>
                <a:ea typeface="Calibri"/>
                <a:cs typeface="Calibri"/>
                <a:sym typeface="Calibri"/>
              </a:rPr>
              <a:t>Rephrase the questions. Example: </a:t>
            </a:r>
            <a:r>
              <a:rPr lang="en" sz="1200" b="0" i="1" u="none" strike="noStrike" cap="none" dirty="0">
                <a:solidFill>
                  <a:schemeClr val="dk1"/>
                </a:solidFill>
                <a:latin typeface="Calibri"/>
                <a:ea typeface="Calibri"/>
                <a:cs typeface="Calibri"/>
                <a:sym typeface="Calibri"/>
              </a:rPr>
              <a:t>“What is an informational text? Why do we write them?”</a:t>
            </a: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32129385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
        <p:cNvGrpSpPr/>
        <p:nvPr/>
      </p:nvGrpSpPr>
      <p:grpSpPr>
        <a:xfrm>
          <a:off x="0" y="0"/>
          <a:ext cx="0" cy="0"/>
          <a:chOff x="0" y="0"/>
          <a:chExt cx="0" cy="0"/>
        </a:xfrm>
      </p:grpSpPr>
      <p:sp>
        <p:nvSpPr>
          <p:cNvPr id="10" name="Google Shape;10;p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1" name="Google Shape;11;p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2" name="Google Shape;12;p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12000"/>
              <a:buFont typeface="Century Gothic"/>
              <a:buNone/>
              <a:defRPr sz="120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9pPr>
          </a:lstStyle>
          <a:p>
            <a:r>
              <a:t>xx%</a:t>
            </a:r>
          </a:p>
        </p:txBody>
      </p:sp>
      <p:sp>
        <p:nvSpPr>
          <p:cNvPr id="46" name="Google Shape;46;p11"/>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marR="0" lvl="0" indent="-342900" algn="ctr"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ctr"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5" name="Google Shape;15;p3"/>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6" name="Google Shape;16;p3"/>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 name="Google Shape;17;p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4"/>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5200"/>
              <a:buFont typeface="Century Gothic"/>
              <a:buNone/>
              <a:defRPr sz="5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endParaRPr/>
          </a:p>
        </p:txBody>
      </p:sp>
      <p:sp>
        <p:nvSpPr>
          <p:cNvPr id="20" name="Google Shape;20;p4"/>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9pPr>
          </a:lstStyle>
          <a:p>
            <a:endParaRPr/>
          </a:p>
        </p:txBody>
      </p:sp>
      <p:sp>
        <p:nvSpPr>
          <p:cNvPr id="21" name="Google Shape;21;p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2"/>
        <p:cNvGrpSpPr/>
        <p:nvPr/>
      </p:nvGrpSpPr>
      <p:grpSpPr>
        <a:xfrm>
          <a:off x="0" y="0"/>
          <a:ext cx="0" cy="0"/>
          <a:chOff x="0" y="0"/>
          <a:chExt cx="0" cy="0"/>
        </a:xfrm>
      </p:grpSpPr>
      <p:sp>
        <p:nvSpPr>
          <p:cNvPr id="23" name="Google Shape;23;p5"/>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24" name="Google Shape;24;p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endParaRPr/>
          </a:p>
        </p:txBody>
      </p:sp>
      <p:sp>
        <p:nvSpPr>
          <p:cNvPr id="30" name="Google Shape;30;p7"/>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marR="0" lvl="0" indent="-304800" algn="l" rtl="0">
              <a:lnSpc>
                <a:spcPct val="115000"/>
              </a:lnSpc>
              <a:spcBef>
                <a:spcPts val="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31" name="Google Shape;31;p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9pPr>
          </a:lstStyle>
          <a:p>
            <a:endParaRPr/>
          </a:p>
        </p:txBody>
      </p:sp>
      <p:sp>
        <p:nvSpPr>
          <p:cNvPr id="34" name="Google Shape;34;p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 name="Google Shape;37;p9"/>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4200"/>
              <a:buFont typeface="Century Gothic"/>
              <a:buNone/>
              <a:defRPr sz="4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9pPr>
          </a:lstStyle>
          <a:p>
            <a:endParaRPr/>
          </a:p>
        </p:txBody>
      </p:sp>
      <p:sp>
        <p:nvSpPr>
          <p:cNvPr id="38" name="Google Shape;38;p9"/>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9pPr>
          </a:lstStyle>
          <a:p>
            <a:endParaRPr/>
          </a:p>
        </p:txBody>
      </p:sp>
      <p:sp>
        <p:nvSpPr>
          <p:cNvPr id="39" name="Google Shape;39;p9"/>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marR="0" lvl="0" indent="-228600" algn="l" rtl="0">
              <a:lnSpc>
                <a:spcPct val="100000"/>
              </a:lnSpc>
              <a:spcBef>
                <a:spcPts val="0"/>
              </a:spcBef>
              <a:spcAft>
                <a:spcPts val="0"/>
              </a:spcAft>
              <a:buClr>
                <a:srgbClr val="000000"/>
              </a:buClr>
              <a:buSzPts val="1800"/>
              <a:buFont typeface="Century Gothic"/>
              <a:buNone/>
              <a:defRPr sz="1800" b="0" i="0" u="none" strike="noStrike" cap="none">
                <a:solidFill>
                  <a:srgbClr val="000000"/>
                </a:solidFill>
                <a:latin typeface="Century Gothic"/>
                <a:ea typeface="Century Gothic"/>
                <a:cs typeface="Century Gothic"/>
                <a:sym typeface="Century Gothic"/>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90E2A908-9F0B-4AE9-99FC-49386C0CD5DF}"/>
              </a:ext>
            </a:extLst>
          </p:cNvPr>
          <p:cNvPicPr>
            <a:picLocks noChangeAspect="1"/>
          </p:cNvPicPr>
          <p:nvPr userDrawn="1"/>
        </p:nvPicPr>
        <p:blipFill>
          <a:blip r:embed="rId13"/>
          <a:stretch>
            <a:fillRect/>
          </a:stretch>
        </p:blipFill>
        <p:spPr>
          <a:xfrm>
            <a:off x="0" y="1174660"/>
            <a:ext cx="9083827" cy="3968840"/>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E75E77BD-1961-427E-88D1-C66FA63E9913}"/>
              </a:ext>
            </a:extLst>
          </p:cNvPr>
          <p:cNvPicPr>
            <a:picLocks noChangeAspect="1"/>
          </p:cNvPicPr>
          <p:nvPr userDrawn="1"/>
        </p:nvPicPr>
        <p:blipFill>
          <a:blip r:embed="rId13"/>
          <a:stretch>
            <a:fillRect/>
          </a:stretch>
        </p:blipFill>
        <p:spPr>
          <a:xfrm>
            <a:off x="30086" y="1174660"/>
            <a:ext cx="9083827" cy="3968840"/>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2/lesson-7"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hyperlink" Target="https://eleducation.org/resources/el-education-classroom-protocols"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2: Unit 2: Lesson 7</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30" name="Google Shape;130;p25"/>
          <p:cNvSpPr txBox="1">
            <a:spLocks noGrp="1"/>
          </p:cNvSpPr>
          <p:nvPr>
            <p:ph type="body" idx="1"/>
          </p:nvPr>
        </p:nvSpPr>
        <p:spPr>
          <a:xfrm>
            <a:off x="523875" y="1399775"/>
            <a:ext cx="81201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This lesson will take approximately 60-80 minutes to complete. </a:t>
            </a: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600" b="0" i="0" u="none" strike="noStrike" cap="none" dirty="0">
                <a:solidFill>
                  <a:schemeClr val="dk1"/>
                </a:solidFill>
                <a:latin typeface="Century Gothic"/>
                <a:ea typeface="Century Gothic"/>
                <a:cs typeface="Century Gothic"/>
                <a:sym typeface="Century Gothic"/>
              </a:rPr>
              <a:t>The purpose of today’s lesson is </a:t>
            </a:r>
            <a:r>
              <a:rPr lang="en-US" sz="1600" b="0" i="0" u="none" strike="noStrike" cap="none" dirty="0">
                <a:solidFill>
                  <a:schemeClr val="dk1"/>
                </a:solidFill>
                <a:latin typeface="Century Gothic"/>
                <a:ea typeface="Century Gothic"/>
                <a:cs typeface="Century Gothic"/>
                <a:sym typeface="Century Gothic"/>
              </a:rPr>
              <a:t>for </a:t>
            </a:r>
            <a:r>
              <a:rPr lang="en" sz="1600" b="0" i="0" u="none" strike="noStrike" cap="none" dirty="0">
                <a:solidFill>
                  <a:srgbClr val="000000"/>
                </a:solidFill>
                <a:latin typeface="Century Gothic"/>
                <a:ea typeface="Century Gothic"/>
                <a:cs typeface="Century Gothic"/>
                <a:sym typeface="Century Gothic"/>
              </a:rPr>
              <a:t>students</a:t>
            </a:r>
            <a:r>
              <a:rPr lang="en-US" sz="1600" b="0" i="0" u="none" strike="noStrike" cap="none" dirty="0">
                <a:solidFill>
                  <a:srgbClr val="000000"/>
                </a:solidFill>
                <a:latin typeface="Century Gothic"/>
                <a:ea typeface="Century Gothic"/>
                <a:cs typeface="Century Gothic"/>
                <a:sym typeface="Century Gothic"/>
              </a:rPr>
              <a:t> to</a:t>
            </a:r>
            <a:r>
              <a:rPr lang="en" sz="1600" b="0" i="0" u="none" strike="noStrike" cap="none" dirty="0">
                <a:solidFill>
                  <a:srgbClr val="000000"/>
                </a:solidFill>
                <a:latin typeface="Century Gothic"/>
                <a:ea typeface="Century Gothic"/>
                <a:cs typeface="Century Gothic"/>
                <a:sym typeface="Century Gothic"/>
              </a:rPr>
              <a:t> plan and write the informative piece for Part I of the performance task. In this lesson, they discuss elements of informational texts to frame their writing for their informative piece.  </a:t>
            </a:r>
            <a:endParaRPr sz="1600" b="0" i="0" u="none" strike="noStrike" cap="none" dirty="0">
              <a:solidFill>
                <a:srgbClr val="000000"/>
              </a:solidFill>
              <a:latin typeface="Century Gothic"/>
              <a:ea typeface="Century Gothic"/>
              <a:cs typeface="Century Gothic"/>
              <a:sym typeface="Century Gothic"/>
            </a:endParaRPr>
          </a:p>
          <a:p>
            <a:pPr marL="628650" marR="0" lvl="1" indent="-95250" algn="l" rtl="0">
              <a:lnSpc>
                <a:spcPct val="90000"/>
              </a:lnSpc>
              <a:spcBef>
                <a:spcPts val="0"/>
              </a:spcBef>
              <a:spcAft>
                <a:spcPts val="0"/>
              </a:spcAft>
              <a:buClr>
                <a:schemeClr val="dk1"/>
              </a:buClr>
              <a:buSzPts val="1200"/>
              <a:buFont typeface="Arial"/>
              <a:buNone/>
            </a:pPr>
            <a:endParaRPr sz="16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600" b="0" i="0" u="none" strike="noStrike" cap="none" dirty="0">
                <a:solidFill>
                  <a:schemeClr val="dk1"/>
                </a:solidFill>
                <a:latin typeface="Century Gothic"/>
                <a:ea typeface="Century Gothic"/>
                <a:cs typeface="Century Gothic"/>
                <a:sym typeface="Century Gothic"/>
              </a:rPr>
              <a:t>The Learning Targets for students today are:</a:t>
            </a:r>
            <a:endParaRPr sz="1600" b="0" i="0" u="none" strike="noStrike" cap="none" dirty="0">
              <a:solidFill>
                <a:schemeClr val="dk1"/>
              </a:solidFill>
              <a:latin typeface="Century Gothic"/>
              <a:ea typeface="Century Gothic"/>
              <a:cs typeface="Century Gothic"/>
              <a:sym typeface="Century Gothic"/>
            </a:endParaRPr>
          </a:p>
          <a:p>
            <a:pPr marL="457200" marR="0" lvl="0" indent="-330200" algn="l" rtl="0">
              <a:spcBef>
                <a:spcPts val="1700"/>
              </a:spcBef>
              <a:spcAft>
                <a:spcPts val="0"/>
              </a:spcAft>
              <a:buClr>
                <a:srgbClr val="000000"/>
              </a:buClr>
              <a:buSzPts val="1600"/>
              <a:buFont typeface="Century Gothic"/>
              <a:buAutoNum type="arabicPeriod"/>
            </a:pPr>
            <a:r>
              <a:rPr lang="en" sz="1600" b="0" i="0" u="none" strike="noStrike" cap="none" dirty="0">
                <a:solidFill>
                  <a:srgbClr val="000000"/>
                </a:solidFill>
                <a:latin typeface="Century Gothic"/>
                <a:ea typeface="Century Gothic"/>
                <a:cs typeface="Century Gothic"/>
                <a:sym typeface="Century Gothic"/>
              </a:rPr>
              <a:t>I can synthesize information from my research notes onto a planning graphic organizer. </a:t>
            </a:r>
            <a:endParaRPr sz="1600" b="0" i="0" u="none" strike="noStrike" cap="none" dirty="0">
              <a:solidFill>
                <a:srgbClr val="000000"/>
              </a:solidFill>
              <a:latin typeface="Century Gothic"/>
              <a:ea typeface="Century Gothic"/>
              <a:cs typeface="Century Gothic"/>
              <a:sym typeface="Century Gothic"/>
            </a:endParaRPr>
          </a:p>
          <a:p>
            <a:pPr marL="457200" marR="0" lvl="0" indent="-330200" algn="l" rtl="0">
              <a:spcBef>
                <a:spcPts val="0"/>
              </a:spcBef>
              <a:spcAft>
                <a:spcPts val="0"/>
              </a:spcAft>
              <a:buClr>
                <a:srgbClr val="000000"/>
              </a:buClr>
              <a:buSzPts val="1600"/>
              <a:buFont typeface="Century Gothic"/>
              <a:buAutoNum type="arabicPeriod"/>
            </a:pPr>
            <a:r>
              <a:rPr lang="en" sz="1600" b="0" i="0" u="none" strike="noStrike" cap="none" dirty="0">
                <a:solidFill>
                  <a:srgbClr val="000000"/>
                </a:solidFill>
                <a:latin typeface="Century Gothic"/>
                <a:ea typeface="Century Gothic"/>
                <a:cs typeface="Century Gothic"/>
                <a:sym typeface="Century Gothic"/>
              </a:rPr>
              <a:t>I can group together facts from my research with related evidence in my informative piece. </a:t>
            </a:r>
            <a:endParaRPr sz="1600" b="1"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3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Performance Task</a:t>
            </a:r>
            <a:endParaRPr sz="3400" b="0" i="0" u="none" strike="noStrike" cap="none">
              <a:solidFill>
                <a:schemeClr val="dk1"/>
              </a:solidFill>
              <a:latin typeface="Century Gothic"/>
              <a:ea typeface="Century Gothic"/>
              <a:cs typeface="Century Gothic"/>
              <a:sym typeface="Century Gothic"/>
            </a:endParaRPr>
          </a:p>
        </p:txBody>
      </p:sp>
      <p:pic>
        <p:nvPicPr>
          <p:cNvPr id="188" name="Google Shape;188;p34"/>
          <p:cNvPicPr preferRelativeResize="0"/>
          <p:nvPr/>
        </p:nvPicPr>
        <p:blipFill rotWithShape="1">
          <a:blip r:embed="rId3">
            <a:alphaModFix/>
          </a:blip>
          <a:srcRect/>
          <a:stretch/>
        </p:blipFill>
        <p:spPr>
          <a:xfrm>
            <a:off x="4949725" y="418046"/>
            <a:ext cx="3512050" cy="4556625"/>
          </a:xfrm>
          <a:prstGeom prst="rect">
            <a:avLst/>
          </a:prstGeom>
          <a:noFill/>
          <a:ln w="9525" cap="flat" cmpd="sng">
            <a:solidFill>
              <a:srgbClr val="000000"/>
            </a:solidFill>
            <a:prstDash val="solid"/>
            <a:round/>
            <a:headEnd type="none" w="sm" len="sm"/>
            <a:tailEnd type="none" w="sm" len="sm"/>
          </a:ln>
        </p:spPr>
      </p:pic>
      <p:pic>
        <p:nvPicPr>
          <p:cNvPr id="189" name="Google Shape;189;p34" descr="https://d30y9cdsu7xlg0.cloudfront.net/png/709687-200.png"/>
          <p:cNvPicPr preferRelativeResize="0"/>
          <p:nvPr/>
        </p:nvPicPr>
        <p:blipFill rotWithShape="1">
          <a:blip r:embed="rId4">
            <a:alphaModFix/>
          </a:blip>
          <a:srcRect/>
          <a:stretch/>
        </p:blipFill>
        <p:spPr>
          <a:xfrm>
            <a:off x="8490601" y="4443499"/>
            <a:ext cx="683397" cy="615043"/>
          </a:xfrm>
          <a:prstGeom prst="rect">
            <a:avLst/>
          </a:prstGeom>
          <a:noFill/>
          <a:ln>
            <a:noFill/>
          </a:ln>
        </p:spPr>
      </p:pic>
      <p:pic>
        <p:nvPicPr>
          <p:cNvPr id="190" name="Google Shape;190;p34"/>
          <p:cNvPicPr preferRelativeResize="0"/>
          <p:nvPr/>
        </p:nvPicPr>
        <p:blipFill rotWithShape="1">
          <a:blip r:embed="rId5">
            <a:alphaModFix/>
          </a:blip>
          <a:srcRect/>
          <a:stretch/>
        </p:blipFill>
        <p:spPr>
          <a:xfrm>
            <a:off x="167497" y="1415008"/>
            <a:ext cx="4679149" cy="3225567"/>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Learning Targets</a:t>
            </a:r>
            <a:endParaRPr sz="3400" b="0" i="0" u="none" strike="noStrike" cap="none">
              <a:solidFill>
                <a:schemeClr val="dk1"/>
              </a:solidFill>
              <a:latin typeface="Century Gothic"/>
              <a:ea typeface="Century Gothic"/>
              <a:cs typeface="Century Gothic"/>
              <a:sym typeface="Century Gothic"/>
            </a:endParaRPr>
          </a:p>
        </p:txBody>
      </p:sp>
      <p:sp>
        <p:nvSpPr>
          <p:cNvPr id="196" name="Google Shape;196;p35"/>
          <p:cNvSpPr txBox="1">
            <a:spLocks noGrp="1"/>
          </p:cNvSpPr>
          <p:nvPr>
            <p:ph type="body" idx="1"/>
          </p:nvPr>
        </p:nvSpPr>
        <p:spPr>
          <a:xfrm>
            <a:off x="311700" y="1195200"/>
            <a:ext cx="8520600" cy="22833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5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I can identify characteristics of informative writing.</a:t>
            </a: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5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I can synthesize information from my research notes onto a planning graphic organizer.</a:t>
            </a: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5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I can group together facts from my research with related evidence in my informative piece.</a:t>
            </a: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p:txBody>
      </p:sp>
      <p:pic>
        <p:nvPicPr>
          <p:cNvPr id="197" name="Google Shape;197;p35"/>
          <p:cNvPicPr preferRelativeResize="0"/>
          <p:nvPr/>
        </p:nvPicPr>
        <p:blipFill rotWithShape="1">
          <a:blip r:embed="rId3">
            <a:alphaModFix/>
          </a:blip>
          <a:srcRect/>
          <a:stretch/>
        </p:blipFill>
        <p:spPr>
          <a:xfrm>
            <a:off x="8376545" y="4499894"/>
            <a:ext cx="647700" cy="5238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3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000" b="0" i="0" u="none" strike="noStrike" cap="none">
                <a:solidFill>
                  <a:schemeClr val="dk1"/>
                </a:solidFill>
                <a:latin typeface="Century Gothic"/>
                <a:ea typeface="Century Gothic"/>
                <a:cs typeface="Century Gothic"/>
                <a:sym typeface="Century Gothic"/>
              </a:rPr>
              <a:t>Planning for the Introduction for an Informative Text</a:t>
            </a:r>
            <a:endParaRPr sz="3000" b="0" i="0" u="none" strike="noStrike" cap="none">
              <a:solidFill>
                <a:schemeClr val="dk1"/>
              </a:solidFill>
              <a:latin typeface="Century Gothic"/>
              <a:ea typeface="Century Gothic"/>
              <a:cs typeface="Century Gothic"/>
              <a:sym typeface="Century Gothic"/>
            </a:endParaRPr>
          </a:p>
        </p:txBody>
      </p:sp>
      <p:sp>
        <p:nvSpPr>
          <p:cNvPr id="203" name="Google Shape;203;p36"/>
          <p:cNvSpPr txBox="1">
            <a:spLocks noGrp="1"/>
          </p:cNvSpPr>
          <p:nvPr>
            <p:ph type="body" idx="1"/>
          </p:nvPr>
        </p:nvSpPr>
        <p:spPr>
          <a:xfrm>
            <a:off x="311700" y="2196938"/>
            <a:ext cx="3630900" cy="1063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1800" b="0" i="0" u="none" strike="noStrike" cap="none">
                <a:solidFill>
                  <a:srgbClr val="000000"/>
                </a:solidFill>
                <a:latin typeface="Century Gothic"/>
                <a:ea typeface="Century Gothic"/>
                <a:cs typeface="Century Gothic"/>
                <a:sym typeface="Century Gothic"/>
              </a:rPr>
              <a:t>What is the question we are trying to answer in our research?</a:t>
            </a:r>
            <a:endParaRPr sz="1800" b="0" i="0" u="none" strike="noStrike" cap="none">
              <a:solidFill>
                <a:srgbClr val="000000"/>
              </a:solidFill>
              <a:latin typeface="Century Gothic"/>
              <a:ea typeface="Century Gothic"/>
              <a:cs typeface="Century Gothic"/>
              <a:sym typeface="Century Gothic"/>
            </a:endParaRPr>
          </a:p>
        </p:txBody>
      </p:sp>
      <p:pic>
        <p:nvPicPr>
          <p:cNvPr id="204" name="Google Shape;204;p36"/>
          <p:cNvPicPr preferRelativeResize="0"/>
          <p:nvPr/>
        </p:nvPicPr>
        <p:blipFill rotWithShape="1">
          <a:blip r:embed="rId3">
            <a:alphaModFix/>
          </a:blip>
          <a:srcRect/>
          <a:stretch/>
        </p:blipFill>
        <p:spPr>
          <a:xfrm>
            <a:off x="4112650" y="1900150"/>
            <a:ext cx="4845000" cy="1657075"/>
          </a:xfrm>
          <a:prstGeom prst="rect">
            <a:avLst/>
          </a:prstGeom>
          <a:noFill/>
          <a:ln w="9525" cap="flat" cmpd="sng">
            <a:solidFill>
              <a:srgbClr val="000000"/>
            </a:solidFill>
            <a:prstDash val="solid"/>
            <a:round/>
            <a:headEnd type="none" w="sm" len="sm"/>
            <a:tailEnd type="none" w="sm" len="sm"/>
          </a:ln>
        </p:spPr>
      </p:pic>
      <p:sp>
        <p:nvSpPr>
          <p:cNvPr id="205" name="Google Shape;205;p36"/>
          <p:cNvSpPr/>
          <p:nvPr/>
        </p:nvSpPr>
        <p:spPr>
          <a:xfrm>
            <a:off x="4112650" y="1900088"/>
            <a:ext cx="4845000" cy="1657200"/>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7" name="Google Shape;189;p34" descr="https://d30y9cdsu7xlg0.cloudfront.net/png/709687-200.png"/>
          <p:cNvPicPr preferRelativeResize="0"/>
          <p:nvPr/>
        </p:nvPicPr>
        <p:blipFill rotWithShape="1">
          <a:blip r:embed="rId4">
            <a:alphaModFix/>
          </a:blip>
          <a:srcRect/>
          <a:stretch/>
        </p:blipFill>
        <p:spPr>
          <a:xfrm>
            <a:off x="8490601" y="4443499"/>
            <a:ext cx="683397" cy="615043"/>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300"/>
                                        <p:tgtEl>
                                          <p:spTgt spid="205"/>
                                        </p:tgtEl>
                                      </p:cBhvr>
                                    </p:animEffect>
                                    <p:set>
                                      <p:cBhvr>
                                        <p:cTn id="7" dur="1" fill="hold">
                                          <p:stCondLst>
                                            <p:cond delay="300"/>
                                          </p:stCondLst>
                                        </p:cTn>
                                        <p:tgtEl>
                                          <p:spTgt spid="20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3000" b="0" i="0" u="none" strike="noStrike" cap="none">
                <a:solidFill>
                  <a:schemeClr val="dk1"/>
                </a:solidFill>
                <a:latin typeface="Century Gothic"/>
                <a:ea typeface="Century Gothic"/>
                <a:cs typeface="Century Gothic"/>
                <a:sym typeface="Century Gothic"/>
              </a:rPr>
              <a:t>Planning for the Introduction for an Informative Text</a:t>
            </a:r>
            <a:endParaRPr sz="30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400"/>
              <a:buFont typeface="Century Gothic"/>
              <a:buNone/>
            </a:pPr>
            <a:endParaRPr sz="3400" b="0" i="0" u="none" strike="noStrike" cap="none">
              <a:solidFill>
                <a:schemeClr val="dk1"/>
              </a:solidFill>
              <a:latin typeface="Century Gothic"/>
              <a:ea typeface="Century Gothic"/>
              <a:cs typeface="Century Gothic"/>
              <a:sym typeface="Century Gothic"/>
            </a:endParaRPr>
          </a:p>
        </p:txBody>
      </p:sp>
      <p:sp>
        <p:nvSpPr>
          <p:cNvPr id="212" name="Google Shape;212;p37"/>
          <p:cNvSpPr txBox="1">
            <a:spLocks noGrp="1"/>
          </p:cNvSpPr>
          <p:nvPr>
            <p:ph type="body" idx="1"/>
          </p:nvPr>
        </p:nvSpPr>
        <p:spPr>
          <a:xfrm>
            <a:off x="311700" y="1606625"/>
            <a:ext cx="3987900" cy="23895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What topic will we be informing or teaching our reader about?</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What steps do writers go through when writing a text?</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What kind of information do we need to include in our informative pieces?</a:t>
            </a: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200" b="0" i="1" u="none" strike="noStrike" cap="none">
              <a:solidFill>
                <a:srgbClr val="444444"/>
              </a:solidFill>
              <a:highlight>
                <a:srgbClr val="F8F8F1"/>
              </a:highlight>
              <a:latin typeface="Georgia"/>
              <a:ea typeface="Georgia"/>
              <a:cs typeface="Georgia"/>
              <a:sym typeface="Georgia"/>
            </a:endParaRPr>
          </a:p>
        </p:txBody>
      </p:sp>
      <p:pic>
        <p:nvPicPr>
          <p:cNvPr id="213" name="Google Shape;213;p37"/>
          <p:cNvPicPr preferRelativeResize="0"/>
          <p:nvPr/>
        </p:nvPicPr>
        <p:blipFill rotWithShape="1">
          <a:blip r:embed="rId3">
            <a:alphaModFix/>
          </a:blip>
          <a:srcRect/>
          <a:stretch/>
        </p:blipFill>
        <p:spPr>
          <a:xfrm>
            <a:off x="4463375" y="1629525"/>
            <a:ext cx="4539600" cy="2343701"/>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3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3000" b="0" i="0" u="none" strike="noStrike" cap="none">
                <a:solidFill>
                  <a:schemeClr val="dk1"/>
                </a:solidFill>
                <a:latin typeface="Century Gothic"/>
                <a:ea typeface="Century Gothic"/>
                <a:cs typeface="Century Gothic"/>
                <a:sym typeface="Century Gothic"/>
              </a:rPr>
              <a:t>Planning for the Introduction for an Informative Text</a:t>
            </a:r>
            <a:endParaRPr sz="3400" b="0" i="0" u="none" strike="noStrike" cap="none">
              <a:solidFill>
                <a:schemeClr val="dk1"/>
              </a:solidFill>
              <a:latin typeface="Century Gothic"/>
              <a:ea typeface="Century Gothic"/>
              <a:cs typeface="Century Gothic"/>
              <a:sym typeface="Century Gothic"/>
            </a:endParaRPr>
          </a:p>
        </p:txBody>
      </p:sp>
      <p:sp>
        <p:nvSpPr>
          <p:cNvPr id="219" name="Google Shape;219;p38"/>
          <p:cNvSpPr txBox="1">
            <a:spLocks noGrp="1"/>
          </p:cNvSpPr>
          <p:nvPr>
            <p:ph type="body" idx="1"/>
          </p:nvPr>
        </p:nvSpPr>
        <p:spPr>
          <a:xfrm>
            <a:off x="311700" y="2379275"/>
            <a:ext cx="4461300" cy="902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1800" b="0" i="0" u="none" strike="noStrike" cap="none">
                <a:solidFill>
                  <a:srgbClr val="000000"/>
                </a:solidFill>
                <a:latin typeface="Century Gothic"/>
                <a:ea typeface="Century Gothic"/>
                <a:cs typeface="Century Gothic"/>
                <a:sym typeface="Century Gothic"/>
              </a:rPr>
              <a:t>Why is it important to plan our writing using a planning page?</a:t>
            </a:r>
            <a:endParaRPr sz="1800" b="0" i="0" u="none" strike="noStrike" cap="none">
              <a:solidFill>
                <a:srgbClr val="000000"/>
              </a:solidFill>
              <a:latin typeface="Century Gothic"/>
              <a:ea typeface="Century Gothic"/>
              <a:cs typeface="Century Gothic"/>
              <a:sym typeface="Century Gothic"/>
            </a:endParaRPr>
          </a:p>
        </p:txBody>
      </p:sp>
      <p:pic>
        <p:nvPicPr>
          <p:cNvPr id="220" name="Google Shape;220;p38"/>
          <p:cNvPicPr preferRelativeResize="0"/>
          <p:nvPr/>
        </p:nvPicPr>
        <p:blipFill rotWithShape="1">
          <a:blip r:embed="rId3">
            <a:alphaModFix/>
          </a:blip>
          <a:srcRect/>
          <a:stretch/>
        </p:blipFill>
        <p:spPr>
          <a:xfrm>
            <a:off x="4773000" y="1362988"/>
            <a:ext cx="4066200" cy="3205886"/>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39"/>
          <p:cNvSpPr txBox="1">
            <a:spLocks noGrp="1"/>
          </p:cNvSpPr>
          <p:nvPr>
            <p:ph type="title"/>
          </p:nvPr>
        </p:nvSpPr>
        <p:spPr>
          <a:xfrm>
            <a:off x="311700" y="24292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3000" b="0" i="0" u="none" strike="noStrike" cap="none">
                <a:solidFill>
                  <a:schemeClr val="dk1"/>
                </a:solidFill>
                <a:latin typeface="Century Gothic"/>
                <a:ea typeface="Century Gothic"/>
                <a:cs typeface="Century Gothic"/>
                <a:sym typeface="Century Gothic"/>
              </a:rPr>
              <a:t>Planning for the Introduction for an Informative Text</a:t>
            </a:r>
            <a:endParaRPr sz="30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400"/>
              <a:buFont typeface="Century Gothic"/>
              <a:buNone/>
            </a:pPr>
            <a:endParaRPr sz="3400" b="0" i="0" u="none" strike="noStrike" cap="none">
              <a:solidFill>
                <a:schemeClr val="dk1"/>
              </a:solidFill>
              <a:latin typeface="Century Gothic"/>
              <a:ea typeface="Century Gothic"/>
              <a:cs typeface="Century Gothic"/>
              <a:sym typeface="Century Gothic"/>
            </a:endParaRPr>
          </a:p>
        </p:txBody>
      </p:sp>
      <p:pic>
        <p:nvPicPr>
          <p:cNvPr id="226" name="Google Shape;226;p39"/>
          <p:cNvPicPr preferRelativeResize="0"/>
          <p:nvPr/>
        </p:nvPicPr>
        <p:blipFill rotWithShape="1">
          <a:blip r:embed="rId3">
            <a:alphaModFix/>
          </a:blip>
          <a:srcRect/>
          <a:stretch/>
        </p:blipFill>
        <p:spPr>
          <a:xfrm>
            <a:off x="177600" y="1596425"/>
            <a:ext cx="4394405" cy="3016567"/>
          </a:xfrm>
          <a:prstGeom prst="rect">
            <a:avLst/>
          </a:prstGeom>
          <a:noFill/>
          <a:ln w="9525" cap="flat" cmpd="sng">
            <a:solidFill>
              <a:srgbClr val="000000"/>
            </a:solidFill>
            <a:prstDash val="solid"/>
            <a:round/>
            <a:headEnd type="none" w="sm" len="sm"/>
            <a:tailEnd type="none" w="sm" len="sm"/>
          </a:ln>
        </p:spPr>
      </p:pic>
      <p:sp>
        <p:nvSpPr>
          <p:cNvPr id="227" name="Google Shape;227;p39"/>
          <p:cNvSpPr/>
          <p:nvPr/>
        </p:nvSpPr>
        <p:spPr>
          <a:xfrm>
            <a:off x="2395775" y="3447000"/>
            <a:ext cx="851700" cy="272400"/>
          </a:xfrm>
          <a:prstGeom prst="lef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228" name="Google Shape;228;p39"/>
          <p:cNvPicPr preferRelativeResize="0"/>
          <p:nvPr/>
        </p:nvPicPr>
        <p:blipFill rotWithShape="1">
          <a:blip r:embed="rId4">
            <a:alphaModFix/>
          </a:blip>
          <a:srcRect/>
          <a:stretch/>
        </p:blipFill>
        <p:spPr>
          <a:xfrm>
            <a:off x="4709225" y="1127025"/>
            <a:ext cx="4267200" cy="3585350"/>
          </a:xfrm>
          <a:prstGeom prst="rect">
            <a:avLst/>
          </a:prstGeom>
          <a:noFill/>
          <a:ln w="9525" cap="flat" cmpd="sng">
            <a:solidFill>
              <a:srgbClr val="000000"/>
            </a:solidFill>
            <a:prstDash val="solid"/>
            <a:round/>
            <a:headEnd type="none" w="sm" len="sm"/>
            <a:tailEnd type="none" w="sm" len="sm"/>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7"/>
                                        </p:tgtEl>
                                        <p:attrNameLst>
                                          <p:attrName>style.visibility</p:attrName>
                                        </p:attrNameLst>
                                      </p:cBhvr>
                                      <p:to>
                                        <p:strVal val="visible"/>
                                      </p:to>
                                    </p:set>
                                    <p:animEffect transition="in" filter="fade">
                                      <p:cBhvr>
                                        <p:cTn id="7" dur="500"/>
                                        <p:tgtEl>
                                          <p:spTgt spid="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4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2400" b="0" i="0" u="none" strike="noStrike" cap="none">
                <a:solidFill>
                  <a:schemeClr val="dk1"/>
                </a:solidFill>
                <a:latin typeface="Century Gothic"/>
                <a:ea typeface="Century Gothic"/>
                <a:cs typeface="Century Gothic"/>
                <a:sym typeface="Century Gothic"/>
              </a:rPr>
              <a:t>Planning for the Introduction for an Informative Text</a:t>
            </a:r>
            <a:endParaRPr sz="2400" b="0" i="0" u="none" strike="noStrike" cap="none">
              <a:solidFill>
                <a:schemeClr val="dk1"/>
              </a:solidFill>
              <a:latin typeface="Century Gothic"/>
              <a:ea typeface="Century Gothic"/>
              <a:cs typeface="Century Gothic"/>
              <a:sym typeface="Century Gothic"/>
            </a:endParaRPr>
          </a:p>
        </p:txBody>
      </p:sp>
      <p:pic>
        <p:nvPicPr>
          <p:cNvPr id="234" name="Google Shape;234;p40"/>
          <p:cNvPicPr preferRelativeResize="0"/>
          <p:nvPr/>
        </p:nvPicPr>
        <p:blipFill rotWithShape="1">
          <a:blip r:embed="rId3">
            <a:alphaModFix/>
          </a:blip>
          <a:srcRect/>
          <a:stretch/>
        </p:blipFill>
        <p:spPr>
          <a:xfrm>
            <a:off x="722375" y="1091932"/>
            <a:ext cx="3303025" cy="3864725"/>
          </a:xfrm>
          <a:prstGeom prst="rect">
            <a:avLst/>
          </a:prstGeom>
          <a:noFill/>
          <a:ln w="9525" cap="flat" cmpd="sng">
            <a:solidFill>
              <a:srgbClr val="000000"/>
            </a:solidFill>
            <a:prstDash val="solid"/>
            <a:round/>
            <a:headEnd type="none" w="sm" len="sm"/>
            <a:tailEnd type="none" w="sm" len="sm"/>
          </a:ln>
        </p:spPr>
      </p:pic>
      <p:pic>
        <p:nvPicPr>
          <p:cNvPr id="235" name="Google Shape;235;p40"/>
          <p:cNvPicPr preferRelativeResize="0"/>
          <p:nvPr/>
        </p:nvPicPr>
        <p:blipFill rotWithShape="1">
          <a:blip r:embed="rId4">
            <a:alphaModFix/>
          </a:blip>
          <a:srcRect/>
          <a:stretch/>
        </p:blipFill>
        <p:spPr>
          <a:xfrm>
            <a:off x="4867853" y="1091932"/>
            <a:ext cx="3303025" cy="3864725"/>
          </a:xfrm>
          <a:prstGeom prst="rect">
            <a:avLst/>
          </a:prstGeom>
          <a:noFill/>
          <a:ln w="9525" cap="flat" cmpd="sng">
            <a:solidFill>
              <a:srgbClr val="000000"/>
            </a:solidFill>
            <a:prstDash val="solid"/>
            <a:round/>
            <a:headEnd type="none" w="sm" len="sm"/>
            <a:tailEnd type="none" w="sm" len="sm"/>
          </a:ln>
        </p:spPr>
      </p:pic>
      <p:pic>
        <p:nvPicPr>
          <p:cNvPr id="6" name="Google Shape;189;p34" descr="https://d30y9cdsu7xlg0.cloudfront.net/png/709687-200.png"/>
          <p:cNvPicPr preferRelativeResize="0"/>
          <p:nvPr/>
        </p:nvPicPr>
        <p:blipFill rotWithShape="1">
          <a:blip r:embed="rId5">
            <a:alphaModFix/>
          </a:blip>
          <a:srcRect/>
          <a:stretch/>
        </p:blipFill>
        <p:spPr>
          <a:xfrm>
            <a:off x="8490601" y="4443499"/>
            <a:ext cx="683397" cy="615043"/>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41"/>
          <p:cNvSpPr txBox="1">
            <a:spLocks noGrp="1"/>
          </p:cNvSpPr>
          <p:nvPr>
            <p:ph type="title"/>
          </p:nvPr>
        </p:nvSpPr>
        <p:spPr>
          <a:xfrm>
            <a:off x="322586" y="192660"/>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3000" b="0" i="0" u="none" strike="noStrike" cap="none" dirty="0">
                <a:solidFill>
                  <a:schemeClr val="dk1"/>
                </a:solidFill>
                <a:latin typeface="Century Gothic"/>
                <a:ea typeface="Century Gothic"/>
                <a:cs typeface="Century Gothic"/>
                <a:sym typeface="Century Gothic"/>
              </a:rPr>
              <a:t>Planning for the Introduction for an Informative Text</a:t>
            </a:r>
            <a:endParaRPr sz="3400" b="0" i="0" u="none" strike="noStrike" cap="none" dirty="0">
              <a:solidFill>
                <a:schemeClr val="dk1"/>
              </a:solidFill>
              <a:latin typeface="Century Gothic"/>
              <a:ea typeface="Century Gothic"/>
              <a:cs typeface="Century Gothic"/>
              <a:sym typeface="Century Gothic"/>
            </a:endParaRPr>
          </a:p>
        </p:txBody>
      </p:sp>
      <p:pic>
        <p:nvPicPr>
          <p:cNvPr id="242" name="Google Shape;242;p41"/>
          <p:cNvPicPr preferRelativeResize="0"/>
          <p:nvPr/>
        </p:nvPicPr>
        <p:blipFill rotWithShape="1">
          <a:blip r:embed="rId3">
            <a:alphaModFix/>
          </a:blip>
          <a:srcRect/>
          <a:stretch/>
        </p:blipFill>
        <p:spPr>
          <a:xfrm>
            <a:off x="729025" y="1305700"/>
            <a:ext cx="3757226" cy="3743050"/>
          </a:xfrm>
          <a:prstGeom prst="rect">
            <a:avLst/>
          </a:prstGeom>
          <a:noFill/>
          <a:ln w="9525" cap="flat" cmpd="sng">
            <a:solidFill>
              <a:srgbClr val="000000"/>
            </a:solidFill>
            <a:prstDash val="solid"/>
            <a:round/>
            <a:headEnd type="none" w="sm" len="sm"/>
            <a:tailEnd type="none" w="sm" len="sm"/>
          </a:ln>
        </p:spPr>
      </p:pic>
      <p:pic>
        <p:nvPicPr>
          <p:cNvPr id="243" name="Google Shape;243;p41"/>
          <p:cNvPicPr preferRelativeResize="0"/>
          <p:nvPr/>
        </p:nvPicPr>
        <p:blipFill rotWithShape="1">
          <a:blip r:embed="rId4">
            <a:alphaModFix/>
          </a:blip>
          <a:srcRect/>
          <a:stretch/>
        </p:blipFill>
        <p:spPr>
          <a:xfrm>
            <a:off x="4806375" y="1305700"/>
            <a:ext cx="3783324" cy="3743049"/>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42"/>
          <p:cNvSpPr txBox="1">
            <a:spLocks noGrp="1"/>
          </p:cNvSpPr>
          <p:nvPr>
            <p:ph type="title"/>
          </p:nvPr>
        </p:nvSpPr>
        <p:spPr>
          <a:xfrm>
            <a:off x="311700" y="214432"/>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000" b="0" i="0" u="none" strike="noStrike" cap="none" dirty="0">
                <a:solidFill>
                  <a:schemeClr val="dk1"/>
                </a:solidFill>
                <a:latin typeface="Century Gothic"/>
                <a:ea typeface="Century Gothic"/>
                <a:cs typeface="Century Gothic"/>
                <a:sym typeface="Century Gothic"/>
              </a:rPr>
              <a:t>Planning the Proof Paragraphs for an Informative Text</a:t>
            </a:r>
            <a:endParaRPr sz="3000" b="0" i="0" u="none" strike="noStrike" cap="none" dirty="0">
              <a:solidFill>
                <a:schemeClr val="dk1"/>
              </a:solidFill>
              <a:latin typeface="Century Gothic"/>
              <a:ea typeface="Century Gothic"/>
              <a:cs typeface="Century Gothic"/>
              <a:sym typeface="Century Gothic"/>
            </a:endParaRPr>
          </a:p>
        </p:txBody>
      </p:sp>
      <p:pic>
        <p:nvPicPr>
          <p:cNvPr id="249" name="Google Shape;249;p42"/>
          <p:cNvPicPr preferRelativeResize="0"/>
          <p:nvPr/>
        </p:nvPicPr>
        <p:blipFill rotWithShape="1">
          <a:blip r:embed="rId3">
            <a:alphaModFix/>
          </a:blip>
          <a:srcRect/>
          <a:stretch/>
        </p:blipFill>
        <p:spPr>
          <a:xfrm>
            <a:off x="1382400" y="1309525"/>
            <a:ext cx="3189600" cy="3732025"/>
          </a:xfrm>
          <a:prstGeom prst="rect">
            <a:avLst/>
          </a:prstGeom>
          <a:noFill/>
          <a:ln w="9525" cap="flat" cmpd="sng">
            <a:solidFill>
              <a:srgbClr val="000000"/>
            </a:solidFill>
            <a:prstDash val="solid"/>
            <a:round/>
            <a:headEnd type="none" w="sm" len="sm"/>
            <a:tailEnd type="none" w="sm" len="sm"/>
          </a:ln>
        </p:spPr>
      </p:pic>
      <p:pic>
        <p:nvPicPr>
          <p:cNvPr id="250" name="Google Shape;250;p42"/>
          <p:cNvPicPr preferRelativeResize="0"/>
          <p:nvPr/>
        </p:nvPicPr>
        <p:blipFill rotWithShape="1">
          <a:blip r:embed="rId4">
            <a:alphaModFix/>
          </a:blip>
          <a:srcRect/>
          <a:stretch/>
        </p:blipFill>
        <p:spPr>
          <a:xfrm>
            <a:off x="4878300" y="1309525"/>
            <a:ext cx="3303025" cy="3732025"/>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4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Reflecting on our Learning</a:t>
            </a:r>
            <a:endParaRPr sz="3400" b="0" i="0" u="none" strike="noStrike" cap="none">
              <a:solidFill>
                <a:schemeClr val="dk1"/>
              </a:solidFill>
              <a:latin typeface="Century Gothic"/>
              <a:ea typeface="Century Gothic"/>
              <a:cs typeface="Century Gothic"/>
              <a:sym typeface="Century Gothic"/>
            </a:endParaRPr>
          </a:p>
        </p:txBody>
      </p:sp>
      <p:sp>
        <p:nvSpPr>
          <p:cNvPr id="256" name="Google Shape;256;p43"/>
          <p:cNvSpPr txBox="1">
            <a:spLocks noGrp="1"/>
          </p:cNvSpPr>
          <p:nvPr>
            <p:ph type="body" idx="1"/>
          </p:nvPr>
        </p:nvSpPr>
        <p:spPr>
          <a:xfrm>
            <a:off x="311700" y="1271400"/>
            <a:ext cx="8520600" cy="22833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5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I can identify characteristics of informative writing.</a:t>
            </a: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5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I can synthesize information from my research notes onto a planning graphic organizer.</a:t>
            </a: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5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I can group together facts from my research with related evidence in my informative piece.</a:t>
            </a: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p:txBody>
      </p:sp>
      <p:pic>
        <p:nvPicPr>
          <p:cNvPr id="257" name="Google Shape;257;p43"/>
          <p:cNvPicPr preferRelativeResize="0"/>
          <p:nvPr/>
        </p:nvPicPr>
        <p:blipFill rotWithShape="1">
          <a:blip r:embed="rId3">
            <a:alphaModFix/>
          </a:blip>
          <a:srcRect/>
          <a:stretch/>
        </p:blipFill>
        <p:spPr>
          <a:xfrm>
            <a:off x="8422209" y="4479497"/>
            <a:ext cx="647700" cy="523875"/>
          </a:xfrm>
          <a:prstGeom prst="rect">
            <a:avLst/>
          </a:prstGeom>
          <a:noFill/>
          <a:ln>
            <a:noFill/>
          </a:ln>
        </p:spPr>
      </p:pic>
      <p:pic>
        <p:nvPicPr>
          <p:cNvPr id="258" name="Google Shape;258;p43"/>
          <p:cNvPicPr preferRelativeResize="0"/>
          <p:nvPr/>
        </p:nvPicPr>
        <p:blipFill rotWithShape="1">
          <a:blip r:embed="rId4">
            <a:alphaModFix/>
          </a:blip>
          <a:srcRect/>
          <a:stretch/>
        </p:blipFill>
        <p:spPr>
          <a:xfrm>
            <a:off x="7849509" y="4458555"/>
            <a:ext cx="572700" cy="5727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2: Unit 2: Lesson 7</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36" name="Google Shape;136;p26"/>
          <p:cNvSpPr txBox="1">
            <a:spLocks noGrp="1"/>
          </p:cNvSpPr>
          <p:nvPr>
            <p:ph type="body" idx="1"/>
          </p:nvPr>
        </p:nvSpPr>
        <p:spPr>
          <a:xfrm>
            <a:off x="311700" y="1207850"/>
            <a:ext cx="8520600" cy="3773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7: </a:t>
            </a:r>
            <a:r>
              <a:rPr lang="en" sz="1800" b="0" i="0" u="none" strike="noStrike" cap="none" dirty="0">
                <a:solidFill>
                  <a:schemeClr val="dk1"/>
                </a:solidFill>
                <a:latin typeface="Century Gothic"/>
                <a:ea typeface="Century Gothic"/>
                <a:cs typeface="Century Gothic"/>
                <a:sym typeface="Century Gothic"/>
              </a:rPr>
              <a:t>Pre-Reading and Preparing</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endParaRPr sz="1000" b="0" i="0" u="none" strike="noStrike" cap="none" dirty="0">
              <a:solidFill>
                <a:schemeClr val="dk1"/>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chemeClr val="dk1"/>
              </a:buClr>
              <a:buSzPts val="1400"/>
              <a:buFont typeface="Century Gothic"/>
              <a:buChar char="●"/>
            </a:pPr>
            <a:r>
              <a:rPr lang="en" sz="1500" b="0" i="0" u="none" strike="noStrike" cap="none" dirty="0">
                <a:solidFill>
                  <a:schemeClr val="dk1"/>
                </a:solidFill>
                <a:latin typeface="Century Gothic"/>
                <a:ea typeface="Century Gothic"/>
                <a:cs typeface="Century Gothic"/>
                <a:sym typeface="Century Gothic"/>
              </a:rPr>
              <a:t>Read through Lesson 7 </a:t>
            </a:r>
            <a:r>
              <a:rPr lang="en" sz="1500" b="0" i="0" u="sng" strike="noStrike" cap="none" dirty="0">
                <a:solidFill>
                  <a:schemeClr val="hlink"/>
                </a:solidFill>
                <a:latin typeface="Century Gothic"/>
                <a:ea typeface="Century Gothic"/>
                <a:cs typeface="Century Gothic"/>
                <a:sym typeface="Century Gothic"/>
                <a:hlinkClick r:id="rId3"/>
              </a:rPr>
              <a:t>here.</a:t>
            </a:r>
            <a:endParaRPr sz="1500" b="0" i="0" u="none" strike="noStrike" cap="none" dirty="0">
              <a:solidFill>
                <a:schemeClr val="dk1"/>
              </a:solidFill>
              <a:latin typeface="Century Gothic"/>
              <a:ea typeface="Century Gothic"/>
              <a:cs typeface="Century Gothic"/>
              <a:sym typeface="Century Gothic"/>
            </a:endParaRPr>
          </a:p>
          <a:p>
            <a:pPr marL="457200" marR="0" lvl="0" indent="-323850" algn="l" rtl="0">
              <a:lnSpc>
                <a:spcPct val="100000"/>
              </a:lnSpc>
              <a:spcBef>
                <a:spcPts val="1000"/>
              </a:spcBef>
              <a:spcAft>
                <a:spcPts val="0"/>
              </a:spcAft>
              <a:buClr>
                <a:srgbClr val="000000"/>
              </a:buClr>
              <a:buSzPts val="1500"/>
              <a:buFont typeface="Century Gothic"/>
              <a:buChar char="●"/>
            </a:pPr>
            <a:r>
              <a:rPr lang="en" sz="1500" b="0" i="0" u="none" strike="noStrike" cap="none" dirty="0">
                <a:solidFill>
                  <a:srgbClr val="000000"/>
                </a:solidFill>
                <a:latin typeface="Century Gothic"/>
                <a:ea typeface="Century Gothic"/>
                <a:cs typeface="Century Gothic"/>
                <a:sym typeface="Century Gothic"/>
              </a:rPr>
              <a:t>Students may benefit from organizing their materials for the informative piece in a writing folder. </a:t>
            </a:r>
            <a:endParaRPr sz="1500" b="0" i="0" u="none" strike="noStrike" cap="none" dirty="0">
              <a:solidFill>
                <a:srgbClr val="000000"/>
              </a:solidFill>
              <a:latin typeface="Century Gothic"/>
              <a:ea typeface="Century Gothic"/>
              <a:cs typeface="Century Gothic"/>
              <a:sym typeface="Century Gothic"/>
            </a:endParaRPr>
          </a:p>
          <a:p>
            <a:pPr marL="457200" marR="0" lvl="0" indent="-323850" algn="l" rtl="0">
              <a:lnSpc>
                <a:spcPct val="100000"/>
              </a:lnSpc>
              <a:spcBef>
                <a:spcPts val="0"/>
              </a:spcBef>
              <a:spcAft>
                <a:spcPts val="0"/>
              </a:spcAft>
              <a:buClr>
                <a:srgbClr val="000000"/>
              </a:buClr>
              <a:buSzPts val="1500"/>
              <a:buFont typeface="Century Gothic"/>
              <a:buChar char="●"/>
            </a:pPr>
            <a:r>
              <a:rPr lang="en" sz="1500" b="0" i="0" u="none" strike="noStrike" cap="none" dirty="0">
                <a:solidFill>
                  <a:srgbClr val="000000"/>
                </a:solidFill>
                <a:latin typeface="Century Gothic"/>
                <a:ea typeface="Century Gothic"/>
                <a:cs typeface="Century Gothic"/>
                <a:sym typeface="Century Gothic"/>
              </a:rPr>
              <a:t>The research reading that students complete for homework will help build both their vocabulary and knowledge pertaining to animals and specifically animal defense mechanisms. By participating in this volume of reading over a span of time, students will develop a wide base of knowledge about the world and the words that help describe and make sense of it.</a:t>
            </a:r>
            <a:endParaRPr sz="1500" b="0" i="0" u="none" strike="noStrike" cap="none" dirty="0">
              <a:solidFill>
                <a:srgbClr val="000000"/>
              </a:solidFill>
              <a:latin typeface="Century Gothic"/>
              <a:ea typeface="Century Gothic"/>
              <a:cs typeface="Century Gothic"/>
              <a:sym typeface="Century Gothic"/>
            </a:endParaRPr>
          </a:p>
          <a:p>
            <a:pPr marL="457200" marR="0" lvl="0" indent="-323850" algn="l" rtl="0">
              <a:lnSpc>
                <a:spcPct val="100000"/>
              </a:lnSpc>
              <a:spcBef>
                <a:spcPts val="0"/>
              </a:spcBef>
              <a:spcAft>
                <a:spcPts val="0"/>
              </a:spcAft>
              <a:buClr>
                <a:srgbClr val="000000"/>
              </a:buClr>
              <a:buSzPts val="1500"/>
              <a:buFont typeface="Century Gothic"/>
              <a:buChar char="●"/>
            </a:pPr>
            <a:r>
              <a:rPr lang="en" sz="1500" b="0" i="0" u="none" strike="noStrike" cap="none" dirty="0">
                <a:solidFill>
                  <a:srgbClr val="000000"/>
                </a:solidFill>
                <a:latin typeface="Century Gothic"/>
                <a:ea typeface="Century Gothic"/>
                <a:cs typeface="Century Gothic"/>
                <a:sym typeface="Century Gothic"/>
              </a:rPr>
              <a:t>Students needing an extension can plan an additional paragraph for their informative piece, using their </a:t>
            </a:r>
            <a:r>
              <a:rPr lang="en" sz="1500" b="1" i="0" u="none" strike="noStrike" cap="none" dirty="0">
                <a:solidFill>
                  <a:srgbClr val="000000"/>
                </a:solidFill>
                <a:latin typeface="Century Gothic"/>
                <a:ea typeface="Century Gothic"/>
                <a:cs typeface="Century Gothic"/>
                <a:sym typeface="Century Gothic"/>
              </a:rPr>
              <a:t>Informational Writing Planning graphic organizer</a:t>
            </a:r>
            <a:r>
              <a:rPr lang="en" sz="1500" b="0" i="0" u="none" strike="noStrike" cap="none" dirty="0">
                <a:solidFill>
                  <a:srgbClr val="000000"/>
                </a:solidFill>
                <a:latin typeface="Century Gothic"/>
                <a:ea typeface="Century Gothic"/>
                <a:cs typeface="Century Gothic"/>
                <a:sym typeface="Century Gothic"/>
              </a:rPr>
              <a:t>, extension research question developed in the first half of the unit, and their research notes.</a:t>
            </a:r>
            <a:endParaRPr sz="18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4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Research Reflection</a:t>
            </a:r>
            <a:endParaRPr sz="3400" b="0" i="0" u="none" strike="noStrike" cap="none">
              <a:solidFill>
                <a:schemeClr val="dk1"/>
              </a:solidFill>
              <a:latin typeface="Century Gothic"/>
              <a:ea typeface="Century Gothic"/>
              <a:cs typeface="Century Gothic"/>
              <a:sym typeface="Century Gothic"/>
            </a:endParaRPr>
          </a:p>
        </p:txBody>
      </p:sp>
      <p:sp>
        <p:nvSpPr>
          <p:cNvPr id="264" name="Google Shape;264;p44"/>
          <p:cNvSpPr txBox="1">
            <a:spLocks noGrp="1"/>
          </p:cNvSpPr>
          <p:nvPr>
            <p:ph type="body" idx="1"/>
          </p:nvPr>
        </p:nvSpPr>
        <p:spPr>
          <a:xfrm>
            <a:off x="311700" y="1354229"/>
            <a:ext cx="8520600" cy="1353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2400" b="0" i="0" u="none" strike="noStrike" cap="none" dirty="0">
                <a:solidFill>
                  <a:srgbClr val="000000"/>
                </a:solidFill>
                <a:latin typeface="Century Gothic"/>
                <a:ea typeface="Century Gothic"/>
                <a:cs typeface="Century Gothic"/>
                <a:sym typeface="Century Gothic"/>
              </a:rPr>
              <a:t>Look at the boxes for the introduction and proof paragraphs. What information do you need to research further?</a:t>
            </a:r>
            <a:endParaRPr sz="24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4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Homework</a:t>
            </a:r>
            <a:endParaRPr sz="3400" b="0" i="0" u="none" strike="noStrike" cap="none">
              <a:solidFill>
                <a:schemeClr val="dk1"/>
              </a:solidFill>
              <a:latin typeface="Century Gothic"/>
              <a:ea typeface="Century Gothic"/>
              <a:cs typeface="Century Gothic"/>
              <a:sym typeface="Century Gothic"/>
            </a:endParaRPr>
          </a:p>
        </p:txBody>
      </p:sp>
      <p:sp>
        <p:nvSpPr>
          <p:cNvPr id="270" name="Google Shape;270;p45"/>
          <p:cNvSpPr txBox="1">
            <a:spLocks noGrp="1"/>
          </p:cNvSpPr>
          <p:nvPr>
            <p:ph type="body" idx="1"/>
          </p:nvPr>
        </p:nvSpPr>
        <p:spPr>
          <a:xfrm>
            <a:off x="311700" y="1318164"/>
            <a:ext cx="8520600" cy="1731000"/>
          </a:xfrm>
          <a:prstGeom prst="rect">
            <a:avLst/>
          </a:prstGeom>
          <a:noFill/>
          <a:ln>
            <a:noFill/>
          </a:ln>
        </p:spPr>
        <p:txBody>
          <a:bodyPr spcFirstLastPara="1" wrap="square" lIns="91425" tIns="91425" rIns="91425" bIns="91425" anchor="t" anchorCtr="0">
            <a:noAutofit/>
          </a:bodyPr>
          <a:lstStyle/>
          <a:p>
            <a:pPr marL="342900" marR="0" lvl="0" algn="l" rtl="0">
              <a:lnSpc>
                <a:spcPct val="100000"/>
              </a:lnSpc>
              <a:spcBef>
                <a:spcPts val="0"/>
              </a:spcBef>
              <a:spcAft>
                <a:spcPts val="0"/>
              </a:spcAft>
              <a:buClr>
                <a:srgbClr val="000000"/>
              </a:buClr>
              <a:buSzPts val="1800"/>
              <a:buFont typeface="+mj-lt"/>
              <a:buAutoNum type="alphaUcPeriod"/>
            </a:pPr>
            <a:r>
              <a:rPr lang="en" sz="1800" b="0" i="0" u="none" strike="noStrike" cap="none" dirty="0">
                <a:solidFill>
                  <a:srgbClr val="000000"/>
                </a:solidFill>
                <a:latin typeface="Century Gothic"/>
                <a:ea typeface="Century Gothic"/>
                <a:cs typeface="Century Gothic"/>
                <a:sym typeface="Century Gothic"/>
              </a:rPr>
              <a:t>Choose an Informative QuickWrite prompt in your homework resources to respond to.</a:t>
            </a:r>
            <a:endParaRPr lang="en" dirty="0"/>
          </a:p>
          <a:p>
            <a:pPr marL="342900" marR="0" lvl="0" algn="l" rtl="0">
              <a:lnSpc>
                <a:spcPct val="100000"/>
              </a:lnSpc>
              <a:spcBef>
                <a:spcPts val="0"/>
              </a:spcBef>
              <a:spcAft>
                <a:spcPts val="0"/>
              </a:spcAft>
              <a:buClr>
                <a:srgbClr val="000000"/>
              </a:buClr>
              <a:buSzPts val="1800"/>
              <a:buFont typeface="+mj-lt"/>
              <a:buAutoNum type="alphaUcPeriod"/>
            </a:pPr>
            <a:endParaRPr lang="en" sz="1800" b="0" i="0" u="none" strike="noStrike" cap="none" dirty="0">
              <a:solidFill>
                <a:srgbClr val="000000"/>
              </a:solidFill>
              <a:latin typeface="Century Gothic"/>
              <a:ea typeface="Century Gothic"/>
              <a:cs typeface="Century Gothic"/>
              <a:sym typeface="Century Gothic"/>
            </a:endParaRPr>
          </a:p>
          <a:p>
            <a:pPr marL="342900" marR="0" lvl="0" algn="l" rtl="0">
              <a:lnSpc>
                <a:spcPct val="100000"/>
              </a:lnSpc>
              <a:spcBef>
                <a:spcPts val="0"/>
              </a:spcBef>
              <a:spcAft>
                <a:spcPts val="0"/>
              </a:spcAft>
              <a:buClr>
                <a:srgbClr val="000000"/>
              </a:buClr>
              <a:buSzPts val="1800"/>
              <a:buFont typeface="+mj-lt"/>
              <a:buAutoNum type="alphaUcPeriod"/>
            </a:pPr>
            <a:r>
              <a:rPr lang="en" sz="1800" b="0" i="0" u="none" strike="noStrike" cap="none" dirty="0">
                <a:solidFill>
                  <a:srgbClr val="000000"/>
                </a:solidFill>
                <a:latin typeface="Century Gothic"/>
                <a:ea typeface="Century Gothic"/>
                <a:cs typeface="Century Gothic"/>
                <a:sym typeface="Century Gothic"/>
              </a:rPr>
              <a:t>Accountable Research Reading</a:t>
            </a:r>
            <a:r>
              <a:rPr lang="en-US" sz="1800" b="0" i="0" u="none" strike="noStrike" cap="none" dirty="0">
                <a:solidFill>
                  <a:srgbClr val="000000"/>
                </a:solidFill>
                <a:latin typeface="Century Gothic"/>
                <a:ea typeface="Century Gothic"/>
                <a:cs typeface="Century Gothic"/>
                <a:sym typeface="Century Gothic"/>
              </a:rPr>
              <a:t>:</a:t>
            </a:r>
            <a:r>
              <a:rPr lang="en" sz="1800" b="0" i="0" u="none" strike="noStrike" cap="none" dirty="0">
                <a:solidFill>
                  <a:srgbClr val="000000"/>
                </a:solidFill>
                <a:latin typeface="Century Gothic"/>
                <a:ea typeface="Century Gothic"/>
                <a:cs typeface="Century Gothic"/>
                <a:sym typeface="Century Gothic"/>
              </a:rPr>
              <a:t> Select a prompt and respond in the front of your independent reading journal.</a:t>
            </a: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4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a:solidFill>
                <a:schemeClr val="dk1"/>
              </a:solidFill>
              <a:latin typeface="Century Gothic"/>
              <a:ea typeface="Century Gothic"/>
              <a:cs typeface="Century Gothic"/>
              <a:sym typeface="Century Gothic"/>
            </a:endParaRPr>
          </a:p>
        </p:txBody>
      </p:sp>
      <p:sp>
        <p:nvSpPr>
          <p:cNvPr id="276" name="Google Shape;276;p46"/>
          <p:cNvSpPr txBox="1">
            <a:spLocks noGrp="1"/>
          </p:cNvSpPr>
          <p:nvPr>
            <p:ph type="body" idx="1"/>
          </p:nvPr>
        </p:nvSpPr>
        <p:spPr>
          <a:xfrm>
            <a:off x="466675" y="935188"/>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Take out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Select a prompt.</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Copy prompt into front of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Respond to prompt for HW.</a:t>
            </a: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444444"/>
              </a:solidFill>
              <a:latin typeface="Century Gothic"/>
              <a:ea typeface="Century Gothic"/>
              <a:cs typeface="Century Gothic"/>
              <a:sym typeface="Century Gothic"/>
            </a:endParaRPr>
          </a:p>
        </p:txBody>
      </p:sp>
      <p:sp>
        <p:nvSpPr>
          <p:cNvPr id="277" name="Google Shape;277;p46"/>
          <p:cNvSpPr txBox="1">
            <a:spLocks noGrp="1"/>
          </p:cNvSpPr>
          <p:nvPr>
            <p:ph type="body" idx="2"/>
          </p:nvPr>
        </p:nvSpPr>
        <p:spPr>
          <a:xfrm>
            <a:off x="466675" y="1697300"/>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1300" b="1" i="0" u="none" strike="noStrike" cap="none" dirty="0">
                <a:solidFill>
                  <a:srgbClr val="000000"/>
                </a:solidFill>
                <a:latin typeface="Century Gothic"/>
                <a:ea typeface="Century Gothic"/>
                <a:cs typeface="Century Gothic"/>
                <a:sym typeface="Century Gothic"/>
              </a:rPr>
              <a:t>Module 2: Journal Prompts</a:t>
            </a:r>
            <a:endParaRPr sz="1300" b="1"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15000"/>
              </a:lnSpc>
              <a:spcBef>
                <a:spcPts val="900"/>
              </a:spcBef>
              <a:spcAft>
                <a:spcPts val="0"/>
              </a:spcAft>
              <a:buClr>
                <a:srgbClr val="000000"/>
              </a:buClr>
              <a:buSzPts val="1100"/>
              <a:buFont typeface="Century Gothic"/>
              <a:buChar char="●"/>
            </a:pPr>
            <a:r>
              <a:rPr lang="en" sz="1050" b="0" i="0" u="none" strike="noStrike" cap="none" dirty="0">
                <a:solidFill>
                  <a:srgbClr val="000000"/>
                </a:solidFill>
                <a:sym typeface="Century Gothic"/>
              </a:rPr>
              <a:t>Record 2–3 facts in your own words about animals or animal defenses that you found out in your research reading today.</a:t>
            </a:r>
            <a:endParaRPr sz="1050" b="0" i="0" u="none" strike="noStrike" cap="none" dirty="0">
              <a:solidFill>
                <a:srgbClr val="000000"/>
              </a:solidFill>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050" b="0" i="0" u="none" strike="noStrike" cap="none" dirty="0">
                <a:solidFill>
                  <a:srgbClr val="000000"/>
                </a:solidFill>
                <a:sym typeface="Century Gothic"/>
              </a:rPr>
              <a:t>What questions do you have about animals or animal defenses after reading?</a:t>
            </a:r>
            <a:endParaRPr sz="1050" b="0" i="0" u="none" strike="noStrike" cap="none" dirty="0">
              <a:solidFill>
                <a:srgbClr val="000000"/>
              </a:solidFill>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050" b="0" i="0" u="none" strike="noStrike" cap="none" dirty="0">
                <a:solidFill>
                  <a:srgbClr val="000000"/>
                </a:solidFill>
                <a:sym typeface="Century Gothic"/>
              </a:rPr>
              <a:t>What would you like to research further after reading? Why?</a:t>
            </a:r>
            <a:endParaRPr sz="1050" b="0" i="0" u="none" strike="noStrike" cap="none" dirty="0">
              <a:solidFill>
                <a:srgbClr val="000000"/>
              </a:solidFill>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050" b="0" i="0" u="none" strike="noStrike" cap="none" dirty="0">
                <a:solidFill>
                  <a:srgbClr val="000000"/>
                </a:solidFill>
                <a:sym typeface="Century Gothic"/>
              </a:rPr>
              <a:t>Summarize your research reading today in no more than 4 sentences.</a:t>
            </a:r>
            <a:endParaRPr sz="1050" b="0" i="0" u="none" strike="noStrike" cap="none" dirty="0">
              <a:solidFill>
                <a:srgbClr val="000000"/>
              </a:solidFill>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050" b="0" i="0" u="none" strike="noStrike" cap="none" dirty="0">
                <a:solidFill>
                  <a:srgbClr val="000000"/>
                </a:solidFill>
                <a:sym typeface="Century Gothic"/>
              </a:rPr>
              <a:t>How would you describe the setting of the particular part of the</a:t>
            </a:r>
            <a:br>
              <a:rPr lang="en" sz="1050" b="0" i="0" u="none" strike="noStrike" cap="none" dirty="0">
                <a:solidFill>
                  <a:srgbClr val="000000"/>
                </a:solidFill>
                <a:sym typeface="Century Gothic"/>
              </a:rPr>
            </a:br>
            <a:r>
              <a:rPr lang="en" sz="1050" b="0" i="0" u="none" strike="noStrike" cap="none" dirty="0">
                <a:solidFill>
                  <a:srgbClr val="000000"/>
                </a:solidFill>
                <a:sym typeface="Century Gothic"/>
              </a:rPr>
              <a:t>text you read?</a:t>
            </a:r>
            <a:endParaRPr sz="1050" b="0" i="0" u="none" strike="noStrike" cap="none" dirty="0">
              <a:solidFill>
                <a:srgbClr val="000000"/>
              </a:solidFill>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050" b="0" i="0" u="none" strike="noStrike" cap="none" dirty="0">
                <a:solidFill>
                  <a:srgbClr val="000000"/>
                </a:solidFill>
                <a:sym typeface="Century Gothic"/>
              </a:rPr>
              <a:t>What do you think is going to happen next? Why?</a:t>
            </a:r>
            <a:endParaRPr sz="1050" b="0" i="0" u="none" strike="noStrike" cap="none" dirty="0">
              <a:solidFill>
                <a:srgbClr val="000000"/>
              </a:solidFill>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050" b="0" i="0" u="none" strike="noStrike" cap="none" dirty="0">
                <a:solidFill>
                  <a:srgbClr val="000000"/>
                </a:solidFill>
                <a:sym typeface="Century Gothic"/>
              </a:rPr>
              <a:t>Summarize the pages you just read in no more than 4 sentences.</a:t>
            </a:r>
            <a:endParaRPr sz="1050" b="0" i="0" u="none" strike="noStrike" cap="none" dirty="0">
              <a:solidFill>
                <a:srgbClr val="000000"/>
              </a:solidFill>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050" b="0" i="0" u="none" strike="noStrike" cap="none" dirty="0">
                <a:solidFill>
                  <a:srgbClr val="000000"/>
                </a:solidFill>
                <a:sym typeface="Century Gothic"/>
              </a:rPr>
              <a:t>What is the main idea of the part of the text you just read?</a:t>
            </a:r>
            <a:endParaRPr sz="1050" b="0" i="0" u="none" strike="noStrike" cap="none" dirty="0">
              <a:solidFill>
                <a:srgbClr val="000000"/>
              </a:solidFill>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050" b="0" i="0" u="none" strike="noStrike" cap="none" dirty="0">
                <a:solidFill>
                  <a:srgbClr val="000000"/>
                </a:solidFill>
                <a:sym typeface="Century Gothic"/>
              </a:rPr>
              <a:t>Think about the title of your text. Why do you think the author</a:t>
            </a:r>
            <a:br>
              <a:rPr lang="en" sz="1050" b="0" i="0" u="none" strike="noStrike" cap="none" dirty="0">
                <a:solidFill>
                  <a:srgbClr val="000000"/>
                </a:solidFill>
                <a:sym typeface="Century Gothic"/>
              </a:rPr>
            </a:br>
            <a:r>
              <a:rPr lang="en" sz="1050" b="0" i="0" u="none" strike="noStrike" cap="none" dirty="0">
                <a:solidFill>
                  <a:srgbClr val="000000"/>
                </a:solidFill>
                <a:sym typeface="Century Gothic"/>
              </a:rPr>
              <a:t>chose this title?</a:t>
            </a:r>
            <a:endParaRPr sz="1050" b="0" i="0" u="none" strike="noStrike" cap="none" dirty="0">
              <a:solidFill>
                <a:srgbClr val="000000"/>
              </a:solidFill>
              <a:sym typeface="Century Gothic"/>
            </a:endParaRPr>
          </a:p>
          <a:p>
            <a:pPr marL="457200" marR="0" lvl="0" indent="-298450" algn="l" rtl="0">
              <a:lnSpc>
                <a:spcPct val="115000"/>
              </a:lnSpc>
              <a:spcBef>
                <a:spcPts val="0"/>
              </a:spcBef>
              <a:spcAft>
                <a:spcPts val="0"/>
              </a:spcAft>
              <a:buClr>
                <a:srgbClr val="000000"/>
              </a:buClr>
              <a:buSzPts val="1100"/>
              <a:buFont typeface="Century Gothic"/>
              <a:buChar char="●"/>
            </a:pPr>
            <a:r>
              <a:rPr lang="en" sz="1050" b="0" i="0" u="none" strike="noStrike" cap="none" dirty="0">
                <a:solidFill>
                  <a:srgbClr val="000000"/>
                </a:solidFill>
                <a:sym typeface="Century Gothic"/>
              </a:rPr>
              <a:t>What are two new words you learned in this text? Tell about the</a:t>
            </a:r>
            <a:br>
              <a:rPr lang="en" sz="1050" b="0" i="0" u="none" strike="noStrike" cap="none" dirty="0">
                <a:solidFill>
                  <a:srgbClr val="000000"/>
                </a:solidFill>
                <a:sym typeface="Century Gothic"/>
              </a:rPr>
            </a:br>
            <a:r>
              <a:rPr lang="en-US" sz="1050" b="0" i="0" u="none" strike="noStrike" cap="none" dirty="0">
                <a:solidFill>
                  <a:srgbClr val="000000"/>
                </a:solidFill>
                <a:sym typeface="Century Gothic"/>
              </a:rPr>
              <a:t>w</a:t>
            </a:r>
            <a:r>
              <a:rPr lang="en" sz="1050" b="0" i="0" u="none" strike="noStrike" cap="none" dirty="0">
                <a:solidFill>
                  <a:srgbClr val="000000"/>
                </a:solidFill>
                <a:sym typeface="Century Gothic"/>
              </a:rPr>
              <a:t>ords.</a:t>
            </a:r>
            <a:endParaRPr sz="1050" b="0" i="0" u="none" strike="noStrike" cap="none" dirty="0">
              <a:solidFill>
                <a:srgbClr val="000000"/>
              </a:solidFill>
              <a:sym typeface="Century Gothic"/>
            </a:endParaRPr>
          </a:p>
          <a:p>
            <a:pPr lvl="0" indent="-311150">
              <a:buSzPts val="1300"/>
            </a:pPr>
            <a:r>
              <a:rPr lang="en" sz="1050" b="0" i="0" u="none" strike="noStrike" cap="none" dirty="0">
                <a:solidFill>
                  <a:srgbClr val="000000"/>
                </a:solidFill>
                <a:sym typeface="Century Gothic"/>
              </a:rPr>
              <a:t>Choose a picture, chart, graph, or diagram from your text. </a:t>
            </a:r>
            <a:r>
              <a:rPr lang="en" sz="1050" dirty="0"/>
              <a:t>Explain</a:t>
            </a:r>
            <a:r>
              <a:rPr lang="en-US" sz="1050" dirty="0"/>
              <a:t> how the information you learned from the image helped you understand the text. </a:t>
            </a:r>
            <a:br>
              <a:rPr lang="en" sz="1050" dirty="0"/>
            </a:br>
            <a:br>
              <a:rPr lang="en" sz="1300" b="0" i="0" u="none" strike="noStrike" cap="none" dirty="0">
                <a:solidFill>
                  <a:srgbClr val="000000"/>
                </a:solidFill>
                <a:latin typeface="Century Gothic"/>
                <a:ea typeface="Century Gothic"/>
                <a:cs typeface="Century Gothic"/>
                <a:sym typeface="Century Gothic"/>
              </a:rPr>
            </a:br>
            <a:endParaRPr sz="13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4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284" name="Google Shape;284;p47"/>
          <p:cNvSpPr txBox="1">
            <a:spLocks noGrp="1"/>
          </p:cNvSpPr>
          <p:nvPr>
            <p:ph type="body" idx="1"/>
          </p:nvPr>
        </p:nvSpPr>
        <p:spPr>
          <a:xfrm>
            <a:off x="628650" y="90699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285" name="Google Shape;285;p47"/>
          <p:cNvGraphicFramePr/>
          <p:nvPr/>
        </p:nvGraphicFramePr>
        <p:xfrm>
          <a:off x="952500" y="3122350"/>
          <a:ext cx="7239000" cy="1859220"/>
        </p:xfrm>
        <a:graphic>
          <a:graphicData uri="http://schemas.openxmlformats.org/drawingml/2006/table">
            <a:tbl>
              <a:tblPr>
                <a:noFill/>
                <a:tableStyleId>{0BDB1910-6E56-451B-9385-667F0327276B}</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2: Unit 2: Lesson 7</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42" name="Google Shape;142;p27"/>
          <p:cNvSpPr txBox="1">
            <a:spLocks noGrp="1"/>
          </p:cNvSpPr>
          <p:nvPr>
            <p:ph type="body" idx="1"/>
          </p:nvPr>
        </p:nvSpPr>
        <p:spPr>
          <a:xfrm>
            <a:off x="311700" y="1449225"/>
            <a:ext cx="8520600" cy="3557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7: </a:t>
            </a:r>
            <a:r>
              <a:rPr lang="en" sz="1800" b="0" i="0" u="none" strike="noStrike" cap="none" dirty="0">
                <a:solidFill>
                  <a:schemeClr val="dk1"/>
                </a:solidFill>
                <a:latin typeface="Century Gothic"/>
                <a:ea typeface="Century Gothic"/>
                <a:cs typeface="Century Gothic"/>
                <a:sym typeface="Century Gothic"/>
              </a:rPr>
              <a:t>Materials and classroom preparation</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90000"/>
              </a:lnSpc>
              <a:spcBef>
                <a:spcPts val="100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There are important materials in EL lessons that you will want to prepare ahead of time. These are detailed on this slide. </a:t>
            </a:r>
            <a:endParaRPr sz="1800" b="0" i="0" u="none" strike="noStrike" cap="none" dirty="0">
              <a:solidFill>
                <a:schemeClr val="dk2"/>
              </a:solidFill>
              <a:latin typeface="Century Gothic"/>
              <a:ea typeface="Century Gothic"/>
              <a:cs typeface="Century Gothic"/>
              <a:sym typeface="Century Gothic"/>
            </a:endParaRPr>
          </a:p>
          <a:p>
            <a:pPr marL="457200" marR="0" lvl="0" indent="-342900" algn="l" rtl="0">
              <a:lnSpc>
                <a:spcPct val="90000"/>
              </a:lnSpc>
              <a:spcBef>
                <a:spcPts val="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dirty="0">
              <a:solidFill>
                <a:schemeClr val="dk2"/>
              </a:solidFill>
              <a:latin typeface="Century Gothic"/>
              <a:ea typeface="Century Gothic"/>
              <a:cs typeface="Century Gothic"/>
              <a:sym typeface="Century Gothic"/>
            </a:endParaRPr>
          </a:p>
          <a:p>
            <a:pPr marL="457200" marR="0" lvl="0" indent="-342900" algn="l" rtl="0">
              <a:lnSpc>
                <a:spcPct val="90000"/>
              </a:lnSpc>
              <a:spcBef>
                <a:spcPts val="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You will also have to get your room ready to teach EL. Think about your classroom arrangement as you prepare to move students through the lesson protocols. </a:t>
            </a:r>
            <a:endParaRPr sz="1800" b="0" i="0" u="none" strike="noStrike" cap="none" dirty="0">
              <a:solidFill>
                <a:schemeClr val="dk2"/>
              </a:solidFill>
              <a:latin typeface="Century Gothic"/>
              <a:ea typeface="Century Gothic"/>
              <a:cs typeface="Century Gothic"/>
              <a:sym typeface="Century Gothic"/>
            </a:endParaRPr>
          </a:p>
          <a:p>
            <a:pPr marL="457200" marR="0" lvl="0" indent="-342900" algn="l" rtl="0">
              <a:lnSpc>
                <a:spcPct val="90000"/>
              </a:lnSpc>
              <a:spcBef>
                <a:spcPts val="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The time will pay off later in smooth classes and student learning.</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800"/>
              <a:buFont typeface="Century Gothic"/>
              <a:buNone/>
            </a:pPr>
            <a:endParaRPr sz="1700" b="0" i="0" u="none" strike="noStrike" cap="none" dirty="0">
              <a:solidFill>
                <a:schemeClr val="dk1"/>
              </a:solidFill>
              <a:latin typeface="Century Gothic"/>
              <a:ea typeface="Century Gothic"/>
              <a:cs typeface="Century Gothic"/>
              <a:sym typeface="Century Gothic"/>
            </a:endParaRPr>
          </a:p>
          <a:p>
            <a:pPr marL="914400" marR="0" lvl="0" indent="0" algn="l" rtl="0">
              <a:lnSpc>
                <a:spcPct val="90000"/>
              </a:lnSpc>
              <a:spcBef>
                <a:spcPts val="1000"/>
              </a:spcBef>
              <a:spcAft>
                <a:spcPts val="1000"/>
              </a:spcAft>
              <a:buClr>
                <a:srgbClr val="000000"/>
              </a:buClr>
              <a:buSzPts val="1800"/>
              <a:buFont typeface="Century Gothic"/>
              <a:buNone/>
            </a:pPr>
            <a:endParaRPr sz="17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2: Unit 2: Lesson 7</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400" b="0" i="0" u="none" strike="noStrike" cap="none">
              <a:solidFill>
                <a:schemeClr val="dk1"/>
              </a:solidFill>
              <a:latin typeface="Century Gothic"/>
              <a:ea typeface="Century Gothic"/>
              <a:cs typeface="Century Gothic"/>
              <a:sym typeface="Century Gothic"/>
            </a:endParaRPr>
          </a:p>
        </p:txBody>
      </p:sp>
      <p:sp>
        <p:nvSpPr>
          <p:cNvPr id="148" name="Google Shape;148;p28"/>
          <p:cNvSpPr txBox="1">
            <a:spLocks noGrp="1"/>
          </p:cNvSpPr>
          <p:nvPr>
            <p:ph type="body" idx="1"/>
          </p:nvPr>
        </p:nvSpPr>
        <p:spPr>
          <a:xfrm>
            <a:off x="311700" y="1508750"/>
            <a:ext cx="8520600" cy="3060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1800" b="1" i="0" u="none" strike="noStrike" cap="none">
                <a:solidFill>
                  <a:srgbClr val="000000"/>
                </a:solidFill>
                <a:latin typeface="Century Gothic"/>
                <a:ea typeface="Century Gothic"/>
                <a:cs typeface="Century Gothic"/>
                <a:sym typeface="Century Gothic"/>
              </a:rPr>
              <a:t>Preparing for Lesson 7:  </a:t>
            </a:r>
            <a:r>
              <a:rPr lang="en" sz="1800" b="0" i="0" u="none" strike="noStrike" cap="none">
                <a:solidFill>
                  <a:srgbClr val="000000"/>
                </a:solidFill>
                <a:latin typeface="Century Gothic"/>
                <a:ea typeface="Century Gothic"/>
                <a:cs typeface="Century Gothic"/>
                <a:sym typeface="Century Gothic"/>
              </a:rPr>
              <a:t>EL Protocols</a:t>
            </a: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b="0" i="0" u="none" strike="noStrike" cap="none">
                <a:solidFill>
                  <a:srgbClr val="000000"/>
                </a:solidFill>
                <a:latin typeface="Century Gothic"/>
                <a:ea typeface="Century Gothic"/>
                <a:cs typeface="Century Gothic"/>
                <a:sym typeface="Century Gothic"/>
              </a:rPr>
              <a:t>In this lesson, students will use the </a:t>
            </a:r>
            <a:r>
              <a:rPr lang="en" sz="1800" b="0" i="0" u="sng" strike="noStrike" cap="none">
                <a:solidFill>
                  <a:schemeClr val="hlink"/>
                </a:solidFill>
                <a:latin typeface="Century Gothic"/>
                <a:ea typeface="Century Gothic"/>
                <a:cs typeface="Century Gothic"/>
                <a:sym typeface="Century Gothic"/>
                <a:hlinkClick r:id="rId3"/>
              </a:rPr>
              <a:t>Thumb-O-Meter</a:t>
            </a:r>
            <a:r>
              <a:rPr lang="en" sz="1800" b="0" i="0" u="none" strike="noStrike" cap="none">
                <a:solidFill>
                  <a:srgbClr val="000000"/>
                </a:solidFill>
                <a:latin typeface="Century Gothic"/>
                <a:ea typeface="Century Gothic"/>
                <a:cs typeface="Century Gothic"/>
                <a:sym typeface="Century Gothic"/>
              </a:rPr>
              <a:t> protocol during the closing.</a:t>
            </a:r>
            <a:endParaRPr sz="1800" b="0" i="0" u="none" strike="noStrike" cap="none">
              <a:solidFill>
                <a:srgbClr val="000000"/>
              </a:solidFill>
              <a:latin typeface="Century Gothic"/>
              <a:ea typeface="Century Gothic"/>
              <a:cs typeface="Century Gothic"/>
              <a:sym typeface="Century Gothic"/>
            </a:endParaRPr>
          </a:p>
        </p:txBody>
      </p:sp>
      <p:pic>
        <p:nvPicPr>
          <p:cNvPr id="149" name="Google Shape;149;p28"/>
          <p:cNvPicPr preferRelativeResize="0"/>
          <p:nvPr/>
        </p:nvPicPr>
        <p:blipFill rotWithShape="1">
          <a:blip r:embed="rId4">
            <a:alphaModFix/>
          </a:blip>
          <a:srcRect/>
          <a:stretch/>
        </p:blipFill>
        <p:spPr>
          <a:xfrm>
            <a:off x="7715475" y="3996350"/>
            <a:ext cx="572700" cy="5727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2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Grade 4: Module 2: Unit 2: Lesson 7</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400" b="0" i="0" u="none" strike="noStrike" cap="none">
              <a:solidFill>
                <a:schemeClr val="dk1"/>
              </a:solidFill>
              <a:latin typeface="Century Gothic"/>
              <a:ea typeface="Century Gothic"/>
              <a:cs typeface="Century Gothic"/>
              <a:sym typeface="Century Gothic"/>
            </a:endParaRPr>
          </a:p>
        </p:txBody>
      </p:sp>
      <p:sp>
        <p:nvSpPr>
          <p:cNvPr id="155" name="Google Shape;155;p29"/>
          <p:cNvSpPr txBox="1">
            <a:spLocks noGrp="1"/>
          </p:cNvSpPr>
          <p:nvPr>
            <p:ph type="body" idx="1"/>
          </p:nvPr>
        </p:nvSpPr>
        <p:spPr>
          <a:xfrm>
            <a:off x="311700" y="1339950"/>
            <a:ext cx="8520600" cy="3060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1800" b="1" i="0" u="none" strike="noStrike" cap="none" dirty="0">
                <a:solidFill>
                  <a:srgbClr val="000000"/>
                </a:solidFill>
                <a:latin typeface="Century Gothic"/>
                <a:ea typeface="Century Gothic"/>
                <a:cs typeface="Century Gothic"/>
                <a:sym typeface="Century Gothic"/>
              </a:rPr>
              <a:t>Preparing for Lesson 7:  </a:t>
            </a:r>
            <a:r>
              <a:rPr lang="en" sz="1800" b="0" i="0" u="none" strike="noStrike" cap="none" dirty="0">
                <a:solidFill>
                  <a:srgbClr val="000000"/>
                </a:solidFill>
                <a:latin typeface="Century Gothic"/>
                <a:ea typeface="Century Gothic"/>
                <a:cs typeface="Century Gothic"/>
                <a:sym typeface="Century Gothic"/>
              </a:rPr>
              <a:t>Support for Students Who Need It</a:t>
            </a:r>
            <a:endParaRPr sz="18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1700"/>
              </a:spcBef>
              <a:spcAft>
                <a:spcPts val="0"/>
              </a:spcAft>
              <a:buClr>
                <a:srgbClr val="000000"/>
              </a:buClr>
              <a:buSzPts val="1400"/>
              <a:buFont typeface="Century Gothic"/>
              <a:buChar char="●"/>
            </a:pPr>
            <a:r>
              <a:rPr lang="en" sz="1400" b="0" i="0" u="none" strike="noStrike" cap="none" dirty="0">
                <a:solidFill>
                  <a:srgbClr val="000000"/>
                </a:solidFill>
                <a:latin typeface="Century Gothic"/>
                <a:ea typeface="Century Gothic"/>
                <a:cs typeface="Century Gothic"/>
                <a:sym typeface="Century Gothic"/>
              </a:rPr>
              <a:t>Consider inviting students to participate in the writing process on a monitored social media network, where students plan, draft, and write a topic sentence, send it to a peer, revise it, and publish it.</a:t>
            </a:r>
            <a:endParaRPr sz="1400" b="0" i="0"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Char char="●"/>
            </a:pPr>
            <a:r>
              <a:rPr lang="en" sz="1400" b="0" i="0" u="none" strike="noStrike" cap="none" dirty="0">
                <a:solidFill>
                  <a:srgbClr val="000000"/>
                </a:solidFill>
                <a:latin typeface="Century Gothic"/>
                <a:ea typeface="Century Gothic"/>
                <a:cs typeface="Century Gothic"/>
                <a:sym typeface="Century Gothic"/>
              </a:rPr>
              <a:t>Reassure students: </a:t>
            </a:r>
            <a:r>
              <a:rPr lang="en" sz="1400" b="0" i="1" u="none" strike="noStrike" cap="none" dirty="0">
                <a:solidFill>
                  <a:srgbClr val="000000"/>
                </a:solidFill>
                <a:latin typeface="Century Gothic"/>
                <a:ea typeface="Century Gothic"/>
                <a:cs typeface="Century Gothic"/>
                <a:sym typeface="Century Gothic"/>
              </a:rPr>
              <a:t>“Today, we are going to learn a lot of new things about writing in the United States. We will learn about the writing process, informative essays, paragraphs, and types of sentences. As you learn, it’s okay if you don’t understand everything. Don’t worry. Ask a lot of questions. We will do this together. Soon, you will understand more, and you will be an even better writer!” </a:t>
            </a:r>
            <a:endParaRPr sz="1400" b="0" i="1" u="none" strike="noStrike" cap="none" dirty="0">
              <a:solidFill>
                <a:srgbClr val="000000"/>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rgbClr val="000000"/>
              </a:buClr>
              <a:buSzPts val="1400"/>
              <a:buFont typeface="Century Gothic"/>
              <a:buChar char="●"/>
            </a:pPr>
            <a:r>
              <a:rPr lang="en" sz="1400" b="0" i="0" u="none" strike="noStrike" cap="none" dirty="0">
                <a:solidFill>
                  <a:srgbClr val="000000"/>
                </a:solidFill>
                <a:latin typeface="Century Gothic"/>
                <a:ea typeface="Century Gothic"/>
                <a:cs typeface="Century Gothic"/>
                <a:sym typeface="Century Gothic"/>
              </a:rPr>
              <a:t>Language structures. Students will be asked to process complex directions during this and subsequent lessons. Highlight language structures that are critical to understanding directions. Examples: </a:t>
            </a:r>
            <a:r>
              <a:rPr lang="en" sz="1400" b="0" i="1" u="none" strike="noStrike" cap="none" dirty="0">
                <a:solidFill>
                  <a:srgbClr val="000000"/>
                </a:solidFill>
                <a:latin typeface="Century Gothic"/>
                <a:ea typeface="Century Gothic"/>
                <a:cs typeface="Century Gothic"/>
                <a:sym typeface="Century Gothic"/>
              </a:rPr>
              <a:t>“</a:t>
            </a:r>
            <a:r>
              <a:rPr lang="en-US" sz="1400" i="1" dirty="0"/>
              <a:t>u</a:t>
            </a:r>
            <a:r>
              <a:rPr lang="en" sz="1400" b="0" i="1" u="none" strike="noStrike" cap="none" dirty="0">
                <a:solidFill>
                  <a:srgbClr val="000000"/>
                </a:solidFill>
                <a:latin typeface="Century Gothic"/>
                <a:ea typeface="Century Gothic"/>
                <a:cs typeface="Century Gothic"/>
                <a:sym typeface="Century Gothic"/>
              </a:rPr>
              <a:t>sing your expert group animal notes,” “select the best evidence to include,” “use quotations to explain and support the ideas.”</a:t>
            </a:r>
            <a:r>
              <a:rPr lang="en" sz="1400" b="0" i="0" u="none" strike="noStrike" cap="none" dirty="0">
                <a:solidFill>
                  <a:srgbClr val="000000"/>
                </a:solidFill>
                <a:latin typeface="Century Gothic"/>
                <a:ea typeface="Century Gothic"/>
                <a:cs typeface="Century Gothic"/>
                <a:sym typeface="Century Gothic"/>
              </a:rPr>
              <a:t> Work on comprehension of these structures—for example, by eliciting paraphrases of these structures.</a:t>
            </a:r>
            <a:endParaRPr sz="1400" b="0" i="0" u="none" strike="noStrike" cap="none" dirty="0">
              <a:solidFill>
                <a:srgbClr val="000000"/>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Clr>
                <a:srgbClr val="000000"/>
              </a:buClr>
              <a:buSzPts val="1800"/>
              <a:buFont typeface="Century Gothic"/>
              <a:buNone/>
            </a:pPr>
            <a:endParaRPr sz="1600" b="0" i="0" u="none" strike="noStrike" cap="none" dirty="0">
              <a:solidFill>
                <a:schemeClr val="dk1"/>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Clr>
                <a:srgbClr val="000000"/>
              </a:buClr>
              <a:buSzPts val="1800"/>
              <a:buFont typeface="Century Gothic"/>
              <a:buNone/>
            </a:pPr>
            <a:endParaRPr sz="16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30"/>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4000"/>
              <a:buFont typeface="Arial"/>
              <a:buNone/>
            </a:pPr>
            <a:r>
              <a:rPr lang="en" sz="4000" b="1" i="0" u="none" strike="noStrike" cap="none">
                <a:solidFill>
                  <a:srgbClr val="000000"/>
                </a:solidFill>
                <a:latin typeface="Century Gothic"/>
                <a:ea typeface="Century Gothic"/>
                <a:cs typeface="Century Gothic"/>
                <a:sym typeface="Century Gothic"/>
              </a:rPr>
              <a:t>Grade 4: Module 2: </a:t>
            </a:r>
            <a:endParaRPr sz="4000" b="1" i="0" u="none" strike="noStrike" cap="none">
              <a:solidFill>
                <a:srgbClr val="000000"/>
              </a:solidFill>
              <a:latin typeface="Century Gothic"/>
              <a:ea typeface="Century Gothic"/>
              <a:cs typeface="Century Gothic"/>
              <a:sym typeface="Century Gothic"/>
            </a:endParaRPr>
          </a:p>
          <a:p>
            <a:pPr marL="0" marR="0" lvl="0" indent="0" algn="ctr" rtl="0">
              <a:lnSpc>
                <a:spcPct val="90000"/>
              </a:lnSpc>
              <a:spcBef>
                <a:spcPts val="0"/>
              </a:spcBef>
              <a:spcAft>
                <a:spcPts val="0"/>
              </a:spcAft>
              <a:buClr>
                <a:srgbClr val="000000"/>
              </a:buClr>
              <a:buSzPts val="4000"/>
              <a:buFont typeface="Arial"/>
              <a:buNone/>
            </a:pPr>
            <a:r>
              <a:rPr lang="en" sz="4000" b="1" i="0" u="none" strike="noStrike" cap="none">
                <a:solidFill>
                  <a:srgbClr val="000000"/>
                </a:solidFill>
                <a:latin typeface="Century Gothic"/>
                <a:ea typeface="Century Gothic"/>
                <a:cs typeface="Century Gothic"/>
                <a:sym typeface="Century Gothic"/>
              </a:rPr>
              <a:t>Unit 2: Lesson 7</a:t>
            </a:r>
            <a:endParaRPr sz="4000" b="1" i="0" u="none" strike="noStrike" cap="none">
              <a:solidFill>
                <a:srgbClr val="000000"/>
              </a:solidFill>
              <a:latin typeface="Overlock"/>
              <a:ea typeface="Overlock"/>
              <a:cs typeface="Overlock"/>
              <a:sym typeface="Overlock"/>
            </a:endParaRPr>
          </a:p>
        </p:txBody>
      </p:sp>
      <p:pic>
        <p:nvPicPr>
          <p:cNvPr id="2" name="Picture 2" descr="A close up of a clock&#10;&#10;Description generated with high confidence">
            <a:extLst>
              <a:ext uri="{FF2B5EF4-FFF2-40B4-BE49-F238E27FC236}">
                <a16:creationId xmlns:a16="http://schemas.microsoft.com/office/drawing/2014/main" id="{9AAE39DA-6945-460B-AC91-27FB5479EB20}"/>
              </a:ext>
            </a:extLst>
          </p:cNvPr>
          <p:cNvPicPr>
            <a:picLocks noChangeAspect="1"/>
          </p:cNvPicPr>
          <p:nvPr/>
        </p:nvPicPr>
        <p:blipFill>
          <a:blip r:embed="rId3"/>
          <a:stretch>
            <a:fillRect/>
          </a:stretch>
        </p:blipFill>
        <p:spPr>
          <a:xfrm>
            <a:off x="3200400" y="539533"/>
            <a:ext cx="2743200" cy="126085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3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400" b="1" i="0" u="none" strike="noStrike" cap="none">
                <a:solidFill>
                  <a:schemeClr val="dk1"/>
                </a:solidFill>
              </a:rPr>
              <a:t>Hello, Students!</a:t>
            </a:r>
            <a:endParaRPr sz="3400" b="1" i="0" u="none" strike="noStrike" cap="none">
              <a:solidFill>
                <a:schemeClr val="dk1"/>
              </a:solidFill>
            </a:endParaRPr>
          </a:p>
        </p:txBody>
      </p:sp>
      <p:sp>
        <p:nvSpPr>
          <p:cNvPr id="166" name="Google Shape;166;p3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1800" b="0" i="0" u="none" strike="noStrike" cap="none">
                <a:solidFill>
                  <a:srgbClr val="000000"/>
                </a:solidFill>
                <a:latin typeface="Century Gothic"/>
                <a:ea typeface="Century Gothic"/>
                <a:cs typeface="Century Gothic"/>
                <a:sym typeface="Century Gothic"/>
              </a:rPr>
              <a:t>What are we learning and doing today?</a:t>
            </a: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b="0" i="0" u="none" strike="noStrike" cap="none">
                <a:solidFill>
                  <a:srgbClr val="000000"/>
                </a:solidFill>
                <a:latin typeface="Century Gothic"/>
                <a:ea typeface="Century Gothic"/>
                <a:cs typeface="Century Gothic"/>
                <a:sym typeface="Century Gothic"/>
              </a:rPr>
              <a:t>Today you will plan and write the informative piece for Part I of the performance task. In this lesson, you will discuss elements of informational texts to frame your writing for your informative piece. </a:t>
            </a:r>
            <a:endParaRPr sz="18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2"/>
          <p:cNvSpPr txBox="1">
            <a:spLocks noGrp="1"/>
          </p:cNvSpPr>
          <p:nvPr>
            <p:ph type="title"/>
          </p:nvPr>
        </p:nvSpPr>
        <p:spPr>
          <a:xfrm>
            <a:off x="311700" y="19792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000" b="0" i="0" u="none" strike="noStrike" cap="none">
                <a:solidFill>
                  <a:schemeClr val="dk1"/>
                </a:solidFill>
                <a:latin typeface="Century Gothic"/>
                <a:ea typeface="Century Gothic"/>
                <a:cs typeface="Century Gothic"/>
                <a:sym typeface="Century Gothic"/>
              </a:rPr>
              <a:t>Creating an Informational Texts Anchor Chart</a:t>
            </a:r>
            <a:endParaRPr sz="3000" b="0" i="0" u="none" strike="noStrike" cap="none">
              <a:solidFill>
                <a:schemeClr val="dk1"/>
              </a:solidFill>
              <a:latin typeface="Century Gothic"/>
              <a:ea typeface="Century Gothic"/>
              <a:cs typeface="Century Gothic"/>
              <a:sym typeface="Century Gothic"/>
            </a:endParaRPr>
          </a:p>
        </p:txBody>
      </p:sp>
      <p:sp>
        <p:nvSpPr>
          <p:cNvPr id="172" name="Google Shape;172;p32"/>
          <p:cNvSpPr txBox="1">
            <a:spLocks noGrp="1"/>
          </p:cNvSpPr>
          <p:nvPr>
            <p:ph type="body" idx="1"/>
          </p:nvPr>
        </p:nvSpPr>
        <p:spPr>
          <a:xfrm>
            <a:off x="311700" y="1958650"/>
            <a:ext cx="3991500" cy="22263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15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What is the purpose of this essay?</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15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What type of writing is this—narrative, opinion, or informative? Why? </a:t>
            </a:r>
            <a:endParaRPr sz="1800" b="0" i="0" u="none" strike="noStrike" cap="none">
              <a:solidFill>
                <a:srgbClr val="000000"/>
              </a:solidFill>
              <a:latin typeface="Century Gothic"/>
              <a:ea typeface="Century Gothic"/>
              <a:cs typeface="Century Gothic"/>
              <a:sym typeface="Century Gothic"/>
            </a:endParaRPr>
          </a:p>
        </p:txBody>
      </p:sp>
      <p:pic>
        <p:nvPicPr>
          <p:cNvPr id="173" name="Google Shape;173;p32"/>
          <p:cNvPicPr preferRelativeResize="0"/>
          <p:nvPr/>
        </p:nvPicPr>
        <p:blipFill rotWithShape="1">
          <a:blip r:embed="rId3">
            <a:alphaModFix/>
          </a:blip>
          <a:srcRect/>
          <a:stretch/>
        </p:blipFill>
        <p:spPr>
          <a:xfrm>
            <a:off x="4303200" y="847062"/>
            <a:ext cx="3752929" cy="4082125"/>
          </a:xfrm>
          <a:prstGeom prst="rect">
            <a:avLst/>
          </a:prstGeom>
          <a:noFill/>
          <a:ln w="9525" cap="flat" cmpd="sng">
            <a:solidFill>
              <a:srgbClr val="000000"/>
            </a:solidFill>
            <a:prstDash val="solid"/>
            <a:round/>
            <a:headEnd type="none" w="sm" len="sm"/>
            <a:tailEnd type="none" w="sm" len="sm"/>
          </a:ln>
        </p:spPr>
      </p:pic>
      <p:pic>
        <p:nvPicPr>
          <p:cNvPr id="174" name="Google Shape;174;p32"/>
          <p:cNvPicPr preferRelativeResize="0"/>
          <p:nvPr/>
        </p:nvPicPr>
        <p:blipFill rotWithShape="1">
          <a:blip r:embed="rId4">
            <a:alphaModFix/>
          </a:blip>
          <a:srcRect/>
          <a:stretch/>
        </p:blipFill>
        <p:spPr>
          <a:xfrm>
            <a:off x="8458200" y="4571999"/>
            <a:ext cx="566057" cy="54972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3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3000" b="0" i="0" u="none" strike="noStrike" cap="none">
                <a:solidFill>
                  <a:schemeClr val="dk1"/>
                </a:solidFill>
                <a:latin typeface="Century Gothic"/>
                <a:ea typeface="Century Gothic"/>
                <a:cs typeface="Century Gothic"/>
                <a:sym typeface="Century Gothic"/>
              </a:rPr>
              <a:t>Creating an Informational Texts Anchor Chart</a:t>
            </a:r>
            <a:endParaRPr sz="3400" b="0" i="0" u="none" strike="noStrike" cap="none">
              <a:solidFill>
                <a:schemeClr val="dk1"/>
              </a:solidFill>
              <a:latin typeface="Century Gothic"/>
              <a:ea typeface="Century Gothic"/>
              <a:cs typeface="Century Gothic"/>
              <a:sym typeface="Century Gothic"/>
            </a:endParaRPr>
          </a:p>
        </p:txBody>
      </p:sp>
      <p:sp>
        <p:nvSpPr>
          <p:cNvPr id="180" name="Google Shape;180;p33"/>
          <p:cNvSpPr txBox="1">
            <a:spLocks noGrp="1"/>
          </p:cNvSpPr>
          <p:nvPr>
            <p:ph type="body" idx="1"/>
          </p:nvPr>
        </p:nvSpPr>
        <p:spPr>
          <a:xfrm>
            <a:off x="202843" y="2091607"/>
            <a:ext cx="3824871" cy="15303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chemeClr val="dk1"/>
              </a:buClr>
              <a:buSzPts val="1800"/>
              <a:buFont typeface="Century Gothic"/>
              <a:buAutoNum type="arabicPeriod"/>
            </a:pPr>
            <a:r>
              <a:rPr lang="en" sz="1800" b="0" i="0" u="none" strike="noStrike" cap="none" dirty="0">
                <a:solidFill>
                  <a:schemeClr val="dk1"/>
                </a:solidFill>
                <a:latin typeface="Century Gothic"/>
                <a:ea typeface="Century Gothic"/>
                <a:cs typeface="Century Gothic"/>
                <a:sym typeface="Century Gothic"/>
              </a:rPr>
              <a:t>What is the purpose of informational texts? </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AutoNum type="arabicPeriod"/>
            </a:pPr>
            <a:r>
              <a:rPr lang="en" sz="1800" b="0" i="0" u="none" strike="noStrike" cap="none" dirty="0">
                <a:solidFill>
                  <a:schemeClr val="dk1"/>
                </a:solidFill>
                <a:latin typeface="Century Gothic"/>
                <a:ea typeface="Century Gothic"/>
                <a:cs typeface="Century Gothic"/>
                <a:sym typeface="Century Gothic"/>
              </a:rPr>
              <a:t>What do these texts have in common?</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rgbClr val="000000"/>
              </a:solidFill>
              <a:latin typeface="Century Gothic"/>
              <a:ea typeface="Century Gothic"/>
              <a:cs typeface="Century Gothic"/>
              <a:sym typeface="Century Gothic"/>
            </a:endParaRPr>
          </a:p>
        </p:txBody>
      </p:sp>
      <p:pic>
        <p:nvPicPr>
          <p:cNvPr id="181" name="Google Shape;181;p33"/>
          <p:cNvPicPr preferRelativeResize="0"/>
          <p:nvPr/>
        </p:nvPicPr>
        <p:blipFill rotWithShape="1">
          <a:blip r:embed="rId3">
            <a:alphaModFix/>
          </a:blip>
          <a:srcRect/>
          <a:stretch/>
        </p:blipFill>
        <p:spPr>
          <a:xfrm>
            <a:off x="4027714" y="1130595"/>
            <a:ext cx="4361100" cy="3716268"/>
          </a:xfrm>
          <a:prstGeom prst="rect">
            <a:avLst/>
          </a:prstGeom>
          <a:noFill/>
          <a:ln w="9525" cap="flat" cmpd="sng">
            <a:solidFill>
              <a:srgbClr val="000000"/>
            </a:solidFill>
            <a:prstDash val="solid"/>
            <a:round/>
            <a:headEnd type="none" w="sm" len="sm"/>
            <a:tailEnd type="none" w="sm" len="sm"/>
          </a:ln>
        </p:spPr>
      </p:pic>
      <p:pic>
        <p:nvPicPr>
          <p:cNvPr id="6" name="Google Shape;174;p32"/>
          <p:cNvPicPr preferRelativeResize="0"/>
          <p:nvPr/>
        </p:nvPicPr>
        <p:blipFill rotWithShape="1">
          <a:blip r:embed="rId4">
            <a:alphaModFix/>
          </a:blip>
          <a:srcRect/>
          <a:stretch/>
        </p:blipFill>
        <p:spPr>
          <a:xfrm>
            <a:off x="8458200" y="4571999"/>
            <a:ext cx="566057" cy="549729"/>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61D29F3-B0BF-43ED-978E-729979910542}">
  <ds:schemaRefs>
    <ds:schemaRef ds:uri="http://schemas.microsoft.com/sharepoint/v3/contenttype/forms"/>
  </ds:schemaRefs>
</ds:datastoreItem>
</file>

<file path=customXml/itemProps2.xml><?xml version="1.0" encoding="utf-8"?>
<ds:datastoreItem xmlns:ds="http://schemas.openxmlformats.org/officeDocument/2006/customXml" ds:itemID="{14818A09-699A-49A1-BBCF-3B56E24203AB}">
  <ds:schemaRefs>
    <ds:schemaRef ds:uri="http://schemas.openxmlformats.org/package/2006/metadata/core-properti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a1502afc-75e6-4a80-976c-76583f90c737"/>
    <ds:schemaRef ds:uri="http://www.w3.org/XML/1998/namespace"/>
    <ds:schemaRef ds:uri="http://purl.org/dc/terms/"/>
  </ds:schemaRefs>
</ds:datastoreItem>
</file>

<file path=customXml/itemProps3.xml><?xml version="1.0" encoding="utf-8"?>
<ds:datastoreItem xmlns:ds="http://schemas.openxmlformats.org/officeDocument/2006/customXml" ds:itemID="{7F625E1F-75F3-4D9A-9560-0B648C20BF2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80</TotalTime>
  <Words>5829</Words>
  <Application>Microsoft Office PowerPoint</Application>
  <PresentationFormat>On-screen Show (16:9)</PresentationFormat>
  <Paragraphs>435</Paragraphs>
  <Slides>23</Slides>
  <Notes>23</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23</vt:i4>
      </vt:variant>
    </vt:vector>
  </HeadingPairs>
  <TitlesOfParts>
    <vt:vector size="30" baseType="lpstr">
      <vt:lpstr>Century Gothic</vt:lpstr>
      <vt:lpstr>Georgia</vt:lpstr>
      <vt:lpstr>Overlock</vt:lpstr>
      <vt:lpstr>Calibri</vt:lpstr>
      <vt:lpstr>Arial</vt:lpstr>
      <vt:lpstr>Simple Light</vt:lpstr>
      <vt:lpstr>Office Theme</vt:lpstr>
      <vt:lpstr>Grade 4: Module 2: Unit 2: Lesson 7 Teacher slide, before teaching.</vt:lpstr>
      <vt:lpstr>Grade 4: Module 2: Unit 2: Lesson 7 Teacher slide, before teaching.</vt:lpstr>
      <vt:lpstr>Grade 4: Module 2: Unit 2: Lesson 7 Teacher slide, before teaching.</vt:lpstr>
      <vt:lpstr>Grade 4: Module 2: Unit 2: Lesson 7 Teacher slide, before teaching.</vt:lpstr>
      <vt:lpstr>Grade 4: Module 2: Unit 2: Lesson 7 Teacher slide, before teaching.</vt:lpstr>
      <vt:lpstr>PowerPoint Presentation</vt:lpstr>
      <vt:lpstr>Hello, Students!</vt:lpstr>
      <vt:lpstr>Creating an Informational Texts Anchor Chart</vt:lpstr>
      <vt:lpstr>Creating an Informational Texts Anchor Chart</vt:lpstr>
      <vt:lpstr>Performance Task</vt:lpstr>
      <vt:lpstr>Learning Targets</vt:lpstr>
      <vt:lpstr>Planning for the Introduction for an Informative Text</vt:lpstr>
      <vt:lpstr>Planning for the Introduction for an Informative Text </vt:lpstr>
      <vt:lpstr>Planning for the Introduction for an Informative Text</vt:lpstr>
      <vt:lpstr>Planning for the Introduction for an Informative Text </vt:lpstr>
      <vt:lpstr>Planning for the Introduction for an Informative Text</vt:lpstr>
      <vt:lpstr>Planning for the Introduction for an Informative Text</vt:lpstr>
      <vt:lpstr>Planning the Proof Paragraphs for an Informative Text</vt:lpstr>
      <vt:lpstr>Reflecting on our Learning</vt:lpstr>
      <vt:lpstr>Research Reflection</vt:lpstr>
      <vt:lpstr>Homework</vt:lpstr>
      <vt:lpstr>Homework: Accountable Research Reading</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2: Unit 2: Lesson 7 Teacher slide, before teaching.</dc:title>
  <dc:creator>nbravo</dc:creator>
  <cp:lastModifiedBy>Jennifer Snapp</cp:lastModifiedBy>
  <cp:revision>10</cp:revision>
  <dcterms:modified xsi:type="dcterms:W3CDTF">2018-10-03T15:54:18Z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