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4"/>
    <p:sldMasterId id="2147483681" r:id="rId5"/>
  </p:sldMasterIdLst>
  <p:notesMasterIdLst>
    <p:notesMasterId r:id="rId27"/>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
      <p:font typeface="Overlock" panose="020B060402020202020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9C56B6-9FBB-4468-80C4-EB50F7D71B0A}" v="30" dt="2018-09-02T15:29:59.0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995" autoAdjust="0"/>
  </p:normalViewPr>
  <p:slideViewPr>
    <p:cSldViewPr snapToGrid="0">
      <p:cViewPr varScale="1">
        <p:scale>
          <a:sx n="82" d="100"/>
          <a:sy n="82" d="100"/>
        </p:scale>
        <p:origin x="83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2.fntdata"/><Relationship Id="rId21" Type="http://schemas.openxmlformats.org/officeDocument/2006/relationships/slide" Target="slides/slide16.xml"/><Relationship Id="rId34" Type="http://schemas.openxmlformats.org/officeDocument/2006/relationships/font" Target="fonts/font7.fntdata"/><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4.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6.fntdata"/><Relationship Id="rId38" Type="http://schemas.openxmlformats.org/officeDocument/2006/relationships/font" Target="fonts/font11.fntdata"/><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749C56B6-9FBB-4468-80C4-EB50F7D71B0A}"/>
    <pc:docChg chg="modSld modMainMaster">
      <pc:chgData name="Natalie Ivey" userId="2c81a4b0-7596-4a42-b4da-e7aac4dfeff9" providerId="ADAL" clId="{749C56B6-9FBB-4468-80C4-EB50F7D71B0A}" dt="2018-09-02T15:29:59.036" v="29" actId="1076"/>
      <pc:docMkLst>
        <pc:docMk/>
      </pc:docMkLst>
      <pc:sldChg chg="addSp modSp">
        <pc:chgData name="Natalie Ivey" userId="2c81a4b0-7596-4a42-b4da-e7aac4dfeff9" providerId="ADAL" clId="{749C56B6-9FBB-4468-80C4-EB50F7D71B0A}" dt="2018-09-02T15:29:20.642" v="19" actId="1076"/>
        <pc:sldMkLst>
          <pc:docMk/>
          <pc:sldMk cId="0" sldId="259"/>
        </pc:sldMkLst>
        <pc:picChg chg="add mod">
          <ac:chgData name="Natalie Ivey" userId="2c81a4b0-7596-4a42-b4da-e7aac4dfeff9" providerId="ADAL" clId="{749C56B6-9FBB-4468-80C4-EB50F7D71B0A}" dt="2018-09-02T15:29:20.642" v="19" actId="1076"/>
          <ac:picMkLst>
            <pc:docMk/>
            <pc:sldMk cId="0" sldId="259"/>
            <ac:picMk id="3" creationId="{39BB2696-627E-4061-BE42-B7E9283B9AF2}"/>
          </ac:picMkLst>
        </pc:picChg>
      </pc:sldChg>
      <pc:sldChg chg="addSp modSp">
        <pc:chgData name="Natalie Ivey" userId="2c81a4b0-7596-4a42-b4da-e7aac4dfeff9" providerId="ADAL" clId="{749C56B6-9FBB-4468-80C4-EB50F7D71B0A}" dt="2018-09-02T15:29:59.036" v="29" actId="1076"/>
        <pc:sldMkLst>
          <pc:docMk/>
          <pc:sldMk cId="1650533818" sldId="271"/>
        </pc:sldMkLst>
        <pc:spChg chg="mod">
          <ac:chgData name="Natalie Ivey" userId="2c81a4b0-7596-4a42-b4da-e7aac4dfeff9" providerId="ADAL" clId="{749C56B6-9FBB-4468-80C4-EB50F7D71B0A}" dt="2018-09-02T15:29:40.525" v="23" actId="14100"/>
          <ac:spMkLst>
            <pc:docMk/>
            <pc:sldMk cId="1650533818" sldId="271"/>
            <ac:spMk id="130" creationId="{00000000-0000-0000-0000-000000000000}"/>
          </ac:spMkLst>
        </pc:spChg>
        <pc:spChg chg="mod">
          <ac:chgData name="Natalie Ivey" userId="2c81a4b0-7596-4a42-b4da-e7aac4dfeff9" providerId="ADAL" clId="{749C56B6-9FBB-4468-80C4-EB50F7D71B0A}" dt="2018-09-02T15:29:35.893" v="21" actId="14100"/>
          <ac:spMkLst>
            <pc:docMk/>
            <pc:sldMk cId="1650533818" sldId="271"/>
            <ac:spMk id="131" creationId="{00000000-0000-0000-0000-000000000000}"/>
          </ac:spMkLst>
        </pc:spChg>
        <pc:picChg chg="add mod">
          <ac:chgData name="Natalie Ivey" userId="2c81a4b0-7596-4a42-b4da-e7aac4dfeff9" providerId="ADAL" clId="{749C56B6-9FBB-4468-80C4-EB50F7D71B0A}" dt="2018-09-02T15:29:59.036" v="29" actId="1076"/>
          <ac:picMkLst>
            <pc:docMk/>
            <pc:sldMk cId="1650533818" sldId="271"/>
            <ac:picMk id="3" creationId="{06BA1BCE-67BC-4811-BB4D-DB2AC352E5B8}"/>
          </ac:picMkLst>
        </pc:picChg>
      </pc:sldChg>
      <pc:sldMasterChg chg="addSp modSp">
        <pc:chgData name="Natalie Ivey" userId="2c81a4b0-7596-4a42-b4da-e7aac4dfeff9" providerId="ADAL" clId="{749C56B6-9FBB-4468-80C4-EB50F7D71B0A}" dt="2018-09-02T15:26:57.068" v="6" actId="1076"/>
        <pc:sldMasterMkLst>
          <pc:docMk/>
          <pc:sldMasterMk cId="0" sldId="2147483680"/>
        </pc:sldMasterMkLst>
        <pc:picChg chg="add mod">
          <ac:chgData name="Natalie Ivey" userId="2c81a4b0-7596-4a42-b4da-e7aac4dfeff9" providerId="ADAL" clId="{749C56B6-9FBB-4468-80C4-EB50F7D71B0A}" dt="2018-09-02T15:26:30.382" v="1" actId="1076"/>
          <ac:picMkLst>
            <pc:docMk/>
            <pc:sldMasterMk cId="0" sldId="2147483680"/>
            <ac:picMk id="3" creationId="{E35C5EEC-25DB-4F9F-9802-D9385AE9C3DB}"/>
          </ac:picMkLst>
        </pc:picChg>
        <pc:picChg chg="add mod">
          <ac:chgData name="Natalie Ivey" userId="2c81a4b0-7596-4a42-b4da-e7aac4dfeff9" providerId="ADAL" clId="{749C56B6-9FBB-4468-80C4-EB50F7D71B0A}" dt="2018-09-02T15:26:47.149" v="4" actId="1076"/>
          <ac:picMkLst>
            <pc:docMk/>
            <pc:sldMasterMk cId="0" sldId="2147483680"/>
            <ac:picMk id="5" creationId="{D1AF540F-BD99-4E61-8A05-D0C4A35EC399}"/>
          </ac:picMkLst>
        </pc:picChg>
        <pc:picChg chg="add mod">
          <ac:chgData name="Natalie Ivey" userId="2c81a4b0-7596-4a42-b4da-e7aac4dfeff9" providerId="ADAL" clId="{749C56B6-9FBB-4468-80C4-EB50F7D71B0A}" dt="2018-09-02T15:26:57.068" v="6" actId="1076"/>
          <ac:picMkLst>
            <pc:docMk/>
            <pc:sldMasterMk cId="0" sldId="2147483680"/>
            <ac:picMk id="10" creationId="{F0359E58-296D-4513-B4FB-BE82160A3EC2}"/>
          </ac:picMkLst>
        </pc:picChg>
      </pc:sldMasterChg>
      <pc:sldMasterChg chg="addSp modSp">
        <pc:chgData name="Natalie Ivey" userId="2c81a4b0-7596-4a42-b4da-e7aac4dfeff9" providerId="ADAL" clId="{749C56B6-9FBB-4468-80C4-EB50F7D71B0A}" dt="2018-09-02T15:28:53.453" v="13" actId="1076"/>
        <pc:sldMasterMkLst>
          <pc:docMk/>
          <pc:sldMasterMk cId="0" sldId="2147483681"/>
        </pc:sldMasterMkLst>
        <pc:picChg chg="add mod">
          <ac:chgData name="Natalie Ivey" userId="2c81a4b0-7596-4a42-b4da-e7aac4dfeff9" providerId="ADAL" clId="{749C56B6-9FBB-4468-80C4-EB50F7D71B0A}" dt="2018-09-02T15:28:27.894" v="8" actId="1076"/>
          <ac:picMkLst>
            <pc:docMk/>
            <pc:sldMasterMk cId="0" sldId="2147483681"/>
            <ac:picMk id="3" creationId="{62359B00-4242-4D1C-891E-69FEF9D73AB3}"/>
          </ac:picMkLst>
        </pc:picChg>
        <pc:picChg chg="add mod">
          <ac:chgData name="Natalie Ivey" userId="2c81a4b0-7596-4a42-b4da-e7aac4dfeff9" providerId="ADAL" clId="{749C56B6-9FBB-4468-80C4-EB50F7D71B0A}" dt="2018-09-02T15:28:41.261" v="11" actId="1076"/>
          <ac:picMkLst>
            <pc:docMk/>
            <pc:sldMasterMk cId="0" sldId="2147483681"/>
            <ac:picMk id="5" creationId="{44C84B08-7873-431C-B934-46BE86E77850}"/>
          </ac:picMkLst>
        </pc:picChg>
        <pc:picChg chg="add mod">
          <ac:chgData name="Natalie Ivey" userId="2c81a4b0-7596-4a42-b4da-e7aac4dfeff9" providerId="ADAL" clId="{749C56B6-9FBB-4468-80C4-EB50F7D71B0A}" dt="2018-09-02T15:28:53.453" v="13" actId="1076"/>
          <ac:picMkLst>
            <pc:docMk/>
            <pc:sldMasterMk cId="0" sldId="2147483681"/>
            <ac:picMk id="7" creationId="{457DD89A-2645-4572-A768-8B6F050DF962}"/>
          </ac:picMkLst>
        </pc:picChg>
      </pc:sldMasterChg>
    </pc:docChg>
  </pc:docChgLst>
  <pc:docChgLst>
    <pc:chgData clId="Web-{36BB6061-4AE3-488E-BAC0-453180EBE1A3}"/>
    <pc:docChg chg="modSld">
      <pc:chgData name="" userId="" providerId="" clId="Web-{36BB6061-4AE3-488E-BAC0-453180EBE1A3}" dt="2018-08-11T20:22:59.900" v="5" actId="14100"/>
      <pc:docMkLst>
        <pc:docMk/>
      </pc:docMkLst>
      <pc:sldChg chg="addSp modSp">
        <pc:chgData name="" userId="" providerId="" clId="Web-{36BB6061-4AE3-488E-BAC0-453180EBE1A3}" dt="2018-08-11T20:21:51.790" v="2" actId="14100"/>
        <pc:sldMkLst>
          <pc:docMk/>
          <pc:sldMk cId="0" sldId="262"/>
        </pc:sldMkLst>
        <pc:picChg chg="add mod">
          <ac:chgData name="" userId="" providerId="" clId="Web-{36BB6061-4AE3-488E-BAC0-453180EBE1A3}" dt="2018-08-11T20:21:51.790" v="2" actId="14100"/>
          <ac:picMkLst>
            <pc:docMk/>
            <pc:sldMk cId="0" sldId="262"/>
            <ac:picMk id="2" creationId="{05D7ED1A-541C-4AFA-9FF2-165C5011E9DC}"/>
          </ac:picMkLst>
        </pc:picChg>
      </pc:sldChg>
      <pc:sldChg chg="addSp modSp">
        <pc:chgData name="" userId="" providerId="" clId="Web-{36BB6061-4AE3-488E-BAC0-453180EBE1A3}" dt="2018-08-11T20:22:59.900" v="5" actId="14100"/>
        <pc:sldMkLst>
          <pc:docMk/>
          <pc:sldMk cId="64523697" sldId="274"/>
        </pc:sldMkLst>
        <pc:picChg chg="add mod">
          <ac:chgData name="" userId="" providerId="" clId="Web-{36BB6061-4AE3-488E-BAC0-453180EBE1A3}" dt="2018-08-11T20:22:59.900" v="5" actId="14100"/>
          <ac:picMkLst>
            <pc:docMk/>
            <pc:sldMk cId="64523697" sldId="274"/>
            <ac:picMk id="2" creationId="{CD95E8C0-4E7E-4874-8468-250CEC259EA8}"/>
          </ac:picMkLst>
        </pc:picChg>
      </pc:sldChg>
    </pc:docChg>
  </pc:docChgLst>
  <pc:docChgLst>
    <pc:chgData name="Deniescha Malone" userId="S::deniescha.malone@detroitk12.org::9beeb3ea-6cc3-4273-8119-e4c5603b3ca3" providerId="AD" clId="Web-{9E22057E-DC36-F075-F3DD-A6E075C4523B}"/>
    <pc:docChg chg="modSld">
      <pc:chgData name="Deniescha Malone" userId="S::deniescha.malone@detroitk12.org::9beeb3ea-6cc3-4273-8119-e4c5603b3ca3" providerId="AD" clId="Web-{9E22057E-DC36-F075-F3DD-A6E075C4523B}" dt="2018-10-01T00:49:55.963" v="0" actId="1076"/>
      <pc:docMkLst>
        <pc:docMk/>
      </pc:docMkLst>
      <pc:sldChg chg="modSp">
        <pc:chgData name="Deniescha Malone" userId="S::deniescha.malone@detroitk12.org::9beeb3ea-6cc3-4273-8119-e4c5603b3ca3" providerId="AD" clId="Web-{9E22057E-DC36-F075-F3DD-A6E075C4523B}" dt="2018-10-01T00:49:55.963" v="0" actId="1076"/>
        <pc:sldMkLst>
          <pc:docMk/>
          <pc:sldMk cId="0" sldId="256"/>
        </pc:sldMkLst>
        <pc:spChg chg="mod">
          <ac:chgData name="Deniescha Malone" userId="S::deniescha.malone@detroitk12.org::9beeb3ea-6cc3-4273-8119-e4c5603b3ca3" providerId="AD" clId="Web-{9E22057E-DC36-F075-F3DD-A6E075C4523B}" dt="2018-10-01T00:49:55.963" v="0" actId="1076"/>
          <ac:spMkLst>
            <pc:docMk/>
            <pc:sldMk cId="0" sldId="256"/>
            <ac:spMk id="17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73411877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Shape 16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50-80 minutes</a:t>
            </a:r>
            <a:endParaRPr dirty="0"/>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Engaging the Reader and Review Learning Targets (12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Write-Pair-Share about “Wet and Crying” (15-20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Guided Practice: How Word Choice Contributes to Tone and Meaning (30-35 minutes) </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Debrief and Discussion: What Happens to Hope? (10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(3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R</a:t>
            </a:r>
            <a:r>
              <a:rPr lang="en" sz="1200" b="0" i="0" u="none" strike="noStrike" cap="none" dirty="0">
                <a:solidFill>
                  <a:srgbClr val="000000"/>
                </a:solidFill>
                <a:latin typeface="Calibri"/>
                <a:ea typeface="Calibri"/>
                <a:cs typeface="Calibri"/>
                <a:sym typeface="Calibri"/>
              </a:rPr>
              <a:t>ead pages 61–69 and complete QuickWrite 7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50409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Shape 22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Suggested slide pacing: 8-10 minutes </a:t>
            </a:r>
            <a:endParaRPr dirty="0"/>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Grouping: Designated Partners</a:t>
            </a:r>
            <a:endParaRPr dirty="0"/>
          </a:p>
          <a:p>
            <a:pPr marL="15875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Work Time A. Write-Pair-Share about “Wet and Crying” </a:t>
            </a:r>
            <a:endParaRPr dirty="0"/>
          </a:p>
          <a:p>
            <a:pPr marL="15875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On the previous slide, the instructions for Write-Pair-Share were provided to students. Now, using the protocol</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 students will engage with their partner to complete the note-catcher.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Use a document camera or other means of projection to display the note-catcher for modelling.</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387350" marR="0" lvl="0" indent="-23495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the slide.</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Model the process for students as needed:</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the first question aloud.</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Model your thinking: </a:t>
            </a:r>
            <a:endParaRPr sz="1200" dirty="0">
              <a:latin typeface="Calibri"/>
              <a:ea typeface="Calibri"/>
              <a:cs typeface="Calibri"/>
              <a:sym typeface="Calibri"/>
            </a:endParaRPr>
          </a:p>
          <a:p>
            <a:pPr marL="1371600" marR="0" lvl="2" indent="-304800" algn="l" rtl="0">
              <a:lnSpc>
                <a:spcPct val="100000"/>
              </a:lnSpc>
              <a:spcBef>
                <a:spcPts val="0"/>
              </a:spcBef>
              <a:spcAft>
                <a:spcPts val="0"/>
              </a:spcAft>
              <a:buSzPts val="1200"/>
              <a:buFont typeface="Calibri"/>
              <a:buChar char="■"/>
            </a:pPr>
            <a:r>
              <a:rPr lang="en-US" sz="1200" i="1" dirty="0">
                <a:latin typeface="Calibri"/>
                <a:ea typeface="Calibri"/>
                <a:cs typeface="Calibri"/>
                <a:sym typeface="Calibri"/>
              </a:rPr>
              <a:t>"</a:t>
            </a:r>
            <a:r>
              <a:rPr lang="en" sz="1200" i="1" dirty="0">
                <a:latin typeface="Calibri"/>
                <a:ea typeface="Calibri"/>
                <a:cs typeface="Calibri"/>
                <a:sym typeface="Calibri"/>
              </a:rPr>
              <a:t>Why wouldn’t Brother Vu want the Communists to have the papaya? Is there anything from the text that explains this?</a:t>
            </a:r>
            <a:r>
              <a:rPr lang="en-US" sz="1200" i="1" dirty="0">
                <a:latin typeface="Calibri"/>
                <a:ea typeface="Calibri"/>
                <a:cs typeface="Calibri"/>
                <a:sym typeface="Calibri"/>
              </a:rPr>
              <a:t>”</a:t>
            </a:r>
            <a:endParaRPr sz="1200" i="1" dirty="0">
              <a:latin typeface="Calibri"/>
              <a:ea typeface="Calibri"/>
              <a:cs typeface="Calibri"/>
              <a:sym typeface="Calibri"/>
            </a:endParaRPr>
          </a:p>
          <a:p>
            <a:pPr marL="1371600" marR="0" lvl="2" indent="-304800" algn="l" rtl="0">
              <a:lnSpc>
                <a:spcPct val="100000"/>
              </a:lnSpc>
              <a:spcBef>
                <a:spcPts val="0"/>
              </a:spcBef>
              <a:spcAft>
                <a:spcPts val="0"/>
              </a:spcAft>
              <a:buSzPts val="1200"/>
              <a:buFont typeface="Calibri"/>
              <a:buChar char="■"/>
            </a:pPr>
            <a:r>
              <a:rPr lang="en-US" sz="1200" i="1" dirty="0">
                <a:latin typeface="Calibri"/>
                <a:ea typeface="Calibri"/>
                <a:cs typeface="Calibri"/>
                <a:sym typeface="Calibri"/>
              </a:rPr>
              <a:t>"</a:t>
            </a:r>
            <a:r>
              <a:rPr lang="en" sz="1200" i="1" dirty="0">
                <a:latin typeface="Calibri"/>
                <a:ea typeface="Calibri"/>
                <a:cs typeface="Calibri"/>
                <a:sym typeface="Calibri"/>
              </a:rPr>
              <a:t>I remember in the poem </a:t>
            </a:r>
            <a:r>
              <a:rPr lang="en-US" sz="1200" i="1" dirty="0">
                <a:latin typeface="Calibri"/>
                <a:ea typeface="Calibri"/>
                <a:cs typeface="Calibri"/>
                <a:sym typeface="Calibri"/>
              </a:rPr>
              <a:t>‘</a:t>
            </a:r>
            <a:r>
              <a:rPr lang="en" sz="1200" i="1" dirty="0">
                <a:latin typeface="Calibri"/>
                <a:ea typeface="Calibri"/>
                <a:cs typeface="Calibri"/>
                <a:sym typeface="Calibri"/>
              </a:rPr>
              <a:t>Missing in Action</a:t>
            </a:r>
            <a:r>
              <a:rPr lang="en-US" sz="1200" i="1" dirty="0">
                <a:latin typeface="Calibri"/>
                <a:ea typeface="Calibri"/>
                <a:cs typeface="Calibri"/>
                <a:sym typeface="Calibri"/>
              </a:rPr>
              <a:t>’</a:t>
            </a:r>
            <a:r>
              <a:rPr lang="en" sz="1200" i="1" dirty="0">
                <a:latin typeface="Calibri"/>
                <a:ea typeface="Calibri"/>
                <a:cs typeface="Calibri"/>
                <a:sym typeface="Calibri"/>
              </a:rPr>
              <a:t> it talks about how their father went missing on a Navy mission. I can infer that he may blame the Communists for what happened to him.</a:t>
            </a:r>
            <a:r>
              <a:rPr lang="en-US" sz="1200" i="1" dirty="0">
                <a:latin typeface="Calibri"/>
                <a:ea typeface="Calibri"/>
                <a:cs typeface="Calibri"/>
                <a:sym typeface="Calibri"/>
              </a:rPr>
              <a:t>”</a:t>
            </a:r>
            <a:endParaRPr sz="1200" i="1"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Add to the </a:t>
            </a:r>
            <a:r>
              <a:rPr lang="en-US" sz="1200" dirty="0">
                <a:latin typeface="Calibri"/>
                <a:ea typeface="Calibri"/>
                <a:cs typeface="Calibri"/>
                <a:sym typeface="Calibri"/>
              </a:rPr>
              <a:t>“</a:t>
            </a:r>
            <a:r>
              <a:rPr lang="en" sz="1200" b="0" dirty="0">
                <a:latin typeface="Calibri"/>
                <a:ea typeface="Calibri"/>
                <a:cs typeface="Calibri"/>
                <a:sym typeface="Calibri"/>
              </a:rPr>
              <a:t>Write</a:t>
            </a:r>
            <a:r>
              <a:rPr lang="en-US" sz="1200" b="0" dirty="0">
                <a:latin typeface="Calibri"/>
                <a:ea typeface="Calibri"/>
                <a:cs typeface="Calibri"/>
                <a:sym typeface="Calibri"/>
              </a:rPr>
              <a:t>”</a:t>
            </a:r>
            <a:r>
              <a:rPr lang="en" sz="1200" b="1" dirty="0">
                <a:latin typeface="Calibri"/>
                <a:ea typeface="Calibri"/>
                <a:cs typeface="Calibri"/>
                <a:sym typeface="Calibri"/>
              </a:rPr>
              <a:t> </a:t>
            </a:r>
            <a:r>
              <a:rPr lang="en" sz="1200" dirty="0">
                <a:latin typeface="Calibri"/>
                <a:ea typeface="Calibri"/>
                <a:cs typeface="Calibri"/>
                <a:sym typeface="Calibri"/>
              </a:rPr>
              <a:t>box in the note-catcher: Brother Vu blames the Communists for his father’s disappearance.</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Ask the class to discuss their thinking about this question.</a:t>
            </a:r>
            <a:endParaRPr sz="1200" dirty="0">
              <a:latin typeface="Calibri"/>
              <a:ea typeface="Calibri"/>
              <a:cs typeface="Calibri"/>
              <a:sym typeface="Calibri"/>
            </a:endParaRPr>
          </a:p>
          <a:p>
            <a:pPr marL="914400" marR="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Add any new thoughts from the discussion to the </a:t>
            </a:r>
            <a:r>
              <a:rPr lang="en-US" sz="1200" dirty="0">
                <a:latin typeface="Calibri"/>
                <a:ea typeface="Calibri"/>
                <a:cs typeface="Calibri"/>
                <a:sym typeface="Calibri"/>
              </a:rPr>
              <a:t>“</a:t>
            </a:r>
            <a:r>
              <a:rPr lang="en" sz="1200" b="0" dirty="0">
                <a:latin typeface="Calibri"/>
                <a:ea typeface="Calibri"/>
                <a:cs typeface="Calibri"/>
                <a:sym typeface="Calibri"/>
              </a:rPr>
              <a:t>Pair-Share</a:t>
            </a:r>
            <a:r>
              <a:rPr lang="en-US" sz="1200" b="0" dirty="0">
                <a:latin typeface="Calibri"/>
                <a:ea typeface="Calibri"/>
                <a:cs typeface="Calibri"/>
                <a:sym typeface="Calibri"/>
              </a:rPr>
              <a:t>”</a:t>
            </a:r>
            <a:r>
              <a:rPr lang="en" sz="1200" dirty="0">
                <a:latin typeface="Calibri"/>
                <a:ea typeface="Calibri"/>
                <a:cs typeface="Calibri"/>
                <a:sym typeface="Calibri"/>
              </a:rPr>
              <a:t> box of the note-catcher.</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Instruct students to begin completing the note-catcher following the protocol instructions.</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Allow 2 minutes for students to think and write independently.</a:t>
            </a:r>
            <a:endParaRPr sz="1200" dirty="0">
              <a:latin typeface="Calibri"/>
              <a:ea typeface="Calibri"/>
              <a:cs typeface="Calibri"/>
              <a:sym typeface="Calibri"/>
            </a:endParaRPr>
          </a:p>
          <a:p>
            <a:pPr marL="387350" lvl="0" indent="-23495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Signal students when to share their thinking with their partner.</a:t>
            </a:r>
            <a:endParaRPr dirty="0"/>
          </a:p>
          <a:p>
            <a:pPr marL="387350" marR="0" lvl="0" indent="-23495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Give students </a:t>
            </a:r>
            <a:r>
              <a:rPr lang="en" sz="1200" dirty="0">
                <a:latin typeface="Calibri"/>
                <a:ea typeface="Calibri"/>
                <a:cs typeface="Calibri"/>
                <a:sym typeface="Calibri"/>
              </a:rPr>
              <a:t>2-3 minutes </a:t>
            </a:r>
            <a:r>
              <a:rPr lang="en" sz="1200" b="0" i="0" u="none" strike="noStrike" cap="none" dirty="0">
                <a:solidFill>
                  <a:srgbClr val="000000"/>
                </a:solidFill>
                <a:latin typeface="Calibri"/>
                <a:ea typeface="Calibri"/>
                <a:cs typeface="Calibri"/>
                <a:sym typeface="Calibri"/>
              </a:rPr>
              <a:t>to talk with a partner and </a:t>
            </a:r>
            <a:r>
              <a:rPr lang="en" sz="1200" dirty="0">
                <a:latin typeface="Calibri"/>
                <a:ea typeface="Calibri"/>
                <a:cs typeface="Calibri"/>
                <a:sym typeface="Calibri"/>
              </a:rPr>
              <a:t>add new thoughts to their chart.</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Circulate to observe students’ work and support as needed.</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a:t>
            </a:r>
            <a:r>
              <a:rPr lang="en" sz="1200" b="0" i="0" u="none" strike="noStrike" cap="none" dirty="0">
                <a:solidFill>
                  <a:srgbClr val="000000"/>
                </a:solidFill>
                <a:latin typeface="Calibri"/>
                <a:ea typeface="Calibri"/>
                <a:cs typeface="Calibri"/>
                <a:sym typeface="Calibri"/>
              </a:rPr>
              <a:t>old call on several partnerships to share their answer to the first question. </a:t>
            </a:r>
            <a:endParaRPr sz="1200" b="0" i="0" u="none" strike="noStrike" cap="none" dirty="0">
              <a:solidFill>
                <a:srgbClr val="000000"/>
              </a:solidFill>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Repeat the protocol with the second question on the note-catcher.</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a:t>
            </a:r>
            <a:r>
              <a:rPr lang="en" sz="1200" b="0" i="0" u="none" strike="noStrike" cap="none" dirty="0">
                <a:solidFill>
                  <a:srgbClr val="000000"/>
                </a:solidFill>
                <a:latin typeface="Calibri"/>
                <a:ea typeface="Calibri"/>
                <a:cs typeface="Calibri"/>
                <a:sym typeface="Calibri"/>
              </a:rPr>
              <a:t>fter this Write-Pair-Share experience, ask for volunteers to share their thinking about this last question</a:t>
            </a:r>
            <a:r>
              <a:rPr lang="en" sz="1200" dirty="0">
                <a:latin typeface="Calibri"/>
                <a:ea typeface="Calibri"/>
                <a:cs typeface="Calibri"/>
                <a:sym typeface="Calibri"/>
              </a:rPr>
              <a:t> calling </a:t>
            </a:r>
            <a:r>
              <a:rPr lang="en" sz="1200" b="0" i="0" u="none" strike="noStrike" cap="none" dirty="0">
                <a:solidFill>
                  <a:srgbClr val="000000"/>
                </a:solidFill>
                <a:latin typeface="Calibri"/>
                <a:ea typeface="Calibri"/>
                <a:cs typeface="Calibri"/>
                <a:sym typeface="Calibri"/>
              </a:rPr>
              <a:t>l on two or three students to answer.</a:t>
            </a:r>
            <a:endParaRPr dirty="0"/>
          </a:p>
          <a:p>
            <a:pPr marL="15875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SzPts val="1200"/>
              <a:buFont typeface="Calibri"/>
              <a:buChar char="●"/>
            </a:pPr>
            <a:r>
              <a:rPr lang="en" sz="1200" b="0" i="0" u="none" strike="noStrike" cap="none" dirty="0">
                <a:solidFill>
                  <a:srgbClr val="000000"/>
                </a:solidFill>
                <a:latin typeface="Calibri"/>
                <a:ea typeface="Calibri"/>
                <a:cs typeface="Calibri"/>
                <a:sym typeface="Calibri"/>
              </a:rPr>
              <a:t>Students should note</a:t>
            </a:r>
            <a:r>
              <a:rPr lang="en" sz="1200" dirty="0">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Brother Vu feels the Communists are taking everything from their family, but he will not let them take the ripe papaya.</a:t>
            </a:r>
            <a:endParaRPr i="0" dirty="0"/>
          </a:p>
          <a:p>
            <a:pPr marL="457200" marR="0" lvl="0" indent="-304800" algn="l" rtl="0">
              <a:lnSpc>
                <a:spcPct val="100000"/>
              </a:lnSpc>
              <a:spcBef>
                <a:spcPts val="0"/>
              </a:spcBef>
              <a:spcAft>
                <a:spcPts val="0"/>
              </a:spcAft>
              <a:buSzPts val="1200"/>
              <a:buFont typeface="Calibri"/>
              <a:buChar char="●"/>
            </a:pPr>
            <a:r>
              <a:rPr lang="en" sz="1200" b="0" i="0" u="none" strike="noStrike" cap="none" dirty="0">
                <a:solidFill>
                  <a:srgbClr val="000000"/>
                </a:solidFill>
                <a:latin typeface="Calibri"/>
                <a:ea typeface="Calibri"/>
                <a:cs typeface="Calibri"/>
                <a:sym typeface="Calibri"/>
              </a:rPr>
              <a:t>They may cite th</a:t>
            </a:r>
            <a:r>
              <a:rPr lang="en" sz="1200" dirty="0">
                <a:latin typeface="Calibri"/>
                <a:ea typeface="Calibri"/>
                <a:cs typeface="Calibri"/>
                <a:sym typeface="Calibri"/>
              </a:rPr>
              <a:t>ese</a:t>
            </a:r>
            <a:r>
              <a:rPr lang="en" sz="1200" b="0" i="0" u="none" strike="noStrike" cap="none" dirty="0">
                <a:solidFill>
                  <a:srgbClr val="000000"/>
                </a:solidFill>
                <a:latin typeface="Calibri"/>
                <a:ea typeface="Calibri"/>
                <a:cs typeface="Calibri"/>
                <a:sym typeface="Calibri"/>
              </a:rPr>
              <a:t> reasons that Brother Vu is most likely to cut it down:  </a:t>
            </a:r>
            <a:r>
              <a:rPr lang="en" sz="1200" i="0" dirty="0">
                <a:latin typeface="Calibri"/>
                <a:ea typeface="Calibri"/>
                <a:cs typeface="Calibri"/>
                <a:sym typeface="Calibri"/>
              </a:rPr>
              <a:t>H</a:t>
            </a:r>
            <a:r>
              <a:rPr lang="en" sz="1200" b="0" i="0" u="none" strike="noStrike" cap="none" dirty="0">
                <a:solidFill>
                  <a:srgbClr val="000000"/>
                </a:solidFill>
                <a:latin typeface="Calibri"/>
                <a:ea typeface="Calibri"/>
                <a:cs typeface="Calibri"/>
                <a:sym typeface="Calibri"/>
              </a:rPr>
              <a:t>e wants to leave Vietnam</a:t>
            </a:r>
            <a:r>
              <a:rPr lang="en" sz="1200" i="0" dirty="0">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They may also mention his love of Bruce Lee, the action star, as reasons why he would be the one to take action in this situation.</a:t>
            </a:r>
            <a:endParaRPr i="0" dirty="0"/>
          </a:p>
          <a:p>
            <a:pPr marL="15875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022648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Suggested slide pacing: 8-10 minutes </a:t>
            </a:r>
            <a:endParaRPr dirty="0"/>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Grouping: Designated Partners</a:t>
            </a:r>
            <a:endParaRPr dirty="0"/>
          </a:p>
          <a:p>
            <a:pPr marL="15875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Work Time B. Guided Practice: How Word Choice Contributes to Tone and Meaning</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This lesson introduces the </a:t>
            </a:r>
            <a:r>
              <a:rPr lang="en" sz="1200" b="1" i="0" u="none" strike="noStrike" cap="none" dirty="0">
                <a:solidFill>
                  <a:srgbClr val="000000"/>
                </a:solidFill>
                <a:latin typeface="Calibri"/>
                <a:ea typeface="Calibri"/>
                <a:cs typeface="Calibri"/>
                <a:sym typeface="Calibri"/>
              </a:rPr>
              <a:t>Word Choice, Tone, and Meaning note-catcher,</a:t>
            </a:r>
            <a:r>
              <a:rPr lang="en" sz="1200" b="0" i="0" u="none" strike="noStrike" cap="none" dirty="0">
                <a:solidFill>
                  <a:srgbClr val="000000"/>
                </a:solidFill>
                <a:latin typeface="Calibri"/>
                <a:ea typeface="Calibri"/>
                <a:cs typeface="Calibri"/>
                <a:sym typeface="Calibri"/>
              </a:rPr>
              <a:t> which serves as a scaffold toward the End of Unit Assessment. Here, students use this note-catcher to help them carefully analyze a single poem. In the next lesson, they use this same note-catcher as they analyze a second poem as well as a new informational text.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If possible, display the note-catcher on a document camera to orient students to the layout.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will continue work with their partners from Work Time A.</a:t>
            </a:r>
            <a:endParaRPr dirty="0"/>
          </a:p>
          <a:p>
            <a:pPr marL="457200" marR="0" lvl="0" indent="-304800" algn="l" rtl="0">
              <a:lnSpc>
                <a:spcPct val="100000"/>
              </a:lnSpc>
              <a:spcBef>
                <a:spcPts val="0"/>
              </a:spcBef>
              <a:spcAft>
                <a:spcPts val="0"/>
              </a:spcAft>
              <a:buSzPts val="1200"/>
              <a:buFont typeface="Calibri"/>
              <a:buChar char="●"/>
            </a:pPr>
            <a:r>
              <a:rPr lang="en" sz="1200" b="0" i="0" u="none" strike="noStrike" cap="none" dirty="0">
                <a:solidFill>
                  <a:srgbClr val="000000"/>
                </a:solidFill>
                <a:latin typeface="Calibri"/>
                <a:ea typeface="Calibri"/>
                <a:cs typeface="Calibri"/>
                <a:sym typeface="Calibri"/>
              </a:rPr>
              <a:t>Since this is quite a rigorous task, it has been broken up into </a:t>
            </a:r>
            <a:r>
              <a:rPr lang="en" sz="1200" dirty="0">
                <a:latin typeface="Calibri"/>
                <a:ea typeface="Calibri"/>
                <a:cs typeface="Calibri"/>
                <a:sym typeface="Calibri"/>
              </a:rPr>
              <a:t>two </a:t>
            </a:r>
            <a:r>
              <a:rPr lang="en" sz="1200" b="0" i="0" u="none" strike="noStrike" cap="none" dirty="0">
                <a:solidFill>
                  <a:srgbClr val="000000"/>
                </a:solidFill>
                <a:latin typeface="Calibri"/>
                <a:ea typeface="Calibri"/>
                <a:cs typeface="Calibri"/>
                <a:sym typeface="Calibri"/>
              </a:rPr>
              <a:t>slides, allowing students to focus on one component of the note-catcher at a time. Here they’ll focus on the first column “Labelling the Feeling” and you’ll guide them through the practice.</a:t>
            </a:r>
            <a:endParaRPr dirty="0"/>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Distribute and explain the </a:t>
            </a:r>
            <a:r>
              <a:rPr lang="en" sz="1200" b="1" i="0" u="none" strike="noStrike" cap="none" dirty="0">
                <a:solidFill>
                  <a:srgbClr val="000000"/>
                </a:solidFill>
                <a:latin typeface="Calibri"/>
                <a:ea typeface="Calibri"/>
                <a:cs typeface="Calibri"/>
                <a:sym typeface="Calibri"/>
              </a:rPr>
              <a:t>Word Choice, Tone, and Meaning note-catcher</a:t>
            </a:r>
            <a:r>
              <a:rPr lang="en" sz="1200" i="0" u="none" strike="noStrike" cap="none" dirty="0">
                <a:solidFill>
                  <a:srgbClr val="000000"/>
                </a:solidFill>
                <a:latin typeface="Calibri"/>
                <a:ea typeface="Calibri"/>
                <a:cs typeface="Calibri"/>
                <a:sym typeface="Calibri"/>
              </a:rPr>
              <a:t>, which students will use to record their thinking and discussion.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On the note-catcher, read aloud the left-hand column “Word Choice/Text Details” question:</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u="none" strike="noStrike" cap="none" dirty="0">
                <a:solidFill>
                  <a:srgbClr val="000000"/>
                </a:solidFill>
                <a:latin typeface="Calibri"/>
                <a:ea typeface="Calibri"/>
                <a:cs typeface="Calibri"/>
                <a:sym typeface="Calibri"/>
              </a:rPr>
              <a:t>“What are some specific images, words, and phrases the author uses that strike you emotionally and give you a feeling of the events described in the text?”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i="0" u="none" strike="noStrike" cap="none" dirty="0">
                <a:solidFill>
                  <a:srgbClr val="000000"/>
                </a:solidFill>
                <a:latin typeface="Calibri"/>
                <a:ea typeface="Calibri"/>
                <a:cs typeface="Calibri"/>
                <a:sym typeface="Calibri"/>
              </a:rPr>
              <a:t>Tell students that since this is their first time using this note-catcher, </a:t>
            </a:r>
            <a:r>
              <a:rPr lang="en" sz="1200" dirty="0">
                <a:latin typeface="Calibri"/>
                <a:ea typeface="Calibri"/>
                <a:cs typeface="Calibri"/>
                <a:sym typeface="Calibri"/>
              </a:rPr>
              <a:t>we</a:t>
            </a:r>
            <a:r>
              <a:rPr lang="en" sz="1200" i="0" u="none" strike="noStrike" cap="none" dirty="0">
                <a:solidFill>
                  <a:srgbClr val="000000"/>
                </a:solidFill>
                <a:latin typeface="Calibri"/>
                <a:ea typeface="Calibri"/>
                <a:cs typeface="Calibri"/>
                <a:sym typeface="Calibri"/>
              </a:rPr>
              <a:t> will do some practice together.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Focus students on the “Practice” row for stanza 4. Ask students to independently think about the question, and reread this stanza of the poem, focusing on these three words: </a:t>
            </a:r>
            <a:r>
              <a:rPr lang="en" sz="1200" b="0" u="none" strike="noStrike" cap="none" dirty="0">
                <a:solidFill>
                  <a:srgbClr val="000000"/>
                </a:solidFill>
                <a:latin typeface="Calibri"/>
                <a:ea typeface="Calibri"/>
                <a:cs typeface="Calibri"/>
                <a:sym typeface="Calibri"/>
              </a:rPr>
              <a:t>chops, falls, slice</a:t>
            </a:r>
            <a:r>
              <a:rPr lang="en-US" sz="1200" b="0" u="none" strike="noStrike" cap="none" dirty="0">
                <a:solidFill>
                  <a:srgbClr val="000000"/>
                </a:solidFill>
                <a:latin typeface="Calibri"/>
                <a:ea typeface="Calibri"/>
                <a:cs typeface="Calibri"/>
                <a:sym typeface="Calibri"/>
              </a:rPr>
              <a:t>.</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think, then talk with a partner, about the middle column, “Labeling the Feeling”:</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u="none" strike="noStrike" cap="none" dirty="0">
                <a:solidFill>
                  <a:srgbClr val="000000"/>
                </a:solidFill>
                <a:latin typeface="Calibri"/>
                <a:ea typeface="Calibri"/>
                <a:cs typeface="Calibri"/>
                <a:sym typeface="Calibri"/>
              </a:rPr>
              <a:t>“What emotion or feeling does each of these words convey?” (</a:t>
            </a:r>
            <a:r>
              <a:rPr lang="en" sz="1200" i="0" u="none" strike="noStrike" cap="none" dirty="0">
                <a:solidFill>
                  <a:srgbClr val="000000"/>
                </a:solidFill>
                <a:latin typeface="Calibri"/>
                <a:ea typeface="Calibri"/>
                <a:cs typeface="Calibri"/>
                <a:sym typeface="Calibri"/>
              </a:rPr>
              <a:t>clarify</a:t>
            </a:r>
            <a:r>
              <a:rPr lang="en" sz="1200" i="1" u="none" strike="noStrike" cap="none" dirty="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convey means “to give”)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add these feeling words notes to the middle column. </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Listen for students to recognize that </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chops, falls, slices</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 all have a violent feeling (which makes sense, since Ha’s brother is using a knife). </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a:t>
            </a:r>
            <a:r>
              <a:rPr lang="en" sz="1200" b="0" i="0" u="none" strike="noStrike" cap="none" dirty="0">
                <a:solidFill>
                  <a:srgbClr val="000000"/>
                </a:solidFill>
                <a:latin typeface="Calibri"/>
                <a:ea typeface="Calibri"/>
                <a:cs typeface="Calibri"/>
                <a:sym typeface="Calibri"/>
              </a:rPr>
              <a:t>onsider adding additional </a:t>
            </a:r>
            <a:r>
              <a:rPr lang="en" sz="1200" dirty="0">
                <a:latin typeface="Calibri"/>
                <a:ea typeface="Calibri"/>
                <a:cs typeface="Calibri"/>
                <a:sym typeface="Calibri"/>
              </a:rPr>
              <a:t>examples, prompts</a:t>
            </a:r>
            <a:r>
              <a:rPr lang="en-US" sz="1200" dirty="0">
                <a:latin typeface="Calibri"/>
                <a:ea typeface="Calibri"/>
                <a:cs typeface="Calibri"/>
                <a:sym typeface="Calibri"/>
              </a:rPr>
              <a:t>,</a:t>
            </a:r>
            <a:r>
              <a:rPr lang="en" sz="1200" dirty="0">
                <a:latin typeface="Calibri"/>
                <a:ea typeface="Calibri"/>
                <a:cs typeface="Calibri"/>
                <a:sym typeface="Calibri"/>
              </a:rPr>
              <a:t> or sentence frames </a:t>
            </a:r>
            <a:r>
              <a:rPr lang="en" sz="1200" b="0" i="0" u="none" strike="noStrike" cap="none" dirty="0">
                <a:solidFill>
                  <a:srgbClr val="000000"/>
                </a:solidFill>
                <a:latin typeface="Calibri"/>
                <a:ea typeface="Calibri"/>
                <a:cs typeface="Calibri"/>
                <a:sym typeface="Calibri"/>
              </a:rPr>
              <a:t>to the </a:t>
            </a:r>
            <a:r>
              <a:rPr lang="en" sz="1200" b="1" i="0" u="none" strike="noStrike" cap="none" dirty="0">
                <a:solidFill>
                  <a:srgbClr val="000000"/>
                </a:solidFill>
                <a:latin typeface="Calibri"/>
                <a:ea typeface="Calibri"/>
                <a:cs typeface="Calibri"/>
                <a:sym typeface="Calibri"/>
              </a:rPr>
              <a:t>How Word Choice Contributes to Tone and Meaning</a:t>
            </a:r>
            <a:r>
              <a:rPr lang="en-US" sz="1200" b="1" i="0" u="none" strike="noStrike" cap="none" baseline="0"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note-catcher </a:t>
            </a:r>
            <a:r>
              <a:rPr lang="en" sz="1200" b="0" i="0" u="none" strike="noStrike" cap="none" dirty="0">
                <a:solidFill>
                  <a:srgbClr val="000000"/>
                </a:solidFill>
                <a:latin typeface="Calibri"/>
                <a:ea typeface="Calibri"/>
                <a:cs typeface="Calibri"/>
                <a:sym typeface="Calibri"/>
              </a:rPr>
              <a:t>by adding additional examples, prompts, or sentence frames.</a:t>
            </a:r>
            <a:endParaRPr dirty="0"/>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a:t>
            </a:r>
            <a:r>
              <a:rPr lang="en" sz="1200" b="0" i="0" u="none" strike="noStrike" cap="none" dirty="0">
                <a:solidFill>
                  <a:srgbClr val="000000"/>
                </a:solidFill>
                <a:latin typeface="Calibri"/>
                <a:ea typeface="Calibri"/>
                <a:cs typeface="Calibri"/>
                <a:sym typeface="Calibri"/>
              </a:rPr>
              <a:t>onsider providing definitions of challenging vocabulary in students’ home language. Resources such as Google Translate and bilingual translation dictionaries can assist with one-word translation.</a:t>
            </a:r>
            <a:endParaRPr dirty="0"/>
          </a:p>
          <a:p>
            <a:pPr marL="457200" marR="0" lvl="0" indent="-22860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155773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Shape 23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Suggested slide pacing: 15-18 minutes </a:t>
            </a:r>
            <a:endParaRPr dirty="0"/>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Grouping: Designated Partners/Whole Class</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Work Time B. Guided Practice: How Word Choice Contributes to Tone and Meaning</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SzPts val="1200"/>
              <a:buFont typeface="Calibri"/>
              <a:buChar char="●"/>
            </a:pPr>
            <a:r>
              <a:rPr lang="en" sz="1200" b="0" i="0" u="none" strike="noStrike" cap="none" dirty="0">
                <a:solidFill>
                  <a:srgbClr val="000000"/>
                </a:solidFill>
                <a:latin typeface="Calibri"/>
                <a:ea typeface="Calibri"/>
                <a:cs typeface="Calibri"/>
                <a:sym typeface="Calibri"/>
              </a:rPr>
              <a:t>Since this is quite a rigorous task, it has been broken up into </a:t>
            </a:r>
            <a:r>
              <a:rPr lang="en" sz="1200" dirty="0">
                <a:latin typeface="Calibri"/>
                <a:ea typeface="Calibri"/>
                <a:cs typeface="Calibri"/>
                <a:sym typeface="Calibri"/>
              </a:rPr>
              <a:t>two </a:t>
            </a:r>
            <a:r>
              <a:rPr lang="en" sz="1200" b="0" i="0" u="none" strike="noStrike" cap="none" dirty="0">
                <a:solidFill>
                  <a:srgbClr val="000000"/>
                </a:solidFill>
                <a:latin typeface="Calibri"/>
                <a:ea typeface="Calibri"/>
                <a:cs typeface="Calibri"/>
                <a:sym typeface="Calibri"/>
              </a:rPr>
              <a:t>slides, allowing students to focus on one component of the note-catcher at a time. Here they’ll focus on the second column “Tone” and you’ll guide them through the practice before allowing them to work independently.</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may need support with the concept of </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tone.</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 Review the notes on tone to share with students. Although, they have been informally exposed to this concept in previous lessons, this is the first lesson in which students work with a specific definition.</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Here, you’ll continue to practice together with stanza 4 before students move to work more independently with their partners.</a:t>
            </a:r>
            <a:endParaRPr dirty="0"/>
          </a:p>
          <a:p>
            <a:pPr marL="158750" marR="0" lvl="0" indent="0" algn="l" rtl="0">
              <a:lnSpc>
                <a:spcPct val="100000"/>
              </a:lnSpc>
              <a:spcBef>
                <a:spcPts val="0"/>
              </a:spcBef>
              <a:spcAft>
                <a:spcPts val="0"/>
              </a:spcAft>
              <a:buClr>
                <a:srgbClr val="000000"/>
              </a:buClr>
              <a:buSzPts val="1100"/>
              <a:buFont typeface="Arial"/>
              <a:buNone/>
            </a:pP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Focus </a:t>
            </a:r>
            <a:r>
              <a:rPr lang="en" sz="1200" dirty="0">
                <a:latin typeface="Calibri"/>
                <a:ea typeface="Calibri"/>
                <a:cs typeface="Calibri"/>
                <a:sym typeface="Calibri"/>
              </a:rPr>
              <a:t>students </a:t>
            </a:r>
            <a:r>
              <a:rPr lang="en" sz="1200" i="0" u="none" strike="noStrike" cap="none" dirty="0">
                <a:solidFill>
                  <a:srgbClr val="000000"/>
                </a:solidFill>
                <a:latin typeface="Calibri"/>
                <a:ea typeface="Calibri"/>
                <a:cs typeface="Calibri"/>
                <a:sym typeface="Calibri"/>
              </a:rPr>
              <a:t>on the right-hand column, </a:t>
            </a:r>
            <a:r>
              <a:rPr lang="en" sz="1200" b="1"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Tone</a:t>
            </a:r>
            <a:r>
              <a:rPr lang="en" sz="1200" b="1"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if they are familiar with the word </a:t>
            </a:r>
            <a:r>
              <a:rPr lang="en-US" sz="120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tone</a:t>
            </a:r>
            <a:r>
              <a:rPr lang="en" sz="1200" i="0" u="none" strike="noStrike" cap="none" dirty="0">
                <a:solidFill>
                  <a:srgbClr val="000000"/>
                </a:solidFill>
                <a:latin typeface="Calibri"/>
                <a:ea typeface="Calibri"/>
                <a:cs typeface="Calibri"/>
                <a:sym typeface="Calibri"/>
              </a:rPr>
              <a:t>.</a:t>
            </a:r>
            <a:r>
              <a:rPr lang="en-US" sz="1200" i="0" u="none" strike="noStrike" cap="none" dirty="0">
                <a:solidFill>
                  <a:srgbClr val="000000"/>
                </a:solidFill>
                <a:latin typeface="Calibri"/>
                <a:ea typeface="Calibri"/>
                <a:cs typeface="Calibri"/>
                <a:sym typeface="Calibri"/>
              </a:rPr>
              <a:t>”</a:t>
            </a:r>
            <a:r>
              <a:rPr lang="en"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Expand on the meaning and use of tone in this lesson and in many others this year: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Tone is a noun (not a verb like </a:t>
            </a:r>
            <a:r>
              <a:rPr lang="en-US" sz="1200" i="0" u="none" strike="noStrike" cap="none" dirty="0">
                <a:solidFill>
                  <a:srgbClr val="000000"/>
                </a:solidFill>
                <a:latin typeface="Calibri"/>
                <a:ea typeface="Calibri"/>
                <a:cs typeface="Calibri"/>
                <a:sym typeface="Calibri"/>
              </a:rPr>
              <a:t>‘</a:t>
            </a:r>
            <a:r>
              <a:rPr lang="en" sz="1200" i="0" u="none" strike="noStrike" cap="none" dirty="0">
                <a:solidFill>
                  <a:srgbClr val="000000"/>
                </a:solidFill>
                <a:latin typeface="Calibri"/>
                <a:ea typeface="Calibri"/>
                <a:cs typeface="Calibri"/>
                <a:sym typeface="Calibri"/>
              </a:rPr>
              <a:t>to tone your muscles</a:t>
            </a:r>
            <a:r>
              <a:rPr lang="en-US" sz="1200" i="0" u="none" strike="noStrike" cap="none" dirty="0">
                <a:solidFill>
                  <a:srgbClr val="000000"/>
                </a:solidFill>
                <a:latin typeface="Calibri"/>
                <a:ea typeface="Calibri"/>
                <a:cs typeface="Calibri"/>
                <a:sym typeface="Calibri"/>
              </a:rPr>
              <a:t>’</a:t>
            </a:r>
            <a:r>
              <a:rPr lang="en" sz="1200" i="0" u="none" strike="noStrike" cap="none" dirty="0">
                <a:solidFill>
                  <a:srgbClr val="000000"/>
                </a:solidFill>
                <a:latin typeface="Calibri"/>
                <a:ea typeface="Calibri"/>
                <a:cs typeface="Calibri"/>
                <a:sym typeface="Calibri"/>
              </a:rPr>
              <a:t>). It is closely related to the general use of the word in everyday speech (e.g., many students have heard adults tell them, “Please speak in a respectful tone” or “Don’t use that tone of voice with me!”). Point out that in the context of literary analysis, tone means: the feeling a text brings out in a reader, or the attitude an author has toward a subject. </a:t>
            </a:r>
            <a:endParaRPr sz="1200" i="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 Move students on to the task in the right-hand </a:t>
            </a:r>
            <a:r>
              <a:rPr lang="en" sz="1200" dirty="0">
                <a:latin typeface="Calibri"/>
                <a:ea typeface="Calibri"/>
                <a:cs typeface="Calibri"/>
                <a:sym typeface="Calibri"/>
              </a:rPr>
              <a:t>“Tone” </a:t>
            </a:r>
            <a:r>
              <a:rPr lang="en" sz="1200" i="0" u="none" strike="noStrike" cap="none" dirty="0">
                <a:solidFill>
                  <a:srgbClr val="000000"/>
                </a:solidFill>
                <a:latin typeface="Calibri"/>
                <a:ea typeface="Calibri"/>
                <a:cs typeface="Calibri"/>
                <a:sym typeface="Calibri"/>
              </a:rPr>
              <a:t>column: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a:t>
            </a:r>
            <a:r>
              <a:rPr lang="en" sz="1200" i="1" u="none" strike="noStrike" cap="none" dirty="0">
                <a:solidFill>
                  <a:srgbClr val="000000"/>
                </a:solidFill>
                <a:latin typeface="Calibri"/>
                <a:ea typeface="Calibri"/>
                <a:cs typeface="Calibri"/>
                <a:sym typeface="Calibri"/>
              </a:rPr>
              <a:t>Based on the words and phrases you have selected, label the tone of the poem with one word.” </a:t>
            </a:r>
            <a:r>
              <a:rPr lang="en" sz="1200" i="0" u="none" strike="noStrike" cap="none" dirty="0">
                <a:solidFill>
                  <a:srgbClr val="000000"/>
                </a:solidFill>
                <a:latin typeface="Calibri"/>
                <a:ea typeface="Calibri"/>
                <a:cs typeface="Calibri"/>
                <a:sym typeface="Calibri"/>
              </a:rPr>
              <a:t>Instruct </a:t>
            </a:r>
            <a:r>
              <a:rPr lang="en-US" sz="1200" i="0" u="none" strike="noStrike" cap="none" dirty="0">
                <a:solidFill>
                  <a:srgbClr val="000000"/>
                </a:solidFill>
                <a:latin typeface="Calibri"/>
                <a:ea typeface="Calibri"/>
                <a:cs typeface="Calibri"/>
                <a:sym typeface="Calibri"/>
              </a:rPr>
              <a:t>students </a:t>
            </a:r>
            <a:r>
              <a:rPr lang="en" sz="1200" i="0" u="none" strike="noStrike" cap="none" dirty="0">
                <a:solidFill>
                  <a:srgbClr val="000000"/>
                </a:solidFill>
                <a:latin typeface="Calibri"/>
                <a:ea typeface="Calibri"/>
                <a:cs typeface="Calibri"/>
                <a:sym typeface="Calibri"/>
              </a:rPr>
              <a:t>that they can choose one of the words from the “Feeling” column, or a new related word, to describe the overall tone of stanza 4.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Invite </a:t>
            </a:r>
            <a:r>
              <a:rPr lang="en" sz="1200" dirty="0">
                <a:latin typeface="Calibri"/>
                <a:ea typeface="Calibri"/>
                <a:cs typeface="Calibri"/>
                <a:sym typeface="Calibri"/>
              </a:rPr>
              <a:t>students to follow the Think-Write-Pair-Share protocol: T</a:t>
            </a:r>
            <a:r>
              <a:rPr lang="en" sz="1200" i="0" u="none" strike="noStrike" cap="none" dirty="0">
                <a:solidFill>
                  <a:srgbClr val="000000"/>
                </a:solidFill>
                <a:latin typeface="Calibri"/>
                <a:ea typeface="Calibri"/>
                <a:cs typeface="Calibri"/>
                <a:sym typeface="Calibri"/>
              </a:rPr>
              <a:t>hink and write independently, then share with their partners and add any n</a:t>
            </a:r>
            <a:r>
              <a:rPr lang="en" sz="1200" dirty="0">
                <a:latin typeface="Calibri"/>
                <a:ea typeface="Calibri"/>
                <a:cs typeface="Calibri"/>
                <a:sym typeface="Calibri"/>
              </a:rPr>
              <a:t>ew ideas</a:t>
            </a:r>
            <a:r>
              <a:rPr lang="en" sz="1200" i="0" u="none" strike="noStrike" cap="none" dirty="0">
                <a:solidFill>
                  <a:srgbClr val="000000"/>
                </a:solidFill>
                <a:latin typeface="Calibri"/>
                <a:ea typeface="Calibri"/>
                <a:cs typeface="Calibri"/>
                <a:sym typeface="Calibri"/>
              </a:rPr>
              <a:t> to their </a:t>
            </a:r>
            <a:r>
              <a:rPr lang="en" sz="1200" dirty="0">
                <a:latin typeface="Calibri"/>
                <a:ea typeface="Calibri"/>
                <a:cs typeface="Calibri"/>
                <a:sym typeface="Calibri"/>
              </a:rPr>
              <a:t>note-catcher</a:t>
            </a:r>
            <a:r>
              <a:rPr lang="en"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Quickly go </a:t>
            </a:r>
            <a:r>
              <a:rPr lang="en-US" sz="1200" i="0" u="none" strike="noStrike" cap="none" dirty="0">
                <a:solidFill>
                  <a:srgbClr val="000000"/>
                </a:solidFill>
                <a:latin typeface="Calibri"/>
                <a:ea typeface="Calibri"/>
                <a:cs typeface="Calibri"/>
                <a:sym typeface="Calibri"/>
              </a:rPr>
              <a:t>a</a:t>
            </a:r>
            <a:r>
              <a:rPr lang="en" sz="1200" i="0" u="none" strike="noStrike" cap="none" dirty="0">
                <a:solidFill>
                  <a:srgbClr val="000000"/>
                </a:solidFill>
                <a:latin typeface="Calibri"/>
                <a:ea typeface="Calibri"/>
                <a:cs typeface="Calibri"/>
                <a:sym typeface="Calibri"/>
              </a:rPr>
              <a:t>round, asking a few students to share his/her best word to describe the tone. (It is fine if words repeat; this will reinforce the patterns for students)</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Then ask students to consider the “Meaning” question: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a:t>
            </a:r>
            <a:r>
              <a:rPr lang="en" sz="1200" i="1" u="none" strike="noStrike" cap="none" dirty="0">
                <a:solidFill>
                  <a:srgbClr val="000000"/>
                </a:solidFill>
                <a:latin typeface="Calibri"/>
                <a:ea typeface="Calibri"/>
                <a:cs typeface="Calibri"/>
                <a:sym typeface="Calibri"/>
              </a:rPr>
              <a:t>How do those specific word choices and tone contribute to the meaning?”</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  Paraphrase for students: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u="none" strike="noStrike" cap="none" dirty="0">
                <a:solidFill>
                  <a:srgbClr val="000000"/>
                </a:solidFill>
                <a:latin typeface="Calibri"/>
                <a:ea typeface="Calibri"/>
                <a:cs typeface="Calibri"/>
                <a:sym typeface="Calibri"/>
              </a:rPr>
              <a:t>“In other words, how does the author’s choice to use these words help us understand the point she is trying to make in this poem?”</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Invite students to turn and talk.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Call on </a:t>
            </a:r>
            <a:r>
              <a:rPr lang="en" sz="1200" dirty="0">
                <a:latin typeface="Calibri"/>
                <a:ea typeface="Calibri"/>
                <a:cs typeface="Calibri"/>
                <a:sym typeface="Calibri"/>
              </a:rPr>
              <a:t>a </a:t>
            </a:r>
            <a:r>
              <a:rPr lang="en" sz="1200" i="0" u="none" strike="noStrike" cap="none" dirty="0">
                <a:solidFill>
                  <a:srgbClr val="000000"/>
                </a:solidFill>
                <a:latin typeface="Calibri"/>
                <a:ea typeface="Calibri"/>
                <a:cs typeface="Calibri"/>
                <a:sym typeface="Calibri"/>
              </a:rPr>
              <a:t>student to share out.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Model if needed (</a:t>
            </a:r>
            <a:r>
              <a:rPr lang="en" sz="1200" i="1" u="none" strike="noStrike" cap="none" dirty="0">
                <a:solidFill>
                  <a:srgbClr val="000000"/>
                </a:solidFill>
                <a:latin typeface="Calibri"/>
                <a:ea typeface="Calibri"/>
                <a:cs typeface="Calibri"/>
                <a:sym typeface="Calibri"/>
              </a:rPr>
              <a:t>e.g., “By using these violent words, the author creates a harsh tone that helps me understand how upset Ha is about the violence going on around her</a:t>
            </a:r>
            <a:r>
              <a:rPr lang="en"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about 8-10 minutes to work in pairs on the remaining rows of the note-catcher.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Listen in to gauge how well students are connecting the author’s word choice with tone, and then how tone contributes to meaning.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students whole group to check for understanding for all</a:t>
            </a:r>
            <a:r>
              <a:rPr lang="en" sz="1200" dirty="0">
                <a:latin typeface="Calibri"/>
                <a:ea typeface="Calibri"/>
                <a:cs typeface="Calibri"/>
                <a:sym typeface="Calibri"/>
              </a:rPr>
              <a:t> through a share out</a:t>
            </a:r>
            <a:r>
              <a:rPr lang="en"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Remind them that they will practice more with this note-catcher in the next lesson. </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Student Look Fors/Listen Fors: </a:t>
            </a:r>
            <a:endParaRPr dirty="0"/>
          </a:p>
          <a:p>
            <a:pPr marL="457200" marR="0" lvl="0" indent="-298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Listen for students to recognize that </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chops, falls, slices</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 all have a </a:t>
            </a:r>
            <a:r>
              <a:rPr lang="en" sz="1200" dirty="0">
                <a:latin typeface="Calibri"/>
                <a:ea typeface="Calibri"/>
                <a:cs typeface="Calibri"/>
                <a:sym typeface="Calibri"/>
              </a:rPr>
              <a:t>hostile </a:t>
            </a:r>
            <a:r>
              <a:rPr lang="en" sz="1200" b="0" i="0" u="none" strike="noStrike" cap="none" dirty="0">
                <a:solidFill>
                  <a:srgbClr val="000000"/>
                </a:solidFill>
                <a:latin typeface="Calibri"/>
                <a:ea typeface="Calibri"/>
                <a:cs typeface="Calibri"/>
                <a:sym typeface="Calibri"/>
              </a:rPr>
              <a:t>feeling (which makes sense, since Ha’s brother is using a knife). </a:t>
            </a:r>
            <a:endParaRPr dirty="0"/>
          </a:p>
          <a:p>
            <a:pPr marL="457200" marR="0" lvl="0" indent="-298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Plausible responses for the tone of stanza four include “angry,” “violent,” and “harsh.”</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298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To further support students who are struggling, consider adding additional scaffolds to the </a:t>
            </a:r>
            <a:r>
              <a:rPr lang="en" sz="1200" b="1" i="0" u="none" strike="noStrike" cap="none" dirty="0">
                <a:solidFill>
                  <a:srgbClr val="000000"/>
                </a:solidFill>
                <a:latin typeface="Calibri"/>
                <a:ea typeface="Calibri"/>
                <a:cs typeface="Calibri"/>
                <a:sym typeface="Calibri"/>
              </a:rPr>
              <a:t>How Word Choice Contributes to Tone and Meaning note-catcher</a:t>
            </a:r>
            <a:r>
              <a:rPr lang="en" sz="1200" b="0" i="0" u="none" strike="noStrike" cap="none" dirty="0">
                <a:solidFill>
                  <a:srgbClr val="000000"/>
                </a:solidFill>
                <a:latin typeface="Calibri"/>
                <a:ea typeface="Calibri"/>
                <a:cs typeface="Calibri"/>
                <a:sym typeface="Calibri"/>
              </a:rPr>
              <a:t> by adding additional examples, prompts, or sentence frames.</a:t>
            </a:r>
            <a:endParaRPr dirty="0"/>
          </a:p>
          <a:p>
            <a:pPr marL="457200" marR="0" lvl="0" indent="-298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To further support students in identifying the tone, consider providing a word bank of emotion words that could be used to describe literary tone (cynical, hopeful, nostalgic, indignant, frantic, reserved, sarcastic, somber, sentimental, etc.). It could be helpful to organize these words conceptually, to help students understand less familiar academic vocabulary. For example, group words that denote a positive tone or negative tone together. This will also push to expand students’ vocabulary beyond typical words used to describe tone (i.e., happy, sad, mad, excited).</a:t>
            </a:r>
            <a:endParaRPr dirty="0"/>
          </a:p>
          <a:p>
            <a:pPr marL="0" marR="0" lvl="0" indent="0" algn="l" rtl="0">
              <a:lnSpc>
                <a:spcPct val="100000"/>
              </a:lnSpc>
              <a:spcBef>
                <a:spcPts val="0"/>
              </a:spcBef>
              <a:spcAft>
                <a:spcPts val="0"/>
              </a:spcAft>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425863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Shape 2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Shape 24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Suggested slide pacing: 2</a:t>
            </a:r>
            <a:r>
              <a:rPr lang="en-US" sz="1200" b="1" i="0" u="none" strike="noStrike" cap="none" dirty="0">
                <a:solidFill>
                  <a:srgbClr val="000000"/>
                </a:solidFill>
                <a:latin typeface="Calibri"/>
                <a:ea typeface="Calibri"/>
                <a:cs typeface="Calibri"/>
                <a:sym typeface="Calibri"/>
              </a:rPr>
              <a:t>-3</a:t>
            </a:r>
            <a:r>
              <a:rPr lang="en" sz="1200" b="1" i="0" u="none" strike="noStrike" cap="none" dirty="0">
                <a:solidFill>
                  <a:srgbClr val="000000"/>
                </a:solidFill>
                <a:latin typeface="Calibri"/>
                <a:ea typeface="Calibri"/>
                <a:cs typeface="Calibri"/>
                <a:sym typeface="Calibri"/>
              </a:rPr>
              <a:t> minutes </a:t>
            </a:r>
            <a:endParaRPr dirty="0"/>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Grouping: Whole Class</a:t>
            </a:r>
            <a:endParaRPr dirty="0"/>
          </a:p>
          <a:p>
            <a:pPr marL="15875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Work Time B. Guided Practice: How Word Choice Contributes to Tone and Meaning</a:t>
            </a:r>
            <a:endParaRPr dirty="0"/>
          </a:p>
          <a:p>
            <a:pPr marL="15875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Teaching Notes:</a:t>
            </a:r>
            <a:r>
              <a:rPr lang="en" sz="1100" b="0" i="0" u="none" strike="noStrike" cap="none" dirty="0">
                <a:solidFill>
                  <a:srgbClr val="000000"/>
                </a:solidFill>
                <a:latin typeface="Arial"/>
                <a:ea typeface="Arial"/>
                <a:cs typeface="Arial"/>
                <a:sym typeface="Arial"/>
              </a:rPr>
              <a:t> </a:t>
            </a:r>
            <a:endParaRPr dirty="0"/>
          </a:p>
          <a:p>
            <a:pPr marL="457200" marR="0" lvl="0" indent="-298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Have the anchor chart posted in the classroom.</a:t>
            </a:r>
            <a:endParaRPr dirty="0"/>
          </a:p>
          <a:p>
            <a:pPr marL="457200" marR="0" lvl="0" indent="-298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Today you’ll add the final strategy to the chart.</a:t>
            </a:r>
            <a:endParaRPr dirty="0"/>
          </a:p>
          <a:p>
            <a:pPr marL="15875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387350" marR="0" lvl="0" indent="-23495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Show the slide and display the </a:t>
            </a:r>
            <a:r>
              <a:rPr lang="en" sz="1200" b="1" i="0" u="none" strike="noStrike" cap="none" dirty="0">
                <a:solidFill>
                  <a:srgbClr val="000000"/>
                </a:solidFill>
                <a:latin typeface="Calibri"/>
                <a:ea typeface="Calibri"/>
                <a:cs typeface="Calibri"/>
                <a:sym typeface="Calibri"/>
              </a:rPr>
              <a:t>Things Close Readers Do anchor chart</a:t>
            </a:r>
            <a:r>
              <a:rPr lang="en" sz="1200" b="0" i="0" u="none" strike="noStrike" cap="none" dirty="0">
                <a:solidFill>
                  <a:srgbClr val="000000"/>
                </a:solidFill>
                <a:latin typeface="Calibri"/>
                <a:ea typeface="Calibri"/>
                <a:cs typeface="Calibri"/>
                <a:sym typeface="Calibri"/>
              </a:rPr>
              <a:t>. </a:t>
            </a:r>
            <a:endParaRPr dirty="0"/>
          </a:p>
          <a:p>
            <a:pPr marL="387350" marR="0" lvl="0" indent="-23495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Add the following:</a:t>
            </a:r>
            <a:endParaRPr dirty="0"/>
          </a:p>
          <a:p>
            <a:pPr marL="914400" marR="0" lvl="1" indent="-304800" algn="l" rtl="0">
              <a:lnSpc>
                <a:spcPct val="100000"/>
              </a:lnSpc>
              <a:spcBef>
                <a:spcPts val="0"/>
              </a:spcBef>
              <a:spcAft>
                <a:spcPts val="0"/>
              </a:spcAft>
              <a:buClr>
                <a:srgbClr val="000000"/>
              </a:buClr>
              <a:buSzPts val="1200"/>
              <a:buFont typeface="Calibri"/>
              <a:buChar char="o"/>
            </a:pPr>
            <a:r>
              <a:rPr lang="en" sz="1200" b="0" i="0" u="none" strike="noStrike" cap="none" dirty="0">
                <a:solidFill>
                  <a:srgbClr val="000000"/>
                </a:solidFill>
                <a:latin typeface="Calibri"/>
                <a:ea typeface="Calibri"/>
                <a:cs typeface="Calibri"/>
                <a:sym typeface="Calibri"/>
              </a:rPr>
              <a:t>Think about how the author’s word choice contributes to tone and meaning</a:t>
            </a:r>
            <a:r>
              <a:rPr lang="en-US" sz="1200" b="0" i="0" u="none" strike="noStrike" cap="none" dirty="0">
                <a:solidFill>
                  <a:srgbClr val="000000"/>
                </a:solidFill>
                <a:latin typeface="Calibri"/>
                <a:ea typeface="Calibri"/>
                <a:cs typeface="Calibri"/>
                <a:sym typeface="Calibri"/>
              </a:rPr>
              <a:t>.</a:t>
            </a:r>
            <a:endParaRPr i="0" dirty="0"/>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Student Look Fors/Listen Fors: None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5874642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2" name="Shape 25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Individual/Partners/Small Group</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Debrief and Discussion: What Happens to Hope? </a:t>
            </a:r>
            <a:endParaRPr dirty="0"/>
          </a:p>
          <a:p>
            <a:pPr marL="0" marR="0" lvl="0" indent="0" algn="l" rtl="0">
              <a:lnSpc>
                <a:spcPct val="100000"/>
              </a:lnSpc>
              <a:spcBef>
                <a:spcPts val="0"/>
              </a:spcBef>
              <a:spcAft>
                <a:spcPts val="0"/>
              </a:spcAft>
              <a:buClr>
                <a:schemeClr val="dk1"/>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closing today will provide students with some basis with which they’ll use to complete their homework QuickWrite. Because it is a challenging question, they will take a few minutes to discuss as a class.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 this activity, students are asked to move to work with a new partner. If this movement is not conducive to your classroom or if time doesn’t allow, have them remain with the same partners from today and group with another pair near them.</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Focus students on the specific question in the “Meaning” box of the </a:t>
            </a:r>
            <a:r>
              <a:rPr lang="en" sz="1200" b="1" i="0" u="none" strike="noStrike" cap="none" dirty="0">
                <a:solidFill>
                  <a:schemeClr val="dk1"/>
                </a:solidFill>
                <a:latin typeface="Calibri"/>
                <a:ea typeface="Calibri"/>
                <a:cs typeface="Calibri"/>
                <a:sym typeface="Calibri"/>
              </a:rPr>
              <a:t>Word Choice, Tone, and Meaning note-catcher</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“In the poem ‘Wet and Crying,’ what happens to hope?” </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that this will be their QuickWrite prompt for homework.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Instruct students to formulate an answer to this question using the following procedure:</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Take 2 minutes on their own to quietly think or write an initial response to this question.</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When instructed, stand up, find a new partner, and take 2 minutes to share their thinking.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Find another pair to join with to form groups of four and share their thinking.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 students are sharing, find a student willing for you to share his or her response with the whole class on the document camera or on the board.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Have students return to their seats.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Focus them on the volunteer student’s sample response.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it aloud or, if the student is willing, have him/her read it to the class.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Highlight how the student-author has used evidence in his or her writing.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Talk with students about their interpretations of what happened to hope.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 Point out how the author uses specific words (cut, chops, head falls, slices, spill, clusters of eyes, wet and crying) to develop a tone or feeling of death/destruction versus merely loss.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hold on to their note-catchers and journals to use as resources for their homework QuickWrite</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a student with a strong response to share whole class.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Discussion should indicate: hope fades, is destroyed, is forgotten.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298450" algn="l" rtl="0">
              <a:lnSpc>
                <a:spcPct val="100000"/>
              </a:lnSpc>
              <a:spcBef>
                <a:spcPts val="0"/>
              </a:spcBef>
              <a:spcAft>
                <a:spcPts val="0"/>
              </a:spcAft>
              <a:buClr>
                <a:srgbClr val="000000"/>
              </a:buClr>
              <a:buSzPts val="1100"/>
              <a:buChar char="●"/>
            </a:pPr>
            <a:r>
              <a:rPr lang="en" sz="1200" i="0" u="none" strike="noStrike" cap="none" dirty="0">
                <a:solidFill>
                  <a:srgbClr val="000000"/>
                </a:solidFill>
                <a:latin typeface="Calibri"/>
                <a:ea typeface="Calibri"/>
                <a:cs typeface="Calibri"/>
                <a:sym typeface="Calibri"/>
              </a:rPr>
              <a:t>Conversation serves as “oral rehearsal” for writing and is a helpful scaffold for struggling writers</a:t>
            </a:r>
            <a:r>
              <a:rPr lang="en" sz="1100" b="0" i="0" u="none" strike="noStrike" cap="none" dirty="0">
                <a:solidFill>
                  <a:srgbClr val="000000"/>
                </a:solidFill>
                <a:latin typeface="Arial"/>
                <a:ea typeface="Arial"/>
                <a:cs typeface="Arial"/>
                <a:sym typeface="Arial"/>
              </a:rPr>
              <a:t>. </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1813771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Shape 26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Whole Class</a:t>
            </a:r>
            <a:endParaRPr dirty="0"/>
          </a:p>
          <a:p>
            <a:pPr marL="0" marR="0" lvl="0" indent="0" algn="l" rtl="0">
              <a:lnSpc>
                <a:spcPct val="100000"/>
              </a:lnSpc>
              <a:spcBef>
                <a:spcPts val="0"/>
              </a:spcBef>
              <a:spcAft>
                <a:spcPts val="0"/>
              </a:spcAft>
              <a:buClr>
                <a:schemeClr val="dk1"/>
              </a:buClr>
              <a:buSzPts val="12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Pass out copies of the QuickWrite to students.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homework assignment from the slide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of the criteria and that the QuickWrite should be completed in the 5-10 minute time frame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clearly understand the expectations and be able to restate the instructions.</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scaffolds of paragraph/sentence frames should be used very infrequently. Consider providing students with a printed copy of an exemplar from a prior QuickWrite for students to refer to as they draft. You can also refer back to the QuickWrite model in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Modifications may need to be made to the criteria (one/two pieces of evidence vs. three, etc.) for struggling students. Gradually remove these modifications as students show success with their QuickWrites.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0352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3848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3240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3368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6531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Shape 17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Work Time Part B carefully for the explanation of the word </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tone</a:t>
            </a:r>
            <a:r>
              <a:rPr lang="en-US" sz="1200" b="0"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as it relates to literary analysis. Students have been informally exposed to this concept in previous lessons, but this is the first lesson in which students work with a specific definition of </a:t>
            </a:r>
            <a:r>
              <a:rPr lang="en" sz="1200" b="1"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tone</a:t>
            </a:r>
            <a:r>
              <a:rPr lang="en-US"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as </a:t>
            </a:r>
            <a:r>
              <a:rPr lang="en" sz="1200" b="0" dirty="0">
                <a:solidFill>
                  <a:schemeClr val="dk1"/>
                </a:solidFill>
                <a:latin typeface="Calibri"/>
                <a:ea typeface="Calibri"/>
                <a:cs typeface="Calibri"/>
                <a:sym typeface="Calibri"/>
              </a:rPr>
              <a:t>the feeling or emotion that the author conveys in the text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1886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5830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069349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Shape 17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Write-Pair-Share Note-catcher </a:t>
            </a:r>
            <a:r>
              <a:rPr lang="en" sz="1200" b="0" i="0" u="none" strike="noStrike" cap="none" dirty="0">
                <a:solidFill>
                  <a:schemeClr val="dk1"/>
                </a:solidFill>
                <a:latin typeface="Calibri"/>
                <a:ea typeface="Calibri"/>
                <a:cs typeface="Calibri"/>
                <a:sym typeface="Calibri"/>
              </a:rPr>
              <a:t>with text-dependent questions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Word Choice, Tone, and Meaning Note-catcher </a:t>
            </a:r>
            <a:r>
              <a:rPr lang="en" sz="1200" b="0" i="0" u="none" strike="noStrike" cap="none" dirty="0">
                <a:solidFill>
                  <a:schemeClr val="dk1"/>
                </a:solidFill>
                <a:latin typeface="Calibri"/>
                <a:ea typeface="Calibri"/>
                <a:cs typeface="Calibri"/>
                <a:sym typeface="Calibri"/>
              </a:rPr>
              <a:t>(one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QuickWrite 7 (one per student; for homework)</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 (posted in the room)</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Write-Pair-Share</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Things Close Readers Do anchor chart </a:t>
            </a:r>
            <a:endParaRPr sz="1200" b="1" i="0" u="none" strike="noStrike" cap="none" dirty="0">
              <a:solidFill>
                <a:schemeClr val="dk1"/>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Choose strategic partnerships ahead of time. For this lesson, consider grouping a few of your strongest students together while you work directly with other students. On the other hand, heterogeneous pairs might be best. You know the composition of your class</a:t>
            </a:r>
            <a:r>
              <a:rPr lang="en-US" sz="1200" b="0"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best.</a:t>
            </a:r>
            <a:endParaRPr sz="1200" b="0" i="0" u="none" strike="noStrike" cap="none" dirty="0">
              <a:solidFill>
                <a:schemeClr val="dk1"/>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3478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Shape 18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96767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Shape 19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0571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Shape 19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rgbClr val="000000"/>
                </a:solidFill>
                <a:latin typeface="Calibri"/>
                <a:ea typeface="Calibri"/>
                <a:cs typeface="Calibri"/>
                <a:sym typeface="Calibri"/>
              </a:rPr>
              <a:t>Opening A. Engaging the Reader and Review Learning Targets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lang="en"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Share the slide.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share with a partner their QuickWrite 6 from their homework about Ha’s family’s possessions and what they might symbolize.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partners to discuss: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 “What might the objects described in the poem represent for each person? What evidence supports your ideas?”</a:t>
            </a:r>
            <a:endParaRPr sz="120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hear students’ reflections.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Collect, then review students’ QuickWrites to gauge their ability to infer symbolism.</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them that thinking about symbolism is challenging, and they will keep practicing throughout the year.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Student Look Fors/Listen Fors: </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Char char="●"/>
              <a:tabLst/>
              <a:defRPr/>
            </a:pPr>
            <a:r>
              <a:rPr lang="en" sz="1200" i="0" u="none" strike="noStrike" cap="none" dirty="0">
                <a:solidFill>
                  <a:schemeClr val="dk1"/>
                </a:solidFill>
                <a:latin typeface="Calibri"/>
                <a:ea typeface="Calibri"/>
                <a:cs typeface="Calibri"/>
                <a:sym typeface="Calibri"/>
              </a:rPr>
              <a:t>Listen for students to mention:</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Courier New" panose="02070309020205020404" pitchFamily="49" charset="0"/>
              <a:buChar char="o"/>
              <a:tabLst/>
              <a:defRPr/>
            </a:pPr>
            <a:r>
              <a:rPr lang="en" sz="1200" i="0" dirty="0">
                <a:solidFill>
                  <a:schemeClr val="dk1"/>
                </a:solidFill>
                <a:latin typeface="Calibri"/>
                <a:ea typeface="Calibri"/>
                <a:cs typeface="Calibri"/>
                <a:sym typeface="Calibri"/>
              </a:rPr>
              <a:t>By </a:t>
            </a:r>
            <a:r>
              <a:rPr lang="en" sz="1200" i="0" u="none" strike="noStrike" cap="none" dirty="0">
                <a:solidFill>
                  <a:schemeClr val="dk1"/>
                </a:solidFill>
                <a:latin typeface="Calibri"/>
                <a:ea typeface="Calibri"/>
                <a:cs typeface="Calibri"/>
                <a:sym typeface="Calibri"/>
              </a:rPr>
              <a:t>leaving these items behind they are leaving behind their hopes</a:t>
            </a:r>
            <a:r>
              <a:rPr lang="en" sz="1200" i="0" dirty="0">
                <a:solidFill>
                  <a:schemeClr val="dk1"/>
                </a:solidFill>
                <a:latin typeface="Calibri"/>
                <a:ea typeface="Calibri"/>
                <a:cs typeface="Calibri"/>
                <a:sym typeface="Calibri"/>
              </a:rPr>
              <a:t> and </a:t>
            </a:r>
            <a:r>
              <a:rPr lang="en" sz="1200" i="0" u="none" strike="noStrike" cap="none" dirty="0">
                <a:solidFill>
                  <a:schemeClr val="dk1"/>
                </a:solidFill>
                <a:latin typeface="Calibri"/>
                <a:ea typeface="Calibri"/>
                <a:cs typeface="Calibri"/>
                <a:sym typeface="Calibri"/>
              </a:rPr>
              <a:t>dreams of the future.</a:t>
            </a:r>
          </a:p>
          <a:p>
            <a:pPr marL="914400" marR="0" lvl="1" indent="-304800" algn="l" defTabSz="914400" rtl="0" eaLnBrk="1" fontAlgn="auto" latinLnBrk="0" hangingPunct="1">
              <a:lnSpc>
                <a:spcPct val="100000"/>
              </a:lnSpc>
              <a:spcBef>
                <a:spcPts val="0"/>
              </a:spcBef>
              <a:spcAft>
                <a:spcPts val="0"/>
              </a:spcAft>
              <a:buClr>
                <a:srgbClr val="000000"/>
              </a:buClr>
              <a:buSzPts val="1200"/>
              <a:buFont typeface="Courier New" panose="02070309020205020404" pitchFamily="49" charset="0"/>
              <a:buChar char="o"/>
              <a:tabLst/>
              <a:defRPr/>
            </a:pPr>
            <a:r>
              <a:rPr lang="en" sz="1200" i="0" u="none" strike="noStrike" cap="none" dirty="0">
                <a:solidFill>
                  <a:schemeClr val="dk1"/>
                </a:solidFill>
                <a:latin typeface="Calibri"/>
                <a:ea typeface="Calibri"/>
                <a:cs typeface="Calibri"/>
                <a:sym typeface="Calibri"/>
              </a:rPr>
              <a:t>Brother Quang’s report cards are symbols of his achievements </a:t>
            </a:r>
            <a:r>
              <a:rPr lang="en-US" sz="1200" i="0" u="none" strike="noStrike" cap="none" dirty="0">
                <a:solidFill>
                  <a:schemeClr val="dk1"/>
                </a:solidFill>
                <a:latin typeface="Calibri"/>
                <a:ea typeface="Calibri"/>
                <a:cs typeface="Calibri"/>
                <a:sym typeface="Calibri"/>
              </a:rPr>
              <a:t>and</a:t>
            </a:r>
            <a:r>
              <a:rPr lang="en" sz="1200" i="0" u="none" strike="noStrike" cap="none" dirty="0">
                <a:solidFill>
                  <a:schemeClr val="dk1"/>
                </a:solidFill>
                <a:latin typeface="Calibri"/>
                <a:ea typeface="Calibri"/>
                <a:cs typeface="Calibri"/>
                <a:sym typeface="Calibri"/>
              </a:rPr>
              <a:t> status.</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Courier New" panose="02070309020205020404" pitchFamily="49" charset="0"/>
              <a:buChar char="o"/>
              <a:tabLst/>
              <a:defRPr/>
            </a:pPr>
            <a:r>
              <a:rPr lang="en" sz="1200" i="0" u="none" strike="noStrike" cap="none" dirty="0">
                <a:solidFill>
                  <a:schemeClr val="dk1"/>
                </a:solidFill>
                <a:latin typeface="Calibri"/>
                <a:ea typeface="Calibri"/>
                <a:cs typeface="Calibri"/>
                <a:sym typeface="Calibri"/>
              </a:rPr>
              <a:t>Brother Vu’s leather belt represents his childhood ideals.</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Courier New" panose="02070309020205020404" pitchFamily="49" charset="0"/>
              <a:buChar char="o"/>
              <a:tabLst/>
              <a:defRPr/>
            </a:pPr>
            <a:r>
              <a:rPr lang="en" sz="1200" i="0" u="none" strike="noStrike" cap="none" dirty="0">
                <a:solidFill>
                  <a:schemeClr val="dk1"/>
                </a:solidFill>
                <a:latin typeface="Calibri"/>
                <a:ea typeface="Calibri"/>
                <a:cs typeface="Calibri"/>
                <a:sym typeface="Calibri"/>
              </a:rPr>
              <a:t>Brother Khoi’s glass jars symbolize his nurturing spirit.</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Courier New" panose="02070309020205020404" pitchFamily="49" charset="0"/>
              <a:buChar char="o"/>
              <a:tabLst/>
              <a:defRPr/>
            </a:pPr>
            <a:r>
              <a:rPr lang="en" sz="1200" i="0" u="none" strike="noStrike" cap="none" dirty="0">
                <a:solidFill>
                  <a:schemeClr val="dk1"/>
                </a:solidFill>
                <a:latin typeface="Calibri"/>
                <a:ea typeface="Calibri"/>
                <a:cs typeface="Calibri"/>
                <a:sym typeface="Calibri"/>
              </a:rPr>
              <a:t>The hammock, flowers, vines are all symbols of home and safety.</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Courier New" panose="02070309020205020404" pitchFamily="49" charset="0"/>
              <a:buChar char="o"/>
              <a:tabLst/>
              <a:defRPr/>
            </a:pPr>
            <a:r>
              <a:rPr lang="en" sz="1200" i="0" u="none" strike="noStrike" cap="none" dirty="0">
                <a:solidFill>
                  <a:schemeClr val="dk1"/>
                </a:solidFill>
                <a:latin typeface="Calibri"/>
                <a:ea typeface="Calibri"/>
                <a:cs typeface="Calibri"/>
                <a:sym typeface="Calibri"/>
              </a:rPr>
              <a:t>Mother’s photos symbolize her love for Father and hope for his return</a:t>
            </a:r>
            <a:r>
              <a:rPr lang="en" sz="1200" i="1" u="none" strike="noStrike" cap="none" dirty="0">
                <a:solidFill>
                  <a:schemeClr val="dk1"/>
                </a:solidFill>
                <a:latin typeface="Calibri"/>
                <a:ea typeface="Calibri"/>
                <a:cs typeface="Calibri"/>
                <a:sym typeface="Calibri"/>
              </a:rPr>
              <a:t>.</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Char char="●"/>
              <a:tabLst/>
              <a:defRPr/>
            </a:pPr>
            <a:r>
              <a:rPr lang="en" sz="1200" dirty="0">
                <a:solidFill>
                  <a:schemeClr val="dk1"/>
                </a:solidFill>
                <a:latin typeface="Calibri"/>
                <a:ea typeface="Calibri"/>
                <a:cs typeface="Calibri"/>
                <a:sym typeface="Calibri"/>
              </a:rPr>
              <a:t>Look for these in students’ QuickWrite responses.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struggling students with a stronger writer who can model thinking for them.</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2639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Shape 20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learning targets displayed for students.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writing the words on the board as you have students discuss the nuances in their meaning (argue/bicker, sprint/job, chuckle/snicker).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second target and read it aloud: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 can explain how nuances in word meanings contribute to the overall meaning of the poem.”</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Have students think, then turn and talk, about the word </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nuance.</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Define as needed and provide examples of </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nuance</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to clarify the meaning: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Argue</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US" sz="1200" b="0" i="1" u="none" strike="noStrike" cap="none" dirty="0">
                <a:solidFill>
                  <a:schemeClr val="dk1"/>
                </a:solidFill>
                <a:latin typeface="Calibri"/>
                <a:ea typeface="Calibri"/>
                <a:cs typeface="Calibri"/>
                <a:sym typeface="Calibri"/>
              </a:rPr>
              <a:t>and</a:t>
            </a:r>
            <a:r>
              <a:rPr lang="en" sz="1200" b="0" i="1" u="none" strike="noStrike" cap="none" dirty="0">
                <a:solidFill>
                  <a:schemeClr val="dk1"/>
                </a:solidFill>
                <a:latin typeface="Calibri"/>
                <a:ea typeface="Calibri"/>
                <a:cs typeface="Calibri"/>
                <a:sym typeface="Calibri"/>
              </a:rPr>
              <a:t>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bicker</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both mean to disagree, but they each have slightly different meaning and feeling (or tone). Argue is strong; it means you are really into it with someone. Bicker is like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light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arguing.  Let’s look at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sprint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&amp;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jog</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and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chuckle</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&amp;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snicker.</a:t>
            </a:r>
            <a:r>
              <a:rPr lang="en-US" sz="1200" b="0" i="1"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the </a:t>
            </a:r>
            <a:r>
              <a:rPr lang="en" sz="1200" dirty="0">
                <a:solidFill>
                  <a:schemeClr val="dk1"/>
                </a:solidFill>
                <a:latin typeface="Calibri"/>
                <a:ea typeface="Calibri"/>
                <a:cs typeface="Calibri"/>
                <a:sym typeface="Calibri"/>
              </a:rPr>
              <a:t>subtle</a:t>
            </a:r>
            <a:r>
              <a:rPr lang="en" sz="1200" b="0" i="0" u="none" strike="noStrike" cap="none" dirty="0">
                <a:solidFill>
                  <a:schemeClr val="dk1"/>
                </a:solidFill>
                <a:latin typeface="Calibri"/>
                <a:ea typeface="Calibri"/>
                <a:cs typeface="Calibri"/>
                <a:sym typeface="Calibri"/>
              </a:rPr>
              <a:t> differences in the other words, and cold call on pairs to respond.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“Today’s we will be examining how subtle nuances in the words in the poem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Wet and Crying</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affect the tone</a:t>
            </a:r>
            <a:r>
              <a:rPr lang="en" sz="1200" i="1"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feeling</a:t>
            </a:r>
            <a:r>
              <a:rPr lang="en" sz="1200"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and overall meaning of the text. As you look at how Ha’s tone changes in the poem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Wet and Crying,</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it will help you to understand more about how she is feeling about the events happening around her.”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will continue to make inferences and discuss their thinking with partners, small groups, and the class.</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understanding of </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nuance</a:t>
            </a:r>
            <a:r>
              <a:rPr lang="en" sz="1200" b="0" i="1" u="none" strike="noStrike" cap="none" dirty="0">
                <a:solidFill>
                  <a:schemeClr val="dk1"/>
                </a:solidFill>
                <a:latin typeface="Calibri"/>
                <a:ea typeface="Calibri"/>
                <a:cs typeface="Calibri"/>
                <a:sym typeface="Calibri"/>
              </a:rPr>
              <a: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Students likely will need this word defined: subtle differences in meaning. </a:t>
            </a:r>
            <a:endParaRPr i="0" dirty="0"/>
          </a:p>
          <a:p>
            <a:pPr marL="0" marR="0" lvl="0" indent="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Reviewing academic vocabulary words benefits all students developing academic language.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ELLs may be unfamiliar with more vocabulary words than are mentioned in this lesson. Check for comprehension of general words that most students would know.</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Some students may benefit from a visual representation of the nuances in these words. Consider having students briefly demonstrate by acting out “chuckling” and “snicker,” or consider other words such as “leap/hop” or “grin/smile.”</a:t>
            </a:r>
            <a:endParaRPr sz="1200" dirty="0">
              <a:latin typeface="Calibri"/>
              <a:ea typeface="Calibri"/>
              <a:cs typeface="Calibri"/>
              <a:sym typeface="Calibri"/>
            </a:endParaRPr>
          </a:p>
        </p:txBody>
      </p:sp>
    </p:spTree>
    <p:extLst>
      <p:ext uri="{BB962C8B-B14F-4D97-AF65-F5344CB8AC3E}">
        <p14:creationId xmlns:p14="http://schemas.microsoft.com/office/powerpoint/2010/main" val="3728774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Shape 21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Designated Partners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Write-Pair-Share about “Wet and Crying”</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will need their </a:t>
            </a:r>
            <a:r>
              <a:rPr lang="en" sz="1200" i="1" u="none" strike="noStrike" cap="none" dirty="0">
                <a:solidFill>
                  <a:schemeClr val="dk1"/>
                </a:solidFill>
                <a:latin typeface="Calibri"/>
                <a:ea typeface="Calibri"/>
                <a:cs typeface="Calibri"/>
                <a:sym typeface="Calibri"/>
              </a:rPr>
              <a:t>Inside Out and Back Again </a:t>
            </a:r>
            <a:r>
              <a:rPr lang="en" sz="1200" i="0" u="none" strike="noStrike" cap="none" dirty="0">
                <a:solidFill>
                  <a:schemeClr val="dk1"/>
                </a:solidFill>
                <a:latin typeface="Calibri"/>
                <a:ea typeface="Calibri"/>
                <a:cs typeface="Calibri"/>
                <a:sym typeface="Calibri"/>
              </a:rPr>
              <a:t>text for this activity.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Be sure that you have preassigned partners for this lesson and communicate those to your students prior to beginning the Work Time.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arrange their seating to work with the partners that you have assigned and to take out their novel.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the slide and allow students about 5 minutes to complete the task.</a:t>
            </a:r>
            <a:endParaRPr sz="1200" dirty="0">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Student Look Fors/Listen Fors: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be sharing the gist of the poem: Brother Vu doesn’t want the Communists to have the papaya, so he cuts it down.</a:t>
            </a:r>
            <a:endParaRPr sz="1200" i="0" dirty="0">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Remind students of the meaning of </a:t>
            </a:r>
            <a:r>
              <a:rPr lang="en" sz="1200" i="1" u="none" strike="noStrike" cap="none" dirty="0">
                <a:solidFill>
                  <a:srgbClr val="000000"/>
                </a:solidFill>
                <a:latin typeface="Calibri"/>
                <a:ea typeface="Calibri"/>
                <a:cs typeface="Calibri"/>
                <a:sym typeface="Calibri"/>
              </a:rPr>
              <a:t>gist</a:t>
            </a:r>
            <a:r>
              <a:rPr lang="en" sz="1200" i="0" u="none" strike="noStrike" cap="none" dirty="0">
                <a:solidFill>
                  <a:srgbClr val="000000"/>
                </a:solidFill>
                <a:latin typeface="Calibri"/>
                <a:ea typeface="Calibri"/>
                <a:cs typeface="Calibri"/>
                <a:sym typeface="Calibri"/>
              </a:rPr>
              <a:t> as needed</a:t>
            </a:r>
            <a:r>
              <a:rPr lang="en" sz="1200" dirty="0">
                <a:latin typeface="Calibri"/>
                <a:ea typeface="Calibri"/>
                <a:cs typeface="Calibri"/>
                <a:sym typeface="Calibri"/>
              </a:rPr>
              <a:t>: </a:t>
            </a:r>
            <a:r>
              <a:rPr lang="en-US" sz="1200" dirty="0">
                <a:latin typeface="Calibri"/>
                <a:ea typeface="Calibri"/>
                <a:cs typeface="Calibri"/>
                <a:sym typeface="Calibri"/>
              </a:rPr>
              <a:t>“</a:t>
            </a:r>
            <a:r>
              <a:rPr lang="en" sz="1200" i="1" dirty="0">
                <a:latin typeface="Calibri"/>
                <a:ea typeface="Calibri"/>
                <a:cs typeface="Calibri"/>
                <a:sym typeface="Calibri"/>
              </a:rPr>
              <a:t>the general idea, their initial sense of what the text is about</a:t>
            </a:r>
            <a:r>
              <a:rPr lang="en" sz="1200" dirty="0">
                <a:latin typeface="Calibri"/>
                <a:ea typeface="Calibri"/>
                <a:cs typeface="Calibri"/>
                <a:sym typeface="Calibri"/>
              </a:rPr>
              <a:t>.</a:t>
            </a:r>
            <a:r>
              <a:rPr lang="en-US" sz="1200" dirty="0">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Consider partnering ELL students who speak the same home language when discussion of complex content is required. This can allow students to have more meaningful discussions and clarify points in their native language.</a:t>
            </a:r>
            <a:endParaRPr sz="1200" dirty="0">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92890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Clr>
                <a:schemeClr val="dk1"/>
              </a:buClr>
              <a:buSzPts val="12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 Group</a:t>
            </a:r>
            <a:endParaRPr dirty="0"/>
          </a:p>
          <a:p>
            <a:pPr marL="0" marR="0" lvl="0" indent="0" algn="l" rtl="0">
              <a:lnSpc>
                <a:spcPct val="100000"/>
              </a:lnSpc>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1" i="0" u="none" strike="noStrike" cap="none" dirty="0">
                <a:solidFill>
                  <a:schemeClr val="dk1"/>
                </a:solidFill>
                <a:latin typeface="Calibri"/>
                <a:ea typeface="Calibri"/>
                <a:cs typeface="Calibri"/>
                <a:sym typeface="Calibri"/>
              </a:rPr>
              <a:t>Work Time A. Write-Pair-Share about “Wet and Crying” </a:t>
            </a:r>
            <a:endParaRPr dirty="0"/>
          </a:p>
          <a:p>
            <a:pPr marL="0" marR="0" lvl="0" indent="0" algn="l" rtl="0">
              <a:lnSpc>
                <a:spcPct val="100000"/>
              </a:lnSpc>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Write-Pair-Share protocol is introduced in this lesson, be sure to review it before presenting to students.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Anticipate that you may need to model the process and prepare to do so if needed.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Write-Pair-Share Note-catcher.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the Write-Pair-Share protocol with these basic directions: </a:t>
            </a:r>
            <a:endParaRPr dirty="0"/>
          </a:p>
          <a:p>
            <a:pPr marL="914400" marR="0" lvl="1" indent="-304800" algn="l" rtl="0">
              <a:lnSpc>
                <a:spcPct val="100000"/>
              </a:lnSpc>
              <a:spcBef>
                <a:spcPts val="0"/>
              </a:spcBef>
              <a:spcAft>
                <a:spcPts val="0"/>
              </a:spcAft>
              <a:buClr>
                <a:schemeClr val="dk1"/>
              </a:buClr>
              <a:buSzPts val="1200"/>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Listen to the text-dependent question from the note-catcher.</a:t>
            </a:r>
            <a:r>
              <a:rPr lang="en-US" sz="1200" b="0" i="1"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Think about your answer. Use the novel as a resource, and look for details from the text.</a:t>
            </a:r>
            <a:r>
              <a:rPr lang="en-US" sz="1200" b="0" i="1"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Write your answer, making sure to refer to details from the text.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a:p>
            <a:pPr marL="914400" marR="0" lvl="1" indent="-304800" algn="l" rtl="0">
              <a:lnSpc>
                <a:spcPct val="100000"/>
              </a:lnSpc>
              <a:spcBef>
                <a:spcPts val="0"/>
              </a:spcBef>
              <a:spcAft>
                <a:spcPts val="0"/>
              </a:spcAft>
              <a:buClr>
                <a:schemeClr val="dk1"/>
              </a:buClr>
              <a:buSzPts val="1200"/>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When given a signal, share your writing with your partner.</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(Pairs decide who will share first and who will listen.)</a:t>
            </a:r>
            <a:endParaRPr dirty="0"/>
          </a:p>
          <a:p>
            <a:pPr marL="914400" marR="0" lvl="1" indent="-304800" algn="l" rtl="0">
              <a:lnSpc>
                <a:spcPct val="100000"/>
              </a:lnSpc>
              <a:spcBef>
                <a:spcPts val="0"/>
              </a:spcBef>
              <a:spcAft>
                <a:spcPts val="0"/>
              </a:spcAft>
              <a:buClr>
                <a:schemeClr val="dk1"/>
              </a:buClr>
              <a:buSzPts val="1200"/>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After both people have shared, write down any new thinking.</a:t>
            </a:r>
            <a:r>
              <a:rPr lang="en-US" sz="1200" b="0" i="1"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Repeat with the next question; let the other partner share first.</a:t>
            </a:r>
            <a:r>
              <a:rPr lang="en-US" sz="1200" b="0" i="1" u="none" strike="noStrike" cap="none" dirty="0">
                <a:solidFill>
                  <a:schemeClr val="dk1"/>
                </a:solidFill>
                <a:latin typeface="Calibri"/>
                <a:ea typeface="Calibri"/>
                <a:cs typeface="Calibri"/>
                <a:sym typeface="Calibri"/>
              </a:rPr>
              <a:t>”</a:t>
            </a:r>
            <a:endParaRPr lang="en" sz="1200" b="0" i="1"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Each round/question will take </a:t>
            </a:r>
            <a:r>
              <a:rPr lang="en" sz="1200" i="1" dirty="0">
                <a:solidFill>
                  <a:schemeClr val="dk1"/>
                </a:solidFill>
                <a:latin typeface="Calibri"/>
                <a:ea typeface="Calibri"/>
                <a:cs typeface="Calibri"/>
                <a:sym typeface="Calibri"/>
              </a:rPr>
              <a:t>4-5</a:t>
            </a:r>
            <a:r>
              <a:rPr lang="en" sz="1200" b="0" i="1" u="none" strike="noStrike" cap="none" dirty="0">
                <a:solidFill>
                  <a:schemeClr val="dk1"/>
                </a:solidFill>
                <a:latin typeface="Calibri"/>
                <a:ea typeface="Calibri"/>
                <a:cs typeface="Calibri"/>
                <a:sym typeface="Calibri"/>
              </a:rPr>
              <a:t> minutes</a:t>
            </a:r>
            <a:r>
              <a:rPr lang="en" sz="1200" b="0" i="0" u="none" strike="noStrike" cap="none" dirty="0">
                <a:solidFill>
                  <a:schemeClr val="dk1"/>
                </a:solidFill>
                <a:latin typeface="Calibri"/>
                <a:ea typeface="Calibri"/>
                <a:cs typeface="Calibri"/>
                <a:sym typeface="Calibri"/>
              </a:rPr>
              <a:t>.</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the protocol.</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struggle with following multiple-step directions, consider displaying these directions using a document camera or Smartboard. Another option is to type up these instructions for students to have in hand.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0138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Shape 5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8"/>
        <p:cNvGrpSpPr/>
        <p:nvPr/>
      </p:nvGrpSpPr>
      <p:grpSpPr>
        <a:xfrm>
          <a:off x="0" y="0"/>
          <a:ext cx="0" cy="0"/>
          <a:chOff x="0" y="0"/>
          <a:chExt cx="0" cy="0"/>
        </a:xfrm>
      </p:grpSpPr>
      <p:sp>
        <p:nvSpPr>
          <p:cNvPr id="59" name="Shape 5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1" name="Shape 6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1" name="Shape 7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4" name="Shape 7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5"/>
        <p:cNvGrpSpPr/>
        <p:nvPr/>
      </p:nvGrpSpPr>
      <p:grpSpPr>
        <a:xfrm>
          <a:off x="0" y="0"/>
          <a:ext cx="0" cy="0"/>
          <a:chOff x="0" y="0"/>
          <a:chExt cx="0" cy="0"/>
        </a:xfrm>
      </p:grpSpPr>
      <p:sp>
        <p:nvSpPr>
          <p:cNvPr id="76" name="Shape 7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Shape 7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78" name="Shape 78"/>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79" name="Shape 7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0" name="Shape 8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1"/>
        <p:cNvGrpSpPr/>
        <p:nvPr/>
      </p:nvGrpSpPr>
      <p:grpSpPr>
        <a:xfrm>
          <a:off x="0" y="0"/>
          <a:ext cx="0" cy="0"/>
          <a:chOff x="0" y="0"/>
          <a:chExt cx="0" cy="0"/>
        </a:xfrm>
      </p:grpSpPr>
      <p:sp>
        <p:nvSpPr>
          <p:cNvPr id="82" name="Shape 8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3" name="Shape 8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4"/>
        <p:cNvGrpSpPr/>
        <p:nvPr/>
      </p:nvGrpSpPr>
      <p:grpSpPr>
        <a:xfrm>
          <a:off x="0" y="0"/>
          <a:ext cx="0" cy="0"/>
          <a:chOff x="0" y="0"/>
          <a:chExt cx="0" cy="0"/>
        </a:xfrm>
      </p:grpSpPr>
      <p:sp>
        <p:nvSpPr>
          <p:cNvPr id="85" name="Shape 8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86" name="Shape 86"/>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7" name="Shape 8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8"/>
        <p:cNvGrpSpPr/>
        <p:nvPr/>
      </p:nvGrpSpPr>
      <p:grpSpPr>
        <a:xfrm>
          <a:off x="0" y="0"/>
          <a:ext cx="0" cy="0"/>
          <a:chOff x="0" y="0"/>
          <a:chExt cx="0" cy="0"/>
        </a:xfrm>
      </p:grpSpPr>
      <p:sp>
        <p:nvSpPr>
          <p:cNvPr id="89" name="Shape 8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6942118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978463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35C5EEC-25DB-4F9F-9802-D9385AE9C3DB}"/>
              </a:ext>
            </a:extLst>
          </p:cNvPr>
          <p:cNvPicPr>
            <a:picLocks noChangeAspect="1"/>
          </p:cNvPicPr>
          <p:nvPr userDrawn="1"/>
        </p:nvPicPr>
        <p:blipFill>
          <a:blip r:embed="rId13"/>
          <a:stretch>
            <a:fillRect/>
          </a:stretch>
        </p:blipFill>
        <p:spPr>
          <a:xfrm>
            <a:off x="8382000" y="4955168"/>
            <a:ext cx="762000" cy="142875"/>
          </a:xfrm>
          <a:prstGeom prst="rect">
            <a:avLst/>
          </a:prstGeom>
        </p:spPr>
      </p:pic>
      <p:pic>
        <p:nvPicPr>
          <p:cNvPr id="5" name="Picture 4">
            <a:extLst>
              <a:ext uri="{FF2B5EF4-FFF2-40B4-BE49-F238E27FC236}">
                <a16:creationId xmlns:a16="http://schemas.microsoft.com/office/drawing/2014/main" id="{D1AF540F-BD99-4E61-8A05-D0C4A35EC399}"/>
              </a:ext>
            </a:extLst>
          </p:cNvPr>
          <p:cNvPicPr>
            <a:picLocks noChangeAspect="1"/>
          </p:cNvPicPr>
          <p:nvPr userDrawn="1"/>
        </p:nvPicPr>
        <p:blipFill>
          <a:blip r:embed="rId14"/>
          <a:stretch>
            <a:fillRect/>
          </a:stretch>
        </p:blipFill>
        <p:spPr>
          <a:xfrm>
            <a:off x="4181094" y="4476173"/>
            <a:ext cx="781812" cy="651510"/>
          </a:xfrm>
          <a:prstGeom prst="rect">
            <a:avLst/>
          </a:prstGeom>
        </p:spPr>
      </p:pic>
      <p:pic>
        <p:nvPicPr>
          <p:cNvPr id="10" name="Picture 9">
            <a:extLst>
              <a:ext uri="{FF2B5EF4-FFF2-40B4-BE49-F238E27FC236}">
                <a16:creationId xmlns:a16="http://schemas.microsoft.com/office/drawing/2014/main" id="{F0359E58-296D-4513-B4FB-BE82160A3EC2}"/>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2359B00-4242-4D1C-891E-69FEF9D73AB3}"/>
              </a:ext>
            </a:extLst>
          </p:cNvPr>
          <p:cNvPicPr>
            <a:picLocks noChangeAspect="1"/>
          </p:cNvPicPr>
          <p:nvPr userDrawn="1"/>
        </p:nvPicPr>
        <p:blipFill>
          <a:blip r:embed="rId14"/>
          <a:stretch>
            <a:fillRect/>
          </a:stretch>
        </p:blipFill>
        <p:spPr>
          <a:xfrm>
            <a:off x="8365808" y="4936130"/>
            <a:ext cx="762000" cy="142875"/>
          </a:xfrm>
          <a:prstGeom prst="rect">
            <a:avLst/>
          </a:prstGeom>
        </p:spPr>
      </p:pic>
      <p:pic>
        <p:nvPicPr>
          <p:cNvPr id="5" name="Picture 4">
            <a:extLst>
              <a:ext uri="{FF2B5EF4-FFF2-40B4-BE49-F238E27FC236}">
                <a16:creationId xmlns:a16="http://schemas.microsoft.com/office/drawing/2014/main" id="{44C84B08-7873-431C-B934-46BE86E77850}"/>
              </a:ext>
            </a:extLst>
          </p:cNvPr>
          <p:cNvPicPr>
            <a:picLocks noChangeAspect="1"/>
          </p:cNvPicPr>
          <p:nvPr userDrawn="1"/>
        </p:nvPicPr>
        <p:blipFill>
          <a:blip r:embed="rId15"/>
          <a:stretch>
            <a:fillRect/>
          </a:stretch>
        </p:blipFill>
        <p:spPr>
          <a:xfrm>
            <a:off x="4219821" y="4556536"/>
            <a:ext cx="704357" cy="586964"/>
          </a:xfrm>
          <a:prstGeom prst="rect">
            <a:avLst/>
          </a:prstGeom>
        </p:spPr>
      </p:pic>
      <p:pic>
        <p:nvPicPr>
          <p:cNvPr id="7" name="Picture 6">
            <a:extLst>
              <a:ext uri="{FF2B5EF4-FFF2-40B4-BE49-F238E27FC236}">
                <a16:creationId xmlns:a16="http://schemas.microsoft.com/office/drawing/2014/main" id="{457DD89A-2645-4572-A768-8B6F050DF962}"/>
              </a:ext>
            </a:extLst>
          </p:cNvPr>
          <p:cNvPicPr>
            <a:picLocks noChangeAspect="1"/>
          </p:cNvPicPr>
          <p:nvPr userDrawn="1"/>
        </p:nvPicPr>
        <p:blipFill>
          <a:blip r:embed="rId16"/>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82" r:id="rId11"/>
    <p:sldLayoutId id="214748368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a:solidFill>
                  <a:schemeClr val="dk1"/>
                </a:solidFill>
                <a:latin typeface="Century Gothic"/>
                <a:ea typeface="Century Gothic"/>
                <a:cs typeface="Century Gothic"/>
                <a:sym typeface="Century Gothic"/>
              </a:rPr>
              <a:t>Grade 8: Module 1: Unit 1: Lesson 12</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0" name="Shape 170"/>
          <p:cNvSpPr txBox="1">
            <a:spLocks noGrp="1"/>
          </p:cNvSpPr>
          <p:nvPr>
            <p:ph type="body" idx="1"/>
          </p:nvPr>
        </p:nvSpPr>
        <p:spPr>
          <a:xfrm>
            <a:off x="311700" y="978440"/>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endParaRPr lang="en"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50-80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In this lesson, students will be introduced to the Word Choice, Tone, and Meaning note-catcher, which serves as a scaffold toward the End of Unit Assessment. Here, students use this note-catcher to help them carefully analyze a single poem. In the next lesson, they use this same note-catcher as they analyze a second poem as well as a new informational text. </a:t>
            </a:r>
            <a:br>
              <a:rPr lang="en" sz="1600" b="0" i="0" u="none" strike="noStrike" cap="none" dirty="0">
                <a:solidFill>
                  <a:schemeClr val="dk1"/>
                </a:solidFill>
                <a:latin typeface="Century Gothic"/>
                <a:ea typeface="Century Gothic"/>
                <a:cs typeface="Century Gothic"/>
                <a:sym typeface="Century Gothic"/>
              </a:rPr>
            </a:b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r>
              <a:rPr lang="en" dirty="0"/>
              <a:t>:</a:t>
            </a:r>
            <a:endParaRPr dirty="0"/>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make inferences to deepen my understanding of </a:t>
            </a:r>
            <a:r>
              <a:rPr lang="en" sz="1600" b="0" i="1" u="none" strike="noStrike" cap="none" dirty="0">
                <a:solidFill>
                  <a:schemeClr val="dk1"/>
                </a:solidFill>
                <a:latin typeface="Century Gothic"/>
                <a:ea typeface="Century Gothic"/>
                <a:cs typeface="Century Gothic"/>
                <a:sym typeface="Century Gothic"/>
              </a:rPr>
              <a:t>Inside Out &amp; Back Again</a:t>
            </a:r>
            <a:r>
              <a:rPr lang="en" sz="1600" i="1" dirty="0">
                <a:solidFill>
                  <a:schemeClr val="dk1"/>
                </a:solidFill>
              </a:rPr>
              <a:t>.</a:t>
            </a:r>
            <a:endParaRPr sz="1600" i="1" dirty="0">
              <a:solidFill>
                <a:schemeClr val="dk1"/>
              </a:solidFill>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explain how nuances in word meanings contribute to the overall tone of the poem.</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participate in discussions about the text with a partner, small group, and whole class.</a:t>
            </a:r>
            <a:endParaRPr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Let’s Write, Pair, &amp; Share</a:t>
            </a:r>
            <a:endParaRPr/>
          </a:p>
        </p:txBody>
      </p:sp>
      <p:pic>
        <p:nvPicPr>
          <p:cNvPr id="228" name="Shape 228"/>
          <p:cNvPicPr preferRelativeResize="0"/>
          <p:nvPr/>
        </p:nvPicPr>
        <p:blipFill rotWithShape="1">
          <a:blip r:embed="rId3">
            <a:alphaModFix/>
          </a:blip>
          <a:srcRect/>
          <a:stretch/>
        </p:blipFill>
        <p:spPr>
          <a:xfrm>
            <a:off x="375829" y="906875"/>
            <a:ext cx="4196170" cy="3919065"/>
          </a:xfrm>
          <a:prstGeom prst="rect">
            <a:avLst/>
          </a:prstGeom>
          <a:noFill/>
          <a:ln>
            <a:noFill/>
          </a:ln>
        </p:spPr>
      </p:pic>
      <p:sp>
        <p:nvSpPr>
          <p:cNvPr id="229" name="Shape 229"/>
          <p:cNvSpPr txBox="1"/>
          <p:nvPr/>
        </p:nvSpPr>
        <p:spPr>
          <a:xfrm>
            <a:off x="5017040" y="988516"/>
            <a:ext cx="3815259" cy="383742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Remember:</a:t>
            </a:r>
            <a:endParaRPr dirty="0"/>
          </a:p>
          <a:p>
            <a:pPr marL="457200" marR="0" lvl="0" indent="-457200" algn="l" rtl="0">
              <a:lnSpc>
                <a:spcPct val="100000"/>
              </a:lnSpc>
              <a:spcBef>
                <a:spcPts val="0"/>
              </a:spcBef>
              <a:spcAft>
                <a:spcPts val="0"/>
              </a:spcAft>
              <a:buClr>
                <a:srgbClr val="000000"/>
              </a:buClr>
              <a:buSzPts val="2400"/>
              <a:buFont typeface="Arial"/>
              <a:buAutoNum type="arabicPeriod"/>
            </a:pPr>
            <a:r>
              <a:rPr lang="en" sz="2400" b="0" i="0" u="none" strike="noStrike" cap="none" dirty="0">
                <a:solidFill>
                  <a:srgbClr val="000000"/>
                </a:solidFill>
                <a:latin typeface="Century Gothic"/>
                <a:ea typeface="Century Gothic"/>
                <a:cs typeface="Century Gothic"/>
                <a:sym typeface="Century Gothic"/>
              </a:rPr>
              <a:t>Write your own thoughts to the questions.</a:t>
            </a:r>
            <a:endParaRPr dirty="0"/>
          </a:p>
          <a:p>
            <a:pPr marL="457200" marR="0" lvl="0" indent="-457200" algn="l" rtl="0">
              <a:lnSpc>
                <a:spcPct val="100000"/>
              </a:lnSpc>
              <a:spcBef>
                <a:spcPts val="0"/>
              </a:spcBef>
              <a:spcAft>
                <a:spcPts val="0"/>
              </a:spcAft>
              <a:buClr>
                <a:srgbClr val="000000"/>
              </a:buClr>
              <a:buSzPts val="2400"/>
              <a:buFont typeface="Arial"/>
              <a:buAutoNum type="arabicPeriod"/>
            </a:pPr>
            <a:r>
              <a:rPr lang="en" sz="2400" b="0" i="0" u="none" strike="noStrike" cap="none" dirty="0">
                <a:solidFill>
                  <a:srgbClr val="000000"/>
                </a:solidFill>
                <a:latin typeface="Century Gothic"/>
                <a:ea typeface="Century Gothic"/>
                <a:cs typeface="Century Gothic"/>
                <a:sym typeface="Century Gothic"/>
              </a:rPr>
              <a:t>Pair with your partner &amp; share your thinking.</a:t>
            </a:r>
            <a:endParaRPr dirty="0"/>
          </a:p>
          <a:p>
            <a:pPr marL="457200" marR="0" lvl="0" indent="-457200" algn="l" rtl="0">
              <a:lnSpc>
                <a:spcPct val="100000"/>
              </a:lnSpc>
              <a:spcBef>
                <a:spcPts val="0"/>
              </a:spcBef>
              <a:spcAft>
                <a:spcPts val="0"/>
              </a:spcAft>
              <a:buClr>
                <a:srgbClr val="000000"/>
              </a:buClr>
              <a:buSzPts val="2400"/>
              <a:buFont typeface="Arial"/>
              <a:buAutoNum type="arabicPeriod"/>
            </a:pPr>
            <a:r>
              <a:rPr lang="en" sz="2400" b="0" i="0" u="none" strike="noStrike" cap="none" dirty="0">
                <a:solidFill>
                  <a:srgbClr val="000000"/>
                </a:solidFill>
                <a:latin typeface="Century Gothic"/>
                <a:ea typeface="Century Gothic"/>
                <a:cs typeface="Century Gothic"/>
                <a:sym typeface="Century Gothic"/>
              </a:rPr>
              <a:t>Add any new thoughts to your chart.</a:t>
            </a:r>
            <a:endParaRPr dirty="0"/>
          </a:p>
          <a:p>
            <a:pPr marL="457200" marR="0" lvl="0" indent="-304800" algn="l" rtl="0">
              <a:lnSpc>
                <a:spcPct val="100000"/>
              </a:lnSpc>
              <a:spcBef>
                <a:spcPts val="0"/>
              </a:spcBef>
              <a:spcAft>
                <a:spcPts val="0"/>
              </a:spcAft>
              <a:buClr>
                <a:srgbClr val="000000"/>
              </a:buClr>
              <a:buSzPts val="2400"/>
              <a:buFont typeface="Arial"/>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Picture 4" descr="https://lh6.googleusercontent.com/e9dbMPsQcXZzKXuPssrn_YiZn-wsWA0nSnIZYiFJQzmqpviKyPQPWQ6FSRP6OF8sSIUlfFdNPlKCP3q6lbNggmYInca1O3rZhkCq81lYgd7ThgaMv9WjVn96U6YKEGxozzOzLhy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6981" y="4326189"/>
            <a:ext cx="590550" cy="6286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200" b="0" i="0" u="none" strike="noStrike" cap="none" dirty="0">
                <a:solidFill>
                  <a:schemeClr val="dk1"/>
                </a:solidFill>
                <a:latin typeface="Century Gothic"/>
                <a:ea typeface="Century Gothic"/>
                <a:cs typeface="Century Gothic"/>
                <a:sym typeface="Century Gothic"/>
              </a:rPr>
              <a:t>Let’s Examine the Author’s Word Choice</a:t>
            </a:r>
            <a:endParaRPr dirty="0"/>
          </a:p>
        </p:txBody>
      </p:sp>
      <p:pic>
        <p:nvPicPr>
          <p:cNvPr id="235" name="Shape 235"/>
          <p:cNvPicPr preferRelativeResize="0"/>
          <p:nvPr/>
        </p:nvPicPr>
        <p:blipFill rotWithShape="1">
          <a:blip r:embed="rId3">
            <a:alphaModFix/>
          </a:blip>
          <a:srcRect/>
          <a:stretch/>
        </p:blipFill>
        <p:spPr>
          <a:xfrm>
            <a:off x="4615542" y="1153886"/>
            <a:ext cx="3921498" cy="3989614"/>
          </a:xfrm>
          <a:prstGeom prst="rect">
            <a:avLst/>
          </a:prstGeom>
          <a:noFill/>
          <a:ln>
            <a:noFill/>
          </a:ln>
        </p:spPr>
      </p:pic>
      <p:sp>
        <p:nvSpPr>
          <p:cNvPr id="236" name="Shape 236"/>
          <p:cNvSpPr txBox="1"/>
          <p:nvPr/>
        </p:nvSpPr>
        <p:spPr>
          <a:xfrm>
            <a:off x="424543" y="1547154"/>
            <a:ext cx="3821722" cy="1385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800" b="0" i="0" u="none" strike="noStrike" cap="none" dirty="0">
                <a:solidFill>
                  <a:srgbClr val="000000"/>
                </a:solidFill>
                <a:latin typeface="Century Gothic"/>
                <a:ea typeface="Century Gothic"/>
                <a:cs typeface="Century Gothic"/>
                <a:sym typeface="Century Gothic"/>
              </a:rPr>
              <a:t>First, we’ll practice together with column 1.</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200" b="0" i="0" u="none" strike="noStrike" cap="none">
                <a:solidFill>
                  <a:schemeClr val="dk1"/>
                </a:solidFill>
                <a:latin typeface="Century Gothic"/>
                <a:ea typeface="Century Gothic"/>
                <a:cs typeface="Century Gothic"/>
                <a:sym typeface="Century Gothic"/>
              </a:rPr>
              <a:t>Let’s Talk Tone</a:t>
            </a:r>
            <a:endParaRPr/>
          </a:p>
        </p:txBody>
      </p:sp>
      <p:pic>
        <p:nvPicPr>
          <p:cNvPr id="242" name="Shape 242"/>
          <p:cNvPicPr preferRelativeResize="0"/>
          <p:nvPr/>
        </p:nvPicPr>
        <p:blipFill rotWithShape="1">
          <a:blip r:embed="rId3">
            <a:alphaModFix/>
          </a:blip>
          <a:srcRect/>
          <a:stretch/>
        </p:blipFill>
        <p:spPr>
          <a:xfrm>
            <a:off x="3582721" y="790388"/>
            <a:ext cx="4030355" cy="4164452"/>
          </a:xfrm>
          <a:prstGeom prst="rect">
            <a:avLst/>
          </a:prstGeom>
          <a:noFill/>
          <a:ln>
            <a:noFill/>
          </a:ln>
        </p:spPr>
      </p:pic>
      <p:sp>
        <p:nvSpPr>
          <p:cNvPr id="243" name="Shape 243"/>
          <p:cNvSpPr txBox="1"/>
          <p:nvPr/>
        </p:nvSpPr>
        <p:spPr>
          <a:xfrm>
            <a:off x="311700" y="1493182"/>
            <a:ext cx="3372026" cy="2246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800" b="0" i="0" u="none" strike="noStrike" cap="none" dirty="0">
                <a:solidFill>
                  <a:srgbClr val="000000"/>
                </a:solidFill>
                <a:latin typeface="Century Gothic"/>
                <a:ea typeface="Century Gothic"/>
                <a:cs typeface="Century Gothic"/>
                <a:sym typeface="Century Gothic"/>
              </a:rPr>
              <a:t>Next, we’ll practice together with column 2.</a:t>
            </a:r>
            <a:endParaRPr dirty="0"/>
          </a:p>
          <a:p>
            <a:pPr marL="0" marR="0" lvl="0" indent="0" algn="l" rtl="0">
              <a:lnSpc>
                <a:spcPct val="100000"/>
              </a:lnSpc>
              <a:spcBef>
                <a:spcPts val="0"/>
              </a:spcBef>
              <a:spcAft>
                <a:spcPts val="0"/>
              </a:spcAft>
              <a:buNone/>
            </a:pPr>
            <a:endParaRPr sz="2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800" b="0" i="0" u="none" strike="noStrike" cap="none" dirty="0">
              <a:solidFill>
                <a:srgbClr val="000000"/>
              </a:solidFill>
              <a:latin typeface="Century Gothic"/>
              <a:ea typeface="Century Gothic"/>
              <a:cs typeface="Century Gothic"/>
              <a:sym typeface="Century Gothic"/>
            </a:endParaRPr>
          </a:p>
        </p:txBody>
      </p:sp>
      <p:pic>
        <p:nvPicPr>
          <p:cNvPr id="5" name="Picture 4" descr="https://lh6.googleusercontent.com/e9dbMPsQcXZzKXuPssrn_YiZn-wsWA0nSnIZYiFJQzmqpviKyPQPWQ6FSRP6OF8sSIUlfFdNPlKCP3q6lbNggmYInca1O3rZhkCq81lYgd7ThgaMv9WjVn96U6YKEGxozzOzLhy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6981" y="4326189"/>
            <a:ext cx="590550" cy="62865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77122" y="4297681"/>
            <a:ext cx="635523" cy="6355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Shape 2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Let’s Add to Our Things Close Readers Do Anchor Chart</a:t>
            </a:r>
            <a:endParaRPr/>
          </a:p>
        </p:txBody>
      </p:sp>
      <p:sp>
        <p:nvSpPr>
          <p:cNvPr id="249" name="Shape 249"/>
          <p:cNvSpPr txBox="1">
            <a:spLocks noGrp="1"/>
          </p:cNvSpPr>
          <p:nvPr>
            <p:ph type="body" idx="1"/>
          </p:nvPr>
        </p:nvSpPr>
        <p:spPr>
          <a:xfrm>
            <a:off x="311700" y="1081046"/>
            <a:ext cx="8625471" cy="3662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Get the gist – get your initial sense of what the text is mostly about </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Reread</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Cite evidence</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Use details from the text to make inferences</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Use context clues to figure out word meanings</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Talk with others about the text</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Notice details</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Answer questions based on the text</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Pay attention to text structure: titles and headings (in informational text)</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0" i="0" u="none" strike="noStrike" cap="none" dirty="0">
                <a:solidFill>
                  <a:srgbClr val="000000"/>
                </a:solidFill>
                <a:sym typeface="Century Gothic"/>
              </a:rPr>
              <a:t>Consider author’s purpose/perspective </a:t>
            </a:r>
            <a:endParaRPr sz="1900" dirty="0"/>
          </a:p>
          <a:p>
            <a:pPr marL="457200" marR="0" lvl="0" indent="-342900" algn="l" rtl="0">
              <a:lnSpc>
                <a:spcPct val="100000"/>
              </a:lnSpc>
              <a:spcBef>
                <a:spcPts val="0"/>
              </a:spcBef>
              <a:spcAft>
                <a:spcPts val="0"/>
              </a:spcAft>
              <a:buClr>
                <a:srgbClr val="000000"/>
              </a:buClr>
              <a:buSzPts val="1800"/>
              <a:buFont typeface="Century Gothic"/>
              <a:buChar char="●"/>
            </a:pPr>
            <a:r>
              <a:rPr lang="en" sz="1900" b="1" i="0" u="none" strike="noStrike" cap="none" dirty="0">
                <a:solidFill>
                  <a:srgbClr val="000000"/>
                </a:solidFill>
                <a:sym typeface="Century Gothic"/>
              </a:rPr>
              <a:t>Think about how the author’s word choice contributes to tone and meaning</a:t>
            </a:r>
            <a:endParaRPr sz="19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dirty="0">
                <a:solidFill>
                  <a:schemeClr val="dk1"/>
                </a:solidFill>
                <a:latin typeface="Century Gothic"/>
                <a:ea typeface="Century Gothic"/>
                <a:cs typeface="Century Gothic"/>
                <a:sym typeface="Century Gothic"/>
              </a:rPr>
              <a:t>Let’s </a:t>
            </a:r>
            <a:r>
              <a:rPr lang="en" sz="3000" dirty="0"/>
              <a:t>Ask</a:t>
            </a:r>
            <a:r>
              <a:rPr lang="en" sz="3000" b="0" i="0" u="none" strike="noStrike" cap="none" dirty="0">
                <a:solidFill>
                  <a:schemeClr val="dk1"/>
                </a:solidFill>
                <a:latin typeface="Century Gothic"/>
                <a:ea typeface="Century Gothic"/>
                <a:cs typeface="Century Gothic"/>
                <a:sym typeface="Century Gothic"/>
              </a:rPr>
              <a:t>: What</a:t>
            </a:r>
            <a:r>
              <a:rPr lang="en" sz="3000" dirty="0"/>
              <a:t> Happens </a:t>
            </a:r>
            <a:r>
              <a:rPr lang="en" sz="3000" b="0" i="0" u="none" strike="noStrike" cap="none" dirty="0">
                <a:solidFill>
                  <a:schemeClr val="dk1"/>
                </a:solidFill>
                <a:latin typeface="Century Gothic"/>
                <a:ea typeface="Century Gothic"/>
                <a:cs typeface="Century Gothic"/>
                <a:sym typeface="Century Gothic"/>
              </a:rPr>
              <a:t>to </a:t>
            </a:r>
            <a:r>
              <a:rPr lang="en" sz="3000" dirty="0"/>
              <a:t>hope?</a:t>
            </a:r>
            <a:endParaRPr sz="3000" b="0" i="0" u="none" strike="noStrike" cap="none" dirty="0">
              <a:solidFill>
                <a:schemeClr val="dk1"/>
              </a:solidFill>
              <a:latin typeface="Century Gothic"/>
              <a:ea typeface="Century Gothic"/>
              <a:cs typeface="Century Gothic"/>
              <a:sym typeface="Century Gothic"/>
            </a:endParaRPr>
          </a:p>
        </p:txBody>
      </p:sp>
      <p:sp>
        <p:nvSpPr>
          <p:cNvPr id="255" name="Shape 255"/>
          <p:cNvSpPr txBox="1">
            <a:spLocks noGrp="1"/>
          </p:cNvSpPr>
          <p:nvPr>
            <p:ph type="body" idx="1"/>
          </p:nvPr>
        </p:nvSpPr>
        <p:spPr>
          <a:xfrm>
            <a:off x="475950" y="11249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br>
              <a:rPr lang="en" sz="18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p:txBody>
      </p:sp>
      <p:pic>
        <p:nvPicPr>
          <p:cNvPr id="6"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
        <p:nvSpPr>
          <p:cNvPr id="2" name="TextBox 1"/>
          <p:cNvSpPr txBox="1"/>
          <p:nvPr/>
        </p:nvSpPr>
        <p:spPr>
          <a:xfrm>
            <a:off x="475950" y="1850571"/>
            <a:ext cx="8069336" cy="1446550"/>
          </a:xfrm>
          <a:prstGeom prst="rect">
            <a:avLst/>
          </a:prstGeom>
          <a:noFill/>
        </p:spPr>
        <p:txBody>
          <a:bodyPr wrap="square" rtlCol="0">
            <a:spAutoFit/>
          </a:bodyPr>
          <a:lstStyle/>
          <a:p>
            <a:r>
              <a:rPr lang="en-US" sz="2200" b="1" dirty="0">
                <a:latin typeface="Century Gothic" panose="020B0502020202020204" pitchFamily="34" charset="0"/>
              </a:rPr>
              <a:t>In the end of the poem “Wet and Crying,” what has happened to hope? </a:t>
            </a:r>
            <a:r>
              <a:rPr lang="en-US" sz="2200" dirty="0">
                <a:latin typeface="Century Gothic" panose="020B0502020202020204" pitchFamily="34" charset="0"/>
              </a:rPr>
              <a:t>How does the author’s specific word choice help us understand the main message of this poem?</a:t>
            </a:r>
            <a:endParaRPr lang="en-US" sz="2200" b="1" dirty="0">
              <a:latin typeface="Century Gothic" panose="020B0502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3" name="Shape 26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Please complete a first reading of pages 61–69, from “Sour Backs” through “Saigon is Gone,” and complete QuickWrite 7.</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Throughout our reading of </a:t>
            </a:r>
            <a:r>
              <a:rPr lang="en" sz="2000" b="0" i="1" u="none" strike="noStrike" cap="none" dirty="0">
                <a:solidFill>
                  <a:srgbClr val="000000"/>
                </a:solidFill>
                <a:latin typeface="Century Gothic"/>
                <a:ea typeface="Century Gothic"/>
                <a:cs typeface="Century Gothic"/>
                <a:sym typeface="Century Gothic"/>
              </a:rPr>
              <a:t>Inside Out &amp; Back Again</a:t>
            </a:r>
            <a:r>
              <a:rPr lang="en" sz="2000" b="0" i="0" u="none" strike="noStrike" cap="none" dirty="0">
                <a:solidFill>
                  <a:srgbClr val="000000"/>
                </a:solidFill>
                <a:latin typeface="Century Gothic"/>
                <a:ea typeface="Century Gothic"/>
                <a:cs typeface="Century Gothic"/>
                <a:sym typeface="Century Gothic"/>
              </a:rPr>
              <a:t>, we have discussed that the papaya is a symbol of hope. </a:t>
            </a:r>
            <a:endParaRPr sz="2000" b="0" i="0" u="none" strike="noStrike" cap="none" dirty="0">
              <a:solidFill>
                <a:srgbClr val="000000"/>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At the end of the poem “Wet and Crying,” what has happened to hope? </a:t>
            </a:r>
            <a:endParaRPr sz="2000" b="0" i="0" u="none" strike="noStrike" cap="none" dirty="0">
              <a:solidFill>
                <a:srgbClr val="000000"/>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How does the author’s specific word choice help us understand the main message of this poem? </a:t>
            </a:r>
            <a:endParaRPr sz="2000" b="0" i="0" u="none" strike="noStrike" cap="none" dirty="0">
              <a:solidFill>
                <a:srgbClr val="000000"/>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Use specific evidence from the text to write a paragraph that answers this question.</a:t>
            </a:r>
            <a:endParaRPr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090245"/>
            <a:ext cx="7886700" cy="855786"/>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297722"/>
            <a:ext cx="7886700" cy="855785"/>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6BA1BCE-67BC-4811-BB4D-DB2AC352E5B8}"/>
              </a:ext>
            </a:extLst>
          </p:cNvPr>
          <p:cNvPicPr>
            <a:picLocks noChangeAspect="1"/>
          </p:cNvPicPr>
          <p:nvPr/>
        </p:nvPicPr>
        <p:blipFill>
          <a:blip r:embed="rId3"/>
          <a:stretch>
            <a:fillRect/>
          </a:stretch>
        </p:blipFill>
        <p:spPr>
          <a:xfrm>
            <a:off x="3743778" y="357907"/>
            <a:ext cx="1656443" cy="761294"/>
          </a:xfrm>
          <a:prstGeom prst="rect">
            <a:avLst/>
          </a:prstGeom>
        </p:spPr>
      </p:pic>
    </p:spTree>
    <p:extLst>
      <p:ext uri="{BB962C8B-B14F-4D97-AF65-F5344CB8AC3E}">
        <p14:creationId xmlns:p14="http://schemas.microsoft.com/office/powerpoint/2010/main" val="1650533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630687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6050091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5122"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6538" y="4321947"/>
            <a:ext cx="637178" cy="637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523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Lesson 12 </a:t>
            </a: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6" name="Shape 176"/>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400" b="1" i="0" u="none" strike="noStrike" cap="none">
                <a:solidFill>
                  <a:schemeClr val="dk1"/>
                </a:solidFill>
                <a:latin typeface="Century Gothic"/>
                <a:ea typeface="Century Gothic"/>
                <a:cs typeface="Century Gothic"/>
                <a:sym typeface="Century Gothic"/>
              </a:rPr>
              <a:t>Preparing for Lesson 12</a:t>
            </a:r>
            <a:endParaRPr/>
          </a:p>
          <a:p>
            <a:pPr marL="342900" marR="0" lvl="0" indent="-184150" algn="l" rtl="0">
              <a:lnSpc>
                <a:spcPct val="90000"/>
              </a:lnSpc>
              <a:spcBef>
                <a:spcPts val="0"/>
              </a:spcBef>
              <a:spcAft>
                <a:spcPts val="0"/>
              </a:spcAft>
              <a:buClr>
                <a:schemeClr val="dk1"/>
              </a:buClr>
              <a:buSzPts val="2500"/>
              <a:buFont typeface="Century Gothic"/>
              <a:buNone/>
            </a:pPr>
            <a:endParaRPr sz="2400" b="1" i="0" u="none" strike="noStrike" cap="none">
              <a:solidFill>
                <a:schemeClr val="dk1"/>
              </a:solidFill>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ts val="2500"/>
              <a:buFont typeface="Century Gothic"/>
              <a:buChar char="●"/>
            </a:pPr>
            <a:r>
              <a:rPr lang="en" sz="2400" b="0" i="0" u="none" strike="noStrike" cap="none">
                <a:solidFill>
                  <a:schemeClr val="dk1"/>
                </a:solidFill>
                <a:latin typeface="Century Gothic"/>
                <a:ea typeface="Century Gothic"/>
                <a:cs typeface="Century Gothic"/>
                <a:sym typeface="Century Gothic"/>
              </a:rPr>
              <a:t>Review Work Time Part B carefully for the explanation of word tone as it relates to literary analysis. </a:t>
            </a: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4384327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275529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Lesson 12 </a:t>
            </a: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2" name="Shape 182"/>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#12: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0" marR="0" lvl="0" indent="0" algn="l" rtl="0">
              <a:lnSpc>
                <a:spcPct val="90000"/>
              </a:lnSpc>
              <a:spcBef>
                <a:spcPts val="0"/>
              </a:spcBef>
              <a:spcAft>
                <a:spcPts val="0"/>
              </a:spcAft>
              <a:buClr>
                <a:schemeClr val="dk1"/>
              </a:buClr>
              <a:buSzPts val="2500"/>
              <a:buFont typeface="Arial"/>
              <a:buNone/>
            </a:pPr>
            <a:endParaRPr sz="2000" b="0" i="0" u="none" strike="noStrike" cap="none" dirty="0">
              <a:solidFill>
                <a:schemeClr val="dk1"/>
              </a:solidFill>
              <a:latin typeface="Century Gothic"/>
              <a:ea typeface="Century Gothic"/>
              <a:cs typeface="Century Gothic"/>
              <a:sym typeface="Century Gothic"/>
            </a:endParaRPr>
          </a:p>
          <a:p>
            <a:pPr marL="342900" marR="0" lvl="0" indent="-31115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Write-Pair-Share Note-catcher with text-dependent questions (one per student)</a:t>
            </a:r>
            <a:br>
              <a:rPr lang="en" sz="2000" b="0" i="0" u="none" strike="noStrike" cap="none" dirty="0">
                <a:solidFill>
                  <a:schemeClr val="dk1"/>
                </a:solidFill>
                <a:latin typeface="Century Gothic"/>
                <a:ea typeface="Century Gothic"/>
                <a:cs typeface="Century Gothic"/>
                <a:sym typeface="Century Gothic"/>
              </a:rPr>
            </a:br>
            <a:endParaRPr sz="2000" b="0" i="0" u="none" strike="noStrike" cap="none" dirty="0">
              <a:solidFill>
                <a:schemeClr val="dk1"/>
              </a:solidFill>
              <a:latin typeface="Century Gothic"/>
              <a:ea typeface="Century Gothic"/>
              <a:cs typeface="Century Gothic"/>
              <a:sym typeface="Century Gothic"/>
            </a:endParaRPr>
          </a:p>
          <a:p>
            <a:pPr marL="342900" marR="0" lvl="0" indent="-31115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Word Choice, Tone, and Meaning Note-catcher (one per student)</a:t>
            </a:r>
            <a:endParaRPr dirty="0"/>
          </a:p>
          <a:p>
            <a:pPr marL="0" marR="0" lvl="0" indent="0" algn="l" rtl="0">
              <a:lnSpc>
                <a:spcPct val="90000"/>
              </a:lnSpc>
              <a:spcBef>
                <a:spcPts val="0"/>
              </a:spcBef>
              <a:spcAft>
                <a:spcPts val="0"/>
              </a:spcAft>
              <a:buNone/>
            </a:pPr>
            <a:endParaRPr sz="2000" b="0" i="0" u="none" strike="noStrike" cap="none" dirty="0">
              <a:solidFill>
                <a:schemeClr val="dk1"/>
              </a:solidFill>
              <a:latin typeface="Century Gothic"/>
              <a:ea typeface="Century Gothic"/>
              <a:cs typeface="Century Gothic"/>
              <a:sym typeface="Century Gothic"/>
            </a:endParaRPr>
          </a:p>
          <a:p>
            <a:pPr marL="342900" marR="0" lvl="0" indent="-31115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QuickWrite 7 (one per student; for homework)</a:t>
            </a:r>
            <a:endParaRPr lang="en" sz="2000" dirty="0">
              <a:solidFill>
                <a:schemeClr val="dk1"/>
              </a:solidFill>
            </a:endParaRPr>
          </a:p>
          <a:p>
            <a:pPr marL="342900" marR="0" lvl="0" indent="-311150" algn="l" rtl="0">
              <a:lnSpc>
                <a:spcPct val="90000"/>
              </a:lnSpc>
              <a:spcBef>
                <a:spcPts val="0"/>
              </a:spcBef>
              <a:spcAft>
                <a:spcPts val="0"/>
              </a:spcAft>
              <a:buClr>
                <a:schemeClr val="dk1"/>
              </a:buClr>
              <a:buSzPts val="2000"/>
              <a:buFont typeface="Century Gothic"/>
              <a:buChar char="●"/>
            </a:pPr>
            <a:endParaRPr lang="en" sz="2000" b="0" i="0" u="none" strike="noStrike" cap="none" dirty="0">
              <a:solidFill>
                <a:schemeClr val="dk1"/>
              </a:solidFill>
              <a:latin typeface="Century Gothic"/>
              <a:ea typeface="Century Gothic"/>
              <a:cs typeface="Century Gothic"/>
              <a:sym typeface="Century Gothic"/>
            </a:endParaRPr>
          </a:p>
          <a:p>
            <a:pPr marL="342900" marR="0" lvl="0" indent="-31115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Predetermine student pairings for this lesson </a:t>
            </a:r>
            <a:endParaRPr dirty="0"/>
          </a:p>
          <a:p>
            <a:pPr marL="0" marR="0" lvl="0" indent="0" algn="l" rtl="0">
              <a:lnSpc>
                <a:spcPct val="90000"/>
              </a:lnSpc>
              <a:spcBef>
                <a:spcPts val="0"/>
              </a:spcBef>
              <a:spcAft>
                <a:spcPts val="0"/>
              </a:spcAft>
              <a:buClr>
                <a:schemeClr val="dk1"/>
              </a:buClr>
              <a:buSzPts val="2500"/>
              <a:buFont typeface="Century Gothic"/>
              <a:buNone/>
            </a:pP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2000" b="0" i="0" u="none" strike="noStrike" cap="none" dirty="0">
              <a:solidFill>
                <a:schemeClr val="dk1"/>
              </a:solidFill>
              <a:latin typeface="Century Gothic"/>
              <a:ea typeface="Century Gothic"/>
              <a:cs typeface="Century Gothic"/>
              <a:sym typeface="Century Gothic"/>
            </a:endParaRPr>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dirty="0">
                <a:solidFill>
                  <a:srgbClr val="000000"/>
                </a:solidFill>
                <a:latin typeface="Century Gothic"/>
                <a:ea typeface="Century Gothic"/>
                <a:cs typeface="Century Gothic"/>
                <a:sym typeface="Century Gothic"/>
              </a:rPr>
              <a:t>Grade 8: Module 1: </a:t>
            </a:r>
            <a:endParaRPr sz="4000" b="1" i="0" u="none" strike="noStrike" cap="none" dirty="0">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dirty="0">
                <a:solidFill>
                  <a:srgbClr val="000000"/>
                </a:solidFill>
                <a:latin typeface="Century Gothic"/>
                <a:ea typeface="Century Gothic"/>
                <a:cs typeface="Century Gothic"/>
                <a:sym typeface="Century Gothic"/>
              </a:rPr>
              <a:t>Unit 1: Lesson 12</a:t>
            </a:r>
            <a:endParaRPr sz="4000" b="1" i="0" u="none" strike="noStrike" cap="none" dirty="0">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39BB2696-627E-4061-BE42-B7E9283B9AF2}"/>
              </a:ext>
            </a:extLst>
          </p:cNvPr>
          <p:cNvPicPr>
            <a:picLocks noChangeAspect="1"/>
          </p:cNvPicPr>
          <p:nvPr/>
        </p:nvPicPr>
        <p:blipFill>
          <a:blip r:embed="rId3"/>
          <a:stretch>
            <a:fillRect/>
          </a:stretch>
        </p:blipFill>
        <p:spPr>
          <a:xfrm>
            <a:off x="3500691" y="211016"/>
            <a:ext cx="2142617" cy="98473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3" name="Shape 19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Today, you’ll begin to explore how </a:t>
            </a:r>
            <a:r>
              <a:rPr lang="en" sz="2200" dirty="0"/>
              <a:t>the words that</a:t>
            </a:r>
            <a:r>
              <a:rPr lang="en-US" sz="2200" dirty="0"/>
              <a:t> </a:t>
            </a:r>
            <a:r>
              <a:rPr lang="en" sz="2200" dirty="0"/>
              <a:t>an author chooses can affect the feeling and meaning of the text. </a:t>
            </a:r>
            <a:r>
              <a:rPr lang="en" sz="2200" b="0" i="0" u="none" strike="noStrike" cap="none" dirty="0">
                <a:solidFill>
                  <a:srgbClr val="000000"/>
                </a:solidFill>
                <a:sym typeface="Century Gothic"/>
              </a:rPr>
              <a:t>The work you do today will prepare you for the upcoming End-of-Unit Assessment.</a:t>
            </a:r>
            <a:endParaRPr sz="2200" dirty="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                  </a:t>
            </a:r>
            <a:endParaRPr dirty="0"/>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Here is what you’ll do today:</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Close read “Wet and Crying” for the gist</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Use a new protocol called Write-Pair-Share to answer text dependent questions</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Examine word choice, tone, and meaning in the poem</a:t>
            </a:r>
            <a:endParaRPr dirty="0"/>
          </a:p>
          <a:p>
            <a:pPr marL="342900" marR="0" lvl="0" indent="-22860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Discuss Symbolism</a:t>
            </a:r>
            <a:endParaRPr b="0" i="0" u="none" strike="noStrike" cap="none" dirty="0">
              <a:solidFill>
                <a:schemeClr val="dk1"/>
              </a:solidFill>
              <a:latin typeface="Century Gothic"/>
              <a:ea typeface="Century Gothic"/>
              <a:cs typeface="Century Gothic"/>
              <a:sym typeface="Century Gothic"/>
            </a:endParaRPr>
          </a:p>
        </p:txBody>
      </p:sp>
      <p:sp>
        <p:nvSpPr>
          <p:cNvPr id="200" name="Shape 200"/>
          <p:cNvSpPr txBox="1">
            <a:spLocks noGrp="1"/>
          </p:cNvSpPr>
          <p:nvPr>
            <p:ph type="body" idx="1"/>
          </p:nvPr>
        </p:nvSpPr>
        <p:spPr>
          <a:xfrm>
            <a:off x="311700" y="1446567"/>
            <a:ext cx="835523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Share with a partner your QuickWrite 6 from </a:t>
            </a:r>
            <a:endParaRPr dirty="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homework.</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Discuss:</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What might the objects described in the poem represent for each person? </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What evidence supports your ideas?</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311700" y="379599"/>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07" name="Shape 20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chemeClr val="tx1"/>
                </a:solidFill>
                <a:latin typeface="Century Gothic"/>
                <a:ea typeface="Century Gothic"/>
                <a:cs typeface="Century Gothic"/>
                <a:sym typeface="Century Gothic"/>
              </a:rPr>
              <a:t>I can make inferences to deepen my understanding of Inside Out &amp; Back Again.</a:t>
            </a:r>
            <a:br>
              <a:rPr lang="en" sz="2200" b="0" i="0" u="none" strike="noStrike" cap="none" dirty="0">
                <a:solidFill>
                  <a:schemeClr val="tx1"/>
                </a:solidFill>
                <a:latin typeface="Century Gothic"/>
                <a:ea typeface="Century Gothic"/>
                <a:cs typeface="Century Gothic"/>
                <a:sym typeface="Century Gothic"/>
              </a:rPr>
            </a:br>
            <a:endParaRPr sz="2200" b="0" i="0" u="none" strike="noStrike" cap="none" dirty="0">
              <a:solidFill>
                <a:schemeClr val="tx1"/>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chemeClr val="tx1"/>
                </a:solidFill>
                <a:latin typeface="Century Gothic"/>
                <a:ea typeface="Century Gothic"/>
                <a:cs typeface="Century Gothic"/>
                <a:sym typeface="Century Gothic"/>
              </a:rPr>
              <a:t>I can explain how </a:t>
            </a:r>
            <a:r>
              <a:rPr lang="en" sz="2200" b="1" i="0" u="none" strike="noStrike" cap="none" dirty="0">
                <a:solidFill>
                  <a:schemeClr val="tx1"/>
                </a:solidFill>
                <a:latin typeface="Century Gothic"/>
                <a:ea typeface="Century Gothic"/>
                <a:cs typeface="Century Gothic"/>
                <a:sym typeface="Century Gothic"/>
              </a:rPr>
              <a:t>nuances</a:t>
            </a:r>
            <a:r>
              <a:rPr lang="en" sz="2200" b="0" i="0" u="none" strike="noStrike" cap="none" dirty="0">
                <a:solidFill>
                  <a:schemeClr val="tx1"/>
                </a:solidFill>
                <a:latin typeface="Century Gothic"/>
                <a:ea typeface="Century Gothic"/>
                <a:cs typeface="Century Gothic"/>
                <a:sym typeface="Century Gothic"/>
              </a:rPr>
              <a:t> in word meanings contribute to the overall </a:t>
            </a:r>
            <a:r>
              <a:rPr lang="en" sz="2200" b="1" i="0" u="none" strike="noStrike" cap="none" dirty="0">
                <a:solidFill>
                  <a:schemeClr val="tx1"/>
                </a:solidFill>
                <a:latin typeface="Century Gothic"/>
                <a:ea typeface="Century Gothic"/>
                <a:cs typeface="Century Gothic"/>
                <a:sym typeface="Century Gothic"/>
              </a:rPr>
              <a:t>tone</a:t>
            </a:r>
            <a:r>
              <a:rPr lang="en" sz="2200" b="0" i="0" u="none" strike="noStrike" cap="none" dirty="0">
                <a:solidFill>
                  <a:schemeClr val="tx1"/>
                </a:solidFill>
                <a:latin typeface="Century Gothic"/>
                <a:ea typeface="Century Gothic"/>
                <a:cs typeface="Century Gothic"/>
                <a:sym typeface="Century Gothic"/>
              </a:rPr>
              <a:t> of the poem. </a:t>
            </a:r>
            <a:br>
              <a:rPr lang="en" sz="2200" b="0" i="0" u="none" strike="noStrike" cap="none" dirty="0">
                <a:solidFill>
                  <a:schemeClr val="tx1"/>
                </a:solidFill>
                <a:latin typeface="Century Gothic"/>
                <a:ea typeface="Century Gothic"/>
                <a:cs typeface="Century Gothic"/>
                <a:sym typeface="Century Gothic"/>
              </a:rPr>
            </a:br>
            <a:endParaRPr sz="2200" b="0" i="0" u="none" strike="noStrike" cap="none" dirty="0">
              <a:solidFill>
                <a:schemeClr val="tx1"/>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chemeClr val="tx1"/>
                </a:solidFill>
                <a:latin typeface="Century Gothic"/>
                <a:ea typeface="Century Gothic"/>
                <a:cs typeface="Century Gothic"/>
                <a:sym typeface="Century Gothic"/>
              </a:rPr>
              <a:t>I can participate in discussions about the text with a p</a:t>
            </a:r>
            <a:r>
              <a:rPr lang="en" sz="2200" b="0" i="0" u="none" strike="noStrike" cap="none" dirty="0">
                <a:solidFill>
                  <a:srgbClr val="000000"/>
                </a:solidFill>
                <a:latin typeface="Century Gothic"/>
                <a:ea typeface="Century Gothic"/>
                <a:cs typeface="Century Gothic"/>
                <a:sym typeface="Century Gothic"/>
              </a:rPr>
              <a:t>artner, small group, and whole class.</a:t>
            </a:r>
            <a:endParaRPr dirty="0"/>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2" name="Picture 2">
            <a:extLst>
              <a:ext uri="{FF2B5EF4-FFF2-40B4-BE49-F238E27FC236}">
                <a16:creationId xmlns:a16="http://schemas.microsoft.com/office/drawing/2014/main" id="{05D7ED1A-541C-4AFA-9FF2-165C5011E9DC}"/>
              </a:ext>
            </a:extLst>
          </p:cNvPr>
          <p:cNvPicPr>
            <a:picLocks noChangeAspect="1"/>
          </p:cNvPicPr>
          <p:nvPr/>
        </p:nvPicPr>
        <p:blipFill>
          <a:blip r:embed="rId4"/>
          <a:stretch>
            <a:fillRect/>
          </a:stretch>
        </p:blipFill>
        <p:spPr>
          <a:xfrm>
            <a:off x="8227617" y="4388992"/>
            <a:ext cx="707378" cy="569421"/>
          </a:xfrm>
          <a:prstGeom prst="rect">
            <a:avLst/>
          </a:prstGeom>
        </p:spPr>
      </p:pic>
      <p:pic>
        <p:nvPicPr>
          <p:cNvPr id="2050"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41771" y="4415118"/>
            <a:ext cx="585846" cy="5858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Refresh Our Memory</a:t>
            </a:r>
            <a:endParaRPr b="0" i="0" u="none" strike="noStrike" cap="none" dirty="0">
              <a:solidFill>
                <a:schemeClr val="dk1"/>
              </a:solidFill>
              <a:latin typeface="Century Gothic"/>
              <a:ea typeface="Century Gothic"/>
              <a:cs typeface="Century Gothic"/>
              <a:sym typeface="Century Gothic"/>
            </a:endParaRPr>
          </a:p>
        </p:txBody>
      </p:sp>
      <p:sp>
        <p:nvSpPr>
          <p:cNvPr id="214" name="Shape 214"/>
          <p:cNvSpPr txBox="1">
            <a:spLocks noGrp="1"/>
          </p:cNvSpPr>
          <p:nvPr>
            <p:ph type="body" idx="1"/>
          </p:nvPr>
        </p:nvSpPr>
        <p:spPr>
          <a:xfrm>
            <a:off x="311700" y="1359304"/>
            <a:ext cx="8520600" cy="3416400"/>
          </a:xfrm>
          <a:prstGeom prst="rect">
            <a:avLst/>
          </a:prstGeom>
          <a:noFill/>
          <a:ln>
            <a:noFill/>
          </a:ln>
        </p:spPr>
        <p:txBody>
          <a:bodyPr spcFirstLastPara="1" wrap="square" lIns="91425" tIns="91425" rIns="91425" bIns="91425" anchor="t" anchorCtr="0">
            <a:noAutofit/>
          </a:bodyPr>
          <a:lstStyle/>
          <a:p>
            <a:pPr marL="457200" marR="0" lvl="0" indent="-457200" algn="l" rtl="0">
              <a:lnSpc>
                <a:spcPct val="100000"/>
              </a:lnSpc>
              <a:spcBef>
                <a:spcPts val="0"/>
              </a:spcBef>
              <a:spcAft>
                <a:spcPts val="0"/>
              </a:spcAft>
              <a:buClr>
                <a:srgbClr val="000000"/>
              </a:buClr>
              <a:buSzPct val="100000"/>
              <a:buFont typeface="Century Gothic"/>
              <a:buChar char="●"/>
            </a:pPr>
            <a:r>
              <a:rPr lang="en" sz="2800" b="0" i="0" u="none" strike="noStrike" cap="none" dirty="0">
                <a:solidFill>
                  <a:srgbClr val="000000"/>
                </a:solidFill>
                <a:latin typeface="Century Gothic"/>
                <a:ea typeface="Century Gothic"/>
                <a:cs typeface="Century Gothic"/>
                <a:sym typeface="Century Gothic"/>
              </a:rPr>
              <a:t>Silently and independently reread the </a:t>
            </a:r>
            <a:br>
              <a:rPr lang="en" sz="2800" b="0" i="0" u="none" strike="noStrike" cap="none" dirty="0">
                <a:solidFill>
                  <a:srgbClr val="000000"/>
                </a:solidFill>
                <a:latin typeface="Century Gothic"/>
                <a:ea typeface="Century Gothic"/>
                <a:cs typeface="Century Gothic"/>
                <a:sym typeface="Century Gothic"/>
              </a:rPr>
            </a:br>
            <a:r>
              <a:rPr lang="en" sz="2800" b="0" i="0" u="none" strike="noStrike" cap="none" dirty="0">
                <a:solidFill>
                  <a:srgbClr val="000000"/>
                </a:solidFill>
                <a:latin typeface="Century Gothic"/>
                <a:ea typeface="Century Gothic"/>
                <a:cs typeface="Century Gothic"/>
                <a:sym typeface="Century Gothic"/>
              </a:rPr>
              <a:t>poem “Wet and Crying”  on page 60. </a:t>
            </a:r>
            <a:endParaRPr dirty="0"/>
          </a:p>
          <a:p>
            <a:pPr marL="457200" marR="0" lvl="0" indent="-342900" algn="l" rtl="0">
              <a:lnSpc>
                <a:spcPct val="100000"/>
              </a:lnSpc>
              <a:spcBef>
                <a:spcPts val="0"/>
              </a:spcBef>
              <a:spcAft>
                <a:spcPts val="0"/>
              </a:spcAft>
              <a:buClr>
                <a:srgbClr val="000000"/>
              </a:buClr>
              <a:buSzPct val="100000"/>
              <a:buFont typeface="Century Gothic"/>
              <a:buNone/>
            </a:pPr>
            <a:endParaRPr sz="28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Century Gothic"/>
              <a:buChar char="●"/>
            </a:pPr>
            <a:r>
              <a:rPr lang="en" sz="2800" b="0" i="0" u="none" strike="noStrike" cap="none" dirty="0">
                <a:solidFill>
                  <a:srgbClr val="000000"/>
                </a:solidFill>
                <a:latin typeface="Century Gothic"/>
                <a:ea typeface="Century Gothic"/>
                <a:cs typeface="Century Gothic"/>
                <a:sym typeface="Century Gothic"/>
              </a:rPr>
              <a:t>Talk with your partner about the gist of the poem. </a:t>
            </a:r>
            <a:endParaRPr dirty="0"/>
          </a:p>
          <a:p>
            <a:pPr marL="0" marR="0" lvl="0" indent="0" algn="l" rtl="0">
              <a:lnSpc>
                <a:spcPct val="100000"/>
              </a:lnSpc>
              <a:spcBef>
                <a:spcPts val="0"/>
              </a:spcBef>
              <a:spcAft>
                <a:spcPts val="0"/>
              </a:spcAft>
              <a:buClr>
                <a:srgbClr val="000000"/>
              </a:buClr>
              <a:buSzPct val="100000"/>
              <a:buFont typeface="Century Gothic"/>
              <a:buNone/>
            </a:pPr>
            <a:endParaRPr sz="2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Write, Pair, &amp; Share</a:t>
            </a:r>
            <a:endParaRPr sz="3400" b="0" i="0" u="none" strike="noStrike" cap="none" dirty="0">
              <a:solidFill>
                <a:schemeClr val="dk1"/>
              </a:solidFill>
              <a:latin typeface="Century Gothic"/>
              <a:ea typeface="Century Gothic"/>
              <a:cs typeface="Century Gothic"/>
              <a:sym typeface="Century Gothic"/>
            </a:endParaRPr>
          </a:p>
        </p:txBody>
      </p:sp>
      <p:sp>
        <p:nvSpPr>
          <p:cNvPr id="221" name="Shape 221"/>
          <p:cNvSpPr txBox="1">
            <a:spLocks noGrp="1"/>
          </p:cNvSpPr>
          <p:nvPr>
            <p:ph type="body" idx="1"/>
          </p:nvPr>
        </p:nvSpPr>
        <p:spPr>
          <a:xfrm>
            <a:off x="311700" y="1253613"/>
            <a:ext cx="8520600" cy="33153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000000"/>
              </a:buClr>
              <a:buSzPts val="1800"/>
              <a:buFont typeface="Century Gothic"/>
              <a:buAutoNum type="arabicPeriod"/>
            </a:pPr>
            <a:r>
              <a:rPr lang="en" sz="2200" b="1" i="0" u="none" strike="noStrike" cap="none" dirty="0">
                <a:solidFill>
                  <a:srgbClr val="000000"/>
                </a:solidFill>
                <a:latin typeface="Century Gothic"/>
                <a:ea typeface="Century Gothic"/>
                <a:cs typeface="Century Gothic"/>
                <a:sym typeface="Century Gothic"/>
              </a:rPr>
              <a:t>Listen</a:t>
            </a:r>
            <a:r>
              <a:rPr lang="en" sz="2200" b="0" i="0" u="none" strike="noStrike" cap="none" dirty="0">
                <a:solidFill>
                  <a:srgbClr val="000000"/>
                </a:solidFill>
                <a:latin typeface="Century Gothic"/>
                <a:ea typeface="Century Gothic"/>
                <a:cs typeface="Century Gothic"/>
                <a:sym typeface="Century Gothic"/>
              </a:rPr>
              <a:t> to the text-dependent question.</a:t>
            </a:r>
            <a:endParaRPr dirty="0"/>
          </a:p>
          <a:p>
            <a:pPr marL="342900" marR="0" lvl="0" indent="-342900" algn="l" rtl="0">
              <a:lnSpc>
                <a:spcPct val="100000"/>
              </a:lnSpc>
              <a:spcBef>
                <a:spcPts val="0"/>
              </a:spcBef>
              <a:spcAft>
                <a:spcPts val="0"/>
              </a:spcAft>
              <a:buClr>
                <a:srgbClr val="000000"/>
              </a:buClr>
              <a:buSzPts val="1800"/>
              <a:buFont typeface="Century Gothic"/>
              <a:buAutoNum type="arabicPeriod"/>
            </a:pPr>
            <a:r>
              <a:rPr lang="en" sz="2200" b="1" i="0" u="none" strike="noStrike" cap="none" dirty="0">
                <a:solidFill>
                  <a:srgbClr val="000000"/>
                </a:solidFill>
                <a:latin typeface="Century Gothic"/>
                <a:ea typeface="Century Gothic"/>
                <a:cs typeface="Century Gothic"/>
                <a:sym typeface="Century Gothic"/>
              </a:rPr>
              <a:t>Think</a:t>
            </a:r>
            <a:r>
              <a:rPr lang="en" sz="2200" b="0" i="0" u="none" strike="noStrike" cap="none" dirty="0">
                <a:solidFill>
                  <a:srgbClr val="000000"/>
                </a:solidFill>
                <a:latin typeface="Century Gothic"/>
                <a:ea typeface="Century Gothic"/>
                <a:cs typeface="Century Gothic"/>
                <a:sym typeface="Century Gothic"/>
              </a:rPr>
              <a:t> about your answer. Use the novel as a resource, and look for details from the text.</a:t>
            </a:r>
            <a:endParaRPr dirty="0"/>
          </a:p>
          <a:p>
            <a:pPr marL="342900" marR="0" lvl="0" indent="-342900" algn="l" rtl="0">
              <a:lnSpc>
                <a:spcPct val="100000"/>
              </a:lnSpc>
              <a:spcBef>
                <a:spcPts val="0"/>
              </a:spcBef>
              <a:spcAft>
                <a:spcPts val="0"/>
              </a:spcAft>
              <a:buClr>
                <a:srgbClr val="000000"/>
              </a:buClr>
              <a:buSzPts val="1800"/>
              <a:buFont typeface="Century Gothic"/>
              <a:buAutoNum type="arabicPeriod"/>
            </a:pPr>
            <a:r>
              <a:rPr lang="en" sz="2200" b="1" i="0" u="none" strike="noStrike" cap="none" dirty="0">
                <a:solidFill>
                  <a:srgbClr val="000000"/>
                </a:solidFill>
                <a:latin typeface="Century Gothic"/>
                <a:ea typeface="Century Gothic"/>
                <a:cs typeface="Century Gothic"/>
                <a:sym typeface="Century Gothic"/>
              </a:rPr>
              <a:t>Write</a:t>
            </a:r>
            <a:r>
              <a:rPr lang="en" sz="2200" b="0" i="0" u="none" strike="noStrike" cap="none" dirty="0">
                <a:solidFill>
                  <a:srgbClr val="000000"/>
                </a:solidFill>
                <a:latin typeface="Century Gothic"/>
                <a:ea typeface="Century Gothic"/>
                <a:cs typeface="Century Gothic"/>
                <a:sym typeface="Century Gothic"/>
              </a:rPr>
              <a:t> your answer, making sure to refer to details from the text. </a:t>
            </a:r>
            <a:endParaRPr dirty="0"/>
          </a:p>
          <a:p>
            <a:pPr marL="342900" marR="0" lvl="0" indent="-342900" algn="l" rtl="0">
              <a:lnSpc>
                <a:spcPct val="100000"/>
              </a:lnSpc>
              <a:spcBef>
                <a:spcPts val="0"/>
              </a:spcBef>
              <a:spcAft>
                <a:spcPts val="0"/>
              </a:spcAft>
              <a:buClr>
                <a:srgbClr val="000000"/>
              </a:buClr>
              <a:buSzPts val="1800"/>
              <a:buFont typeface="Century Gothic"/>
              <a:buAutoNum type="arabicPeriod"/>
            </a:pPr>
            <a:r>
              <a:rPr lang="en" sz="2200" b="0" i="0" u="none" strike="noStrike" cap="none" dirty="0">
                <a:solidFill>
                  <a:srgbClr val="000000"/>
                </a:solidFill>
                <a:latin typeface="Century Gothic"/>
                <a:ea typeface="Century Gothic"/>
                <a:cs typeface="Century Gothic"/>
                <a:sym typeface="Century Gothic"/>
              </a:rPr>
              <a:t>When given a signal, </a:t>
            </a:r>
            <a:r>
              <a:rPr lang="en" sz="2200" b="1" i="0" u="none" strike="noStrike" cap="none" dirty="0">
                <a:solidFill>
                  <a:srgbClr val="000000"/>
                </a:solidFill>
                <a:latin typeface="Century Gothic"/>
                <a:ea typeface="Century Gothic"/>
                <a:cs typeface="Century Gothic"/>
                <a:sym typeface="Century Gothic"/>
              </a:rPr>
              <a:t>share</a:t>
            </a:r>
            <a:r>
              <a:rPr lang="en" sz="2200" b="0" i="0" u="none" strike="noStrike" cap="none" dirty="0">
                <a:solidFill>
                  <a:srgbClr val="000000"/>
                </a:solidFill>
                <a:latin typeface="Century Gothic"/>
                <a:ea typeface="Century Gothic"/>
                <a:cs typeface="Century Gothic"/>
                <a:sym typeface="Century Gothic"/>
              </a:rPr>
              <a:t> your writing with your partner. </a:t>
            </a:r>
            <a:endParaRPr dirty="0"/>
          </a:p>
          <a:p>
            <a:pPr marL="342900" marR="0" lvl="0" indent="-342900" algn="l" rtl="0">
              <a:lnSpc>
                <a:spcPct val="100000"/>
              </a:lnSpc>
              <a:spcBef>
                <a:spcPts val="0"/>
              </a:spcBef>
              <a:spcAft>
                <a:spcPts val="0"/>
              </a:spcAft>
              <a:buClr>
                <a:srgbClr val="000000"/>
              </a:buClr>
              <a:buSzPts val="1800"/>
              <a:buFont typeface="Century Gothic"/>
              <a:buAutoNum type="arabicPeriod"/>
            </a:pPr>
            <a:r>
              <a:rPr lang="en" sz="2200" b="0" i="0" u="none" strike="noStrike" cap="none" dirty="0">
                <a:solidFill>
                  <a:srgbClr val="000000"/>
                </a:solidFill>
                <a:latin typeface="Century Gothic"/>
                <a:ea typeface="Century Gothic"/>
                <a:cs typeface="Century Gothic"/>
                <a:sym typeface="Century Gothic"/>
              </a:rPr>
              <a:t>After both </a:t>
            </a:r>
            <a:r>
              <a:rPr lang="en" sz="2200" dirty="0"/>
              <a:t>of you </a:t>
            </a:r>
            <a:r>
              <a:rPr lang="en" sz="2200" b="0" i="0" u="none" strike="noStrike" cap="none" dirty="0">
                <a:solidFill>
                  <a:srgbClr val="000000"/>
                </a:solidFill>
                <a:latin typeface="Century Gothic"/>
                <a:ea typeface="Century Gothic"/>
                <a:cs typeface="Century Gothic"/>
                <a:sym typeface="Century Gothic"/>
              </a:rPr>
              <a:t>have shared, </a:t>
            </a:r>
            <a:r>
              <a:rPr lang="en" sz="2200" b="1" i="0" u="none" strike="noStrike" cap="none" dirty="0">
                <a:solidFill>
                  <a:srgbClr val="000000"/>
                </a:solidFill>
                <a:latin typeface="Century Gothic"/>
                <a:ea typeface="Century Gothic"/>
                <a:cs typeface="Century Gothic"/>
                <a:sym typeface="Century Gothic"/>
              </a:rPr>
              <a:t>write</a:t>
            </a:r>
            <a:r>
              <a:rPr lang="en" sz="2200" b="0" i="0" u="none" strike="noStrike" cap="none" dirty="0">
                <a:solidFill>
                  <a:srgbClr val="000000"/>
                </a:solidFill>
                <a:latin typeface="Century Gothic"/>
                <a:ea typeface="Century Gothic"/>
                <a:cs typeface="Century Gothic"/>
                <a:sym typeface="Century Gothic"/>
              </a:rPr>
              <a:t> down any new thinking.</a:t>
            </a:r>
            <a:endParaRPr dirty="0"/>
          </a:p>
          <a:p>
            <a:pPr marL="342900" marR="0" lvl="0" indent="-342900" algn="l" rtl="0">
              <a:lnSpc>
                <a:spcPct val="100000"/>
              </a:lnSpc>
              <a:spcBef>
                <a:spcPts val="0"/>
              </a:spcBef>
              <a:spcAft>
                <a:spcPts val="0"/>
              </a:spcAft>
              <a:buClr>
                <a:srgbClr val="000000"/>
              </a:buClr>
              <a:buSzPts val="1800"/>
              <a:buFont typeface="Century Gothic"/>
              <a:buAutoNum type="arabicPeriod"/>
            </a:pPr>
            <a:r>
              <a:rPr lang="en" sz="2200" b="1" i="0" u="none" strike="noStrike" cap="none" dirty="0">
                <a:solidFill>
                  <a:srgbClr val="000000"/>
                </a:solidFill>
                <a:latin typeface="Century Gothic"/>
                <a:ea typeface="Century Gothic"/>
                <a:cs typeface="Century Gothic"/>
                <a:sym typeface="Century Gothic"/>
              </a:rPr>
              <a:t>Repeat</a:t>
            </a:r>
            <a:r>
              <a:rPr lang="en" sz="2200" b="0" i="0" u="none" strike="noStrike" cap="none" dirty="0">
                <a:solidFill>
                  <a:srgbClr val="000000"/>
                </a:solidFill>
                <a:latin typeface="Century Gothic"/>
                <a:ea typeface="Century Gothic"/>
                <a:cs typeface="Century Gothic"/>
                <a:sym typeface="Century Gothic"/>
              </a:rPr>
              <a:t> with the next question; let the other partner share first. </a:t>
            </a:r>
            <a:endParaRPr dirty="0"/>
          </a:p>
          <a:p>
            <a:pPr marL="342900" marR="0" lvl="0" indent="-22860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
        <p:nvSpPr>
          <p:cNvPr id="2" name="AutoShape 2" descr="https://lh6.googleusercontent.com/e9dbMPsQcXZzKXuPssrn_YiZn-wsWA0nSnIZYiFJQzmqpviKyPQPWQ6FSRP6OF8sSIUlfFdNPlKCP3q6lbNggmYInca1O3rZhkCq81lYgd7ThgaMv9WjVn96U6YKEGxozzOzLhy8"/>
          <p:cNvSpPr>
            <a:spLocks noChangeAspect="1" noChangeArrowheads="1"/>
          </p:cNvSpPr>
          <p:nvPr/>
        </p:nvSpPr>
        <p:spPr bwMode="auto">
          <a:xfrm>
            <a:off x="130175" y="-68263"/>
            <a:ext cx="590550" cy="6286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https://lh6.googleusercontent.com/e9dbMPsQcXZzKXuPssrn_YiZn-wsWA0nSnIZYiFJQzmqpviKyPQPWQ6FSRP6OF8sSIUlfFdNPlKCP3q6lbNggmYInca1O3rZhkCq81lYgd7ThgaMv9WjVn96U6YKEGxozzOzLhy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6981" y="4326189"/>
            <a:ext cx="590550" cy="6286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4406F6-01E1-4493-AB0D-12E056A6C2D8}">
  <ds:schemaRefs>
    <ds:schemaRef ds:uri="02a6a75b-8925-4bc7-8b21-b87d4a90d0a3"/>
    <ds:schemaRef ds:uri="http://purl.org/dc/dcmitype/"/>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9D65F80C-8911-4BAF-B46D-26D22BB7EDF4}">
  <ds:schemaRefs>
    <ds:schemaRef ds:uri="http://schemas.microsoft.com/sharepoint/v3/contenttype/forms"/>
  </ds:schemaRefs>
</ds:datastoreItem>
</file>

<file path=customXml/itemProps3.xml><?xml version="1.0" encoding="utf-8"?>
<ds:datastoreItem xmlns:ds="http://schemas.openxmlformats.org/officeDocument/2006/customXml" ds:itemID="{D69D6E7C-6406-461B-84F8-F2B21BA311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882</TotalTime>
  <Words>5175</Words>
  <Application>Microsoft Office PowerPoint</Application>
  <PresentationFormat>On-screen Show (16:9)</PresentationFormat>
  <Paragraphs>490</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Simple Light</vt:lpstr>
      <vt:lpstr>Simple Light</vt:lpstr>
      <vt:lpstr>Grade 8: Module 1: Unit 1: Lesson 12 Teacher slide, before teaching.</vt:lpstr>
      <vt:lpstr>Grade 8: Module 1: Unit 1: Lesson 12 Teacher slide, before teaching.</vt:lpstr>
      <vt:lpstr>Grade 8: Module 1: Unit 1: Lesson 12 Teacher slide, before teaching.</vt:lpstr>
      <vt:lpstr>PowerPoint Presentation</vt:lpstr>
      <vt:lpstr>Hello, Students!</vt:lpstr>
      <vt:lpstr>Let’s Discuss Symbolism</vt:lpstr>
      <vt:lpstr>Let’s Review Our Learning Targets</vt:lpstr>
      <vt:lpstr>Let’s Refresh Our Memory</vt:lpstr>
      <vt:lpstr>Let’s Write, Pair, &amp; Share</vt:lpstr>
      <vt:lpstr>Let’s Write, Pair, &amp; Share</vt:lpstr>
      <vt:lpstr>Let’s Examine the Author’s Word Choice</vt:lpstr>
      <vt:lpstr>Let’s Talk Tone</vt:lpstr>
      <vt:lpstr>Let’s Add to Our Things Close Readers Do Anchor Chart</vt:lpstr>
      <vt:lpstr>Let’s Ask: What Happens to hope?</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12 Teacher slide, before teaching.</dc:title>
  <dc:creator>nbravo</dc:creator>
  <cp:lastModifiedBy>Natalie Ivey</cp:lastModifiedBy>
  <cp:revision>16</cp:revision>
  <dcterms:modified xsi:type="dcterms:W3CDTF">2018-10-01T00:49:57Z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