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9.xml" ContentType="application/vnd.openxmlformats-officedocument.presentationml.slide+xml"/>
  <Override PartName="/ppt/slides/slide1.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0.xml" ContentType="application/vnd.openxmlformats-officedocument.presentationml.slide+xml"/>
  <Override PartName="/ppt/slides/slide15.xml" ContentType="application/vnd.openxmlformats-officedocument.presentationml.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Masters/slideMaster1.xml" ContentType="application/vnd.openxmlformats-officedocument.presentationml.slideMaster+xml"/>
  <Override PartName="/ppt/notesSlides/notesSlide15.xml" ContentType="application/vnd.openxmlformats-officedocument.presentationml.notesSlide+xml"/>
  <Override PartName="/ppt/notesSlides/notesSlide14.xml" ContentType="application/vnd.openxmlformats-officedocument.presentationml.notesSlide+xml"/>
  <Override PartName="/ppt/notesSlides/notesSlide7.xml" ContentType="application/vnd.openxmlformats-officedocument.presentationml.notesSlide+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notesSlides/notesSlide6.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16.xml" ContentType="application/vnd.openxmlformats-officedocument.presentationml.slideLayout+xml"/>
  <Override PartName="/ppt/slideLayouts/slideLayout35.xml" ContentType="application/vnd.openxmlformats-officedocument.presentationml.slideLayout+xml"/>
  <Override PartName="/ppt/slideLayouts/slideLayout34.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notesSlides/notesSlide1.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28.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5.xml" ContentType="application/vnd.openxmlformats-officedocument.presentationml.slideLayout+xml"/>
  <Override PartName="/ppt/slideLayouts/slideLayout22.xml" ContentType="application/vnd.openxmlformats-officedocument.presentationml.slideLayout+xml"/>
  <Override PartName="/ppt/slideLayouts/slideLayout27.xml" ContentType="application/vnd.openxmlformats-officedocument.presentationml.slideLayout+xml"/>
  <Override PartName="/ppt/slideLayouts/slideLayout23.xml" ContentType="application/vnd.openxmlformats-officedocument.presentationml.slideLayout+xml"/>
  <Override PartName="/ppt/slideLayouts/slideLayout26.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DFEDFA-18D4-4309-B448-7439AE8EC58F}">
  <a:tblStyle styleId="{69DFEDFA-18D4-4309-B448-7439AE8EC58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inimized">
    <p:restoredLeft sz="15620"/>
    <p:restoredTop sz="27648" autoAdjust="0"/>
  </p:normalViewPr>
  <p:slideViewPr>
    <p:cSldViewPr snapToGrid="0">
      <p:cViewPr varScale="1">
        <p:scale>
          <a:sx n="22" d="100"/>
          <a:sy n="22" d="100"/>
        </p:scale>
        <p:origin x="2682" y="30"/>
      </p:cViewPr>
      <p:guideLst>
        <p:guide orient="horz" pos="1620"/>
        <p:guide pos="2880"/>
      </p:guideLst>
    </p:cSldViewPr>
  </p:slideViewPr>
  <p:notesTextViewPr>
    <p:cViewPr>
      <p:scale>
        <a:sx n="1" d="1"/>
        <a:sy n="1" d="1"/>
      </p:scale>
      <p:origin x="0" y="-154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7.fntdata"/><Relationship Id="rId3" Type="http://schemas.openxmlformats.org/officeDocument/2006/relationships/slideMaster" Target="slideMasters/slideMaster3.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6939177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includes two instructional practices: Word Parts“-ful,” and “-less” and Interactive Writing: Writing a silly sentence with words  spelled with </a:t>
            </a:r>
            <a:r>
              <a:rPr lang="en" sz="1200" dirty="0">
                <a:solidFill>
                  <a:schemeClr val="dk1"/>
                </a:solidFill>
                <a:latin typeface="Calibri"/>
                <a:ea typeface="Calibri"/>
                <a:cs typeface="Calibri"/>
                <a:sym typeface="Calibri"/>
              </a:rPr>
              <a:t>“-ible” and “-able.” </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first brainstorm a list of words spelled with -ible” and “-able,” </a:t>
            </a:r>
            <a:r>
              <a:rPr lang="en" sz="1200" dirty="0" smtClean="0">
                <a:latin typeface="Calibri"/>
                <a:ea typeface="Calibri"/>
                <a:cs typeface="Calibri"/>
                <a:sym typeface="Calibri"/>
              </a:rPr>
              <a:t>write </a:t>
            </a:r>
            <a:r>
              <a:rPr lang="en" sz="1200" dirty="0">
                <a:latin typeface="Calibri"/>
                <a:ea typeface="Calibri"/>
                <a:cs typeface="Calibri"/>
                <a:sym typeface="Calibri"/>
              </a:rPr>
              <a:t>them on their white boards, then check with the larger group to ensure correct spelling. Then, the teacher and class work together to compose and write a silly sentence using some of the words. Because these words are familiar, spellings should be accurate, not invented. Encourage students to recall the specific graphemes (letters) that represent those phonemes in the word. The goal is for students to develop automaticity with the correct spelling and pronunciation of each word.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recording the silly sentences produced each week during Interactive Writing on chart paper, sentence strips, or a book so those sentences can be displayed and practiced by the group, in pairs, or individually.</a:t>
            </a:r>
            <a:endParaRPr sz="1200" dirty="0">
              <a:latin typeface="Calibri"/>
              <a:ea typeface="Calibri"/>
              <a:cs typeface="Calibri"/>
              <a:sym typeface="Calibri"/>
            </a:endParaRPr>
          </a:p>
          <a:p>
            <a:pPr marL="457200" lvl="0" indent="0" algn="l" rtl="0">
              <a:lnSpc>
                <a:spcPct val="100000"/>
              </a:lnSpc>
              <a:spcBef>
                <a:spcPts val="500"/>
              </a:spcBef>
              <a:spcAft>
                <a:spcPts val="50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3836190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Interactive Writing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Spelling Pattern Cards:  “-ible” and “-able.”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Today we will use the words we know to make a silly sentence. We will use the words that have ‘-ible’ and ‘-able’ ending suffixes. Let’s think of words we can use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smtClean="0">
                <a:solidFill>
                  <a:schemeClr val="dk1"/>
                </a:solidFill>
                <a:latin typeface="Calibri"/>
                <a:ea typeface="Calibri"/>
                <a:cs typeface="Calibri"/>
                <a:sym typeface="Calibri"/>
              </a:rPr>
              <a:t>Ask</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can remind us what ‘-able’ and ‘-ible’ mean?”</a:t>
            </a:r>
            <a:r>
              <a:rPr lang="en" sz="1200" b="1" dirty="0">
                <a:solidFill>
                  <a:schemeClr val="dk1"/>
                </a:solidFill>
                <a:latin typeface="Calibri"/>
                <a:ea typeface="Calibri"/>
                <a:cs typeface="Calibri"/>
                <a:sym typeface="Calibri"/>
              </a:rPr>
              <a:t> (to be able to)</a:t>
            </a:r>
            <a:r>
              <a:rPr lang="en" sz="1200" i="1" dirty="0">
                <a:solidFill>
                  <a:schemeClr val="dk1"/>
                </a:solidFill>
                <a:latin typeface="Calibri"/>
                <a:ea typeface="Calibri"/>
                <a:cs typeface="Calibri"/>
                <a:sym typeface="Calibri"/>
              </a:rPr>
              <a:t> “Who can share a word that is spelled with ‘-ible’ or ‘-able’?”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word under the appropriate spelling pattern and repeat the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(_______) has the ‘-ible’ or ‘-able’ suffix. Now it’s time to use your white boards to record the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After we make our list, we will write a silly sentence together. The sentence has to have as many words with these vowel patterns as we can add. If we want our sentence to be really silly, we want to have lots of words to choose from. So, we are going to work together to think of as many words as we can. You can now think of as many of these words as you can and write them on your whiteboard.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partner to write words for </a:t>
            </a:r>
            <a:r>
              <a:rPr lang="en" sz="1200" dirty="0" smtClean="0">
                <a:solidFill>
                  <a:schemeClr val="dk1"/>
                </a:solidFill>
                <a:latin typeface="Calibri"/>
                <a:ea typeface="Calibri"/>
                <a:cs typeface="Calibri"/>
                <a:sym typeface="Calibri"/>
              </a:rPr>
              <a:t>1-2 </a:t>
            </a:r>
            <a:r>
              <a:rPr lang="en" sz="1200" dirty="0">
                <a:solidFill>
                  <a:schemeClr val="dk1"/>
                </a:solidFill>
                <a:latin typeface="Calibri"/>
                <a:ea typeface="Calibri"/>
                <a:cs typeface="Calibri"/>
                <a:sym typeface="Calibri"/>
              </a:rPr>
              <a:t>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 If a student spells a word incorrectly, teacher guides him or her to correct the mistake.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 generated words to spelling pattern table posted or written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until several words (or an adequate number to generate sentence) are reviewed for correctness.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follow along by circling words on their white boards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Wow! Look at all the words we’ve listed that have these spelling patterns! Now we are ready to write a silly sentence. I think we should use a word or two from our work with Word Parts and a few high-frequency words to write our sentence, too. I will use the Interactive Word Wall to find some more words for our sentence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“A silly sentence makes us laugh because we use words that don’t usually go together, it gives us a funny picture in our head or sounds really silly.”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Offer students an example of a silly sentence using words from the spelling pattern table and high-frequency words from the Word Wall. (For example:  “I wish the writing were legible so I could tell if it was permissible to quack like a duck in the boat.”)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Yes! We will write this sentence with 22 words together. Let’s start with the first word, which is a high-frequency word that we know.”</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write our first word, ‘I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with students to take turns interactively writing the sentence, stopping to review punctuation rules as needed and/or as an opportunity is presented.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read our silly sentence we came up with from the words we know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the spelling patterns  “-able” and “-ible.”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02094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4a990084fe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3" name="Google Shape;323;g4a990084fe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Encourage specificity.</a:t>
            </a:r>
            <a:endParaRPr sz="1200" i="1"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b="1"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a:t>
            </a:r>
            <a:r>
              <a:rPr lang="en" sz="1200" dirty="0" smtClean="0">
                <a:solidFill>
                  <a:schemeClr val="dk1"/>
                </a:solidFill>
                <a:latin typeface="Calibri"/>
                <a:ea typeface="Calibri"/>
                <a:cs typeface="Calibri"/>
                <a:sym typeface="Calibri"/>
              </a:rPr>
              <a:t>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324" name="Google Shape;324;g4a990084fe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25" name="Google Shape;325;g4a990084fe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09268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Song sung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r>
              <a:rPr lang="en" sz="1200" dirty="0" smtClean="0">
                <a:solidFill>
                  <a:schemeClr val="dk1"/>
                </a:solidFill>
                <a:latin typeface="Calibri"/>
                <a:ea typeface="Calibri"/>
                <a:cs typeface="Calibri"/>
                <a:sym typeface="Calibri"/>
              </a:rPr>
              <a:t>They </a:t>
            </a:r>
            <a:r>
              <a:rPr lang="en" sz="1200" dirty="0">
                <a:solidFill>
                  <a:schemeClr val="dk1"/>
                </a:solidFill>
                <a:latin typeface="Calibri"/>
                <a:ea typeface="Calibri"/>
                <a:cs typeface="Calibri"/>
                <a:sym typeface="Calibri"/>
              </a:rPr>
              <a:t>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681366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Google Shape;337;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8" name="Google Shape;338;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a:solidFill>
                  <a:schemeClr val="dk1"/>
                </a:solidFill>
                <a:latin typeface="Calibri"/>
                <a:ea typeface="Calibri"/>
                <a:cs typeface="Calibri"/>
                <a:sym typeface="Calibri"/>
              </a:rPr>
              <a:t>Suggested slide pacing: 3-5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a:solidFill>
                  <a:schemeClr val="dk1"/>
                </a:solidFill>
                <a:highlight>
                  <a:schemeClr val="lt1"/>
                </a:highlight>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a:p>
        </p:txBody>
      </p:sp>
    </p:spTree>
    <p:extLst>
      <p:ext uri="{BB962C8B-B14F-4D97-AF65-F5344CB8AC3E}">
        <p14:creationId xmlns:p14="http://schemas.microsoft.com/office/powerpoint/2010/main" val="26854007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5" name="Google Shape;345;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Resource Manual, Reading Foundations Skills Block 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for Writing Pairs and Independent Writers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Shared paper and pencil for Teacher Silly Sentence group</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for </a:t>
            </a:r>
            <a:r>
              <a:rPr lang="en" sz="1200" dirty="0">
                <a:solidFill>
                  <a:schemeClr val="dk1"/>
                </a:solidFill>
                <a:latin typeface="Calibri"/>
                <a:ea typeface="Calibri"/>
                <a:cs typeface="Calibri"/>
                <a:sym typeface="Calibri"/>
              </a:rPr>
              <a:t>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a:t>
            </a:r>
            <a:r>
              <a:rPr lang="en" sz="1200" dirty="0" smtClean="0">
                <a:solidFill>
                  <a:schemeClr val="dk1"/>
                </a:solidFill>
                <a:latin typeface="Calibri"/>
                <a:ea typeface="Calibri"/>
                <a:cs typeface="Calibri"/>
                <a:sym typeface="Calibri"/>
              </a:rPr>
              <a:t>on the assigned </a:t>
            </a:r>
            <a:r>
              <a:rPr lang="en" sz="1200" dirty="0">
                <a:solidFill>
                  <a:schemeClr val="dk1"/>
                </a:solidFill>
                <a:latin typeface="Calibri"/>
                <a:ea typeface="Calibri"/>
                <a:cs typeface="Calibri"/>
                <a:sym typeface="Calibri"/>
              </a:rPr>
              <a:t>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a:t>
            </a:r>
            <a:r>
              <a:rPr lang="en" sz="1200">
                <a:solidFill>
                  <a:schemeClr val="dk1"/>
                </a:solidFill>
                <a:latin typeface="Calibri"/>
                <a:ea typeface="Calibri"/>
                <a:cs typeface="Calibri"/>
                <a:sym typeface="Calibri"/>
              </a:rPr>
              <a:t>help </a:t>
            </a:r>
            <a:r>
              <a:rPr lang="en" sz="1200" smtClean="0">
                <a:solidFill>
                  <a:schemeClr val="dk1"/>
                </a:solidFill>
                <a:latin typeface="Calibri"/>
                <a:ea typeface="Calibri"/>
                <a:cs typeface="Calibri"/>
                <a:sym typeface="Calibri"/>
              </a:rPr>
              <a:t>with </a:t>
            </a:r>
            <a:r>
              <a:rPr lang="en" sz="1200" dirty="0">
                <a:solidFill>
                  <a:schemeClr val="dk1"/>
                </a:solidFill>
                <a:latin typeface="Calibri"/>
                <a:ea typeface="Calibri"/>
                <a:cs typeface="Calibri"/>
                <a:sym typeface="Calibri"/>
              </a:rPr>
              <a:t>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00337781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g4a81eb932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 name="Google Shape;352;g4a81eb932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a:ea typeface="Calibri"/>
                <a:cs typeface="Calibri"/>
                <a:sym typeface="Calibri"/>
              </a:rPr>
              <a:t>Suggested Pacing: see slide 14</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Teaching Notes: </a:t>
            </a:r>
            <a:endParaRPr sz="120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a:latin typeface="Calibri"/>
                <a:ea typeface="Calibri"/>
                <a:cs typeface="Calibri"/>
                <a:sym typeface="Calibri"/>
              </a:rPr>
              <a:t>Reader’s Toolbox for reference as needed.</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Teacher Actions: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latin typeface="Calibri"/>
                <a:ea typeface="Calibri"/>
                <a:cs typeface="Calibri"/>
                <a:sym typeface="Calibri"/>
              </a:rPr>
              <a:t>Student Supports/Meeting Student Needs: None</a:t>
            </a:r>
            <a:endParaRPr sz="1200">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a:latin typeface="Calibri"/>
              <a:ea typeface="Calibri"/>
              <a:cs typeface="Calibri"/>
              <a:sym typeface="Calibri"/>
            </a:endParaRPr>
          </a:p>
          <a:p>
            <a:pPr marL="0" lvl="0" indent="0" algn="l" rtl="0">
              <a:spcBef>
                <a:spcPts val="0"/>
              </a:spcBef>
              <a:spcAft>
                <a:spcPts val="0"/>
              </a:spcAft>
              <a:buNone/>
            </a:pPr>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71515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(or generate with students), such as “I wish the writing were legible so I could tell if it was permissible to quack like a duck in the boat.” “Be careful before you place the edible sweets on the breakable glass plate!”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cut apart Word Parts Cards</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“care,” “use,” “hope,” “rest,” “-ful,” “-less” and have tape or magnets ready to affix cards to the Word Parts T-chart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prepare on index cards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slide with animation)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enlarge Word Parts T-chart or draw on board or project slide. (two-column chart with headings: “-ful” and “-less (one for teacher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Spelling Pattern Cards: “-ible” and “-able” (for teacher display)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 boards, white 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91111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Materials to read and review in preparation: </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Handwriting Guidance Document (found in the K-2 Reading Foundations Skills Block Resource Manual)</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Syllable Guidance Document (pages 27-29 in Skills Block Resource Manual)</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Independent and Small Group Work guidance (Skills Block Resource Manual)</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 watch the video on the Interactive Writing Instructional Practice.</a:t>
            </a:r>
            <a:endParaRPr sz="120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36720238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Building on Previous Work: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Areas Students May Struggle: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Ongoing Assessment(s):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identify word parts correctly.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Determine if students can correctly spell words with the spelling patterns: “-ible” and “-able,” and high-frequency words from this cycle.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a:solidFill>
                  <a:schemeClr val="dk1"/>
                </a:solidFill>
                <a:latin typeface="Calibri"/>
                <a:ea typeface="Calibri"/>
                <a:cs typeface="Calibri"/>
                <a:sym typeface="Calibri"/>
              </a:rPr>
              <a:t>Key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base word, comparative, compare, interact, interactive, pattern, proficient, suffix (L)</a:t>
            </a:r>
            <a:endParaRPr sz="1200">
              <a:latin typeface="Calibri"/>
              <a:ea typeface="Calibri"/>
              <a:cs typeface="Calibri"/>
              <a:sym typeface="Calibri"/>
            </a:endParaRPr>
          </a:p>
        </p:txBody>
      </p:sp>
    </p:spTree>
    <p:extLst>
      <p:ext uri="{BB962C8B-B14F-4D97-AF65-F5344CB8AC3E}">
        <p14:creationId xmlns:p14="http://schemas.microsoft.com/office/powerpoint/2010/main" val="39432721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sung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2" indent="0"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683204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a:t>
            </a:r>
            <a:r>
              <a:rPr lang="en" sz="1200" dirty="0">
                <a:solidFill>
                  <a:schemeClr val="dk1"/>
                </a:solidFill>
                <a:latin typeface="Calibri"/>
                <a:ea typeface="Calibri"/>
                <a:cs typeface="Calibri"/>
                <a:sym typeface="Calibri"/>
              </a:rPr>
              <a:t>that they are going to be making new words by using base words and suffixes.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0123719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 Word parts are animated to appear on click, following order of table.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familiar with Word Parts instructional practice, including suffixes and base words, consider skipping or conducting a very brief review of which parts are suffixes and which are base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Begin the Word Parts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Parts Cards randomly on the board:  “care,” “use,” “hope,” “rest,” “-ful,” “-less”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We have base words and suffixes displayed here.”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 “Which are the base words?” </a:t>
            </a:r>
            <a:r>
              <a:rPr lang="en" sz="1200" b="1" dirty="0">
                <a:solidFill>
                  <a:schemeClr val="dk1"/>
                </a:solidFill>
                <a:latin typeface="Calibri"/>
                <a:ea typeface="Calibri"/>
                <a:cs typeface="Calibri"/>
                <a:sym typeface="Calibri"/>
              </a:rPr>
              <a:t> (“care,” “use,” “hope,” “rest”) </a:t>
            </a:r>
            <a:r>
              <a:rPr lang="en" sz="1200" i="1" dirty="0">
                <a:solidFill>
                  <a:schemeClr val="dk1"/>
                </a:solidFill>
                <a:latin typeface="Calibri"/>
                <a:ea typeface="Calibri"/>
                <a:cs typeface="Calibri"/>
                <a:sym typeface="Calibri"/>
              </a:rPr>
              <a:t>“Which are the suffixes?” </a:t>
            </a:r>
            <a:r>
              <a:rPr lang="en" sz="1200" b="1" dirty="0">
                <a:solidFill>
                  <a:schemeClr val="dk1"/>
                </a:solidFill>
                <a:latin typeface="Calibri"/>
                <a:ea typeface="Calibri"/>
                <a:cs typeface="Calibri"/>
                <a:sym typeface="Calibri"/>
              </a:rPr>
              <a:t>(“-ful,” “-less”)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Let’s look at the suffixes, ‘-ful,’ ‘-less.’ I wonder how these two suffixes are different in how they are used. Think about how these suffixes may be used that makes them different.”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his or her thinking.  </a:t>
            </a:r>
            <a:r>
              <a:rPr lang="en" sz="1200" b="1" dirty="0">
                <a:solidFill>
                  <a:schemeClr val="dk1"/>
                </a:solidFill>
                <a:latin typeface="Calibri"/>
                <a:ea typeface="Calibri"/>
                <a:cs typeface="Calibri"/>
                <a:sym typeface="Calibri"/>
              </a:rPr>
              <a:t>(“-ful” means to be full of something; “-less” means to be without something. They have opposite meanings.)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“These are suffixes used to describe the amount someone or something has of something else. For example, ‘colorless’ means something is ‘no color’ versus ‘colorful’ means something is ‘full of color.’”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“The first word part we will use is ‘care.’”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“Is this a base word or suffix?” </a:t>
            </a:r>
            <a:r>
              <a:rPr lang="en" sz="1200" b="1" dirty="0">
                <a:solidFill>
                  <a:schemeClr val="dk1"/>
                </a:solidFill>
                <a:latin typeface="Calibri"/>
                <a:ea typeface="Calibri"/>
                <a:cs typeface="Calibri"/>
                <a:sym typeface="Calibri"/>
              </a:rPr>
              <a:t>(base word) </a:t>
            </a:r>
            <a:r>
              <a:rPr lang="en" sz="1200" i="1" dirty="0">
                <a:solidFill>
                  <a:schemeClr val="dk1"/>
                </a:solidFill>
                <a:latin typeface="Calibri"/>
                <a:ea typeface="Calibri"/>
                <a:cs typeface="Calibri"/>
                <a:sym typeface="Calibri"/>
              </a:rPr>
              <a:t>“If we are describing someone who is full of care, which one would we use?” </a:t>
            </a:r>
            <a:r>
              <a:rPr lang="en" sz="1200" b="1" dirty="0">
                <a:solidFill>
                  <a:schemeClr val="dk1"/>
                </a:solidFill>
                <a:latin typeface="Calibri"/>
                <a:ea typeface="Calibri"/>
                <a:cs typeface="Calibri"/>
                <a:sym typeface="Calibri"/>
              </a:rPr>
              <a:t>(“-ful”) </a:t>
            </a:r>
            <a:r>
              <a:rPr lang="en" sz="1200" i="1" dirty="0">
                <a:solidFill>
                  <a:schemeClr val="dk1"/>
                </a:solidFill>
                <a:latin typeface="Calibri"/>
                <a:ea typeface="Calibri"/>
                <a:cs typeface="Calibri"/>
                <a:sym typeface="Calibri"/>
              </a:rPr>
              <a:t>“What would the word be?” </a:t>
            </a:r>
            <a:r>
              <a:rPr lang="en" sz="1200" b="1" dirty="0">
                <a:solidFill>
                  <a:schemeClr val="dk1"/>
                </a:solidFill>
                <a:latin typeface="Calibri"/>
                <a:ea typeface="Calibri"/>
                <a:cs typeface="Calibri"/>
                <a:sym typeface="Calibri"/>
              </a:rPr>
              <a:t>(“careful”)</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 T-chart (with headings  “-ful” and “-less”).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Says: </a:t>
            </a:r>
            <a:r>
              <a:rPr lang="en" sz="1200" i="1" dirty="0">
                <a:solidFill>
                  <a:schemeClr val="dk1"/>
                </a:solidFill>
                <a:latin typeface="Calibri"/>
                <a:ea typeface="Calibri"/>
                <a:cs typeface="Calibri"/>
                <a:sym typeface="Calibri"/>
              </a:rPr>
              <a:t>“Great. I’ll write ‘careful’ under the ‘-ful’ column. Let’s write the word we would use describe someone who has no care. Think about which suffix to use and write that word on your whiteboard.”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I’ll write ‘careless’ under the ‘-less’ column.”</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“Now let’s try with ‘use.’”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“If we are describing something that has a lot of use, which suffix would we use?” </a:t>
            </a:r>
            <a:r>
              <a:rPr lang="en" sz="1200" b="1" dirty="0">
                <a:solidFill>
                  <a:schemeClr val="dk1"/>
                </a:solidFill>
                <a:latin typeface="Calibri"/>
                <a:ea typeface="Calibri"/>
                <a:cs typeface="Calibri"/>
                <a:sym typeface="Calibri"/>
              </a:rPr>
              <a:t>(“-ful”)</a:t>
            </a:r>
            <a:r>
              <a:rPr lang="en" sz="1200" i="1" dirty="0">
                <a:solidFill>
                  <a:schemeClr val="dk1"/>
                </a:solidFill>
                <a:latin typeface="Calibri"/>
                <a:ea typeface="Calibri"/>
                <a:cs typeface="Calibri"/>
                <a:sym typeface="Calibri"/>
              </a:rPr>
              <a:t> “What would the word be?” </a:t>
            </a:r>
            <a:r>
              <a:rPr lang="en" sz="1200" b="1" dirty="0">
                <a:solidFill>
                  <a:schemeClr val="dk1"/>
                </a:solidFill>
                <a:latin typeface="Calibri"/>
                <a:ea typeface="Calibri"/>
                <a:cs typeface="Calibri"/>
                <a:sym typeface="Calibri"/>
              </a:rPr>
              <a:t>(“useful”)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did you spell the word ‘useful’?”</a:t>
            </a:r>
            <a:r>
              <a:rPr lang="en" sz="1200" b="1" dirty="0">
                <a:solidFill>
                  <a:schemeClr val="dk1"/>
                </a:solidFill>
                <a:latin typeface="Calibri"/>
                <a:ea typeface="Calibri"/>
                <a:cs typeface="Calibri"/>
                <a:sym typeface="Calibri"/>
              </a:rPr>
              <a:t> (“u-s-e-f-u-l”) </a:t>
            </a:r>
            <a:r>
              <a:rPr lang="en" sz="1200" i="1" dirty="0">
                <a:solidFill>
                  <a:schemeClr val="dk1"/>
                </a:solidFill>
                <a:latin typeface="Calibri"/>
                <a:ea typeface="Calibri"/>
                <a:cs typeface="Calibri"/>
                <a:sym typeface="Calibri"/>
              </a:rPr>
              <a:t>“Why isn’t it spelled ‘u-s-f-u-l’?” </a:t>
            </a:r>
            <a:r>
              <a:rPr lang="en" sz="1200" b="1" dirty="0">
                <a:solidFill>
                  <a:schemeClr val="dk1"/>
                </a:solidFill>
                <a:latin typeface="Calibri"/>
                <a:ea typeface="Calibri"/>
                <a:cs typeface="Calibri"/>
                <a:sym typeface="Calibri"/>
              </a:rPr>
              <a:t>(first syllable has a long vowel sound)</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“I remember we learned that! When we have a one-syllable word ending in a magic ‘e,’ it makes a long vowel sound. When we add a suffix beginning with a consonant, like ‘f,’ we keep the magic ‘e.’ I’ll write ‘useful’ on the chart under ‘-ful.’”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a:t>
            </a:r>
            <a:r>
              <a:rPr lang="en" sz="1200" i="1" dirty="0">
                <a:solidFill>
                  <a:schemeClr val="dk1"/>
                </a:solidFill>
                <a:latin typeface="Calibri"/>
                <a:ea typeface="Calibri"/>
                <a:cs typeface="Calibri"/>
                <a:sym typeface="Calibri"/>
              </a:rPr>
              <a:t>useless,” “hopeful,” and “hopeless,” “restful,” and “restless.”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Lead students in reading all words together.</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 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identify whether to use -ful or -less?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students writing words on whiteboards and holding up/showing words as they are written for a choral/signal response to quickly assess student performance with skill.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extra practice making words: Consider offering clues to words they could make with the base words and suffixes available.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78957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Sing transition song, sung to the tune of “The Muffin </a:t>
            </a:r>
            <a:r>
              <a:rPr lang="en" sz="1200" dirty="0" smtClean="0">
                <a:latin typeface="Calibri" panose="020F0502020204030204" pitchFamily="34" charset="0"/>
                <a:sym typeface="Calibri"/>
              </a:rPr>
              <a:t>Man.”</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5579582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9977104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4"/>
        <p:cNvGrpSpPr/>
        <p:nvPr/>
      </p:nvGrpSpPr>
      <p:grpSpPr>
        <a:xfrm>
          <a:off x="0" y="0"/>
          <a:ext cx="0" cy="0"/>
          <a:chOff x="0" y="0"/>
          <a:chExt cx="0" cy="0"/>
        </a:xfrm>
      </p:grpSpPr>
      <p:sp>
        <p:nvSpPr>
          <p:cNvPr id="145" name="Google Shape;145;p27"/>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6" name="Google Shape;146;p27"/>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47" name="Google Shape;147;p2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50" name="Google Shape;150;p27"/>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51" name="Google Shape;151;p27"/>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52" name="Google Shape;152;p27"/>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3"/>
        <p:cNvGrpSpPr/>
        <p:nvPr/>
      </p:nvGrpSpPr>
      <p:grpSpPr>
        <a:xfrm>
          <a:off x="0" y="0"/>
          <a:ext cx="0" cy="0"/>
          <a:chOff x="0" y="0"/>
          <a:chExt cx="0" cy="0"/>
        </a:xfrm>
      </p:grpSpPr>
      <p:sp>
        <p:nvSpPr>
          <p:cNvPr id="154" name="Google Shape;154;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5" name="Google Shape;155;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56" name="Google Shape;156;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59"/>
        <p:cNvGrpSpPr/>
        <p:nvPr/>
      </p:nvGrpSpPr>
      <p:grpSpPr>
        <a:xfrm>
          <a:off x="0" y="0"/>
          <a:ext cx="0" cy="0"/>
          <a:chOff x="0" y="0"/>
          <a:chExt cx="0" cy="0"/>
        </a:xfrm>
      </p:grpSpPr>
      <p:sp>
        <p:nvSpPr>
          <p:cNvPr id="160" name="Google Shape;160;p2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9"/>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62" name="Google Shape;162;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5"/>
        <p:cNvGrpSpPr/>
        <p:nvPr/>
      </p:nvGrpSpPr>
      <p:grpSpPr>
        <a:xfrm>
          <a:off x="0" y="0"/>
          <a:ext cx="0" cy="0"/>
          <a:chOff x="0" y="0"/>
          <a:chExt cx="0" cy="0"/>
        </a:xfrm>
      </p:grpSpPr>
      <p:sp>
        <p:nvSpPr>
          <p:cNvPr id="166" name="Google Shape;166;p3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30"/>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30"/>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3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3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3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4" name="Google Shape;174;p31"/>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5" name="Google Shape;175;p31"/>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6" name="Google Shape;176;p31"/>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77" name="Google Shape;177;p31"/>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8" name="Google Shape;178;p3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9" name="Google Shape;179;p3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0" name="Google Shape;180;p3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1"/>
        <p:cNvGrpSpPr/>
        <p:nvPr/>
      </p:nvGrpSpPr>
      <p:grpSpPr>
        <a:xfrm>
          <a:off x="0" y="0"/>
          <a:ext cx="0" cy="0"/>
          <a:chOff x="0" y="0"/>
          <a:chExt cx="0" cy="0"/>
        </a:xfrm>
      </p:grpSpPr>
      <p:sp>
        <p:nvSpPr>
          <p:cNvPr id="182" name="Google Shape;18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3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4" name="Google Shape;184;p3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5" name="Google Shape;185;p3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6"/>
        <p:cNvGrpSpPr/>
        <p:nvPr/>
      </p:nvGrpSpPr>
      <p:grpSpPr>
        <a:xfrm>
          <a:off x="0" y="0"/>
          <a:ext cx="0" cy="0"/>
          <a:chOff x="0" y="0"/>
          <a:chExt cx="0" cy="0"/>
        </a:xfrm>
      </p:grpSpPr>
      <p:sp>
        <p:nvSpPr>
          <p:cNvPr id="187" name="Google Shape;187;p3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8" name="Google Shape;188;p3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9" name="Google Shape;189;p3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2" name="Google Shape;192;p34"/>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93" name="Google Shape;193;p34"/>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4" name="Google Shape;194;p3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5" name="Google Shape;195;p3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6" name="Google Shape;196;p3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9" name="Google Shape;199;p35"/>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200" name="Google Shape;200;p35"/>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01" name="Google Shape;201;p3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2" name="Google Shape;202;p3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3" name="Google Shape;203;p3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04"/>
        <p:cNvGrpSpPr/>
        <p:nvPr/>
      </p:nvGrpSpPr>
      <p:grpSpPr>
        <a:xfrm>
          <a:off x="0" y="0"/>
          <a:ext cx="0" cy="0"/>
          <a:chOff x="0" y="0"/>
          <a:chExt cx="0" cy="0"/>
        </a:xfrm>
      </p:grpSpPr>
      <p:sp>
        <p:nvSpPr>
          <p:cNvPr id="205" name="Google Shape;205;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06" name="Google Shape;206;p36"/>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07" name="Google Shape;207;p3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8" name="Google Shape;208;p3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09" name="Google Shape;209;p3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12" name="Google Shape;212;p37"/>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13" name="Google Shape;213;p3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4" name="Google Shape;214;p3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15" name="Google Shape;215;p3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6"/>
        <p:cNvGrpSpPr/>
        <p:nvPr/>
      </p:nvGrpSpPr>
      <p:grpSpPr>
        <a:xfrm>
          <a:off x="0" y="0"/>
          <a:ext cx="0" cy="0"/>
          <a:chOff x="0" y="0"/>
          <a:chExt cx="0" cy="0"/>
        </a:xfrm>
      </p:grpSpPr>
      <p:sp>
        <p:nvSpPr>
          <p:cNvPr id="217" name="Google Shape;217;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218" name="Google Shape;218;p3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6" Type="http://schemas.openxmlformats.org/officeDocument/2006/relationships/image" Target="../media/image3.png"/><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5" Type="http://schemas.openxmlformats.org/officeDocument/2006/relationships/image" Target="../media/image2.png"/><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7" name="Google Shape;137;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41" name="Google Shape;141;p26"/>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42" name="Google Shape;142;p26"/>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43" name="Google Shape;143;p26"/>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 id="214748368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5.xml"/><Relationship Id="rId1" Type="http://schemas.openxmlformats.org/officeDocument/2006/relationships/slideLayout" Target="../slideLayouts/slideLayout15.xml"/><Relationship Id="rId4" Type="http://schemas.openxmlformats.org/officeDocument/2006/relationships/image" Target="../media/image1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301711"/>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2: Cycle 18: Lesson 88</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25" name="Google Shape;225;p39"/>
          <p:cNvSpPr txBox="1">
            <a:spLocks noGrp="1"/>
          </p:cNvSpPr>
          <p:nvPr>
            <p:ph type="body" idx="1"/>
          </p:nvPr>
        </p:nvSpPr>
        <p:spPr>
          <a:xfrm>
            <a:off x="311700" y="1066079"/>
            <a:ext cx="8520600" cy="2939864"/>
          </a:xfrm>
          <a:prstGeom prst="rect">
            <a:avLst/>
          </a:prstGeom>
        </p:spPr>
        <p:txBody>
          <a:bodyPr spcFirstLastPara="1" wrap="square" lIns="68575" tIns="34275" rIns="68575" bIns="34275" anchor="t" anchorCtr="0">
            <a:noAutofit/>
          </a:bodyPr>
          <a:lstStyle/>
          <a:p>
            <a:pPr marL="0" lvl="0" indent="0" algn="l" rtl="0">
              <a:lnSpc>
                <a:spcPct val="70000"/>
              </a:lnSpc>
              <a:spcBef>
                <a:spcPts val="1000"/>
              </a:spcBef>
              <a:spcAft>
                <a:spcPts val="0"/>
              </a:spcAft>
              <a:buClr>
                <a:schemeClr val="dk1"/>
              </a:buClr>
              <a:buSzPts val="1100"/>
              <a:buFont typeface="Arial"/>
              <a:buNone/>
            </a:pPr>
            <a:r>
              <a:rPr lang="en" sz="1800" dirty="0">
                <a:solidFill>
                  <a:schemeClr val="dk1"/>
                </a:solidFill>
              </a:rPr>
              <a:t>This lesson </a:t>
            </a:r>
            <a:r>
              <a:rPr lang="en" sz="1800" dirty="0"/>
              <a:t>includes two instructional practices: Word Parts and Interactive Writing. Students will notice that suffixes change the meaning of the base word, and begin to understand that identifying these word parts (when added to a base word) helps to decode and understand an unknown word. This lesson introduces suffixes “-ful” and “-less.” During Interactive Writing, students brainstorm and write a list of words spelled with suffixes “-ible” and “-able.” </a:t>
            </a:r>
            <a:endParaRPr sz="1800" dirty="0"/>
          </a:p>
          <a:p>
            <a:pPr marL="0" lvl="0" indent="0" algn="l" rtl="0">
              <a:lnSpc>
                <a:spcPct val="70000"/>
              </a:lnSpc>
              <a:spcBef>
                <a:spcPts val="1000"/>
              </a:spcBef>
              <a:spcAft>
                <a:spcPts val="0"/>
              </a:spcAft>
              <a:buClr>
                <a:schemeClr val="dk1"/>
              </a:buClr>
              <a:buSzPts val="1100"/>
              <a:buFont typeface="Arial"/>
              <a:buNone/>
            </a:pPr>
            <a:r>
              <a:rPr lang="en" sz="1600" b="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70000"/>
              </a:lnSpc>
              <a:spcBef>
                <a:spcPts val="1000"/>
              </a:spcBef>
              <a:spcAft>
                <a:spcPts val="0"/>
              </a:spcAft>
              <a:buClr>
                <a:schemeClr val="dk1"/>
              </a:buClr>
              <a:buSzPts val="1700"/>
              <a:buFont typeface="Arial"/>
              <a:buChar char="●"/>
            </a:pPr>
            <a:r>
              <a:rPr lang="en" sz="1700" i="1" dirty="0"/>
              <a:t>Using words spelled with suffixes </a:t>
            </a:r>
            <a:r>
              <a:rPr lang="en" sz="1800" dirty="0"/>
              <a:t>“-ful,”  “-less,” </a:t>
            </a:r>
            <a:r>
              <a:rPr lang="en" sz="1700" i="1" dirty="0"/>
              <a:t>“-ible,” and “-able,” </a:t>
            </a:r>
            <a:endParaRPr sz="1700" i="1" dirty="0"/>
          </a:p>
          <a:p>
            <a:pPr marL="457200" lvl="0" indent="-336550" algn="l" rtl="0">
              <a:lnSpc>
                <a:spcPct val="70000"/>
              </a:lnSpc>
              <a:spcBef>
                <a:spcPts val="1000"/>
              </a:spcBef>
              <a:spcAft>
                <a:spcPts val="0"/>
              </a:spcAft>
              <a:buClr>
                <a:schemeClr val="dk1"/>
              </a:buClr>
              <a:buSzPts val="1700"/>
              <a:buFont typeface="Arial"/>
              <a:buChar char="●"/>
            </a:pPr>
            <a:r>
              <a:rPr lang="en" sz="1700" i="1" dirty="0"/>
              <a:t>Using high-frequency words </a:t>
            </a:r>
            <a:endParaRPr sz="1700" i="1" dirty="0"/>
          </a:p>
          <a:p>
            <a:pPr marL="457200" lvl="0" indent="-336550" algn="l" rtl="0">
              <a:lnSpc>
                <a:spcPct val="70000"/>
              </a:lnSpc>
              <a:spcBef>
                <a:spcPts val="1000"/>
              </a:spcBef>
              <a:spcAft>
                <a:spcPts val="0"/>
              </a:spcAft>
              <a:buClr>
                <a:schemeClr val="dk1"/>
              </a:buClr>
              <a:buSzPts val="1700"/>
              <a:buFont typeface="Arial"/>
              <a:buChar char="●"/>
            </a:pPr>
            <a:r>
              <a:rPr lang="en" sz="1700" i="1" dirty="0"/>
              <a:t>Sentence construction and writing</a:t>
            </a:r>
            <a:r>
              <a:rPr lang="en" sz="1700" dirty="0"/>
              <a:t/>
            </a:r>
            <a:br>
              <a:rPr lang="en" sz="1700" dirty="0"/>
            </a:br>
            <a:endParaRPr sz="17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sp>
        <p:nvSpPr>
          <p:cNvPr id="316" name="Google Shape;316;p4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317" name="Google Shape;317;p48"/>
          <p:cNvSpPr txBox="1"/>
          <p:nvPr/>
        </p:nvSpPr>
        <p:spPr>
          <a:xfrm>
            <a:off x="311700" y="702025"/>
            <a:ext cx="4485300" cy="1877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318" name="Google Shape;318;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319" name="Google Shape;319;p48"/>
          <p:cNvPicPr preferRelativeResize="0"/>
          <p:nvPr/>
        </p:nvPicPr>
        <p:blipFill>
          <a:blip r:embed="rId4">
            <a:alphaModFix/>
          </a:blip>
          <a:stretch>
            <a:fillRect/>
          </a:stretch>
        </p:blipFill>
        <p:spPr>
          <a:xfrm rot="-1428840">
            <a:off x="4414022" y="350487"/>
            <a:ext cx="1756430" cy="1276925"/>
          </a:xfrm>
          <a:prstGeom prst="rect">
            <a:avLst/>
          </a:prstGeom>
          <a:noFill/>
          <a:ln>
            <a:noFill/>
          </a:ln>
        </p:spPr>
      </p:pic>
      <p:pic>
        <p:nvPicPr>
          <p:cNvPr id="320" name="Google Shape;320;p48"/>
          <p:cNvPicPr preferRelativeResize="0"/>
          <p:nvPr/>
        </p:nvPicPr>
        <p:blipFill>
          <a:blip r:embed="rId5">
            <a:alphaModFix/>
          </a:blip>
          <a:stretch>
            <a:fillRect/>
          </a:stretch>
        </p:blipFill>
        <p:spPr>
          <a:xfrm>
            <a:off x="152400" y="2731825"/>
            <a:ext cx="5553075" cy="1981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26"/>
        <p:cNvGrpSpPr/>
        <p:nvPr/>
      </p:nvGrpSpPr>
      <p:grpSpPr>
        <a:xfrm>
          <a:off x="0" y="0"/>
          <a:ext cx="0" cy="0"/>
          <a:chOff x="0" y="0"/>
          <a:chExt cx="0" cy="0"/>
        </a:xfrm>
      </p:grpSpPr>
      <p:sp>
        <p:nvSpPr>
          <p:cNvPr id="327" name="Google Shape;327;p4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28" name="Google Shape;328;p49"/>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“How can I ask for help so I can ‘grow and flourish’ as a reader and writer or ‘become proficient’ as a reader and a writer?” </a:t>
            </a:r>
            <a:endParaRPr>
              <a:latin typeface="Century Gothic"/>
              <a:ea typeface="Century Gothic"/>
              <a:cs typeface="Century Gothic"/>
              <a:sym typeface="Century Gothic"/>
            </a:endParaRPr>
          </a:p>
        </p:txBody>
      </p:sp>
      <p:pic>
        <p:nvPicPr>
          <p:cNvPr id="329" name="Google Shape;329;p49"/>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35" name="Google Shape;335;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smtClean="0">
                <a:solidFill>
                  <a:srgbClr val="FF0000"/>
                </a:solidFill>
              </a:rPr>
              <a:t>"It’s </a:t>
            </a:r>
            <a:r>
              <a:rPr lang="en" sz="3000" dirty="0">
                <a:solidFill>
                  <a:srgbClr val="FF0000"/>
                </a:solidFill>
              </a:rPr>
              <a:t>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r>
              <a:rPr lang="en" sz="3000" dirty="0" smtClean="0">
                <a:solidFill>
                  <a:srgbClr val="FF0000"/>
                </a:solidFill>
              </a:rPr>
              <a:t>.”</a:t>
            </a:r>
            <a:endParaRPr sz="26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Google Shape;340;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41" name="Google Shape;341;p5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a:solidFill>
                  <a:schemeClr val="dk1"/>
                </a:solidFill>
              </a:rPr>
              <a:t>I can</a:t>
            </a:r>
            <a:r>
              <a:rPr lang="en" sz="2600"/>
              <a:t> create and write a silly sentence using words with the spelling patterns “ible,” “able,” and high frequency words.</a:t>
            </a:r>
            <a:endParaRPr sz="2600"/>
          </a:p>
          <a:p>
            <a:pPr marL="457200" lvl="0" indent="-393700" algn="l" rtl="0">
              <a:lnSpc>
                <a:spcPct val="100000"/>
              </a:lnSpc>
              <a:spcBef>
                <a:spcPts val="1000"/>
              </a:spcBef>
              <a:spcAft>
                <a:spcPts val="0"/>
              </a:spcAft>
              <a:buClr>
                <a:schemeClr val="dk1"/>
              </a:buClr>
              <a:buSzPts val="2600"/>
              <a:buChar char="•"/>
            </a:pPr>
            <a:r>
              <a:rPr lang="en" sz="2600">
                <a:solidFill>
                  <a:schemeClr val="dk1"/>
                </a:solidFill>
              </a:rPr>
              <a:t>I can write sentences using correct spelling, punctuation and capitalization rules.</a:t>
            </a:r>
            <a:endParaRPr sz="2600"/>
          </a:p>
          <a:p>
            <a:pPr marL="0" lvl="0" indent="0" algn="l" rtl="0">
              <a:lnSpc>
                <a:spcPct val="115000"/>
              </a:lnSpc>
              <a:spcBef>
                <a:spcPts val="1000"/>
              </a:spcBef>
              <a:spcAft>
                <a:spcPts val="500"/>
              </a:spcAft>
              <a:buNone/>
            </a:pPr>
            <a:endParaRPr sz="2000"/>
          </a:p>
        </p:txBody>
      </p:sp>
      <p:pic>
        <p:nvPicPr>
          <p:cNvPr id="342" name="Google Shape;342;p51"/>
          <p:cNvPicPr preferRelativeResize="0"/>
          <p:nvPr/>
        </p:nvPicPr>
        <p:blipFill>
          <a:blip r:embed="rId3">
            <a:alphaModFix/>
          </a:blip>
          <a:stretch>
            <a:fillRect/>
          </a:stretch>
        </p:blipFill>
        <p:spPr>
          <a:xfrm>
            <a:off x="8312699" y="4290836"/>
            <a:ext cx="787757" cy="618818"/>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graphicFrame>
        <p:nvGraphicFramePr>
          <p:cNvPr id="347" name="Google Shape;347;p52"/>
          <p:cNvGraphicFramePr/>
          <p:nvPr>
            <p:extLst>
              <p:ext uri="{D42A27DB-BD31-4B8C-83A1-F6EECF244321}">
                <p14:modId xmlns:p14="http://schemas.microsoft.com/office/powerpoint/2010/main" val="4188258551"/>
              </p:ext>
            </p:extLst>
          </p:nvPr>
        </p:nvGraphicFramePr>
        <p:xfrm>
          <a:off x="0" y="0"/>
          <a:ext cx="9144000" cy="5143500"/>
        </p:xfrm>
        <a:graphic>
          <a:graphicData uri="http://schemas.openxmlformats.org/drawingml/2006/table">
            <a:tbl>
              <a:tblPr>
                <a:noFill/>
                <a:tableStyleId>{69DFEDFA-18D4-4309-B448-7439AE8EC58F}</a:tableStyleId>
              </a:tblPr>
              <a:tblGrid>
                <a:gridCol w="3104225"/>
                <a:gridCol w="2984475"/>
                <a:gridCol w="3055300"/>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tr>
              <a:tr h="4583275">
                <a:tc>
                  <a:txBody>
                    <a:bodyPr/>
                    <a:lstStyle/>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Create </a:t>
                      </a:r>
                      <a:r>
                        <a:rPr lang="en" sz="1400" dirty="0">
                          <a:solidFill>
                            <a:schemeClr val="dk1"/>
                          </a:solidFill>
                          <a:latin typeface="Century Gothic"/>
                          <a:ea typeface="Century Gothic"/>
                          <a:cs typeface="Century Gothic"/>
                          <a:sym typeface="Century Gothic"/>
                        </a:rPr>
                        <a:t>another silly </a:t>
                      </a:r>
                      <a:r>
                        <a:rPr lang="en" sz="1400" dirty="0" smtClean="0">
                          <a:solidFill>
                            <a:schemeClr val="dk1"/>
                          </a:solidFill>
                          <a:latin typeface="Century Gothic"/>
                          <a:ea typeface="Century Gothic"/>
                          <a:cs typeface="Century Gothic"/>
                          <a:sym typeface="Century Gothic"/>
                        </a:rPr>
                        <a:t>sentence.</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Use </a:t>
                      </a:r>
                      <a:r>
                        <a:rPr lang="en" sz="1400" dirty="0">
                          <a:solidFill>
                            <a:schemeClr val="dk1"/>
                          </a:solidFill>
                          <a:latin typeface="Century Gothic"/>
                          <a:ea typeface="Century Gothic"/>
                          <a:cs typeface="Century Gothic"/>
                          <a:sym typeface="Century Gothic"/>
                        </a:rPr>
                        <a:t>words with the ending spelling patterns “-able” and “-ible”and high frequency </a:t>
                      </a:r>
                      <a:r>
                        <a:rPr lang="en" sz="1400" dirty="0" smtClean="0">
                          <a:solidFill>
                            <a:schemeClr val="dk1"/>
                          </a:solidFill>
                          <a:latin typeface="Century Gothic"/>
                          <a:ea typeface="Century Gothic"/>
                          <a:cs typeface="Century Gothic"/>
                          <a:sym typeface="Century Gothic"/>
                        </a:rPr>
                        <a:t>words.</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We’ll </a:t>
                      </a:r>
                      <a:r>
                        <a:rPr lang="en" sz="1400" dirty="0">
                          <a:solidFill>
                            <a:schemeClr val="dk1"/>
                          </a:solidFill>
                          <a:latin typeface="Century Gothic"/>
                          <a:ea typeface="Century Gothic"/>
                          <a:cs typeface="Century Gothic"/>
                          <a:sym typeface="Century Gothic"/>
                        </a:rPr>
                        <a:t>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We </a:t>
                      </a:r>
                      <a:r>
                        <a:rPr lang="en" sz="1400" dirty="0">
                          <a:solidFill>
                            <a:schemeClr val="dk1"/>
                          </a:solidFill>
                          <a:latin typeface="Century Gothic"/>
                          <a:ea typeface="Century Gothic"/>
                          <a:cs typeface="Century Gothic"/>
                          <a:sym typeface="Century Gothic"/>
                        </a:rPr>
                        <a:t>will write our sentence together, check our sentence for spelling, capitalization and punctuation, and make corrections as </a:t>
                      </a:r>
                      <a:r>
                        <a:rPr lang="en" sz="1400" dirty="0" smtClean="0">
                          <a:solidFill>
                            <a:schemeClr val="dk1"/>
                          </a:solidFill>
                          <a:latin typeface="Century Gothic"/>
                          <a:ea typeface="Century Gothic"/>
                          <a:cs typeface="Century Gothic"/>
                          <a:sym typeface="Century Gothic"/>
                        </a:rPr>
                        <a:t>needed.</a:t>
                      </a:r>
                      <a:endParaRPr lang="en" sz="14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400" dirty="0" smtClean="0">
                          <a:solidFill>
                            <a:schemeClr val="dk1"/>
                          </a:solidFill>
                          <a:latin typeface="Century Gothic"/>
                          <a:ea typeface="Century Gothic"/>
                          <a:cs typeface="Century Gothic"/>
                          <a:sym typeface="Century Gothic"/>
                        </a:rPr>
                        <a:t>We </a:t>
                      </a:r>
                      <a:r>
                        <a:rPr lang="en" sz="1400" dirty="0">
                          <a:solidFill>
                            <a:schemeClr val="dk1"/>
                          </a:solidFill>
                          <a:latin typeface="Century Gothic"/>
                          <a:ea typeface="Century Gothic"/>
                          <a:cs typeface="Century Gothic"/>
                          <a:sym typeface="Century Gothic"/>
                        </a:rPr>
                        <a:t>will read our silly sentence together.  If we come to a word we don’t know, we’ll use our Reader’s Toolbox.</a:t>
                      </a:r>
                      <a:endParaRPr sz="14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Create </a:t>
                      </a:r>
                      <a:r>
                        <a:rPr lang="en" sz="1550" dirty="0">
                          <a:solidFill>
                            <a:schemeClr val="dk1"/>
                          </a:solidFill>
                          <a:latin typeface="Century Gothic"/>
                          <a:ea typeface="Century Gothic"/>
                          <a:cs typeface="Century Gothic"/>
                          <a:sym typeface="Century Gothic"/>
                        </a:rPr>
                        <a:t>a new silly sentence with a </a:t>
                      </a:r>
                      <a:r>
                        <a:rPr lang="en" sz="1550" dirty="0" smtClean="0">
                          <a:solidFill>
                            <a:schemeClr val="dk1"/>
                          </a:solidFill>
                          <a:latin typeface="Century Gothic"/>
                          <a:ea typeface="Century Gothic"/>
                          <a:cs typeface="Century Gothic"/>
                          <a:sym typeface="Century Gothic"/>
                        </a:rPr>
                        <a:t>partner.</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Use </a:t>
                      </a:r>
                      <a:r>
                        <a:rPr lang="en" sz="1550" dirty="0" smtClean="0">
                          <a:solidFill>
                            <a:schemeClr val="dk1"/>
                          </a:solidFill>
                          <a:latin typeface="Century Gothic"/>
                          <a:ea typeface="Century Gothic"/>
                          <a:cs typeface="Century Gothic"/>
                          <a:sym typeface="Century Gothic"/>
                        </a:rPr>
                        <a:t>words </a:t>
                      </a:r>
                      <a:r>
                        <a:rPr lang="en" sz="1550" dirty="0">
                          <a:solidFill>
                            <a:schemeClr val="dk1"/>
                          </a:solidFill>
                          <a:latin typeface="Century Gothic"/>
                          <a:ea typeface="Century Gothic"/>
                          <a:cs typeface="Century Gothic"/>
                          <a:sym typeface="Century Gothic"/>
                        </a:rPr>
                        <a:t>with the ending spelling patterns  “-able” and “-ible</a:t>
                      </a:r>
                      <a:r>
                        <a:rPr lang="en" sz="1550" dirty="0" smtClean="0">
                          <a:solidFill>
                            <a:schemeClr val="dk1"/>
                          </a:solidFill>
                          <a:latin typeface="Century Gothic"/>
                          <a:ea typeface="Century Gothic"/>
                          <a:cs typeface="Century Gothic"/>
                          <a:sym typeface="Century Gothic"/>
                        </a:rPr>
                        <a:t>.”</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Talk </a:t>
                      </a:r>
                      <a:r>
                        <a:rPr lang="en" sz="1550" dirty="0">
                          <a:solidFill>
                            <a:schemeClr val="dk1"/>
                          </a:solidFill>
                          <a:latin typeface="Century Gothic"/>
                          <a:ea typeface="Century Gothic"/>
                          <a:cs typeface="Century Gothic"/>
                          <a:sym typeface="Century Gothic"/>
                        </a:rPr>
                        <a:t>about your sentence until you agree on the sentence you will write on your paper</a:t>
                      </a:r>
                      <a:r>
                        <a:rPr lang="en" sz="1550" dirty="0" smtClean="0">
                          <a:solidFill>
                            <a:schemeClr val="dk1"/>
                          </a:solidFill>
                          <a:latin typeface="Century Gothic"/>
                          <a:ea typeface="Century Gothic"/>
                          <a:cs typeface="Century Gothic"/>
                          <a:sym typeface="Century Gothic"/>
                        </a:rPr>
                        <a:t>. </a:t>
                      </a:r>
                      <a:r>
                        <a:rPr lang="en" sz="1550" dirty="0">
                          <a:solidFill>
                            <a:schemeClr val="dk1"/>
                          </a:solidFill>
                          <a:latin typeface="Century Gothic"/>
                          <a:ea typeface="Century Gothic"/>
                          <a:cs typeface="Century Gothic"/>
                          <a:sym typeface="Century Gothic"/>
                        </a:rPr>
                        <a:t>Write the sentence on your </a:t>
                      </a:r>
                      <a:r>
                        <a:rPr lang="en" sz="1550" dirty="0" smtClean="0">
                          <a:solidFill>
                            <a:schemeClr val="dk1"/>
                          </a:solidFill>
                          <a:latin typeface="Century Gothic"/>
                          <a:ea typeface="Century Gothic"/>
                          <a:cs typeface="Century Gothic"/>
                          <a:sym typeface="Century Gothic"/>
                        </a:rPr>
                        <a:t>paper.</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Check </a:t>
                      </a:r>
                      <a:r>
                        <a:rPr lang="en" sz="155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550" dirty="0" smtClean="0">
                          <a:solidFill>
                            <a:schemeClr val="dk1"/>
                          </a:solidFill>
                          <a:latin typeface="Century Gothic"/>
                          <a:ea typeface="Century Gothic"/>
                          <a:cs typeface="Century Gothic"/>
                          <a:sym typeface="Century Gothic"/>
                        </a:rPr>
                        <a:t>needed.</a:t>
                      </a:r>
                      <a:endParaRPr lang="en" sz="155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50" dirty="0" smtClean="0">
                          <a:solidFill>
                            <a:schemeClr val="dk1"/>
                          </a:solidFill>
                          <a:latin typeface="Century Gothic"/>
                          <a:ea typeface="Century Gothic"/>
                          <a:cs typeface="Century Gothic"/>
                          <a:sym typeface="Century Gothic"/>
                        </a:rPr>
                        <a:t>Share </a:t>
                      </a:r>
                      <a:r>
                        <a:rPr lang="en" sz="1550" dirty="0">
                          <a:solidFill>
                            <a:schemeClr val="dk1"/>
                          </a:solidFill>
                          <a:latin typeface="Century Gothic"/>
                          <a:ea typeface="Century Gothic"/>
                          <a:cs typeface="Century Gothic"/>
                          <a:sym typeface="Century Gothic"/>
                        </a:rPr>
                        <a:t>your sentence with another writing pair.</a:t>
                      </a:r>
                      <a:endParaRPr sz="15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Create </a:t>
                      </a:r>
                      <a:r>
                        <a:rPr lang="en" sz="1500" dirty="0">
                          <a:solidFill>
                            <a:schemeClr val="dk1"/>
                          </a:solidFill>
                          <a:latin typeface="Century Gothic"/>
                          <a:ea typeface="Century Gothic"/>
                          <a:cs typeface="Century Gothic"/>
                          <a:sym typeface="Century Gothic"/>
                        </a:rPr>
                        <a:t>a new silly sentence </a:t>
                      </a:r>
                      <a:r>
                        <a:rPr lang="en" sz="1500" dirty="0" smtClean="0">
                          <a:solidFill>
                            <a:schemeClr val="dk1"/>
                          </a:solidFill>
                          <a:latin typeface="Century Gothic"/>
                          <a:ea typeface="Century Gothic"/>
                          <a:cs typeface="Century Gothic"/>
                          <a:sym typeface="Century Gothic"/>
                        </a:rPr>
                        <a:t>independently.</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Use </a:t>
                      </a:r>
                      <a:r>
                        <a:rPr lang="en" sz="1500" dirty="0">
                          <a:solidFill>
                            <a:schemeClr val="dk1"/>
                          </a:solidFill>
                          <a:latin typeface="Century Gothic"/>
                          <a:ea typeface="Century Gothic"/>
                          <a:cs typeface="Century Gothic"/>
                          <a:sym typeface="Century Gothic"/>
                        </a:rPr>
                        <a:t>words with the ending spelling patterns  “-able” and “-ible”and high frequency words. </a:t>
                      </a: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Write </a:t>
                      </a:r>
                      <a:r>
                        <a:rPr lang="en" sz="1500" dirty="0">
                          <a:solidFill>
                            <a:schemeClr val="dk1"/>
                          </a:solidFill>
                          <a:latin typeface="Century Gothic"/>
                          <a:ea typeface="Century Gothic"/>
                          <a:cs typeface="Century Gothic"/>
                          <a:sym typeface="Century Gothic"/>
                        </a:rPr>
                        <a:t>your silly sentence on your </a:t>
                      </a:r>
                      <a:r>
                        <a:rPr lang="en" sz="1500" dirty="0" smtClean="0">
                          <a:solidFill>
                            <a:schemeClr val="dk1"/>
                          </a:solidFill>
                          <a:latin typeface="Century Gothic"/>
                          <a:ea typeface="Century Gothic"/>
                          <a:cs typeface="Century Gothic"/>
                          <a:sym typeface="Century Gothic"/>
                        </a:rPr>
                        <a:t>paper.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your sentence for spelling, capitalization and punctuation. Make edits and corrections as </a:t>
                      </a:r>
                      <a:r>
                        <a:rPr lang="en" sz="1500" dirty="0" smtClean="0">
                          <a:solidFill>
                            <a:schemeClr val="dk1"/>
                          </a:solidFill>
                          <a:latin typeface="Century Gothic"/>
                          <a:ea typeface="Century Gothic"/>
                          <a:cs typeface="Century Gothic"/>
                          <a:sym typeface="Century Gothic"/>
                        </a:rPr>
                        <a:t>needed.</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Share </a:t>
                      </a:r>
                      <a:r>
                        <a:rPr lang="en" sz="1500" dirty="0">
                          <a:solidFill>
                            <a:schemeClr val="dk1"/>
                          </a:solidFill>
                          <a:latin typeface="Century Gothic"/>
                          <a:ea typeface="Century Gothic"/>
                          <a:cs typeface="Century Gothic"/>
                          <a:sym typeface="Century Gothic"/>
                        </a:rPr>
                        <a:t>your silly sentence with another independent </a:t>
                      </a:r>
                      <a:r>
                        <a:rPr lang="en" sz="1500" dirty="0" smtClean="0">
                          <a:solidFill>
                            <a:schemeClr val="dk1"/>
                          </a:solidFill>
                          <a:latin typeface="Century Gothic"/>
                          <a:ea typeface="Century Gothic"/>
                          <a:cs typeface="Century Gothic"/>
                          <a:sym typeface="Century Gothic"/>
                        </a:rPr>
                        <a:t>writer.</a:t>
                      </a:r>
                      <a:endParaRPr lang="en" sz="15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00" dirty="0" smtClean="0">
                          <a:solidFill>
                            <a:schemeClr val="dk1"/>
                          </a:solidFill>
                          <a:latin typeface="Century Gothic"/>
                          <a:ea typeface="Century Gothic"/>
                          <a:cs typeface="Century Gothic"/>
                          <a:sym typeface="Century Gothic"/>
                        </a:rPr>
                        <a:t>Check </a:t>
                      </a:r>
                      <a:r>
                        <a:rPr lang="en" sz="1500" dirty="0">
                          <a:solidFill>
                            <a:schemeClr val="dk1"/>
                          </a:solidFill>
                          <a:latin typeface="Century Gothic"/>
                          <a:ea typeface="Century Gothic"/>
                          <a:cs typeface="Century Gothic"/>
                          <a:sym typeface="Century Gothic"/>
                        </a:rPr>
                        <a:t>each other’s sentences and make any corrections needed</a:t>
                      </a:r>
                      <a:r>
                        <a:rPr lang="en" sz="1500" dirty="0" smtClean="0">
                          <a:solidFill>
                            <a:schemeClr val="dk1"/>
                          </a:solidFill>
                          <a:latin typeface="Century Gothic"/>
                          <a:ea typeface="Century Gothic"/>
                          <a:cs typeface="Century Gothic"/>
                          <a:sym typeface="Century Gothic"/>
                        </a:rPr>
                        <a:t>.</a:t>
                      </a:r>
                      <a:endParaRPr sz="1500" dirty="0">
                        <a:solidFill>
                          <a:schemeClr val="dk1"/>
                        </a:solidFill>
                        <a:latin typeface="Century Gothic"/>
                        <a:ea typeface="Century Gothic"/>
                        <a:cs typeface="Century Gothic"/>
                        <a:sym typeface="Century Gothic"/>
                      </a:endParaRPr>
                    </a:p>
                  </a:txBody>
                  <a:tcPr marL="91425" marR="91425" marT="91425" marB="91425"/>
                </a:tc>
              </a:tr>
            </a:tbl>
          </a:graphicData>
        </a:graphic>
      </p:graphicFrame>
      <p:pic>
        <p:nvPicPr>
          <p:cNvPr id="348" name="Google Shape;348;p5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49" name="Google Shape;349;p5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5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55" name="Google Shape;355;p5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56" name="Google Shape;356;p5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57" name="Google Shape;357;p5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58" name="Google Shape;358;p53"/>
          <p:cNvGraphicFramePr/>
          <p:nvPr/>
        </p:nvGraphicFramePr>
        <p:xfrm>
          <a:off x="4572000" y="19125"/>
          <a:ext cx="4328900" cy="4973105"/>
        </p:xfrm>
        <a:graphic>
          <a:graphicData uri="http://schemas.openxmlformats.org/drawingml/2006/table">
            <a:tbl>
              <a:tblPr>
                <a:noFill/>
                <a:tableStyleId>{69DFEDFA-18D4-4309-B448-7439AE8EC58F}</a:tableStyleId>
              </a:tblPr>
              <a:tblGrid>
                <a:gridCol w="537150"/>
                <a:gridCol w="3791750"/>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Sound out the word</a:t>
                      </a:r>
                      <a:r>
                        <a:rPr lang="en" sz="130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a:latin typeface="Century Gothic"/>
                        <a:ea typeface="Century Gothic"/>
                        <a:cs typeface="Century Gothic"/>
                        <a:sym typeface="Century Gothic"/>
                      </a:endParaRPr>
                    </a:p>
                  </a:txBody>
                  <a:tcPr marL="91425" marR="91425" marT="91425" marB="91425"/>
                </a:tc>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Word Parts</a:t>
                      </a:r>
                      <a:r>
                        <a:rPr lang="en" sz="1300">
                          <a:latin typeface="Century Gothic"/>
                          <a:ea typeface="Century Gothic"/>
                          <a:cs typeface="Century Gothic"/>
                          <a:sym typeface="Century Gothic"/>
                        </a:rPr>
                        <a:t> - Does the word have suffixes or prefixes?  Read the word parts first, then use what you know about spelling patterns to read the base word.  Put the parts together to read the word.</a:t>
                      </a:r>
                      <a:endParaRPr sz="1300">
                        <a:latin typeface="Century Gothic"/>
                        <a:ea typeface="Century Gothic"/>
                        <a:cs typeface="Century Gothic"/>
                        <a:sym typeface="Century Gothic"/>
                      </a:endParaRPr>
                    </a:p>
                  </a:txBody>
                  <a:tcPr marL="91425" marR="91425" marT="91425" marB="91425"/>
                </a:tc>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High Frequency Words: </a:t>
                      </a:r>
                      <a:r>
                        <a:rPr lang="en" sz="1300">
                          <a:latin typeface="Century Gothic"/>
                          <a:ea typeface="Century Gothic"/>
                          <a:cs typeface="Century Gothic"/>
                          <a:sym typeface="Century Gothic"/>
                        </a:rPr>
                        <a:t>Read high frequency words in a SNAP.  Look to the Interactive Word Wall for help, then try to read the word.</a:t>
                      </a:r>
                      <a:endParaRPr sz="1300">
                        <a:latin typeface="Century Gothic"/>
                        <a:ea typeface="Century Gothic"/>
                        <a:cs typeface="Century Gothic"/>
                        <a:sym typeface="Century Gothic"/>
                      </a:endParaRPr>
                    </a:p>
                  </a:txBody>
                  <a:tcPr marL="91425" marR="91425" marT="91425" marB="91425"/>
                </a:tc>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Read it Again </a:t>
                      </a:r>
                      <a:r>
                        <a:rPr lang="en" sz="1300">
                          <a:latin typeface="Century Gothic"/>
                          <a:ea typeface="Century Gothic"/>
                          <a:cs typeface="Century Gothic"/>
                          <a:sym typeface="Century Gothic"/>
                        </a:rPr>
                        <a:t>- Try to read the word again when it does not make sense. For example, try a different vowel sound. Then read the word again.</a:t>
                      </a:r>
                      <a:endParaRPr sz="1300">
                        <a:latin typeface="Century Gothic"/>
                        <a:ea typeface="Century Gothic"/>
                        <a:cs typeface="Century Gothic"/>
                        <a:sym typeface="Century Gothic"/>
                      </a:endParaRPr>
                    </a:p>
                  </a:txBody>
                  <a:tcPr marL="91425" marR="91425" marT="91425" marB="91425"/>
                </a:tc>
              </a:tr>
            </a:tbl>
          </a:graphicData>
        </a:graphic>
      </p:graphicFrame>
      <p:pic>
        <p:nvPicPr>
          <p:cNvPr id="359" name="Google Shape;359;p5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60" name="Google Shape;360;p5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61" name="Google Shape;361;p5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62" name="Google Shape;362;p5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63" name="Google Shape;363;p5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906875"/>
            <a:ext cx="8520600" cy="36621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#8</a:t>
            </a:r>
            <a:r>
              <a:rPr lang="en" b="1"/>
              <a:t>8</a:t>
            </a:r>
            <a:r>
              <a:rPr lang="en" b="1">
                <a:solidFill>
                  <a:schemeClr val="dk1"/>
                </a:solidFill>
              </a:rPr>
              <a:t>: </a:t>
            </a:r>
            <a:endParaRPr b="1">
              <a:solidFill>
                <a:schemeClr val="dk1"/>
              </a:solidFill>
            </a:endParaRPr>
          </a:p>
          <a:p>
            <a:pPr marL="0" lvl="0" indent="0" algn="l" rtl="0">
              <a:spcBef>
                <a:spcPts val="800"/>
              </a:spcBef>
              <a:spcAft>
                <a:spcPts val="0"/>
              </a:spcAft>
              <a:buNone/>
            </a:pPr>
            <a:r>
              <a:rPr lang="en" sz="1800" b="1">
                <a:solidFill>
                  <a:schemeClr val="dk1"/>
                </a:solidFill>
              </a:rPr>
              <a:t>New Materials to Prepare in Advance: </a:t>
            </a:r>
            <a:endParaRPr sz="1800" b="1">
              <a:solidFill>
                <a:schemeClr val="dk1"/>
              </a:solidFill>
            </a:endParaRPr>
          </a:p>
          <a:p>
            <a:pPr marL="457200" lvl="0" indent="-342900" algn="l" rtl="0">
              <a:spcBef>
                <a:spcPts val="800"/>
              </a:spcBef>
              <a:spcAft>
                <a:spcPts val="0"/>
              </a:spcAft>
              <a:buClr>
                <a:schemeClr val="dk1"/>
              </a:buClr>
              <a:buSzPts val="1800"/>
              <a:buChar char="•"/>
            </a:pPr>
            <a:r>
              <a:rPr lang="en" sz="1800"/>
              <a:t>Word Parts  Word Cards or Word List (see notes)</a:t>
            </a:r>
            <a:endParaRPr sz="1800"/>
          </a:p>
          <a:p>
            <a:pPr marL="457200" lvl="0" indent="-342900" algn="l" rtl="0">
              <a:spcBef>
                <a:spcPts val="1000"/>
              </a:spcBef>
              <a:spcAft>
                <a:spcPts val="0"/>
              </a:spcAft>
              <a:buClr>
                <a:schemeClr val="dk1"/>
              </a:buClr>
              <a:buSzPts val="1800"/>
              <a:buChar char="•"/>
            </a:pPr>
            <a:r>
              <a:rPr lang="en" sz="1800"/>
              <a:t>Word Parts T-chart (teacher display)</a:t>
            </a:r>
            <a:endParaRPr sz="1800"/>
          </a:p>
          <a:p>
            <a:pPr marL="457200" lvl="0" indent="-342900" algn="l" rtl="0">
              <a:spcBef>
                <a:spcPts val="1000"/>
              </a:spcBef>
              <a:spcAft>
                <a:spcPts val="0"/>
              </a:spcAft>
              <a:buClr>
                <a:schemeClr val="dk1"/>
              </a:buClr>
              <a:buSzPts val="1800"/>
              <a:buChar char="•"/>
            </a:pPr>
            <a:r>
              <a:rPr lang="en" sz="1800"/>
              <a:t>Silly sentence examples (optional)</a:t>
            </a:r>
            <a:endParaRPr sz="1800"/>
          </a:p>
          <a:p>
            <a:pPr marL="457200" lvl="0" indent="-342900" algn="l" rtl="0">
              <a:spcBef>
                <a:spcPts val="1000"/>
              </a:spcBef>
              <a:spcAft>
                <a:spcPts val="0"/>
              </a:spcAft>
              <a:buClr>
                <a:schemeClr val="dk1"/>
              </a:buClr>
              <a:buSzPts val="1800"/>
              <a:buChar char="•"/>
            </a:pPr>
            <a:r>
              <a:rPr lang="en" sz="1800"/>
              <a:t>Spelling Pattern Cards (see notes)</a:t>
            </a:r>
            <a:endParaRPr sz="1800"/>
          </a:p>
          <a:p>
            <a:pPr marL="457200" lvl="0" indent="-342900" algn="l" rtl="0">
              <a:spcBef>
                <a:spcPts val="1000"/>
              </a:spcBef>
              <a:spcAft>
                <a:spcPts val="0"/>
              </a:spcAft>
              <a:buClr>
                <a:schemeClr val="dk1"/>
              </a:buClr>
              <a:buSzPts val="1800"/>
              <a:buChar char="•"/>
            </a:pPr>
            <a:r>
              <a:rPr lang="en" sz="1800"/>
              <a:t>Materials for Independent work Time </a:t>
            </a:r>
            <a:endParaRPr sz="1800"/>
          </a:p>
          <a:p>
            <a:pPr marL="0" lvl="0" indent="0" algn="l" rtl="0">
              <a:spcBef>
                <a:spcPts val="1000"/>
              </a:spcBef>
              <a:spcAft>
                <a:spcPts val="0"/>
              </a:spcAft>
              <a:buNone/>
            </a:pPr>
            <a:r>
              <a:rPr lang="en" sz="1800" b="1">
                <a:solidFill>
                  <a:schemeClr val="dk1"/>
                </a:solidFill>
              </a:rPr>
              <a:t>Materials to Gather from Previous Lessons:</a:t>
            </a:r>
            <a:endParaRPr sz="1800">
              <a:solidFill>
                <a:schemeClr val="dk1"/>
              </a:solidFill>
            </a:endParaRPr>
          </a:p>
          <a:p>
            <a:pPr marL="457200" lvl="0" indent="-342900" algn="l" rtl="0">
              <a:spcBef>
                <a:spcPts val="1000"/>
              </a:spcBef>
              <a:spcAft>
                <a:spcPts val="0"/>
              </a:spcAft>
              <a:buClr>
                <a:schemeClr val="dk1"/>
              </a:buClr>
              <a:buSzPts val="1800"/>
              <a:buChar char="•"/>
            </a:pPr>
            <a:r>
              <a:rPr lang="en" sz="1800"/>
              <a:t>White boards, white board markers and erasers</a:t>
            </a:r>
            <a:endParaRPr sz="1800">
              <a:solidFill>
                <a:schemeClr val="dk1"/>
              </a:solidFill>
            </a:endParaRPr>
          </a:p>
          <a:p>
            <a:pPr marL="0" lvl="0" indent="0" algn="l" rtl="0">
              <a:spcBef>
                <a:spcPts val="1000"/>
              </a:spcBef>
              <a:spcAft>
                <a:spcPts val="0"/>
              </a:spcAft>
              <a:buNone/>
            </a:pPr>
            <a:endParaRPr sz="2200">
              <a:solidFill>
                <a:schemeClr val="dk1"/>
              </a:solidFill>
            </a:endParaRPr>
          </a:p>
          <a:p>
            <a:pPr marL="0" lvl="0" indent="0" algn="l" rtl="0">
              <a:lnSpc>
                <a:spcPct val="90000"/>
              </a:lnSpc>
              <a:spcBef>
                <a:spcPts val="1000"/>
              </a:spcBef>
              <a:spcAft>
                <a:spcPts val="0"/>
              </a:spcAft>
              <a:buNone/>
            </a:pPr>
            <a:endParaRPr>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18: Lesson 88</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6555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a:solidFill>
                  <a:schemeClr val="dk1"/>
                </a:solidFill>
              </a:rPr>
              <a:t>Preparing for Lesson #8</a:t>
            </a:r>
            <a:r>
              <a:rPr lang="en" sz="2300" b="1"/>
              <a:t>8:</a:t>
            </a:r>
            <a:endParaRPr sz="230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a:solidFill>
                  <a:schemeClr val="dk1"/>
                </a:solidFill>
              </a:rPr>
              <a:t>Reading and protocols to read in preparation:</a:t>
            </a:r>
            <a:endParaRPr sz="180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a:solidFill>
                  <a:schemeClr val="dk1"/>
                </a:solidFill>
              </a:rPr>
              <a:t>Handwriting Guidance Document (found in the K-2 Reading Foundations Skills Block Resource Manual)</a:t>
            </a:r>
            <a:endParaRPr sz="1800">
              <a:solidFill>
                <a:schemeClr val="dk1"/>
              </a:solidFill>
            </a:endParaRPr>
          </a:p>
          <a:p>
            <a:pPr marL="457200" lvl="0" indent="-342900" algn="l" rtl="0">
              <a:lnSpc>
                <a:spcPct val="120000"/>
              </a:lnSpc>
              <a:spcBef>
                <a:spcPts val="0"/>
              </a:spcBef>
              <a:spcAft>
                <a:spcPts val="0"/>
              </a:spcAft>
              <a:buSzPts val="1800"/>
              <a:buChar char="•"/>
            </a:pPr>
            <a:r>
              <a:rPr lang="en" sz="1800"/>
              <a:t>Review the Syllable Guidance Document (pages 27-29 in Skills Block Resource Manual)</a:t>
            </a:r>
            <a:endParaRPr sz="1800"/>
          </a:p>
          <a:p>
            <a:pPr marL="457200" lvl="0" indent="-342900" algn="l" rtl="0">
              <a:lnSpc>
                <a:spcPct val="120000"/>
              </a:lnSpc>
              <a:spcBef>
                <a:spcPts val="0"/>
              </a:spcBef>
              <a:spcAft>
                <a:spcPts val="0"/>
              </a:spcAft>
              <a:buSzPts val="1800"/>
              <a:buChar char="•"/>
            </a:pPr>
            <a:r>
              <a:rPr lang="en" sz="1800"/>
              <a:t>Review Independent and Small Group Work guidance (Skills Block Resource Manual)</a:t>
            </a:r>
            <a:endParaRPr sz="1800"/>
          </a:p>
          <a:p>
            <a:pPr marL="0" lvl="0" indent="0" algn="l" rtl="0">
              <a:lnSpc>
                <a:spcPct val="120000"/>
              </a:lnSpc>
              <a:spcBef>
                <a:spcPts val="800"/>
              </a:spcBef>
              <a:spcAft>
                <a:spcPts val="0"/>
              </a:spcAft>
              <a:buClr>
                <a:schemeClr val="dk1"/>
              </a:buClr>
              <a:buSzPts val="1100"/>
              <a:buFont typeface="Arial"/>
              <a:buNone/>
            </a:pPr>
            <a:r>
              <a:rPr lang="en" sz="1800">
                <a:solidFill>
                  <a:srgbClr val="333333"/>
                </a:solidFill>
                <a:highlight>
                  <a:srgbClr val="FFFFFF"/>
                </a:highlight>
              </a:rPr>
              <a:t>See the Video, Interactive Writing:</a:t>
            </a:r>
            <a:r>
              <a:rPr lang="en" sz="1800">
                <a:solidFill>
                  <a:srgbClr val="333333"/>
                </a:solidFill>
                <a:highlight>
                  <a:srgbClr val="FFFFFF"/>
                </a:highlight>
                <a:uFill>
                  <a:noFill/>
                </a:uFill>
                <a:hlinkClick r:id="rId3"/>
              </a:rPr>
              <a:t> </a:t>
            </a:r>
            <a:r>
              <a:rPr lang="en" sz="1800" u="sng">
                <a:solidFill>
                  <a:srgbClr val="0563C1"/>
                </a:solidFill>
                <a:highlight>
                  <a:srgbClr val="FFFFFF"/>
                </a:highlight>
                <a:hlinkClick r:id="rId3"/>
              </a:rPr>
              <a:t>https://vimeo.com/168991757</a:t>
            </a:r>
            <a:endParaRPr sz="1800" u="sng">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a:solidFill>
                <a:srgbClr val="0563C1"/>
              </a:solidFill>
              <a:highlight>
                <a:srgbClr val="FFFFFF"/>
              </a:highlight>
              <a:hlinkClick r:id="rId3"/>
            </a:endParaRPr>
          </a:p>
          <a:p>
            <a:pPr marL="0" lvl="0" indent="0" algn="l" rtl="0">
              <a:spcBef>
                <a:spcPts val="800"/>
              </a:spcBef>
              <a:spcAft>
                <a:spcPts val="0"/>
              </a:spcAft>
              <a:buNone/>
            </a:pPr>
            <a:endParaRPr/>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2: Cycle 18: Lesson 88</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18: Lesson 88</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505200"/>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15000"/>
              </a:lnSpc>
              <a:spcBef>
                <a:spcPts val="1000"/>
              </a:spcBef>
              <a:spcAft>
                <a:spcPts val="0"/>
              </a:spcAft>
              <a:buNone/>
            </a:pPr>
            <a:r>
              <a:rPr lang="en" sz="2400" b="1">
                <a:solidFill>
                  <a:srgbClr val="FF0000"/>
                </a:solidFill>
              </a:rPr>
              <a:t>Teacher: </a:t>
            </a:r>
            <a:r>
              <a:rPr lang="en" sz="2400">
                <a:solidFill>
                  <a:srgbClr val="FF0000"/>
                </a:solidFill>
              </a:rPr>
              <a:t>“Can you build a word from scratch, a word from scratch, a word from scratch? Can you build a word from scratch using many parts?”</a:t>
            </a:r>
            <a:endParaRPr sz="2400">
              <a:solidFill>
                <a:srgbClr val="FF0000"/>
              </a:solidFill>
            </a:endParaRPr>
          </a:p>
          <a:p>
            <a:pPr marL="0" lvl="0" indent="0" algn="l" rtl="0">
              <a:lnSpc>
                <a:spcPct val="115000"/>
              </a:lnSpc>
              <a:spcBef>
                <a:spcPts val="1000"/>
              </a:spcBef>
              <a:spcAft>
                <a:spcPts val="0"/>
              </a:spcAft>
              <a:buNone/>
            </a:pPr>
            <a:r>
              <a:rPr lang="en" sz="2400" b="1">
                <a:solidFill>
                  <a:srgbClr val="FF0000"/>
                </a:solidFill>
              </a:rPr>
              <a:t/>
            </a:r>
            <a:br>
              <a:rPr lang="en" sz="2400" b="1">
                <a:solidFill>
                  <a:srgbClr val="FF0000"/>
                </a:solidFill>
              </a:rPr>
            </a:br>
            <a:r>
              <a:rPr lang="en" sz="2400" b="1">
                <a:solidFill>
                  <a:srgbClr val="FF0000"/>
                </a:solidFill>
              </a:rPr>
              <a:t>Students: </a:t>
            </a:r>
            <a:r>
              <a:rPr lang="en" sz="2400">
                <a:solidFill>
                  <a:srgbClr val="FF0000"/>
                </a:solidFill>
              </a:rPr>
              <a:t>“Yes, we’ll build a brand new word, a brand new word, a brand new word.</a:t>
            </a:r>
            <a:r>
              <a:rPr lang="en" sz="2400" b="1">
                <a:solidFill>
                  <a:srgbClr val="FF0000"/>
                </a:solidFill>
              </a:rPr>
              <a:t> </a:t>
            </a:r>
            <a:r>
              <a:rPr lang="en" sz="2400">
                <a:solidFill>
                  <a:srgbClr val="FF0000"/>
                </a:solidFill>
              </a:rPr>
              <a:t>Yes, we’ll build a brand new word by using many parts.”</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a:t>I can make new words using base words and the suffixes  “-ful” and “-less.” </a:t>
            </a:r>
            <a:endParaRPr sz="2800"/>
          </a:p>
          <a:p>
            <a:pPr marL="0" lvl="0" indent="0" algn="l" rtl="0">
              <a:lnSpc>
                <a:spcPct val="90000"/>
              </a:lnSpc>
              <a:spcBef>
                <a:spcPts val="1000"/>
              </a:spcBef>
              <a:spcAft>
                <a:spcPts val="0"/>
              </a:spcAft>
              <a:buNone/>
            </a:pPr>
            <a:endParaRPr sz="2800"/>
          </a:p>
          <a:p>
            <a:pPr marL="0" lvl="0" indent="0" algn="l" rtl="0">
              <a:lnSpc>
                <a:spcPct val="90000"/>
              </a:lnSpc>
              <a:spcBef>
                <a:spcPts val="1000"/>
              </a:spcBef>
              <a:spcAft>
                <a:spcPts val="1000"/>
              </a:spcAft>
              <a:buNone/>
            </a:pPr>
            <a:endParaRPr sz="2800"/>
          </a:p>
        </p:txBody>
      </p:sp>
      <p:pic>
        <p:nvPicPr>
          <p:cNvPr id="259" name="Google Shape;259;p44"/>
          <p:cNvPicPr preferRelativeResize="0"/>
          <p:nvPr/>
        </p:nvPicPr>
        <p:blipFill>
          <a:blip r:embed="rId3">
            <a:alphaModFix/>
          </a:blip>
          <a:stretch>
            <a:fillRect/>
          </a:stretch>
        </p:blipFill>
        <p:spPr>
          <a:xfrm>
            <a:off x="8229600" y="4238168"/>
            <a:ext cx="814386" cy="661414"/>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258125" y="15981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Word Parts </a:t>
            </a:r>
            <a:endParaRPr sz="3000" dirty="0"/>
          </a:p>
        </p:txBody>
      </p:sp>
      <p:sp>
        <p:nvSpPr>
          <p:cNvPr id="265" name="Google Shape;265;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66" name="Google Shape;266;p45"/>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67" name="Google Shape;267;p4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panose="020B0502020202020204" pitchFamily="34" charset="0"/>
              <a:ea typeface="Century Gothic"/>
              <a:cs typeface="Century Gothic"/>
              <a:sym typeface="Century Gothic"/>
            </a:endParaRPr>
          </a:p>
        </p:txBody>
      </p:sp>
      <p:sp>
        <p:nvSpPr>
          <p:cNvPr id="268" name="Google Shape;268;p45"/>
          <p:cNvSpPr txBox="1"/>
          <p:nvPr/>
        </p:nvSpPr>
        <p:spPr>
          <a:xfrm>
            <a:off x="1220612" y="2632117"/>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69" name="Google Shape;269;p45"/>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70" name="Google Shape;270;p4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panose="020B0502020202020204" pitchFamily="34" charset="0"/>
            </a:endParaRPr>
          </a:p>
          <a:p>
            <a:pPr marL="0" lvl="0" indent="0" algn="l" rtl="0">
              <a:spcBef>
                <a:spcPts val="0"/>
              </a:spcBef>
              <a:spcAft>
                <a:spcPts val="0"/>
              </a:spcAft>
              <a:buNone/>
            </a:pPr>
            <a:endParaRPr>
              <a:latin typeface="Century Gothic" panose="020B0502020202020204" pitchFamily="34" charset="0"/>
            </a:endParaRPr>
          </a:p>
        </p:txBody>
      </p:sp>
      <p:sp>
        <p:nvSpPr>
          <p:cNvPr id="271" name="Google Shape;271;p4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panose="020B0502020202020204" pitchFamily="34" charset="0"/>
              <a:ea typeface="Century Gothic"/>
              <a:cs typeface="Century Gothic"/>
              <a:sym typeface="Century Gothic"/>
            </a:endParaRPr>
          </a:p>
        </p:txBody>
      </p:sp>
      <p:sp>
        <p:nvSpPr>
          <p:cNvPr id="272" name="Google Shape;272;p4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panose="020B0502020202020204" pitchFamily="34" charset="0"/>
              <a:ea typeface="Century Gothic"/>
              <a:cs typeface="Century Gothic"/>
              <a:sym typeface="Century Gothic"/>
            </a:endParaRPr>
          </a:p>
        </p:txBody>
      </p:sp>
      <p:sp>
        <p:nvSpPr>
          <p:cNvPr id="273" name="Google Shape;273;p4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entury Gothic" panose="020B0502020202020204" pitchFamily="34" charset="0"/>
            </a:endParaRPr>
          </a:p>
        </p:txBody>
      </p:sp>
      <p:sp>
        <p:nvSpPr>
          <p:cNvPr id="274" name="Google Shape;274;p4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panose="020B0502020202020204" pitchFamily="34" charset="0"/>
              <a:ea typeface="Century Gothic"/>
              <a:cs typeface="Century Gothic"/>
              <a:sym typeface="Century Gothic"/>
            </a:endParaRPr>
          </a:p>
        </p:txBody>
      </p:sp>
      <p:sp>
        <p:nvSpPr>
          <p:cNvPr id="275" name="Google Shape;275;p4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76" name="Google Shape;276;p45"/>
          <p:cNvSpPr txBox="1"/>
          <p:nvPr/>
        </p:nvSpPr>
        <p:spPr>
          <a:xfrm>
            <a:off x="1220612" y="3086042"/>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77" name="Google Shape;277;p45"/>
          <p:cNvSpPr txBox="1"/>
          <p:nvPr/>
        </p:nvSpPr>
        <p:spPr>
          <a:xfrm>
            <a:off x="1220612" y="3936942"/>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78" name="Google Shape;278;p45"/>
          <p:cNvSpPr txBox="1"/>
          <p:nvPr/>
        </p:nvSpPr>
        <p:spPr>
          <a:xfrm>
            <a:off x="1739987" y="4433717"/>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79" name="Google Shape;279;p45"/>
          <p:cNvSpPr txBox="1"/>
          <p:nvPr/>
        </p:nvSpPr>
        <p:spPr>
          <a:xfrm>
            <a:off x="4425800" y="146850"/>
            <a:ext cx="4597200" cy="469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a:solidFill>
                  <a:schemeClr val="dk1"/>
                </a:solidFill>
                <a:latin typeface="Century Gothic"/>
                <a:ea typeface="Century Gothic"/>
                <a:cs typeface="Century Gothic"/>
                <a:sym typeface="Century Gothic"/>
              </a:rPr>
              <a:t>   		</a:t>
            </a:r>
            <a:r>
              <a:rPr lang="en" sz="2400">
                <a:solidFill>
                  <a:schemeClr val="dk1"/>
                </a:solidFill>
                <a:latin typeface="Century Gothic"/>
                <a:ea typeface="Century Gothic"/>
                <a:cs typeface="Century Gothic"/>
                <a:sym typeface="Century Gothic"/>
              </a:rPr>
              <a:t>	</a:t>
            </a:r>
            <a:endParaRPr sz="2400" b="1" u="sng">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					</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					</a:t>
            </a:r>
            <a:endParaRPr sz="3000">
              <a:latin typeface="Century Gothic"/>
              <a:ea typeface="Century Gothic"/>
              <a:cs typeface="Century Gothic"/>
              <a:sym typeface="Century Gothic"/>
            </a:endParaRPr>
          </a:p>
        </p:txBody>
      </p:sp>
      <p:graphicFrame>
        <p:nvGraphicFramePr>
          <p:cNvPr id="281" name="Google Shape;281;p45"/>
          <p:cNvGraphicFramePr/>
          <p:nvPr/>
        </p:nvGraphicFramePr>
        <p:xfrm>
          <a:off x="4536025" y="137100"/>
          <a:ext cx="4376750" cy="4663350"/>
        </p:xfrm>
        <a:graphic>
          <a:graphicData uri="http://schemas.openxmlformats.org/drawingml/2006/table">
            <a:tbl>
              <a:tblPr>
                <a:noFill/>
                <a:tableStyleId>{69DFEDFA-18D4-4309-B448-7439AE8EC58F}</a:tableStyleId>
              </a:tblPr>
              <a:tblGrid>
                <a:gridCol w="2188375"/>
                <a:gridCol w="2188375"/>
              </a:tblGrid>
              <a:tr h="381000">
                <a:tc gridSpan="2">
                  <a:txBody>
                    <a:bodyPr/>
                    <a:lstStyle/>
                    <a:p>
                      <a:pPr marL="0" lvl="0" indent="0" algn="ctr" rtl="0">
                        <a:spcBef>
                          <a:spcPts val="0"/>
                        </a:spcBef>
                        <a:spcAft>
                          <a:spcPts val="0"/>
                        </a:spcAft>
                        <a:buNone/>
                      </a:pPr>
                      <a:r>
                        <a:rPr lang="en" sz="2400" b="1" dirty="0">
                          <a:latin typeface="Century Gothic"/>
                          <a:ea typeface="Century Gothic"/>
                          <a:cs typeface="Century Gothic"/>
                          <a:sym typeface="Century Gothic"/>
                        </a:rPr>
                        <a:t>Word Parts T-chart</a:t>
                      </a:r>
                      <a:endParaRPr sz="2400" b="1" dirty="0">
                        <a:latin typeface="Century Gothic"/>
                        <a:ea typeface="Century Gothic"/>
                        <a:cs typeface="Century Gothic"/>
                        <a:sym typeface="Century Gothic"/>
                      </a:endParaRPr>
                    </a:p>
                  </a:txBody>
                  <a:tcPr marL="91425" marR="91425" marT="91425" marB="91425">
                    <a:solidFill>
                      <a:srgbClr val="EFEFEF"/>
                    </a:solidFill>
                  </a:tcPr>
                </a:tc>
                <a:tc hMerge="1">
                  <a:txBody>
                    <a:bodyPr/>
                    <a:lstStyle/>
                    <a:p>
                      <a:endParaRPr lang="en-US"/>
                    </a:p>
                  </a:txBody>
                  <a:tcPr/>
                </a:tc>
              </a:tr>
              <a:tr h="381000">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-ful</a:t>
                      </a:r>
                      <a:endParaRPr sz="2200" b="1">
                        <a:latin typeface="Century Gothic"/>
                        <a:ea typeface="Century Gothic"/>
                        <a:cs typeface="Century Gothic"/>
                        <a:sym typeface="Century Gothic"/>
                      </a:endParaRPr>
                    </a:p>
                  </a:txBody>
                  <a:tcPr marL="91425" marR="91425" marT="91425" marB="91425">
                    <a:solidFill>
                      <a:srgbClr val="EFEFEF"/>
                    </a:solidFill>
                  </a:tcPr>
                </a:tc>
                <a:tc>
                  <a:txBody>
                    <a:bodyPr/>
                    <a:lstStyle/>
                    <a:p>
                      <a:pPr marL="0" lvl="0" indent="0" algn="ctr" rtl="0">
                        <a:spcBef>
                          <a:spcPts val="0"/>
                        </a:spcBef>
                        <a:spcAft>
                          <a:spcPts val="0"/>
                        </a:spcAft>
                        <a:buNone/>
                      </a:pPr>
                      <a:r>
                        <a:rPr lang="en" sz="2200" b="1">
                          <a:latin typeface="Century Gothic"/>
                          <a:ea typeface="Century Gothic"/>
                          <a:cs typeface="Century Gothic"/>
                          <a:sym typeface="Century Gothic"/>
                        </a:rPr>
                        <a:t>-less</a:t>
                      </a:r>
                      <a:endParaRPr sz="2200" b="1">
                        <a:latin typeface="Century Gothic"/>
                        <a:ea typeface="Century Gothic"/>
                        <a:cs typeface="Century Gothic"/>
                        <a:sym typeface="Century Gothic"/>
                      </a:endParaRPr>
                    </a:p>
                  </a:txBody>
                  <a:tcPr marL="91425" marR="91425" marT="91425" marB="91425">
                    <a:solidFill>
                      <a:srgbClr val="EFEFEF"/>
                    </a:solidFill>
                  </a:tcPr>
                </a:tc>
              </a:tr>
              <a:tr h="381000">
                <a:tc>
                  <a:txBody>
                    <a:bodyPr/>
                    <a:lstStyle/>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r>
            </a:tbl>
          </a:graphicData>
        </a:graphic>
      </p:graphicFrame>
      <p:graphicFrame>
        <p:nvGraphicFramePr>
          <p:cNvPr id="282" name="Google Shape;282;p45"/>
          <p:cNvGraphicFramePr/>
          <p:nvPr>
            <p:extLst>
              <p:ext uri="{D42A27DB-BD31-4B8C-83A1-F6EECF244321}">
                <p14:modId xmlns:p14="http://schemas.microsoft.com/office/powerpoint/2010/main" val="2178224786"/>
              </p:ext>
            </p:extLst>
          </p:nvPr>
        </p:nvGraphicFramePr>
        <p:xfrm>
          <a:off x="244763" y="992041"/>
          <a:ext cx="3790950" cy="1036260"/>
        </p:xfrm>
        <a:graphic>
          <a:graphicData uri="http://schemas.openxmlformats.org/drawingml/2006/table">
            <a:tbl>
              <a:tblPr>
                <a:noFill/>
                <a:tableStyleId>{69DFEDFA-18D4-4309-B448-7439AE8EC58F}</a:tableStyleId>
              </a:tblPr>
              <a:tblGrid>
                <a:gridCol w="1263650"/>
                <a:gridCol w="1263650"/>
                <a:gridCol w="1263650"/>
              </a:tblGrid>
              <a:tr h="381000">
                <a:tc>
                  <a:txBody>
                    <a:bodyPr/>
                    <a:lstStyle/>
                    <a:p>
                      <a:pPr marL="0" lvl="0" indent="0" algn="ctr" rtl="0">
                        <a:spcBef>
                          <a:spcPts val="0"/>
                        </a:spcBef>
                        <a:spcAft>
                          <a:spcPts val="0"/>
                        </a:spcAft>
                        <a:buNone/>
                      </a:pPr>
                      <a:r>
                        <a:rPr lang="en" sz="2200" b="1" dirty="0">
                          <a:latin typeface="Century Gothic"/>
                          <a:ea typeface="Century Gothic"/>
                          <a:cs typeface="Century Gothic"/>
                          <a:sym typeface="Century Gothic"/>
                        </a:rPr>
                        <a:t>care</a:t>
                      </a:r>
                      <a:endParaRPr sz="22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use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hope</a:t>
                      </a:r>
                      <a:endParaRPr sz="2200">
                        <a:latin typeface="Century Gothic"/>
                        <a:ea typeface="Century Gothic"/>
                        <a:cs typeface="Century Gothic"/>
                        <a:sym typeface="Century Gothic"/>
                      </a:endParaRPr>
                    </a:p>
                  </a:txBody>
                  <a:tcPr marL="91425" marR="91425" marT="91425" marB="91425"/>
                </a:tc>
              </a:tr>
              <a:tr h="381000">
                <a:tc>
                  <a:txBody>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a:ea typeface="Century Gothic"/>
                          <a:cs typeface="Century Gothic"/>
                          <a:sym typeface="Century Gothic"/>
                        </a:rPr>
                        <a:t>rest</a:t>
                      </a:r>
                      <a:endParaRPr sz="2200"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-ful</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a:ea typeface="Century Gothic"/>
                          <a:cs typeface="Century Gothic"/>
                          <a:sym typeface="Century Gothic"/>
                        </a:rPr>
                        <a:t>-less</a:t>
                      </a:r>
                      <a:endParaRPr sz="2200" dirty="0">
                        <a:latin typeface="Century Gothic"/>
                        <a:ea typeface="Century Gothic"/>
                        <a:cs typeface="Century Gothic"/>
                        <a:sym typeface="Century Gothic"/>
                      </a:endParaRPr>
                    </a:p>
                  </a:txBody>
                  <a:tcPr marL="91425" marR="91425" marT="91425" marB="91425"/>
                </a:tc>
              </a:tr>
            </a:tbl>
          </a:graphicData>
        </a:graphic>
      </p:graphicFrame>
      <p:sp>
        <p:nvSpPr>
          <p:cNvPr id="283" name="Google Shape;283;p45"/>
          <p:cNvSpPr txBox="1"/>
          <p:nvPr/>
        </p:nvSpPr>
        <p:spPr>
          <a:xfrm>
            <a:off x="265125" y="2182600"/>
            <a:ext cx="4597200" cy="231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graphicFrame>
        <p:nvGraphicFramePr>
          <p:cNvPr id="284" name="Google Shape;284;p45"/>
          <p:cNvGraphicFramePr/>
          <p:nvPr>
            <p:extLst>
              <p:ext uri="{D42A27DB-BD31-4B8C-83A1-F6EECF244321}">
                <p14:modId xmlns:p14="http://schemas.microsoft.com/office/powerpoint/2010/main" val="3886952735"/>
              </p:ext>
            </p:extLst>
          </p:nvPr>
        </p:nvGraphicFramePr>
        <p:xfrm>
          <a:off x="573950" y="2396530"/>
          <a:ext cx="3091200" cy="2102970"/>
        </p:xfrm>
        <a:graphic>
          <a:graphicData uri="http://schemas.openxmlformats.org/drawingml/2006/table">
            <a:tbl>
              <a:tblPr>
                <a:noFill/>
                <a:tableStyleId>{69DFEDFA-18D4-4309-B448-7439AE8EC58F}</a:tableStyleId>
              </a:tblPr>
              <a:tblGrid>
                <a:gridCol w="1545600"/>
                <a:gridCol w="1545600"/>
              </a:tblGrid>
              <a:tr h="381000">
                <a:tc>
                  <a:txBody>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a:ea typeface="Century Gothic"/>
                          <a:cs typeface="Century Gothic"/>
                          <a:sym typeface="Century Gothic"/>
                        </a:rPr>
                        <a:t>Base</a:t>
                      </a:r>
                      <a:endParaRPr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Suffix</a:t>
                      </a:r>
                      <a:endParaRPr>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r>
              <a:tr h="38100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r>
            </a:tbl>
          </a:graphicData>
        </a:graphic>
      </p:graphicFrame>
      <p:sp>
        <p:nvSpPr>
          <p:cNvPr id="285" name="Google Shape;285;p45"/>
          <p:cNvSpPr txBox="1"/>
          <p:nvPr/>
        </p:nvSpPr>
        <p:spPr>
          <a:xfrm>
            <a:off x="2177537" y="2905180"/>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-ful</a:t>
            </a:r>
            <a:endParaRPr>
              <a:latin typeface="Century Gothic"/>
              <a:ea typeface="Century Gothic"/>
              <a:cs typeface="Century Gothic"/>
              <a:sym typeface="Century Gothic"/>
            </a:endParaRPr>
          </a:p>
        </p:txBody>
      </p:sp>
      <p:sp>
        <p:nvSpPr>
          <p:cNvPr id="286" name="Google Shape;286;p45"/>
          <p:cNvSpPr txBox="1"/>
          <p:nvPr/>
        </p:nvSpPr>
        <p:spPr>
          <a:xfrm>
            <a:off x="654312" y="3665391"/>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hope</a:t>
            </a:r>
            <a:endParaRPr sz="2400" dirty="0">
              <a:latin typeface="Century Gothic"/>
              <a:ea typeface="Century Gothic"/>
              <a:cs typeface="Century Gothic"/>
              <a:sym typeface="Century Gothic"/>
            </a:endParaRPr>
          </a:p>
        </p:txBody>
      </p:sp>
      <p:sp>
        <p:nvSpPr>
          <p:cNvPr id="287" name="Google Shape;287;p45"/>
          <p:cNvSpPr txBox="1"/>
          <p:nvPr/>
        </p:nvSpPr>
        <p:spPr>
          <a:xfrm>
            <a:off x="654312" y="4080392"/>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rest</a:t>
            </a:r>
            <a:endParaRPr sz="2400">
              <a:latin typeface="Century Gothic"/>
              <a:ea typeface="Century Gothic"/>
              <a:cs typeface="Century Gothic"/>
              <a:sym typeface="Century Gothic"/>
            </a:endParaRPr>
          </a:p>
        </p:txBody>
      </p:sp>
      <p:sp>
        <p:nvSpPr>
          <p:cNvPr id="288" name="Google Shape;288;p45"/>
          <p:cNvSpPr txBox="1"/>
          <p:nvPr/>
        </p:nvSpPr>
        <p:spPr>
          <a:xfrm>
            <a:off x="2221012" y="3272692"/>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a:solidFill>
                  <a:schemeClr val="dk1"/>
                </a:solidFill>
                <a:latin typeface="Century Gothic"/>
                <a:ea typeface="Century Gothic"/>
                <a:cs typeface="Century Gothic"/>
                <a:sym typeface="Century Gothic"/>
              </a:rPr>
              <a:t>-less</a:t>
            </a:r>
            <a:endParaRPr sz="2400">
              <a:latin typeface="Century Gothic"/>
              <a:ea typeface="Century Gothic"/>
              <a:cs typeface="Century Gothic"/>
              <a:sym typeface="Century Gothic"/>
            </a:endParaRPr>
          </a:p>
        </p:txBody>
      </p:sp>
      <p:sp>
        <p:nvSpPr>
          <p:cNvPr id="289" name="Google Shape;289;p45"/>
          <p:cNvSpPr txBox="1"/>
          <p:nvPr/>
        </p:nvSpPr>
        <p:spPr>
          <a:xfrm>
            <a:off x="4946924" y="1299100"/>
            <a:ext cx="1075125"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Century Gothic" panose="020B0502020202020204" pitchFamily="34" charset="0"/>
              </a:rPr>
              <a:t>careful</a:t>
            </a:r>
            <a:endParaRPr sz="1800" dirty="0">
              <a:latin typeface="Century Gothic" panose="020B0502020202020204" pitchFamily="34" charset="0"/>
            </a:endParaRPr>
          </a:p>
        </p:txBody>
      </p:sp>
      <p:sp>
        <p:nvSpPr>
          <p:cNvPr id="290" name="Google Shape;290;p45"/>
          <p:cNvSpPr txBox="1"/>
          <p:nvPr/>
        </p:nvSpPr>
        <p:spPr>
          <a:xfrm>
            <a:off x="7071525" y="1265050"/>
            <a:ext cx="1180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entury Gothic" panose="020B0502020202020204" pitchFamily="34" charset="0"/>
              </a:rPr>
              <a:t>careless</a:t>
            </a:r>
            <a:endParaRPr sz="1800">
              <a:latin typeface="Century Gothic" panose="020B0502020202020204" pitchFamily="34" charset="0"/>
            </a:endParaRPr>
          </a:p>
        </p:txBody>
      </p:sp>
      <p:sp>
        <p:nvSpPr>
          <p:cNvPr id="291" name="Google Shape;291;p45"/>
          <p:cNvSpPr txBox="1"/>
          <p:nvPr/>
        </p:nvSpPr>
        <p:spPr>
          <a:xfrm>
            <a:off x="4922650" y="1732375"/>
            <a:ext cx="10224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Century Gothic" panose="020B0502020202020204" pitchFamily="34" charset="0"/>
              </a:rPr>
              <a:t>useful</a:t>
            </a:r>
            <a:endParaRPr sz="1800" dirty="0">
              <a:latin typeface="Century Gothic" panose="020B0502020202020204" pitchFamily="34" charset="0"/>
            </a:endParaRPr>
          </a:p>
        </p:txBody>
      </p:sp>
      <p:sp>
        <p:nvSpPr>
          <p:cNvPr id="292" name="Google Shape;292;p45"/>
          <p:cNvSpPr txBox="1"/>
          <p:nvPr/>
        </p:nvSpPr>
        <p:spPr>
          <a:xfrm>
            <a:off x="7047625" y="1703300"/>
            <a:ext cx="1180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entury Gothic" panose="020B0502020202020204" pitchFamily="34" charset="0"/>
              </a:rPr>
              <a:t>useless</a:t>
            </a:r>
            <a:endParaRPr sz="1800">
              <a:latin typeface="Century Gothic" panose="020B0502020202020204" pitchFamily="34" charset="0"/>
            </a:endParaRPr>
          </a:p>
        </p:txBody>
      </p:sp>
      <p:sp>
        <p:nvSpPr>
          <p:cNvPr id="293" name="Google Shape;293;p45"/>
          <p:cNvSpPr txBox="1"/>
          <p:nvPr/>
        </p:nvSpPr>
        <p:spPr>
          <a:xfrm>
            <a:off x="4910438" y="2162593"/>
            <a:ext cx="10752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Century Gothic" panose="020B0502020202020204" pitchFamily="34" charset="0"/>
              </a:rPr>
              <a:t>hopeful</a:t>
            </a:r>
            <a:endParaRPr sz="1800" dirty="0">
              <a:latin typeface="Century Gothic" panose="020B0502020202020204" pitchFamily="34" charset="0"/>
            </a:endParaRPr>
          </a:p>
        </p:txBody>
      </p:sp>
      <p:sp>
        <p:nvSpPr>
          <p:cNvPr id="294" name="Google Shape;294;p45"/>
          <p:cNvSpPr txBox="1"/>
          <p:nvPr/>
        </p:nvSpPr>
        <p:spPr>
          <a:xfrm>
            <a:off x="7041225" y="2164968"/>
            <a:ext cx="1180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entury Gothic" panose="020B0502020202020204" pitchFamily="34" charset="0"/>
              </a:rPr>
              <a:t>hopeless</a:t>
            </a:r>
            <a:endParaRPr sz="1800">
              <a:latin typeface="Century Gothic" panose="020B0502020202020204" pitchFamily="34" charset="0"/>
            </a:endParaRPr>
          </a:p>
        </p:txBody>
      </p:sp>
      <p:sp>
        <p:nvSpPr>
          <p:cNvPr id="295" name="Google Shape;295;p45"/>
          <p:cNvSpPr txBox="1"/>
          <p:nvPr/>
        </p:nvSpPr>
        <p:spPr>
          <a:xfrm>
            <a:off x="4762358" y="2602775"/>
            <a:ext cx="13374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Century Gothic" panose="020B0502020202020204" pitchFamily="34" charset="0"/>
              </a:rPr>
              <a:t>restful</a:t>
            </a:r>
            <a:endParaRPr sz="1800" dirty="0">
              <a:latin typeface="Century Gothic" panose="020B0502020202020204" pitchFamily="34" charset="0"/>
            </a:endParaRPr>
          </a:p>
        </p:txBody>
      </p:sp>
      <p:sp>
        <p:nvSpPr>
          <p:cNvPr id="296" name="Google Shape;296;p45"/>
          <p:cNvSpPr txBox="1"/>
          <p:nvPr/>
        </p:nvSpPr>
        <p:spPr>
          <a:xfrm>
            <a:off x="7024425" y="2558233"/>
            <a:ext cx="1214400" cy="744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entury Gothic" panose="020B0502020202020204" pitchFamily="34" charset="0"/>
              </a:rPr>
              <a:t>restless</a:t>
            </a:r>
            <a:endParaRPr sz="1800">
              <a:latin typeface="Century Gothic" panose="020B0502020202020204" pitchFamily="34" charset="0"/>
            </a:endParaRPr>
          </a:p>
        </p:txBody>
      </p:sp>
      <p:sp>
        <p:nvSpPr>
          <p:cNvPr id="297" name="Google Shape;297;p45"/>
          <p:cNvSpPr txBox="1"/>
          <p:nvPr/>
        </p:nvSpPr>
        <p:spPr>
          <a:xfrm>
            <a:off x="700962" y="2882890"/>
            <a:ext cx="12144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400" dirty="0">
                <a:latin typeface="Century Gothic"/>
                <a:ea typeface="Century Gothic"/>
                <a:cs typeface="Century Gothic"/>
                <a:sym typeface="Century Gothic"/>
              </a:rPr>
              <a:t>care</a:t>
            </a:r>
            <a:endParaRPr sz="2400" dirty="0">
              <a:latin typeface="Century Gothic"/>
              <a:ea typeface="Century Gothic"/>
              <a:cs typeface="Century Gothic"/>
              <a:sym typeface="Century Gothic"/>
            </a:endParaRPr>
          </a:p>
        </p:txBody>
      </p:sp>
      <p:sp>
        <p:nvSpPr>
          <p:cNvPr id="298" name="Google Shape;298;p45"/>
          <p:cNvSpPr txBox="1"/>
          <p:nvPr/>
        </p:nvSpPr>
        <p:spPr>
          <a:xfrm>
            <a:off x="936962" y="3272692"/>
            <a:ext cx="944700" cy="36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a:latin typeface="Century Gothic"/>
                <a:ea typeface="Century Gothic"/>
                <a:cs typeface="Century Gothic"/>
                <a:sym typeface="Century Gothic"/>
              </a:rPr>
              <a:t>use</a:t>
            </a:r>
            <a:endParaRPr sz="24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2"/>
                                        </p:tgtEl>
                                        <p:attrNameLst>
                                          <p:attrName>style.visibility</p:attrName>
                                        </p:attrNameLst>
                                      </p:cBhvr>
                                      <p:to>
                                        <p:strVal val="visible"/>
                                      </p:to>
                                    </p:set>
                                    <p:animEffect transition="in" filter="fade">
                                      <p:cBhvr>
                                        <p:cTn id="7" dur="1000"/>
                                        <p:tgtEl>
                                          <p:spTgt spid="28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4"/>
                                        </p:tgtEl>
                                        <p:attrNameLst>
                                          <p:attrName>style.visibility</p:attrName>
                                        </p:attrNameLst>
                                      </p:cBhvr>
                                      <p:to>
                                        <p:strVal val="visible"/>
                                      </p:to>
                                    </p:set>
                                    <p:animEffect transition="in" filter="fade">
                                      <p:cBhvr>
                                        <p:cTn id="12" dur="1000"/>
                                        <p:tgtEl>
                                          <p:spTgt spid="28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97"/>
                                        </p:tgtEl>
                                        <p:attrNameLst>
                                          <p:attrName>style.visibility</p:attrName>
                                        </p:attrNameLst>
                                      </p:cBhvr>
                                      <p:to>
                                        <p:strVal val="visible"/>
                                      </p:to>
                                    </p:set>
                                    <p:animEffect transition="in" filter="fade">
                                      <p:cBhvr>
                                        <p:cTn id="17" dur="1000"/>
                                        <p:tgtEl>
                                          <p:spTgt spid="29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98"/>
                                        </p:tgtEl>
                                        <p:attrNameLst>
                                          <p:attrName>style.visibility</p:attrName>
                                        </p:attrNameLst>
                                      </p:cBhvr>
                                      <p:to>
                                        <p:strVal val="visible"/>
                                      </p:to>
                                    </p:set>
                                    <p:animEffect transition="in" filter="fade">
                                      <p:cBhvr>
                                        <p:cTn id="22" dur="1000"/>
                                        <p:tgtEl>
                                          <p:spTgt spid="298"/>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86"/>
                                        </p:tgtEl>
                                        <p:attrNameLst>
                                          <p:attrName>style.visibility</p:attrName>
                                        </p:attrNameLst>
                                      </p:cBhvr>
                                      <p:to>
                                        <p:strVal val="visible"/>
                                      </p:to>
                                    </p:set>
                                    <p:animEffect transition="in" filter="fade">
                                      <p:cBhvr>
                                        <p:cTn id="27" dur="1000"/>
                                        <p:tgtEl>
                                          <p:spTgt spid="286"/>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87"/>
                                        </p:tgtEl>
                                        <p:attrNameLst>
                                          <p:attrName>style.visibility</p:attrName>
                                        </p:attrNameLst>
                                      </p:cBhvr>
                                      <p:to>
                                        <p:strVal val="visible"/>
                                      </p:to>
                                    </p:set>
                                    <p:animEffect transition="in" filter="fade">
                                      <p:cBhvr>
                                        <p:cTn id="32" dur="1000"/>
                                        <p:tgtEl>
                                          <p:spTgt spid="287"/>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85"/>
                                        </p:tgtEl>
                                        <p:attrNameLst>
                                          <p:attrName>style.visibility</p:attrName>
                                        </p:attrNameLst>
                                      </p:cBhvr>
                                      <p:to>
                                        <p:strVal val="visible"/>
                                      </p:to>
                                    </p:set>
                                    <p:animEffect transition="in" filter="fade">
                                      <p:cBhvr>
                                        <p:cTn id="37" dur="1000"/>
                                        <p:tgtEl>
                                          <p:spTgt spid="28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88"/>
                                        </p:tgtEl>
                                        <p:attrNameLst>
                                          <p:attrName>style.visibility</p:attrName>
                                        </p:attrNameLst>
                                      </p:cBhvr>
                                      <p:to>
                                        <p:strVal val="visible"/>
                                      </p:to>
                                    </p:set>
                                    <p:animEffect transition="in" filter="fade">
                                      <p:cBhvr>
                                        <p:cTn id="42" dur="1000"/>
                                        <p:tgtEl>
                                          <p:spTgt spid="28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89"/>
                                        </p:tgtEl>
                                        <p:attrNameLst>
                                          <p:attrName>style.visibility</p:attrName>
                                        </p:attrNameLst>
                                      </p:cBhvr>
                                      <p:to>
                                        <p:strVal val="visible"/>
                                      </p:to>
                                    </p:set>
                                    <p:animEffect transition="in" filter="fade">
                                      <p:cBhvr>
                                        <p:cTn id="47" dur="1000"/>
                                        <p:tgtEl>
                                          <p:spTgt spid="289"/>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90"/>
                                        </p:tgtEl>
                                        <p:attrNameLst>
                                          <p:attrName>style.visibility</p:attrName>
                                        </p:attrNameLst>
                                      </p:cBhvr>
                                      <p:to>
                                        <p:strVal val="visible"/>
                                      </p:to>
                                    </p:set>
                                    <p:animEffect transition="in" filter="fade">
                                      <p:cBhvr>
                                        <p:cTn id="52" dur="1000"/>
                                        <p:tgtEl>
                                          <p:spTgt spid="290"/>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91"/>
                                        </p:tgtEl>
                                        <p:attrNameLst>
                                          <p:attrName>style.visibility</p:attrName>
                                        </p:attrNameLst>
                                      </p:cBhvr>
                                      <p:to>
                                        <p:strVal val="visible"/>
                                      </p:to>
                                    </p:set>
                                    <p:animEffect transition="in" filter="fade">
                                      <p:cBhvr>
                                        <p:cTn id="57" dur="1000"/>
                                        <p:tgtEl>
                                          <p:spTgt spid="291"/>
                                        </p:tgtEl>
                                      </p:cBhvr>
                                    </p:animEffect>
                                  </p:childTnLst>
                                </p:cTn>
                              </p:par>
                            </p:childTnLst>
                          </p:cTn>
                        </p:par>
                      </p:childTnLst>
                    </p:cTn>
                  </p:par>
                  <p:par>
                    <p:cTn id="58" fill="hold">
                      <p:stCondLst>
                        <p:cond delay="indefinite"/>
                      </p:stCondLst>
                      <p:childTnLst>
                        <p:par>
                          <p:cTn id="59" fill="hold">
                            <p:stCondLst>
                              <p:cond delay="0"/>
                            </p:stCondLst>
                            <p:childTnLst>
                              <p:par>
                                <p:cTn id="60" presetID="10" presetClass="entr" presetSubtype="0" fill="hold" nodeType="clickEffect">
                                  <p:stCondLst>
                                    <p:cond delay="0"/>
                                  </p:stCondLst>
                                  <p:childTnLst>
                                    <p:set>
                                      <p:cBhvr>
                                        <p:cTn id="61" dur="1" fill="hold">
                                          <p:stCondLst>
                                            <p:cond delay="0"/>
                                          </p:stCondLst>
                                        </p:cTn>
                                        <p:tgtEl>
                                          <p:spTgt spid="292"/>
                                        </p:tgtEl>
                                        <p:attrNameLst>
                                          <p:attrName>style.visibility</p:attrName>
                                        </p:attrNameLst>
                                      </p:cBhvr>
                                      <p:to>
                                        <p:strVal val="visible"/>
                                      </p:to>
                                    </p:set>
                                    <p:animEffect transition="in" filter="fade">
                                      <p:cBhvr>
                                        <p:cTn id="62" dur="1000"/>
                                        <p:tgtEl>
                                          <p:spTgt spid="292"/>
                                        </p:tgtEl>
                                      </p:cBhvr>
                                    </p:animEffect>
                                  </p:childTnLst>
                                </p:cTn>
                              </p:par>
                            </p:childTnLst>
                          </p:cTn>
                        </p:par>
                      </p:childTnLst>
                    </p:cTn>
                  </p:par>
                  <p:par>
                    <p:cTn id="63" fill="hold">
                      <p:stCondLst>
                        <p:cond delay="indefinite"/>
                      </p:stCondLst>
                      <p:childTnLst>
                        <p:par>
                          <p:cTn id="64" fill="hold">
                            <p:stCondLst>
                              <p:cond delay="0"/>
                            </p:stCondLst>
                            <p:childTnLst>
                              <p:par>
                                <p:cTn id="65" presetID="10" presetClass="entr" presetSubtype="0" fill="hold" nodeType="clickEffect">
                                  <p:stCondLst>
                                    <p:cond delay="0"/>
                                  </p:stCondLst>
                                  <p:childTnLst>
                                    <p:set>
                                      <p:cBhvr>
                                        <p:cTn id="66" dur="1" fill="hold">
                                          <p:stCondLst>
                                            <p:cond delay="0"/>
                                          </p:stCondLst>
                                        </p:cTn>
                                        <p:tgtEl>
                                          <p:spTgt spid="293"/>
                                        </p:tgtEl>
                                        <p:attrNameLst>
                                          <p:attrName>style.visibility</p:attrName>
                                        </p:attrNameLst>
                                      </p:cBhvr>
                                      <p:to>
                                        <p:strVal val="visible"/>
                                      </p:to>
                                    </p:set>
                                    <p:animEffect transition="in" filter="fade">
                                      <p:cBhvr>
                                        <p:cTn id="67" dur="1000"/>
                                        <p:tgtEl>
                                          <p:spTgt spid="293"/>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nodeType="clickEffect">
                                  <p:stCondLst>
                                    <p:cond delay="0"/>
                                  </p:stCondLst>
                                  <p:childTnLst>
                                    <p:set>
                                      <p:cBhvr>
                                        <p:cTn id="71" dur="1" fill="hold">
                                          <p:stCondLst>
                                            <p:cond delay="0"/>
                                          </p:stCondLst>
                                        </p:cTn>
                                        <p:tgtEl>
                                          <p:spTgt spid="294"/>
                                        </p:tgtEl>
                                        <p:attrNameLst>
                                          <p:attrName>style.visibility</p:attrName>
                                        </p:attrNameLst>
                                      </p:cBhvr>
                                      <p:to>
                                        <p:strVal val="visible"/>
                                      </p:to>
                                    </p:set>
                                    <p:animEffect transition="in" filter="fade">
                                      <p:cBhvr>
                                        <p:cTn id="72" dur="1000"/>
                                        <p:tgtEl>
                                          <p:spTgt spid="294"/>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nodeType="clickEffect">
                                  <p:stCondLst>
                                    <p:cond delay="0"/>
                                  </p:stCondLst>
                                  <p:childTnLst>
                                    <p:set>
                                      <p:cBhvr>
                                        <p:cTn id="76" dur="1" fill="hold">
                                          <p:stCondLst>
                                            <p:cond delay="0"/>
                                          </p:stCondLst>
                                        </p:cTn>
                                        <p:tgtEl>
                                          <p:spTgt spid="295"/>
                                        </p:tgtEl>
                                        <p:attrNameLst>
                                          <p:attrName>style.visibility</p:attrName>
                                        </p:attrNameLst>
                                      </p:cBhvr>
                                      <p:to>
                                        <p:strVal val="visible"/>
                                      </p:to>
                                    </p:set>
                                    <p:animEffect transition="in" filter="fade">
                                      <p:cBhvr>
                                        <p:cTn id="77" dur="1000"/>
                                        <p:tgtEl>
                                          <p:spTgt spid="295"/>
                                        </p:tgtEl>
                                      </p:cBhvr>
                                    </p:animEffect>
                                  </p:childTnLst>
                                </p:cTn>
                              </p:par>
                            </p:childTnLst>
                          </p:cTn>
                        </p:par>
                      </p:childTnLst>
                    </p:cTn>
                  </p:par>
                  <p:par>
                    <p:cTn id="78" fill="hold">
                      <p:stCondLst>
                        <p:cond delay="indefinite"/>
                      </p:stCondLst>
                      <p:childTnLst>
                        <p:par>
                          <p:cTn id="79" fill="hold">
                            <p:stCondLst>
                              <p:cond delay="0"/>
                            </p:stCondLst>
                            <p:childTnLst>
                              <p:par>
                                <p:cTn id="80" presetID="10" presetClass="entr" presetSubtype="0" fill="hold" nodeType="clickEffect">
                                  <p:stCondLst>
                                    <p:cond delay="0"/>
                                  </p:stCondLst>
                                  <p:childTnLst>
                                    <p:set>
                                      <p:cBhvr>
                                        <p:cTn id="81" dur="1" fill="hold">
                                          <p:stCondLst>
                                            <p:cond delay="0"/>
                                          </p:stCondLst>
                                        </p:cTn>
                                        <p:tgtEl>
                                          <p:spTgt spid="296"/>
                                        </p:tgtEl>
                                        <p:attrNameLst>
                                          <p:attrName>style.visibility</p:attrName>
                                        </p:attrNameLst>
                                      </p:cBhvr>
                                      <p:to>
                                        <p:strVal val="visible"/>
                                      </p:to>
                                    </p:set>
                                    <p:animEffect transition="in" filter="fade">
                                      <p:cBhvr>
                                        <p:cTn id="82" dur="1000"/>
                                        <p:tgtEl>
                                          <p:spTgt spid="2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04" name="Google Shape;304;p46"/>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a:solidFill>
                  <a:srgbClr val="FF0000"/>
                </a:solidFill>
              </a:rPr>
              <a:t>Teacher</a:t>
            </a:r>
            <a:r>
              <a:rPr lang="en" sz="2200" i="1">
                <a:solidFill>
                  <a:srgbClr val="FF0000"/>
                </a:solidFill>
              </a:rPr>
              <a:t>: “Do you know the words we’ll write, the words we’ll write, the words we’ll write? Do you know the words we’ll write on our boards today? </a:t>
            </a:r>
            <a:endParaRPr sz="2200" i="1">
              <a:solidFill>
                <a:srgbClr val="FF0000"/>
              </a:solidFill>
            </a:endParaRPr>
          </a:p>
          <a:p>
            <a:pPr marL="0" lvl="0" indent="0" algn="l" rtl="0">
              <a:lnSpc>
                <a:spcPct val="150000"/>
              </a:lnSpc>
              <a:spcBef>
                <a:spcPts val="1000"/>
              </a:spcBef>
              <a:spcAft>
                <a:spcPts val="0"/>
              </a:spcAft>
              <a:buNone/>
            </a:pPr>
            <a:r>
              <a:rPr lang="en" sz="2200" b="1">
                <a:solidFill>
                  <a:srgbClr val="FF0000"/>
                </a:solidFill>
              </a:rPr>
              <a:t>Students:</a:t>
            </a:r>
            <a:r>
              <a:rPr lang="en" sz="2200" i="1">
                <a:solidFill>
                  <a:srgbClr val="FF0000"/>
                </a:solidFill>
              </a:rPr>
              <a:t> “Yes, we know the words we’ll write, the words we’ll write, the words we’ll write. Yes, we know the words we’ll write on our boards today!”</a:t>
            </a:r>
            <a:endParaRPr sz="2200" i="1">
              <a:solidFill>
                <a:srgbClr val="FF0000"/>
              </a:solidFill>
            </a:endParaRPr>
          </a:p>
          <a:p>
            <a:pPr marL="0" lvl="0" indent="0" algn="l" rtl="0">
              <a:spcBef>
                <a:spcPts val="80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10" name="Google Shape;310;p47"/>
          <p:cNvSpPr txBox="1">
            <a:spLocks noGrp="1"/>
          </p:cNvSpPr>
          <p:nvPr>
            <p:ph type="body" idx="1"/>
          </p:nvPr>
        </p:nvSpPr>
        <p:spPr>
          <a:xfrm>
            <a:off x="239650" y="9651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a:t>I can write a sentence using words with the spelling patterns  “-ible” and “-able,” and high-frequency words. </a:t>
            </a:r>
            <a:endParaRPr sz="2400"/>
          </a:p>
          <a:p>
            <a:pPr marL="457200" lvl="0" indent="-381000" algn="l" rtl="0">
              <a:lnSpc>
                <a:spcPct val="115000"/>
              </a:lnSpc>
              <a:spcBef>
                <a:spcPts val="0"/>
              </a:spcBef>
              <a:spcAft>
                <a:spcPts val="0"/>
              </a:spcAft>
              <a:buSzPts val="2400"/>
              <a:buChar char="•"/>
            </a:pPr>
            <a:r>
              <a:rPr lang="en" sz="2400"/>
              <a:t>I can write a sentence with correct spacing, capitalization and punctuation.</a:t>
            </a:r>
            <a:endParaRPr sz="2400"/>
          </a:p>
          <a:p>
            <a:pPr marL="0" lvl="0" indent="0" algn="l" rtl="0">
              <a:lnSpc>
                <a:spcPct val="115000"/>
              </a:lnSpc>
              <a:spcBef>
                <a:spcPts val="800"/>
              </a:spcBef>
              <a:spcAft>
                <a:spcPts val="500"/>
              </a:spcAft>
              <a:buNone/>
            </a:pPr>
            <a:endParaRPr sz="2000"/>
          </a:p>
        </p:txBody>
      </p:sp>
      <p:pic>
        <p:nvPicPr>
          <p:cNvPr id="311" name="Google Shape;311;p47"/>
          <p:cNvPicPr preferRelativeResize="0"/>
          <p:nvPr/>
        </p:nvPicPr>
        <p:blipFill>
          <a:blip r:embed="rId3">
            <a:alphaModFix/>
          </a:blip>
          <a:stretch>
            <a:fillRect/>
          </a:stretch>
        </p:blipFill>
        <p:spPr>
          <a:xfrm>
            <a:off x="8301814" y="4245429"/>
            <a:ext cx="831300" cy="673246"/>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91C62C6-F41C-4E22-A1D2-76939EDDC671}"/>
</file>

<file path=customXml/itemProps2.xml><?xml version="1.0" encoding="utf-8"?>
<ds:datastoreItem xmlns:ds="http://schemas.openxmlformats.org/officeDocument/2006/customXml" ds:itemID="{35715B99-B4E0-4343-B926-A5D3B3C7F49C}"/>
</file>

<file path=customXml/itemProps3.xml><?xml version="1.0" encoding="utf-8"?>
<ds:datastoreItem xmlns:ds="http://schemas.openxmlformats.org/officeDocument/2006/customXml" ds:itemID="{A30D99C0-EC04-485A-B77C-3724237F52EF}"/>
</file>

<file path=docProps/app.xml><?xml version="1.0" encoding="utf-8"?>
<Properties xmlns="http://schemas.openxmlformats.org/officeDocument/2006/extended-properties" xmlns:vt="http://schemas.openxmlformats.org/officeDocument/2006/docPropsVTypes">
  <TotalTime>16</TotalTime>
  <Words>4407</Words>
  <Application>Microsoft Office PowerPoint</Application>
  <PresentationFormat>On-screen Show (16:9)</PresentationFormat>
  <Paragraphs>385</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Calibri</vt:lpstr>
      <vt:lpstr>Century Gothic</vt:lpstr>
      <vt:lpstr>Arial</vt:lpstr>
      <vt:lpstr>Office Theme</vt:lpstr>
      <vt:lpstr>Simple Light</vt:lpstr>
      <vt:lpstr>Office Theme</vt:lpstr>
      <vt:lpstr>Grade 2: Module 3: Part 2: Cycle 18: Lesson 88 Teacher slide, before teaching.</vt:lpstr>
      <vt:lpstr>Grade 2: Module 3: Part 2: Cycle 18: Lesson 88  Teacher slide, before teaching.</vt:lpstr>
      <vt:lpstr>Grade 2: Module 3: Part 2: Cycle 18: Lesson 88  Teacher slide, before teaching.</vt:lpstr>
      <vt:lpstr>PowerPoint Presentation</vt:lpstr>
      <vt:lpstr>Transition Song</vt:lpstr>
      <vt:lpstr>Opening: Learning Targets</vt:lpstr>
      <vt:lpstr>Word Parts </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2: Cycle 18: Lesson 88 Teacher slide, before teaching.</dc:title>
  <dc:creator>nbravo</dc:creator>
  <cp:lastModifiedBy>Nicole Bravo</cp:lastModifiedBy>
  <cp:revision>3</cp:revision>
  <dcterms:modified xsi:type="dcterms:W3CDTF">2019-01-06T22:58:33Z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