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commentAuthors.xml" ContentType="application/vnd.openxmlformats-officedocument.presentationml.commentAuthors+xml"/>
  <Override PartName="/ppt/theme/theme4.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13"/>
  </p:notesMasterIdLst>
  <p:sldIdLst>
    <p:sldId id="256" r:id="rId4"/>
    <p:sldId id="257" r:id="rId5"/>
    <p:sldId id="258" r:id="rId6"/>
    <p:sldId id="259" r:id="rId7"/>
    <p:sldId id="260" r:id="rId8"/>
    <p:sldId id="261" r:id="rId9"/>
    <p:sldId id="262" r:id="rId10"/>
    <p:sldId id="263" r:id="rId11"/>
    <p:sldId id="264" r:id="rId12"/>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9C96476D-D62A-4428-A465-2D4CA9AAF1BE}">
  <a:tblStyle styleId="{9C96476D-D62A-4428-A465-2D4CA9AAF1BE}"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8297" autoAdjust="0"/>
  </p:normalViewPr>
  <p:slideViewPr>
    <p:cSldViewPr snapToGrid="0">
      <p:cViewPr varScale="1">
        <p:scale>
          <a:sx n="100" d="100"/>
          <a:sy n="100" d="100"/>
        </p:scale>
        <p:origin x="-1344" y="-112"/>
      </p:cViewPr>
      <p:guideLst>
        <p:guide orient="horz" pos="1620"/>
        <p:guide pos="2880"/>
      </p:guideLst>
    </p:cSldViewPr>
  </p:slideViewPr>
  <p:notesTextViewPr>
    <p:cViewPr>
      <p:scale>
        <a:sx n="1" d="1"/>
        <a:sy n="1" d="1"/>
      </p:scale>
      <p:origin x="0" y="1336"/>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notesMaster" Target="notesMasters/notesMaster1.xml"/><Relationship Id="rId18" Type="http://schemas.openxmlformats.org/officeDocument/2006/relationships/theme" Target="theme/theme1.xml"/><Relationship Id="rId8" Type="http://schemas.openxmlformats.org/officeDocument/2006/relationships/slide" Target="slides/slide5.xml"/><Relationship Id="rId3" Type="http://schemas.openxmlformats.org/officeDocument/2006/relationships/slideMaster" Target="slideMasters/slideMaster3.xml"/><Relationship Id="rId21" Type="http://schemas.openxmlformats.org/officeDocument/2006/relationships/customXml" Target="../customXml/item2.xml"/><Relationship Id="rId12" Type="http://schemas.openxmlformats.org/officeDocument/2006/relationships/slide" Target="slides/slide9.xml"/><Relationship Id="rId17" Type="http://schemas.openxmlformats.org/officeDocument/2006/relationships/viewProps" Target="viewProps.xml"/><Relationship Id="rId7" Type="http://schemas.openxmlformats.org/officeDocument/2006/relationships/slide" Target="slides/slide4.xml"/><Relationship Id="rId16" Type="http://schemas.openxmlformats.org/officeDocument/2006/relationships/presProps" Target="presProps.xml"/><Relationship Id="rId2" Type="http://schemas.openxmlformats.org/officeDocument/2006/relationships/slideMaster" Target="slideMasters/slideMaster2.xml"/><Relationship Id="rId20" Type="http://schemas.openxmlformats.org/officeDocument/2006/relationships/customXml" Target="../customXml/item1.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commentAuthors" Target="commentAuthors.xml"/><Relationship Id="rId5" Type="http://schemas.openxmlformats.org/officeDocument/2006/relationships/slide" Target="slides/slide2.xml"/><Relationship Id="rId19" Type="http://schemas.openxmlformats.org/officeDocument/2006/relationships/tableStyles" Target="tableStyles.xml"/><Relationship Id="rId10" Type="http://schemas.openxmlformats.org/officeDocument/2006/relationships/slide" Target="slides/slide7.xml"/><Relationship Id="rId14" Type="http://schemas.openxmlformats.org/officeDocument/2006/relationships/printerSettings" Target="printerSettings/printerSettings1.bin"/><Relationship Id="rId4" Type="http://schemas.openxmlformats.org/officeDocument/2006/relationships/slide" Target="slides/slide1.xml"/><Relationship Id="rId9" Type="http://schemas.openxmlformats.org/officeDocument/2006/relationships/slide" Target="slides/slide6.xml"/><Relationship Id="rId22"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12609012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32cc136b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50-70  minutes</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Opening</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Reviewing Learning Targets (3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Work Time</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End-of-Unit 2 Assessment, Part 1: Drafting the Essay (40-60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Closing and Assessment</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Debrief Essay Writing (3-5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Homework</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Finish your Informational Essay </a:t>
            </a:r>
            <a:r>
              <a:rPr lang="en" sz="1200" dirty="0" smtClean="0">
                <a:latin typeface="Calibri"/>
                <a:ea typeface="Calibri"/>
                <a:cs typeface="Calibri"/>
                <a:sym typeface="Calibri"/>
              </a:rPr>
              <a:t>Drafts</a:t>
            </a:r>
            <a:r>
              <a:rPr lang="en-US" sz="1100" dirty="0" smtClean="0">
                <a:latin typeface="Arial"/>
                <a:ea typeface="Arial"/>
                <a:cs typeface="Arial"/>
                <a:sym typeface="Arial"/>
              </a:rPr>
              <a:t>.</a:t>
            </a:r>
            <a:endParaRPr dirty="0"/>
          </a:p>
        </p:txBody>
      </p:sp>
      <p:sp>
        <p:nvSpPr>
          <p:cNvPr id="208" name="Google Shape;208;g432cc136b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637180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32cc136be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End-of-Unit 2 Assessment: Best First Draft of an Informational Essay</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End-of-Unit 2 Assessment:  Informational Essay:  The Invisibility of Captives during WWII</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(sample response, for teacher reference)</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Informational Essay Planner </a:t>
            </a:r>
            <a:r>
              <a:rPr lang="en" sz="1200" dirty="0">
                <a:solidFill>
                  <a:schemeClr val="dk1"/>
                </a:solidFill>
                <a:latin typeface="Calibri"/>
                <a:ea typeface="Calibri"/>
                <a:cs typeface="Calibri"/>
                <a:sym typeface="Calibri"/>
              </a:rPr>
              <a:t>(from Lesson 15)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Unbroken</a:t>
            </a:r>
            <a:r>
              <a:rPr lang="en" sz="1200" b="1"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(book;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Things Good Writers Do anchor chart and note-catchers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Gathering Evidence note-catchers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Structured notes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sz="1200" b="0"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The </a:t>
            </a:r>
            <a:r>
              <a:rPr lang="en" sz="1200" b="0" dirty="0">
                <a:solidFill>
                  <a:schemeClr val="dk1"/>
                </a:solidFill>
                <a:latin typeface="Calibri"/>
                <a:ea typeface="Calibri"/>
                <a:cs typeface="Calibri"/>
                <a:sym typeface="Calibri"/>
              </a:rPr>
              <a:t>Life of Miné Okubo”</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Other primary sources</a:t>
            </a: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Computers </a:t>
            </a:r>
            <a:r>
              <a:rPr lang="en" sz="1200" i="0" dirty="0">
                <a:solidFill>
                  <a:schemeClr val="dk1"/>
                </a:solidFill>
                <a:latin typeface="Calibri"/>
                <a:ea typeface="Calibri"/>
                <a:cs typeface="Calibri"/>
                <a:sym typeface="Calibri"/>
              </a:rPr>
              <a:t>Note: Consider setting up your classroom to monitor student computer </a:t>
            </a:r>
            <a:r>
              <a:rPr lang="en" sz="1200" i="0" dirty="0" smtClean="0">
                <a:solidFill>
                  <a:schemeClr val="dk1"/>
                </a:solidFill>
                <a:latin typeface="Calibri"/>
                <a:ea typeface="Calibri"/>
                <a:cs typeface="Calibri"/>
                <a:sym typeface="Calibri"/>
              </a:rPr>
              <a:t>use</a:t>
            </a:r>
            <a:r>
              <a:rPr lang="en-US" sz="1200" i="0" dirty="0" smtClean="0">
                <a:solidFill>
                  <a:schemeClr val="dk1"/>
                </a:solidFill>
                <a:latin typeface="Calibri"/>
                <a:ea typeface="Calibri"/>
                <a:cs typeface="Calibri"/>
                <a:sym typeface="Calibri"/>
              </a:rPr>
              <a:t>.</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posting a list of the resources to help students write their essays. The list includes: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Things Good Writers Do anchor chart and note-catchers</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Gathering Evidence note-catchers</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Informational Essay Planners</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Structured notes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Unbroken</a:t>
            </a:r>
            <a:endParaRPr sz="1200" b="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“The Life of Miné Okubo”</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Other primary sources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14" name="Google Shape;214;g432cc136be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048192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32cc136be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the </a:t>
            </a:r>
            <a:r>
              <a:rPr lang="en" sz="1200" b="1" dirty="0">
                <a:solidFill>
                  <a:schemeClr val="dk1"/>
                </a:solidFill>
                <a:latin typeface="Calibri"/>
                <a:ea typeface="Calibri"/>
                <a:cs typeface="Calibri"/>
                <a:sym typeface="Calibri"/>
              </a:rPr>
              <a:t>End-of-Unit 2 Assessment:  Informational Essay:  The Invisibility of Captives during WWII (sample response, for teacher reference</a:t>
            </a:r>
            <a:r>
              <a:rPr lang="en" sz="1200" b="1" dirty="0" smtClean="0">
                <a:solidFill>
                  <a:schemeClr val="dk1"/>
                </a:solidFill>
                <a:latin typeface="Calibri"/>
                <a:ea typeface="Calibri"/>
                <a:cs typeface="Calibri"/>
                <a:sym typeface="Calibri"/>
              </a:rPr>
              <a:t>)</a:t>
            </a:r>
            <a:r>
              <a:rPr lang="en-US" sz="1200" b="1" dirty="0" smtClean="0">
                <a:solidFill>
                  <a:schemeClr val="dk1"/>
                </a:solidFill>
                <a:latin typeface="Calibri"/>
                <a:ea typeface="Calibri"/>
                <a:cs typeface="Calibri"/>
                <a:sym typeface="Calibri"/>
              </a:rPr>
              <a:t>.</a:t>
            </a:r>
            <a:r>
              <a:rPr lang="en" sz="1200" b="1" dirty="0" smtClean="0">
                <a:solidFill>
                  <a:schemeClr val="dk1"/>
                </a:solidFill>
                <a:latin typeface="Calibri"/>
                <a:ea typeface="Calibri"/>
                <a:cs typeface="Calibri"/>
                <a:sym typeface="Calibri"/>
              </a:rPr>
              <a:t/>
            </a:r>
            <a:br>
              <a:rPr lang="en" sz="1200" b="1" dirty="0" smtClean="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a:t>
            </a:r>
            <a:r>
              <a:rPr lang="en" sz="1200" dirty="0" smtClean="0">
                <a:solidFill>
                  <a:schemeClr val="dk1"/>
                </a:solidFill>
                <a:latin typeface="Calibri"/>
                <a:ea typeface="Calibri"/>
                <a:cs typeface="Calibri"/>
                <a:sym typeface="Calibri"/>
              </a:rPr>
              <a:t>lesson:</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20" name="Google Shape;220;g432cc136be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111541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32cc136be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6" name="Google Shape;226;g432cc136be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799244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32cc136be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hole </a:t>
            </a:r>
            <a:r>
              <a:rPr lang="en" sz="1200" b="1" dirty="0">
                <a:solidFill>
                  <a:schemeClr val="dk1"/>
                </a:solidFill>
                <a:latin typeface="Calibri"/>
                <a:ea typeface="Calibri"/>
                <a:cs typeface="Calibri"/>
                <a:sym typeface="Calibri"/>
              </a:rPr>
              <a:t>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32cc136be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29305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32cc136be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2-</a:t>
            </a:r>
            <a:r>
              <a:rPr lang="en" sz="1200" b="1" dirty="0" smtClean="0">
                <a:solidFill>
                  <a:schemeClr val="dk1"/>
                </a:solidFill>
                <a:latin typeface="Calibri"/>
                <a:ea typeface="Calibri"/>
                <a:cs typeface="Calibri"/>
                <a:sym typeface="Calibri"/>
              </a:rPr>
              <a:t>3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smtClean="0">
                <a:solidFill>
                  <a:schemeClr val="dk1"/>
                </a:solidFill>
                <a:latin typeface="Calibri"/>
                <a:ea typeface="Calibri"/>
                <a:cs typeface="Calibri"/>
                <a:sym typeface="Calibri"/>
              </a:rPr>
              <a:t>Opening </a:t>
            </a:r>
            <a:r>
              <a:rPr lang="en" sz="1200" b="1" dirty="0">
                <a:solidFill>
                  <a:schemeClr val="dk1"/>
                </a:solidFill>
                <a:latin typeface="Calibri"/>
                <a:ea typeface="Calibri"/>
                <a:cs typeface="Calibri"/>
                <a:sym typeface="Calibri"/>
              </a:rPr>
              <a:t>A. Reviewing Learning Targets (3 minutes)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learning targets posted in the classroom.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is written assuming students will use computers to draft the essays, making later revisions easier.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the setup of your classroom if you are using laptops; since students can distract themselves on computers, think about positioning the desks so that it is easy to scan the screens throughout the lesson.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computers and invite students to get out their</a:t>
            </a:r>
            <a:r>
              <a:rPr lang="en" sz="1200" b="1" dirty="0">
                <a:solidFill>
                  <a:schemeClr val="dk1"/>
                </a:solidFill>
                <a:latin typeface="Calibri"/>
                <a:ea typeface="Calibri"/>
                <a:cs typeface="Calibri"/>
                <a:sym typeface="Calibri"/>
              </a:rPr>
              <a:t> Informational Essay Planners</a:t>
            </a:r>
            <a:r>
              <a:rPr lang="en" sz="1200" dirty="0">
                <a:solidFill>
                  <a:schemeClr val="dk1"/>
                </a:solidFill>
                <a:latin typeface="Calibri"/>
                <a:ea typeface="Calibri"/>
                <a:cs typeface="Calibri"/>
                <a:sym typeface="Calibri"/>
              </a:rPr>
              <a:t> and their text</a:t>
            </a:r>
            <a:r>
              <a:rPr lang="en" sz="1200" b="1" dirty="0">
                <a:solidFill>
                  <a:schemeClr val="dk1"/>
                </a:solidFill>
                <a:latin typeface="Calibri"/>
                <a:ea typeface="Calibri"/>
                <a:cs typeface="Calibri"/>
                <a:sym typeface="Calibri"/>
              </a:rPr>
              <a:t> </a:t>
            </a:r>
            <a:r>
              <a:rPr lang="en" sz="1200" b="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learning targets.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these learning targets build on the work they have been doing in the past four lessons, as well as work they did in Modules 1 and 2.</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1" name="Google Shape;241;g432cc136be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584149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432cc136be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40-60 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Class/Individual</a:t>
            </a:r>
            <a:br>
              <a:rPr lang="en" sz="1200" b="1" dirty="0">
                <a:solidFill>
                  <a:schemeClr val="dk1"/>
                </a:solidFill>
                <a:latin typeface="Calibri"/>
                <a:ea typeface="Calibri"/>
                <a:cs typeface="Calibri"/>
                <a:sym typeface="Calibri"/>
              </a:rPr>
            </a:b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Work </a:t>
            </a:r>
            <a:r>
              <a:rPr lang="en" sz="1200" b="1" dirty="0">
                <a:solidFill>
                  <a:schemeClr val="dk1"/>
                </a:solidFill>
                <a:latin typeface="Calibri"/>
                <a:ea typeface="Calibri"/>
                <a:cs typeface="Calibri"/>
                <a:sym typeface="Calibri"/>
              </a:rPr>
              <a:t>Time A. End-of-Unit 2 Assessment, Part 1: Drafting the Essay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created a poster of the resources that students can use as they write, have that displayed in the classroom along with the </a:t>
            </a:r>
            <a:r>
              <a:rPr lang="en" sz="1200" b="1" dirty="0">
                <a:solidFill>
                  <a:schemeClr val="dk1"/>
                </a:solidFill>
                <a:latin typeface="Calibri"/>
                <a:ea typeface="Calibri"/>
                <a:cs typeface="Calibri"/>
                <a:sym typeface="Calibri"/>
              </a:rPr>
              <a:t>Things Good Writers Do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your students are not familiar with expectations about computer use in the classroom, explain them in Work Time 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computers are not an option, consider giving students more time to handwrite their essays.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finish by the end of class, be sure to think about how students will submit their drafts: printing, saving to a server, emailing, etc.</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do not finish by the end of class be sure to think about having students save their work to finish at typing at home or handwriting the remainder of the essay at home.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End-of-Unit 2 Assessment: Best First Draft of an Informational Essay.</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the poster of resources to use during their writing or remind them of those resources: </a:t>
            </a:r>
            <a:r>
              <a:rPr lang="en" sz="1200" b="0" i="1" dirty="0">
                <a:solidFill>
                  <a:schemeClr val="dk1"/>
                </a:solidFill>
                <a:latin typeface="Calibri"/>
                <a:ea typeface="Calibri"/>
                <a:cs typeface="Calibri"/>
                <a:sym typeface="Calibri"/>
              </a:rPr>
              <a:t>Unbroken</a:t>
            </a:r>
            <a:r>
              <a:rPr lang="en" sz="1200" b="1" i="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Things Good Writers Do anchor chart and note-catchers, Gathering Evidence note-catchers, Structured notes</a:t>
            </a:r>
            <a:r>
              <a:rPr lang="en" sz="1200" b="0" dirty="0">
                <a:solidFill>
                  <a:schemeClr val="dk1"/>
                </a:solidFill>
                <a:latin typeface="Calibri"/>
                <a:ea typeface="Calibri"/>
                <a:cs typeface="Calibri"/>
                <a:sym typeface="Calibri"/>
              </a:rPr>
              <a:t>, “The Life of Miné Okubo,” and other primary </a:t>
            </a:r>
            <a:r>
              <a:rPr lang="en" sz="1200" b="0" dirty="0" smtClean="0">
                <a:solidFill>
                  <a:schemeClr val="dk1"/>
                </a:solidFill>
                <a:latin typeface="Calibri"/>
                <a:ea typeface="Calibri"/>
                <a:cs typeface="Calibri"/>
                <a:sym typeface="Calibri"/>
              </a:rPr>
              <a:t>sources</a:t>
            </a:r>
            <a:r>
              <a:rPr lang="en-US" sz="1200" b="0" dirty="0" smtClean="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Emphasize the importance of saving their work often as they are typing.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Let them know in what form (email, printed, saved to server, etc.) they will turn in their draft at the end of the class.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work, circulate around the room, supporting students when needed or when their hands are raised.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a few minutes remain, remind students to save their work.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them they will finish their drafts for homework, and the essays will be collected at the beginning of the next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to use available resources to be sure they spell correctly.</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Since this is an assessment, students should work independently.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One of the goals of the scaffolding in the previous lessons is to support all students in writing their essays, including SPED and ELL students. As much as possible, this draft should be done independently. However, if it is appropriate for some students to receive more support, there is space during Work Time A.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order to give more support, consider the following:</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Prompt them to look at their essay planner for their topic or focus statement and/or the evidence they </a:t>
            </a:r>
            <a:r>
              <a:rPr lang="en" sz="1200" dirty="0" smtClean="0">
                <a:solidFill>
                  <a:schemeClr val="dk1"/>
                </a:solidFill>
                <a:latin typeface="Calibri"/>
                <a:ea typeface="Calibri"/>
                <a:cs typeface="Calibri"/>
                <a:sym typeface="Calibri"/>
              </a:rPr>
              <a:t>gathered</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Ask questions like: “How does that evidence support your focus statement?” or “How are those ideas connected?”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Remind them of the resources available to them.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8" name="Google Shape;248;g432cc136be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727367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432cc136be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br>
              <a:rPr lang="en" sz="1200" b="1" dirty="0">
                <a:solidFill>
                  <a:schemeClr val="dk1"/>
                </a:solidFill>
                <a:latin typeface="Calibri"/>
                <a:ea typeface="Calibri"/>
                <a:cs typeface="Calibri"/>
                <a:sym typeface="Calibri"/>
              </a:rPr>
            </a:b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smtClean="0">
                <a:solidFill>
                  <a:schemeClr val="dk1"/>
                </a:solidFill>
                <a:latin typeface="Calibri"/>
                <a:ea typeface="Calibri"/>
                <a:cs typeface="Calibri"/>
                <a:sym typeface="Calibri"/>
              </a:rPr>
              <a:t>Closing </a:t>
            </a:r>
            <a:r>
              <a:rPr lang="en" sz="1200" b="1" dirty="0">
                <a:solidFill>
                  <a:schemeClr val="dk1"/>
                </a:solidFill>
                <a:latin typeface="Calibri"/>
                <a:ea typeface="Calibri"/>
                <a:cs typeface="Calibri"/>
                <a:sym typeface="Calibri"/>
              </a:rPr>
              <a:t>A. Debrief Essay Writing &amp; Preview Homework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Because students will produce this essay draft independently, it is used as an assessment for Content and Analysis and Command of Evidence on the </a:t>
            </a:r>
            <a:r>
              <a:rPr lang="en" sz="1200" b="1" dirty="0">
                <a:solidFill>
                  <a:schemeClr val="dk1"/>
                </a:solidFill>
                <a:latin typeface="Calibri"/>
                <a:ea typeface="Calibri"/>
                <a:cs typeface="Calibri"/>
                <a:sym typeface="Calibri"/>
              </a:rPr>
              <a:t>NYS Expository Writing Evaluation Rubric</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Return the essay drafts with feedback in Lesson 19. Be sure to give feedback on the Coherence, Style, and Organization row and the Command of Conventions row of the rubric so that students can make those revisions in Lesson 19.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sample student essay is included for teacher reference in the supporting materials. Though it is not needed during the lesson, it may help to have a sample student response for assessment purposes.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Lessons 17 and 18 begin the work of Unit 3 and build toward the narrative writing performance task (this also allows time for you to review essays and give feedback by Lesson 19.)</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need additional time before the revision lesson, consider using a day or two between Lesson 16 and Lesson 19 where you have students attend to their independent reading.  However, make sure students return to their essays relatively soon; a gap of more than a few days will make it harder for them to revise successfully.</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specific positive praise for behaviors you noticed during class.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Emphasize ways in which they show stamina as writers and point out students demonstrating strong strategies, such as actively using their resources.</a:t>
            </a:r>
            <a:endParaRPr sz="1200" dirty="0">
              <a:solidFill>
                <a:schemeClr val="dk1"/>
              </a:solidFill>
              <a:latin typeface="Calibri"/>
              <a:ea typeface="Calibri"/>
              <a:cs typeface="Calibri"/>
              <a:sym typeface="Calibri"/>
            </a:endParaRPr>
          </a:p>
          <a:p>
            <a:pPr marL="13716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allowing SPED and ELL students more time to complete their draft.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55" name="Google Shape;255;g432cc136be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621825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4550a5a485_1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1" name="Google Shape;261;g4550a5a485_1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62" name="Google Shape;262;g4550a5a485_1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553726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2: Lesson 16</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This lesson will take approximately 50-70 minutes to complete. </a:t>
            </a: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purpose of today’s lesson is to:</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write the draft of the essay about how the effort to make captives during WWII invisible and their efforts to resist invisibility.</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Learning Targets for students today are:</a:t>
            </a:r>
            <a:endParaRPr sz="1600" dirty="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dirty="0">
                <a:latin typeface="Century Gothic"/>
                <a:ea typeface="Century Gothic"/>
                <a:cs typeface="Century Gothic"/>
                <a:sym typeface="Century Gothic"/>
              </a:rPr>
              <a:t>I can write an informational essay using relevant details from texts that are carefully selected and organized. </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I can intentionally use verbs in the active and passive voice in my World War II invisibility informational essay. </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I can use spelling strategies and resources to </a:t>
            </a:r>
            <a:r>
              <a:rPr lang="en-US" sz="1600" dirty="0" smtClean="0">
                <a:latin typeface="Century Gothic"/>
                <a:ea typeface="Century Gothic"/>
                <a:cs typeface="Century Gothic"/>
                <a:sym typeface="Century Gothic"/>
              </a:rPr>
              <a:t>spell </a:t>
            </a:r>
            <a:r>
              <a:rPr lang="en" sz="1600" dirty="0" smtClean="0">
                <a:latin typeface="Century Gothic"/>
                <a:ea typeface="Century Gothic"/>
                <a:cs typeface="Century Gothic"/>
                <a:sym typeface="Century Gothic"/>
              </a:rPr>
              <a:t>correctly </a:t>
            </a:r>
            <a:r>
              <a:rPr lang="en" sz="1600" dirty="0">
                <a:latin typeface="Century Gothic"/>
                <a:ea typeface="Century Gothic"/>
                <a:cs typeface="Century Gothic"/>
                <a:sym typeface="Century Gothic"/>
              </a:rPr>
              <a:t>on my informational essay.</a:t>
            </a:r>
            <a:br>
              <a:rPr lang="en" sz="1600" dirty="0">
                <a:latin typeface="Century Gothic"/>
                <a:ea typeface="Century Gothic"/>
                <a:cs typeface="Century Gothic"/>
                <a:sym typeface="Century Gothic"/>
              </a:rPr>
            </a:br>
            <a:r>
              <a:rPr lang="en" sz="1600" dirty="0">
                <a:latin typeface="Century Gothic"/>
                <a:ea typeface="Century Gothic"/>
                <a:cs typeface="Century Gothic"/>
                <a:sym typeface="Century Gothic"/>
              </a:rPr>
              <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2: Lesson 16</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16 :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Materials and classroom preparation</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b="1" dirty="0">
                <a:latin typeface="Century Gothic"/>
                <a:ea typeface="Century Gothic"/>
                <a:cs typeface="Century Gothic"/>
                <a:sym typeface="Century Gothic"/>
              </a:rPr>
              <a:t>End-of-Unit 2 Assessment: Best First Draft of an Informational Essay</a:t>
            </a:r>
            <a:r>
              <a:rPr lang="en" sz="1800" dirty="0">
                <a:latin typeface="Century Gothic"/>
                <a:ea typeface="Century Gothic"/>
                <a:cs typeface="Century Gothic"/>
                <a:sym typeface="Century Gothic"/>
              </a:rPr>
              <a:t> (one per student)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dirty="0">
                <a:latin typeface="Century Gothic"/>
                <a:ea typeface="Century Gothic"/>
                <a:cs typeface="Century Gothic"/>
                <a:sym typeface="Century Gothic"/>
              </a:rPr>
              <a:t>End-of-Unit 2 Assessment:  Informational Essay:  The Invisibility of Captives during WWII</a:t>
            </a:r>
            <a:r>
              <a:rPr lang="en" sz="1800" dirty="0">
                <a:latin typeface="Century Gothic"/>
                <a:ea typeface="Century Gothic"/>
                <a:cs typeface="Century Gothic"/>
                <a:sym typeface="Century Gothic"/>
              </a:rPr>
              <a:t> </a:t>
            </a:r>
            <a:r>
              <a:rPr lang="en" sz="1800" b="1" dirty="0">
                <a:latin typeface="Century Gothic"/>
                <a:ea typeface="Century Gothic"/>
                <a:cs typeface="Century Gothic"/>
                <a:sym typeface="Century Gothic"/>
              </a:rPr>
              <a:t>(sample response, for teacher reference)</a:t>
            </a:r>
            <a:endParaRPr sz="1800" b="1"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Computers for students to type their essays</a:t>
            </a:r>
            <a:br>
              <a:rPr lang="en" sz="1800" dirty="0">
                <a:latin typeface="Century Gothic"/>
                <a:ea typeface="Century Gothic"/>
                <a:cs typeface="Century Gothic"/>
                <a:sym typeface="Century Gothic"/>
              </a:rPr>
            </a:br>
            <a:endParaRPr sz="18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2: Lesson 16</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16: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Reading and protocols to read in preparation:</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dirty="0">
                <a:latin typeface="Century Gothic"/>
                <a:ea typeface="Century Gothic"/>
                <a:cs typeface="Century Gothic"/>
                <a:sym typeface="Century Gothic"/>
              </a:rPr>
              <a:t>Read the </a:t>
            </a:r>
            <a:r>
              <a:rPr lang="en" sz="1800" b="1" dirty="0">
                <a:latin typeface="Century Gothic"/>
                <a:ea typeface="Century Gothic"/>
                <a:cs typeface="Century Gothic"/>
                <a:sym typeface="Century Gothic"/>
              </a:rPr>
              <a:t>End-of-Unit 2 Assessment:  Informational Essay:  The Invisibility of Captives during WWII (sample response, for teacher reference</a:t>
            </a:r>
            <a:r>
              <a:rPr lang="en" sz="1800" b="1" dirty="0" smtClean="0">
                <a:latin typeface="Century Gothic"/>
                <a:ea typeface="Century Gothic"/>
                <a:cs typeface="Century Gothic"/>
                <a:sym typeface="Century Gothic"/>
              </a:rPr>
              <a:t>)</a:t>
            </a:r>
            <a:r>
              <a:rPr lang="en-US" sz="1800" b="1" dirty="0" smtClean="0">
                <a:latin typeface="Century Gothic"/>
                <a:ea typeface="Century Gothic"/>
                <a:cs typeface="Century Gothic"/>
                <a:sym typeface="Century Gothic"/>
              </a:rPr>
              <a:t>.</a:t>
            </a:r>
            <a:endParaRPr sz="1800" b="1"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2: Lesson 16</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Over the past few lessons, you have been preparing and planning for the </a:t>
            </a:r>
            <a:r>
              <a:rPr lang="en" sz="1800" b="1" dirty="0">
                <a:latin typeface="Century Gothic"/>
                <a:ea typeface="Century Gothic"/>
                <a:cs typeface="Century Gothic"/>
                <a:sym typeface="Century Gothic"/>
              </a:rPr>
              <a:t>End-of-Unit 2 Assessment </a:t>
            </a:r>
            <a:r>
              <a:rPr lang="en" sz="1800" dirty="0">
                <a:latin typeface="Century Gothic"/>
                <a:ea typeface="Century Gothic"/>
                <a:cs typeface="Century Gothic"/>
                <a:sym typeface="Century Gothic"/>
              </a:rPr>
              <a:t>essay. During today’s lesson, you’ll be </a:t>
            </a:r>
            <a:r>
              <a:rPr lang="en" sz="1800" dirty="0" smtClean="0">
                <a:latin typeface="Century Gothic"/>
                <a:ea typeface="Century Gothic"/>
                <a:cs typeface="Century Gothic"/>
                <a:sym typeface="Century Gothic"/>
              </a:rPr>
              <a:t>put</a:t>
            </a:r>
            <a:r>
              <a:rPr lang="en-US" sz="1800" dirty="0" smtClean="0">
                <a:latin typeface="Century Gothic"/>
                <a:ea typeface="Century Gothic"/>
                <a:cs typeface="Century Gothic"/>
                <a:sym typeface="Century Gothic"/>
              </a:rPr>
              <a:t>ting</a:t>
            </a:r>
            <a:r>
              <a:rPr lang="en" sz="1800" dirty="0" smtClean="0">
                <a:latin typeface="Century Gothic"/>
                <a:ea typeface="Century Gothic"/>
                <a:cs typeface="Century Gothic"/>
                <a:sym typeface="Century Gothic"/>
              </a:rPr>
              <a:t> </a:t>
            </a:r>
            <a:r>
              <a:rPr lang="en" sz="1800" dirty="0">
                <a:latin typeface="Century Gothic"/>
                <a:ea typeface="Century Gothic"/>
                <a:cs typeface="Century Gothic"/>
                <a:sym typeface="Century Gothic"/>
              </a:rPr>
              <a:t>that planning into action as you write your first draft of the informational essay.</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Here’s what you’ll do today: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your planning materials and other resources. </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Write your best first draft of the </a:t>
            </a:r>
            <a:r>
              <a:rPr lang="en" sz="1800" b="1" dirty="0">
                <a:latin typeface="Century Gothic"/>
                <a:ea typeface="Century Gothic"/>
                <a:cs typeface="Century Gothic"/>
                <a:sym typeface="Century Gothic"/>
              </a:rPr>
              <a:t>End-of-Unit 2 Assessment </a:t>
            </a:r>
            <a:r>
              <a:rPr lang="en" sz="1800" dirty="0">
                <a:latin typeface="Century Gothic"/>
                <a:ea typeface="Century Gothic"/>
                <a:cs typeface="Century Gothic"/>
                <a:sym typeface="Century Gothic"/>
              </a:rPr>
              <a:t>Informational Essay.</a:t>
            </a: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Let’s Review the Learning Targets</a:t>
            </a:r>
            <a:endParaRPr sz="3300" b="0" i="0" u="none" strike="noStrike" cap="none">
              <a:solidFill>
                <a:schemeClr val="dk1"/>
              </a:solidFill>
              <a:latin typeface="Calibri"/>
              <a:ea typeface="Calibri"/>
              <a:cs typeface="Calibri"/>
              <a:sym typeface="Calibri"/>
            </a:endParaRPr>
          </a:p>
        </p:txBody>
      </p:sp>
      <p:sp>
        <p:nvSpPr>
          <p:cNvPr id="244" name="Google Shape;244;p4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55600" algn="l" rtl="0">
              <a:spcBef>
                <a:spcPts val="800"/>
              </a:spcBef>
              <a:spcAft>
                <a:spcPts val="0"/>
              </a:spcAft>
              <a:buSzPts val="2000"/>
              <a:buFont typeface="Century Gothic"/>
              <a:buAutoNum type="arabicPeriod"/>
            </a:pPr>
            <a:r>
              <a:rPr lang="en" sz="2000">
                <a:latin typeface="Century Gothic"/>
                <a:ea typeface="Century Gothic"/>
                <a:cs typeface="Century Gothic"/>
                <a:sym typeface="Century Gothic"/>
              </a:rPr>
              <a:t>I can </a:t>
            </a:r>
            <a:r>
              <a:rPr lang="en" sz="2000" i="1">
                <a:latin typeface="Century Gothic"/>
                <a:ea typeface="Century Gothic"/>
                <a:cs typeface="Century Gothic"/>
                <a:sym typeface="Century Gothic"/>
              </a:rPr>
              <a:t>write an informational essay using relevant details </a:t>
            </a:r>
            <a:r>
              <a:rPr lang="en" sz="2000">
                <a:latin typeface="Century Gothic"/>
                <a:ea typeface="Century Gothic"/>
                <a:cs typeface="Century Gothic"/>
                <a:sym typeface="Century Gothic"/>
              </a:rPr>
              <a:t>from texts that are carefully selected and organized. </a:t>
            </a:r>
            <a:br>
              <a:rPr lang="en" sz="2000">
                <a:latin typeface="Century Gothic"/>
                <a:ea typeface="Century Gothic"/>
                <a:cs typeface="Century Gothic"/>
                <a:sym typeface="Century Gothic"/>
              </a:rPr>
            </a:br>
            <a:endParaRPr sz="200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AutoNum type="arabicPeriod"/>
            </a:pPr>
            <a:r>
              <a:rPr lang="en" sz="2000">
                <a:latin typeface="Century Gothic"/>
                <a:ea typeface="Century Gothic"/>
                <a:cs typeface="Century Gothic"/>
                <a:sym typeface="Century Gothic"/>
              </a:rPr>
              <a:t>I can </a:t>
            </a:r>
            <a:r>
              <a:rPr lang="en" sz="2000" i="1">
                <a:latin typeface="Century Gothic"/>
                <a:ea typeface="Century Gothic"/>
                <a:cs typeface="Century Gothic"/>
                <a:sym typeface="Century Gothic"/>
              </a:rPr>
              <a:t>intentionally use verbs in the active and passive voice</a:t>
            </a:r>
            <a:r>
              <a:rPr lang="en" sz="2000">
                <a:latin typeface="Century Gothic"/>
                <a:ea typeface="Century Gothic"/>
                <a:cs typeface="Century Gothic"/>
                <a:sym typeface="Century Gothic"/>
              </a:rPr>
              <a:t> in my World War II invisibility informational essay. </a:t>
            </a:r>
            <a:br>
              <a:rPr lang="en" sz="2000">
                <a:latin typeface="Century Gothic"/>
                <a:ea typeface="Century Gothic"/>
                <a:cs typeface="Century Gothic"/>
                <a:sym typeface="Century Gothic"/>
              </a:rPr>
            </a:br>
            <a:endParaRPr sz="200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AutoNum type="arabicPeriod"/>
            </a:pPr>
            <a:r>
              <a:rPr lang="en" sz="2000">
                <a:latin typeface="Century Gothic"/>
                <a:ea typeface="Century Gothic"/>
                <a:cs typeface="Century Gothic"/>
                <a:sym typeface="Century Gothic"/>
              </a:rPr>
              <a:t>I can </a:t>
            </a:r>
            <a:r>
              <a:rPr lang="en" sz="2000" i="1">
                <a:latin typeface="Century Gothic"/>
                <a:ea typeface="Century Gothic"/>
                <a:cs typeface="Century Gothic"/>
                <a:sym typeface="Century Gothic"/>
              </a:rPr>
              <a:t>use spelling strategies and resources to spell correctly</a:t>
            </a:r>
            <a:r>
              <a:rPr lang="en" sz="2000">
                <a:latin typeface="Century Gothic"/>
                <a:ea typeface="Century Gothic"/>
                <a:cs typeface="Century Gothic"/>
                <a:sym typeface="Century Gothic"/>
              </a:rPr>
              <a:t> on my informational essay.</a:t>
            </a:r>
            <a:br>
              <a:rPr lang="en" sz="2000">
                <a:latin typeface="Century Gothic"/>
                <a:ea typeface="Century Gothic"/>
                <a:cs typeface="Century Gothic"/>
                <a:sym typeface="Century Gothic"/>
              </a:rPr>
            </a:br>
            <a:endParaRPr sz="2000">
              <a:latin typeface="Century Gothic"/>
              <a:ea typeface="Century Gothic"/>
              <a:cs typeface="Century Gothic"/>
              <a:sym typeface="Century Gothic"/>
            </a:endParaRPr>
          </a:p>
        </p:txBody>
      </p:sp>
      <p:pic>
        <p:nvPicPr>
          <p:cNvPr id="245" name="Google Shape;245;p42"/>
          <p:cNvPicPr preferRelativeResize="0"/>
          <p:nvPr/>
        </p:nvPicPr>
        <p:blipFill>
          <a:blip r:embed="rId3">
            <a:alphaModFix/>
          </a:blip>
          <a:stretch>
            <a:fillRect/>
          </a:stretch>
        </p:blipFill>
        <p:spPr>
          <a:xfrm>
            <a:off x="8403075" y="4383594"/>
            <a:ext cx="615775" cy="4980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Write a First Draft</a:t>
            </a:r>
            <a:endParaRPr sz="3300" i="0" u="none" strike="noStrike" cap="none">
              <a:solidFill>
                <a:schemeClr val="dk1"/>
              </a:solidFill>
              <a:latin typeface="Century Gothic"/>
              <a:ea typeface="Century Gothic"/>
              <a:cs typeface="Century Gothic"/>
              <a:sym typeface="Century Gothic"/>
            </a:endParaRPr>
          </a:p>
        </p:txBody>
      </p:sp>
      <p:sp>
        <p:nvSpPr>
          <p:cNvPr id="251" name="Google Shape;251;p43"/>
          <p:cNvSpPr txBox="1">
            <a:spLocks noGrp="1"/>
          </p:cNvSpPr>
          <p:nvPr>
            <p:ph type="body" idx="1"/>
          </p:nvPr>
        </p:nvSpPr>
        <p:spPr>
          <a:xfrm>
            <a:off x="628650" y="1268050"/>
            <a:ext cx="7886700" cy="33645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1600" b="1" dirty="0">
                <a:latin typeface="Century Gothic"/>
                <a:ea typeface="Century Gothic"/>
                <a:cs typeface="Century Gothic"/>
                <a:sym typeface="Century Gothic"/>
              </a:rPr>
              <a:t>End-of-Unit 2 Essay Prompt</a:t>
            </a:r>
            <a:r>
              <a:rPr lang="en" sz="1600" dirty="0">
                <a:latin typeface="Century Gothic"/>
                <a:ea typeface="Century Gothic"/>
                <a:cs typeface="Century Gothic"/>
                <a:sym typeface="Century Gothic"/>
              </a:rPr>
              <a:t>:</a:t>
            </a:r>
            <a:br>
              <a:rPr lang="en" sz="1600" dirty="0">
                <a:latin typeface="Century Gothic"/>
                <a:ea typeface="Century Gothic"/>
                <a:cs typeface="Century Gothic"/>
                <a:sym typeface="Century Gothic"/>
              </a:rPr>
            </a:br>
            <a:r>
              <a:rPr lang="en" sz="1600" dirty="0">
                <a:latin typeface="Century Gothic"/>
                <a:ea typeface="Century Gothic"/>
                <a:cs typeface="Century Gothic"/>
                <a:sym typeface="Century Gothic"/>
              </a:rPr>
              <a:t>During World War II, what were the efforts to make both Japanese-American internees and American POWs in Japan “invisible,” and how did each group resist? Use the strongest evidence from </a:t>
            </a:r>
            <a:r>
              <a:rPr lang="en" sz="1600" i="1" dirty="0">
                <a:latin typeface="Century Gothic"/>
                <a:ea typeface="Century Gothic"/>
                <a:cs typeface="Century Gothic"/>
                <a:sym typeface="Century Gothic"/>
              </a:rPr>
              <a:t>Unbroken</a:t>
            </a:r>
            <a:r>
              <a:rPr lang="en" sz="1600" dirty="0">
                <a:latin typeface="Century Gothic"/>
                <a:ea typeface="Century Gothic"/>
                <a:cs typeface="Century Gothic"/>
                <a:sym typeface="Century Gothic"/>
              </a:rPr>
              <a:t>, and selected other informational sources about Japanese-American internees.</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a:p>
            <a:pPr marL="457200" lvl="0" indent="-330200" algn="l" rtl="0">
              <a:spcBef>
                <a:spcPts val="800"/>
              </a:spcBef>
              <a:spcAft>
                <a:spcPts val="0"/>
              </a:spcAft>
              <a:buSzPts val="1600"/>
              <a:buFont typeface="Century Gothic"/>
              <a:buAutoNum type="arabicPeriod"/>
            </a:pPr>
            <a:r>
              <a:rPr lang="en" sz="1600" dirty="0">
                <a:latin typeface="Century Gothic"/>
                <a:ea typeface="Century Gothic"/>
                <a:cs typeface="Century Gothic"/>
                <a:sym typeface="Century Gothic"/>
              </a:rPr>
              <a:t>Use the ideas and evidence in your planners to write your essay drafts. </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You will have this lesson to write your drafts, and you may finish at home if you need to. </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You will have a chance to revise for conventions and style after you get your first draft back</a:t>
            </a:r>
            <a:endParaRPr sz="1600" dirty="0">
              <a:latin typeface="Century Gothic"/>
              <a:ea typeface="Century Gothic"/>
              <a:cs typeface="Century Gothic"/>
              <a:sym typeface="Century Gothic"/>
            </a:endParaRPr>
          </a:p>
        </p:txBody>
      </p:sp>
      <p:pic>
        <p:nvPicPr>
          <p:cNvPr id="252" name="Google Shape;252;p43"/>
          <p:cNvPicPr preferRelativeResize="0"/>
          <p:nvPr/>
        </p:nvPicPr>
        <p:blipFill>
          <a:blip r:embed="rId3">
            <a:alphaModFix/>
          </a:blip>
          <a:stretch>
            <a:fillRect/>
          </a:stretch>
        </p:blipFill>
        <p:spPr>
          <a:xfrm>
            <a:off x="8485415" y="4484915"/>
            <a:ext cx="522514" cy="42852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4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Homework</a:t>
            </a:r>
            <a:endParaRPr sz="3300" i="0" u="none" strike="noStrike" cap="none">
              <a:solidFill>
                <a:schemeClr val="dk1"/>
              </a:solidFill>
              <a:latin typeface="Century Gothic"/>
              <a:ea typeface="Century Gothic"/>
              <a:cs typeface="Century Gothic"/>
              <a:sym typeface="Century Gothic"/>
            </a:endParaRPr>
          </a:p>
        </p:txBody>
      </p:sp>
      <p:sp>
        <p:nvSpPr>
          <p:cNvPr id="258" name="Google Shape;258;p4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a:latin typeface="Century Gothic"/>
                <a:ea typeface="Century Gothic"/>
                <a:cs typeface="Century Gothic"/>
                <a:sym typeface="Century Gothic"/>
              </a:rPr>
              <a:t>Thank you for all of your hard work on your draft of the informational essay!</a:t>
            </a:r>
            <a:endParaRPr>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r>
              <a:rPr lang="en">
                <a:latin typeface="Century Gothic"/>
                <a:ea typeface="Century Gothic"/>
                <a:cs typeface="Century Gothic"/>
                <a:sym typeface="Century Gothic"/>
              </a:rPr>
              <a:t>Tonight’s homework assignment is to finish the informational essay drafts if you didn’t complete it during class today.</a:t>
            </a:r>
            <a:br>
              <a:rPr lang="en">
                <a:latin typeface="Century Gothic"/>
                <a:ea typeface="Century Gothic"/>
                <a:cs typeface="Century Gothic"/>
                <a:sym typeface="Century Gothic"/>
              </a:rPr>
            </a:br>
            <a:r>
              <a:rPr lang="en">
                <a:latin typeface="Century Gothic"/>
                <a:ea typeface="Century Gothic"/>
                <a:cs typeface="Century Gothic"/>
                <a:sym typeface="Century Gothic"/>
              </a:rPr>
              <a:t> </a:t>
            </a:r>
            <a:endParaRPr>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4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265" name="Google Shape;265;p4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266" name="Google Shape;266;p45"/>
          <p:cNvGraphicFramePr/>
          <p:nvPr/>
        </p:nvGraphicFramePr>
        <p:xfrm>
          <a:off x="577216" y="1385887"/>
          <a:ext cx="7989600" cy="3230175"/>
        </p:xfrm>
        <a:graphic>
          <a:graphicData uri="http://schemas.openxmlformats.org/drawingml/2006/table">
            <a:tbl>
              <a:tblPr firstRow="1" bandRow="1">
                <a:noFill/>
                <a:tableStyleId>{9C96476D-D62A-4428-A465-2D4CA9AAF1BE}</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60747A7-5B35-471A-9E20-3F42226A4B4F}"/>
</file>

<file path=customXml/itemProps2.xml><?xml version="1.0" encoding="utf-8"?>
<ds:datastoreItem xmlns:ds="http://schemas.openxmlformats.org/officeDocument/2006/customXml" ds:itemID="{C15574BA-425D-411A-AA85-0998AAA6E18F}"/>
</file>

<file path=customXml/itemProps3.xml><?xml version="1.0" encoding="utf-8"?>
<ds:datastoreItem xmlns:ds="http://schemas.openxmlformats.org/officeDocument/2006/customXml" ds:itemID="{9944CA9A-6C75-4D9C-804F-1E8CEA475494}"/>
</file>

<file path=docProps/app.xml><?xml version="1.0" encoding="utf-8"?>
<Properties xmlns="http://schemas.openxmlformats.org/officeDocument/2006/extended-properties" xmlns:vt="http://schemas.openxmlformats.org/officeDocument/2006/docPropsVTypes">
  <TotalTime>9</TotalTime>
  <Words>805</Words>
  <Application>Microsoft Macintosh PowerPoint</Application>
  <PresentationFormat>On-screen Show (16:9)</PresentationFormat>
  <Paragraphs>185</Paragraphs>
  <Slides>9</Slides>
  <Notes>9</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9</vt:i4>
      </vt:variant>
    </vt:vector>
  </HeadingPairs>
  <TitlesOfParts>
    <vt:vector size="15" baseType="lpstr">
      <vt:lpstr>Overlock</vt:lpstr>
      <vt:lpstr>Calibri</vt:lpstr>
      <vt:lpstr>Century Gothic</vt:lpstr>
      <vt:lpstr>Simple Light</vt:lpstr>
      <vt:lpstr>Office Theme</vt:lpstr>
      <vt:lpstr>Office Theme</vt:lpstr>
      <vt:lpstr>  Grade 8: Module 3: Unit 2: Lesson 16 Teacher slide, before teaching. </vt:lpstr>
      <vt:lpstr>  Grade 8: Module 3: Unit 2: Lesson 16 Teacher slide, before teaching. </vt:lpstr>
      <vt:lpstr>  Grade 8: Module 3: Unit 2: Lesson 16 Teacher slide, before teaching. </vt:lpstr>
      <vt:lpstr>Grade 8: Module 3:  Unit 2: Lesson 16</vt:lpstr>
      <vt:lpstr>Hello, Students!</vt:lpstr>
      <vt:lpstr>Let’s Review the Learning Targets</vt:lpstr>
      <vt:lpstr>Let’s Write a First Draft</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3: Unit 2: Lesson 16 Teacher slide, before teaching. </dc:title>
  <dc:creator>nbravo</dc:creator>
  <cp:lastModifiedBy>Alexander Specht</cp:lastModifiedBy>
  <cp:revision>6</cp:revision>
  <dcterms:modified xsi:type="dcterms:W3CDTF">2018-10-28T18:41:05Z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