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4"/>
  </p:sldMasterIdLst>
  <p:notesMasterIdLst>
    <p:notesMasterId r:id="rId18"/>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Lst>
  <p:sldSz cx="12192000" cy="6858000"/>
  <p:notesSz cx="6858000" cy="9144000"/>
  <p:embeddedFontLst>
    <p:embeddedFont>
      <p:font typeface="Calibri" panose="020F0502020204030204" pitchFamily="34" charset="0"/>
      <p:regular r:id="rId19"/>
      <p:bold r:id="rId20"/>
      <p:italic r:id="rId21"/>
      <p:boldItalic r:id="rId22"/>
    </p:embeddedFont>
    <p:embeddedFont>
      <p:font typeface="Century Gothic" panose="020B0502020202020204" pitchFamily="34" charset="0"/>
      <p:regular r:id="rId23"/>
      <p:bold r:id="rId24"/>
      <p:italic r:id="rId25"/>
      <p:boldItalic r:id="rId2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010118A-1769-478A-984E-7CB404B17173}" v="9" dt="2018-09-20T17:38:10.156"/>
  </p1510:revLst>
</p1510:revInfo>
</file>

<file path=ppt/tableStyles.xml><?xml version="1.0" encoding="utf-8"?>
<a:tblStyleLst xmlns:a="http://schemas.openxmlformats.org/drawingml/2006/main" def="{98A5F560-E81C-48DD-BCCE-86DA50BFC943}">
  <a:tblStyle styleId="{98A5F560-E81C-48DD-BCCE-86DA50BFC943}"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C2E307AB-3487-4F7D-84CA-EFE78CA0B4E2}"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4DED458F-FBD6-43AA-AAAA-68F98F1B91EE}" styleName="Table_2">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rgbClr val="FFFFFF"/>
      </a:tcTxStyle>
      <a:tcStyle>
        <a:tcBdr/>
        <a:fill>
          <a:solidFill>
            <a:srgbClr val="5B9BD5"/>
          </a:solidFill>
        </a:fill>
      </a:tcStyle>
    </a:lastCol>
    <a:firstCol>
      <a:tcTxStyle b="on" i="off">
        <a:font>
          <a:latin typeface="Calibri"/>
          <a:ea typeface="Calibri"/>
          <a:cs typeface="Calibri"/>
        </a:font>
        <a:srgbClr val="FFFFFF"/>
      </a:tcTxStyle>
      <a:tcStyle>
        <a:tcBdr/>
        <a:fill>
          <a:solidFill>
            <a:srgbClr val="5B9BD5"/>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5B9BD5"/>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5B9BD5"/>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2672" autoAdjust="0"/>
  </p:normalViewPr>
  <p:slideViewPr>
    <p:cSldViewPr snapToGrid="0">
      <p:cViewPr varScale="1">
        <p:scale>
          <a:sx n="53" d="100"/>
          <a:sy n="53" d="100"/>
        </p:scale>
        <p:origin x="1152" y="4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26" Type="http://schemas.openxmlformats.org/officeDocument/2006/relationships/font" Target="fonts/font8.fntdata"/><Relationship Id="rId3" Type="http://schemas.openxmlformats.org/officeDocument/2006/relationships/customXml" Target="../customXml/item3.xml"/><Relationship Id="rId21" Type="http://schemas.openxmlformats.org/officeDocument/2006/relationships/font" Target="fonts/font3.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7.fntdata"/><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font" Target="fonts/font2.fntdata"/><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6.fntdata"/><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5.fntdata"/><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font" Target="fonts/font1.fntdata"/><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4.fntdata"/><Relationship Id="rId27" Type="http://schemas.openxmlformats.org/officeDocument/2006/relationships/commentAuthors" Target="commentAuthors.xml"/><Relationship Id="rId30"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ven Benson" userId="7888f041-e9c4-484d-a793-6a135ed92492" providerId="ADAL" clId="{E010118A-1769-478A-984E-7CB404B17173}"/>
    <pc:docChg chg="modSld modMainMaster">
      <pc:chgData name="Steven Benson" userId="7888f041-e9c4-484d-a793-6a135ed92492" providerId="ADAL" clId="{E010118A-1769-478A-984E-7CB404B17173}" dt="2018-09-20T17:38:10.156" v="8" actId="1076"/>
      <pc:docMkLst>
        <pc:docMk/>
      </pc:docMkLst>
      <pc:sldChg chg="addSp modSp">
        <pc:chgData name="Steven Benson" userId="7888f041-e9c4-484d-a793-6a135ed92492" providerId="ADAL" clId="{E010118A-1769-478A-984E-7CB404B17173}" dt="2018-09-20T17:37:54.795" v="4" actId="14100"/>
        <pc:sldMkLst>
          <pc:docMk/>
          <pc:sldMk cId="0" sldId="258"/>
        </pc:sldMkLst>
        <pc:picChg chg="add mod">
          <ac:chgData name="Steven Benson" userId="7888f041-e9c4-484d-a793-6a135ed92492" providerId="ADAL" clId="{E010118A-1769-478A-984E-7CB404B17173}" dt="2018-09-20T17:37:54.795" v="4" actId="14100"/>
          <ac:picMkLst>
            <pc:docMk/>
            <pc:sldMk cId="0" sldId="258"/>
            <ac:picMk id="3" creationId="{36167A8E-5735-4EA4-81A1-FD091CC9C0B9}"/>
          </ac:picMkLst>
        </pc:picChg>
      </pc:sldChg>
      <pc:sldChg chg="modSp">
        <pc:chgData name="Steven Benson" userId="7888f041-e9c4-484d-a793-6a135ed92492" providerId="ADAL" clId="{E010118A-1769-478A-984E-7CB404B17173}" dt="2018-09-20T17:38:10.156" v="8" actId="1076"/>
        <pc:sldMkLst>
          <pc:docMk/>
          <pc:sldMk cId="0" sldId="261"/>
        </pc:sldMkLst>
        <pc:spChg chg="mod">
          <ac:chgData name="Steven Benson" userId="7888f041-e9c4-484d-a793-6a135ed92492" providerId="ADAL" clId="{E010118A-1769-478A-984E-7CB404B17173}" dt="2018-09-20T17:38:00.932" v="5" actId="1076"/>
          <ac:spMkLst>
            <pc:docMk/>
            <pc:sldMk cId="0" sldId="261"/>
            <ac:spMk id="125" creationId="{00000000-0000-0000-0000-000000000000}"/>
          </ac:spMkLst>
        </pc:spChg>
        <pc:spChg chg="mod">
          <ac:chgData name="Steven Benson" userId="7888f041-e9c4-484d-a793-6a135ed92492" providerId="ADAL" clId="{E010118A-1769-478A-984E-7CB404B17173}" dt="2018-09-20T17:38:03.235" v="6" actId="1076"/>
          <ac:spMkLst>
            <pc:docMk/>
            <pc:sldMk cId="0" sldId="261"/>
            <ac:spMk id="129" creationId="{00000000-0000-0000-0000-000000000000}"/>
          </ac:spMkLst>
        </pc:spChg>
        <pc:graphicFrameChg chg="mod">
          <ac:chgData name="Steven Benson" userId="7888f041-e9c4-484d-a793-6a135ed92492" providerId="ADAL" clId="{E010118A-1769-478A-984E-7CB404B17173}" dt="2018-09-20T17:38:06.004" v="7" actId="1076"/>
          <ac:graphicFrameMkLst>
            <pc:docMk/>
            <pc:sldMk cId="0" sldId="261"/>
            <ac:graphicFrameMk id="130" creationId="{00000000-0000-0000-0000-000000000000}"/>
          </ac:graphicFrameMkLst>
        </pc:graphicFrameChg>
        <pc:graphicFrameChg chg="mod">
          <ac:chgData name="Steven Benson" userId="7888f041-e9c4-484d-a793-6a135ed92492" providerId="ADAL" clId="{E010118A-1769-478A-984E-7CB404B17173}" dt="2018-09-20T17:38:10.156" v="8" actId="1076"/>
          <ac:graphicFrameMkLst>
            <pc:docMk/>
            <pc:sldMk cId="0" sldId="261"/>
            <ac:graphicFrameMk id="131" creationId="{00000000-0000-0000-0000-000000000000}"/>
          </ac:graphicFrameMkLst>
        </pc:graphicFrameChg>
      </pc:sldChg>
      <pc:sldMasterChg chg="addSp modSp">
        <pc:chgData name="Steven Benson" userId="7888f041-e9c4-484d-a793-6a135ed92492" providerId="ADAL" clId="{E010118A-1769-478A-984E-7CB404B17173}" dt="2018-09-20T17:37:44.222" v="1" actId="1076"/>
        <pc:sldMasterMkLst>
          <pc:docMk/>
          <pc:sldMasterMk cId="0" sldId="2147483659"/>
        </pc:sldMasterMkLst>
        <pc:picChg chg="add mod">
          <ac:chgData name="Steven Benson" userId="7888f041-e9c4-484d-a793-6a135ed92492" providerId="ADAL" clId="{E010118A-1769-478A-984E-7CB404B17173}" dt="2018-09-20T17:37:44.222" v="1" actId="1076"/>
          <ac:picMkLst>
            <pc:docMk/>
            <pc:sldMasterMk cId="0" sldId="2147483659"/>
            <ac:picMk id="7" creationId="{3ED7309C-C1EA-4A74-A976-67FFCD21C9C9}"/>
          </ac:picMkLst>
        </pc:picChg>
        <pc:picChg chg="add mod">
          <ac:chgData name="Steven Benson" userId="7888f041-e9c4-484d-a793-6a135ed92492" providerId="ADAL" clId="{E010118A-1769-478A-984E-7CB404B17173}" dt="2018-09-20T17:37:44.222" v="1" actId="1076"/>
          <ac:picMkLst>
            <pc:docMk/>
            <pc:sldMasterMk cId="0" sldId="2147483659"/>
            <ac:picMk id="8" creationId="{2FA721F7-002C-4113-8BB8-736BA4E4F6E1}"/>
          </ac:picMkLst>
        </pc:picChg>
        <pc:picChg chg="add mod">
          <ac:chgData name="Steven Benson" userId="7888f041-e9c4-484d-a793-6a135ed92492" providerId="ADAL" clId="{E010118A-1769-478A-984E-7CB404B17173}" dt="2018-09-20T17:37:44.222" v="1" actId="1076"/>
          <ac:picMkLst>
            <pc:docMk/>
            <pc:sldMasterMk cId="0" sldId="2147483659"/>
            <ac:picMk id="9" creationId="{856B7884-558A-4394-B79F-921672605574}"/>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8615870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g3e7edb3a3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g3e7edb3a3e_0_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None/>
            </a:pPr>
            <a:r>
              <a:rPr lang="en-US" dirty="0">
                <a:solidFill>
                  <a:srgbClr val="000000"/>
                </a:solidFill>
              </a:rPr>
              <a:t>Teacher Notes:</a:t>
            </a:r>
            <a:endParaRPr dirty="0"/>
          </a:p>
          <a:p>
            <a:pPr marL="457200" lvl="0" indent="-304800" rtl="0">
              <a:lnSpc>
                <a:spcPct val="115000"/>
              </a:lnSpc>
              <a:spcBef>
                <a:spcPts val="0"/>
              </a:spcBef>
              <a:spcAft>
                <a:spcPts val="0"/>
              </a:spcAft>
              <a:buSzPts val="1200"/>
              <a:buFont typeface="Calibri"/>
              <a:buChar char="●"/>
            </a:pPr>
            <a:r>
              <a:rPr lang="en-US" dirty="0"/>
              <a:t>The purpose of this lesson is to focus on word choice and figurative language, as students discuss how author Katherine Paterson’s choice of language helps the readers better understand </a:t>
            </a:r>
            <a:r>
              <a:rPr lang="en-US" dirty="0" err="1"/>
              <a:t>Lyddie’s</a:t>
            </a:r>
            <a:r>
              <a:rPr lang="en-US" dirty="0"/>
              <a:t> working conditions and how they affected her.</a:t>
            </a:r>
            <a:endParaRPr dirty="0"/>
          </a:p>
          <a:p>
            <a:pPr marL="457200" lvl="0" indent="-304800" rtl="0">
              <a:lnSpc>
                <a:spcPct val="115000"/>
              </a:lnSpc>
              <a:spcBef>
                <a:spcPts val="0"/>
              </a:spcBef>
              <a:spcAft>
                <a:spcPts val="0"/>
              </a:spcAft>
              <a:buSzPts val="1200"/>
              <a:buFont typeface="Calibri"/>
              <a:buChar char="●"/>
            </a:pPr>
            <a:r>
              <a:rPr lang="en-US" dirty="0"/>
              <a:t>Students continue to analyze working conditions in the mill and how they affect </a:t>
            </a:r>
            <a:r>
              <a:rPr lang="en-US" dirty="0" err="1"/>
              <a:t>Lyddie</a:t>
            </a:r>
            <a:r>
              <a:rPr lang="en-US" dirty="0"/>
              <a:t>.</a:t>
            </a:r>
            <a:endParaRPr dirty="0"/>
          </a:p>
          <a:p>
            <a:pPr marL="457200" lvl="0" indent="-304800" rtl="0">
              <a:lnSpc>
                <a:spcPct val="115000"/>
              </a:lnSpc>
              <a:spcBef>
                <a:spcPts val="0"/>
              </a:spcBef>
              <a:spcAft>
                <a:spcPts val="0"/>
              </a:spcAft>
              <a:buSzPts val="1200"/>
              <a:buFont typeface="Calibri"/>
              <a:buChar char="●"/>
            </a:pPr>
            <a:r>
              <a:rPr lang="en-US" dirty="0"/>
              <a:t>In advance: Prepare sets of </a:t>
            </a:r>
            <a:r>
              <a:rPr lang="en-US" b="1" dirty="0"/>
              <a:t>Working Conditions note cards </a:t>
            </a:r>
            <a:r>
              <a:rPr lang="en-US" dirty="0"/>
              <a:t>(one set per pair or small group). Students will not write on these, so you can prepare one class set and use it with multiple classes.</a:t>
            </a:r>
            <a:endParaRPr dirty="0"/>
          </a:p>
          <a:p>
            <a:pPr marL="457200" lvl="0" indent="-304800" rtl="0">
              <a:lnSpc>
                <a:spcPct val="115000"/>
              </a:lnSpc>
              <a:spcBef>
                <a:spcPts val="0"/>
              </a:spcBef>
              <a:spcAft>
                <a:spcPts val="0"/>
              </a:spcAft>
              <a:buSzPts val="1200"/>
              <a:buFont typeface="Calibri"/>
              <a:buChar char="●"/>
            </a:pPr>
            <a:r>
              <a:rPr lang="en-US" dirty="0"/>
              <a:t>Review: </a:t>
            </a:r>
            <a:r>
              <a:rPr lang="en-US" b="1" i="1" dirty="0" err="1"/>
              <a:t>Lyddie</a:t>
            </a:r>
            <a:r>
              <a:rPr lang="en-US" b="1" dirty="0"/>
              <a:t> Reader’s Notes</a:t>
            </a:r>
            <a:r>
              <a:rPr lang="en-US" dirty="0"/>
              <a:t>, Chapters 9 and 10; </a:t>
            </a:r>
            <a:r>
              <a:rPr lang="en-US" i="1" dirty="0" err="1"/>
              <a:t>Lyddie</a:t>
            </a:r>
            <a:r>
              <a:rPr lang="en-US" dirty="0"/>
              <a:t>, Chapters 9 and 10</a:t>
            </a:r>
            <a:endParaRPr dirty="0"/>
          </a:p>
          <a:p>
            <a:pPr marL="457200" lvl="0" indent="-304800" rtl="0">
              <a:lnSpc>
                <a:spcPct val="115000"/>
              </a:lnSpc>
              <a:spcBef>
                <a:spcPts val="0"/>
              </a:spcBef>
              <a:spcAft>
                <a:spcPts val="0"/>
              </a:spcAft>
              <a:buClr>
                <a:srgbClr val="000000"/>
              </a:buClr>
              <a:buSzPts val="1200"/>
              <a:buFont typeface="Calibri"/>
              <a:buChar char="●"/>
            </a:pPr>
            <a:r>
              <a:rPr lang="en-US" dirty="0"/>
              <a:t>Post: Learning targets.</a:t>
            </a:r>
            <a:endParaRPr dirty="0">
              <a:solidFill>
                <a:srgbClr val="000000"/>
              </a:solidFill>
            </a:endParaRPr>
          </a:p>
        </p:txBody>
      </p:sp>
    </p:spTree>
    <p:extLst>
      <p:ext uri="{BB962C8B-B14F-4D97-AF65-F5344CB8AC3E}">
        <p14:creationId xmlns:p14="http://schemas.microsoft.com/office/powerpoint/2010/main" val="32722758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g3f99b83215_0_4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4" name="Google Shape;164;g3f99b83215_0_4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25 minutes (this slide, </a:t>
            </a:r>
            <a:r>
              <a:rPr lang="en-US" b="1" dirty="0"/>
              <a:t>10-15</a:t>
            </a:r>
            <a:r>
              <a:rPr lang="en-US" b="1" i="0" u="none" strike="noStrike" cap="none" dirty="0">
                <a:solidFill>
                  <a:schemeClr val="dk1"/>
                </a:solidFill>
              </a:rPr>
              <a:t> 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2 of 2</a:t>
            </a:r>
            <a:endParaRPr b="1" dirty="0"/>
          </a:p>
          <a:p>
            <a:pPr marL="0" lvl="0" indent="0" rtl="0">
              <a:lnSpc>
                <a:spcPct val="90000"/>
              </a:lnSpc>
              <a:spcBef>
                <a:spcPts val="1000"/>
              </a:spcBef>
              <a:spcAft>
                <a:spcPts val="0"/>
              </a:spcAft>
              <a:buClr>
                <a:schemeClr val="dk1"/>
              </a:buClr>
              <a:buSzPts val="1100"/>
              <a:buFont typeface="Arial"/>
              <a:buNone/>
            </a:pPr>
            <a:r>
              <a:rPr lang="en-US" b="1" dirty="0"/>
              <a:t>Work Time A. Close Read of Pages 75-76 in </a:t>
            </a:r>
            <a:r>
              <a:rPr lang="en-US" b="1" i="1" dirty="0" err="1"/>
              <a:t>Lyddie</a:t>
            </a:r>
            <a:r>
              <a:rPr lang="en-US" b="1" i="1" dirty="0"/>
              <a:t> </a:t>
            </a:r>
            <a:endParaRPr sz="1100" b="1" dirty="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Students should discuss the questions with their seat partners and record their answers on the </a:t>
            </a:r>
            <a:r>
              <a:rPr lang="en-US" b="1" dirty="0"/>
              <a:t>Chapter 10 of </a:t>
            </a:r>
            <a:r>
              <a:rPr lang="en-US" b="1" i="1" dirty="0" err="1"/>
              <a:t>Lyddie</a:t>
            </a:r>
            <a:r>
              <a:rPr lang="en-US" b="1" dirty="0"/>
              <a:t> Text-Dependent Questions handout</a:t>
            </a:r>
            <a:r>
              <a:rPr lang="en-US" dirty="0"/>
              <a:t>.</a:t>
            </a:r>
            <a:endParaRPr dirty="0"/>
          </a:p>
          <a:p>
            <a:pPr marL="457200" marR="0" lvl="0" indent="-304800" algn="l" rtl="0">
              <a:lnSpc>
                <a:spcPct val="100000"/>
              </a:lnSpc>
              <a:spcBef>
                <a:spcPts val="0"/>
              </a:spcBef>
              <a:spcAft>
                <a:spcPts val="0"/>
              </a:spcAft>
              <a:buSzPts val="1200"/>
              <a:buFont typeface="Calibri"/>
              <a:buChar char="●"/>
            </a:pPr>
            <a:r>
              <a:rPr lang="en-US" dirty="0"/>
              <a:t>Pairs can work through these questions at their own pace. Some pairs may finish all three; others may only finish two.</a:t>
            </a:r>
            <a:endParaRPr dirty="0"/>
          </a:p>
          <a:p>
            <a:pPr marL="457200" marR="0" lvl="0" indent="-304800" algn="l" rtl="0">
              <a:lnSpc>
                <a:spcPct val="100000"/>
              </a:lnSpc>
              <a:spcBef>
                <a:spcPts val="0"/>
              </a:spcBef>
              <a:spcAft>
                <a:spcPts val="0"/>
              </a:spcAft>
              <a:buSzPts val="1200"/>
              <a:buFont typeface="Calibri"/>
              <a:buChar char="●"/>
            </a:pPr>
            <a:r>
              <a:rPr lang="en-US" dirty="0"/>
              <a:t>If you would like to keep the group on pace together, consider guiding them through the questions by using the prompting questions that are included in the “Support for Any Students Who Need it” section while giving time to work with the discussion partner to answer the questions.</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Direct students to use their </a:t>
            </a:r>
            <a:r>
              <a:rPr lang="en-US" b="1" dirty="0"/>
              <a:t>Weaving Room Discussion Appointment sheet</a:t>
            </a:r>
            <a:r>
              <a:rPr lang="en-US" dirty="0"/>
              <a:t> and move to work with their Shuttle partner. Once they are settled, distribute a set of </a:t>
            </a:r>
            <a:r>
              <a:rPr lang="en-US" b="1" dirty="0"/>
              <a:t>Working Conditions note cards</a:t>
            </a:r>
            <a:r>
              <a:rPr lang="en-US" dirty="0"/>
              <a:t> and two copies of </a:t>
            </a:r>
            <a:r>
              <a:rPr lang="en-US" b="1" dirty="0"/>
              <a:t>Chapter 10 of </a:t>
            </a:r>
            <a:r>
              <a:rPr lang="en-US" b="1" i="1" dirty="0" err="1"/>
              <a:t>Lyddie</a:t>
            </a:r>
            <a:r>
              <a:rPr lang="en-US" b="1" dirty="0"/>
              <a:t> Text-Dependent Questions</a:t>
            </a:r>
            <a:r>
              <a:rPr lang="en-US" dirty="0"/>
              <a:t> to each pair.</a:t>
            </a:r>
            <a:endParaRPr dirty="0"/>
          </a:p>
          <a:p>
            <a:pPr marL="457200" marR="0" lvl="0" indent="-304800" algn="l" rtl="0">
              <a:lnSpc>
                <a:spcPct val="100000"/>
              </a:lnSpc>
              <a:spcBef>
                <a:spcPts val="0"/>
              </a:spcBef>
              <a:spcAft>
                <a:spcPts val="0"/>
              </a:spcAft>
              <a:buSzPts val="1200"/>
              <a:buFont typeface="Calibri"/>
              <a:buAutoNum type="arabicPeriod"/>
            </a:pPr>
            <a:r>
              <a:rPr lang="en-US" dirty="0"/>
              <a:t>Tell students that they will practice analyzing specific quotes from the text to see how Paterson helps readers vividly imagine </a:t>
            </a:r>
            <a:r>
              <a:rPr lang="en-US" dirty="0" err="1"/>
              <a:t>Lyddie’s</a:t>
            </a:r>
            <a:r>
              <a:rPr lang="en-US" dirty="0"/>
              <a:t> life and work. </a:t>
            </a:r>
            <a:endParaRPr dirty="0"/>
          </a:p>
          <a:p>
            <a:pPr marL="457200" marR="0" lvl="0" indent="-304800" algn="l" rtl="0">
              <a:lnSpc>
                <a:spcPct val="100000"/>
              </a:lnSpc>
              <a:spcBef>
                <a:spcPts val="0"/>
              </a:spcBef>
              <a:spcAft>
                <a:spcPts val="0"/>
              </a:spcAft>
              <a:buSzPts val="1200"/>
              <a:buFont typeface="Calibri"/>
              <a:buAutoNum type="arabicPeriod"/>
            </a:pPr>
            <a:r>
              <a:rPr lang="en-US" dirty="0"/>
              <a:t>Display </a:t>
            </a:r>
            <a:r>
              <a:rPr lang="en-US" b="1" dirty="0"/>
              <a:t>Chapter 10 of </a:t>
            </a:r>
            <a:r>
              <a:rPr lang="en-US" b="1" dirty="0" err="1"/>
              <a:t>Lyddie</a:t>
            </a:r>
            <a:r>
              <a:rPr lang="en-US" b="1" dirty="0"/>
              <a:t> Text-Dependent Questions</a:t>
            </a:r>
            <a:r>
              <a:rPr lang="en-US" dirty="0"/>
              <a:t> and use the </a:t>
            </a:r>
            <a:r>
              <a:rPr lang="en-US" b="1" dirty="0"/>
              <a:t>Chapter 10 of </a:t>
            </a:r>
            <a:r>
              <a:rPr lang="en-US" b="1" dirty="0" err="1"/>
              <a:t>Lyddie</a:t>
            </a:r>
            <a:r>
              <a:rPr lang="en-US" b="1" dirty="0"/>
              <a:t> Close Reading Guide</a:t>
            </a:r>
            <a:r>
              <a:rPr lang="en-US" dirty="0"/>
              <a:t> to guide students through a series of text-dependent questions related to excerpts from pages 75 and 76 of </a:t>
            </a:r>
            <a:r>
              <a:rPr lang="en-US" i="1" dirty="0" err="1"/>
              <a:t>Lyddie</a:t>
            </a:r>
            <a:r>
              <a:rPr lang="en-US" dirty="0"/>
              <a:t>.</a:t>
            </a:r>
            <a:endParaRPr dirty="0"/>
          </a:p>
          <a:p>
            <a:pPr marL="457200" marR="0" lvl="0" indent="-304800" algn="l" rtl="0">
              <a:lnSpc>
                <a:spcPct val="100000"/>
              </a:lnSpc>
              <a:spcBef>
                <a:spcPts val="0"/>
              </a:spcBef>
              <a:spcAft>
                <a:spcPts val="0"/>
              </a:spcAft>
              <a:buSzPts val="1200"/>
              <a:buFont typeface="Calibri"/>
              <a:buAutoNum type="arabicPeriod"/>
            </a:pPr>
            <a:r>
              <a:rPr lang="en-US" dirty="0"/>
              <a:t>After students have worked for 10 minutes, cold call pairs to share their answers about which Working Conditions note card matched with a quote. Consider discussing some of the other questions in the </a:t>
            </a:r>
            <a:r>
              <a:rPr lang="en-US" b="1" dirty="0"/>
              <a:t>Close Reading Guide </a:t>
            </a:r>
            <a:r>
              <a:rPr lang="en-US" dirty="0"/>
              <a:t>to help students analyze word choice.</a:t>
            </a:r>
            <a:endParaRPr dirty="0"/>
          </a:p>
          <a:p>
            <a:pPr marL="0" lvl="0" indent="0">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SzPts val="1200"/>
              <a:buFont typeface="Calibri"/>
              <a:buChar char="●"/>
            </a:pPr>
            <a:r>
              <a:rPr lang="en-US" dirty="0"/>
              <a:t>As pairs work, circulate to listen in on their conversations and to ask prompting and probing questions.</a:t>
            </a:r>
            <a:endParaRPr dirty="0"/>
          </a:p>
          <a:p>
            <a:pPr marL="457200" lvl="0" indent="-304800" rtl="0">
              <a:spcBef>
                <a:spcPts val="0"/>
              </a:spcBef>
              <a:spcAft>
                <a:spcPts val="0"/>
              </a:spcAft>
              <a:buSzPts val="1200"/>
              <a:buFont typeface="Calibri"/>
              <a:buChar char="●"/>
            </a:pPr>
            <a:r>
              <a:rPr lang="en-US" dirty="0"/>
              <a:t>For Question 1, listen for students to say: </a:t>
            </a:r>
            <a:r>
              <a:rPr lang="en-US" b="0" dirty="0"/>
              <a:t>“</a:t>
            </a:r>
            <a:r>
              <a:rPr lang="en-US" b="0" i="1" dirty="0"/>
              <a:t>Laden</a:t>
            </a:r>
            <a:r>
              <a:rPr lang="en-US" b="0" dirty="0"/>
              <a:t> means to be ‘filled with a great quantity.’”  </a:t>
            </a:r>
            <a:endParaRPr b="0" dirty="0"/>
          </a:p>
          <a:p>
            <a:pPr marL="457200" lvl="0" indent="-304800" rtl="0">
              <a:spcBef>
                <a:spcPts val="0"/>
              </a:spcBef>
              <a:spcAft>
                <a:spcPts val="0"/>
              </a:spcAft>
              <a:buSzPts val="1200"/>
              <a:buFont typeface="Calibri"/>
              <a:buChar char="●"/>
            </a:pPr>
            <a:r>
              <a:rPr lang="en-US" b="0" dirty="0"/>
              <a:t>For Question 1, listen for the Working Conditions note card: The air in the factory was humid and dusty.</a:t>
            </a:r>
            <a:endParaRPr b="0" dirty="0"/>
          </a:p>
          <a:p>
            <a:pPr marL="457200" lvl="0" indent="-304800" rtl="0">
              <a:spcBef>
                <a:spcPts val="0"/>
              </a:spcBef>
              <a:spcAft>
                <a:spcPts val="0"/>
              </a:spcAft>
              <a:buSzPts val="1200"/>
              <a:buFont typeface="Calibri"/>
              <a:buChar char="●"/>
            </a:pPr>
            <a:r>
              <a:rPr lang="en-US" b="0" dirty="0"/>
              <a:t>For Question 2, listen for students to say: “</a:t>
            </a:r>
            <a:r>
              <a:rPr lang="en-US" b="0" i="1" dirty="0"/>
              <a:t>Bowels of the machine</a:t>
            </a:r>
            <a:r>
              <a:rPr lang="en-US" b="0" dirty="0"/>
              <a:t> means the ‘innards’ of the machine. The author is talking about the physical location where </a:t>
            </a:r>
            <a:r>
              <a:rPr lang="en-US" b="0" dirty="0" err="1"/>
              <a:t>Lyddie’s</a:t>
            </a:r>
            <a:r>
              <a:rPr lang="en-US" b="0" dirty="0"/>
              <a:t> hands must go, but she is also comparing the loom to a beast. This helps give a sense of </a:t>
            </a:r>
            <a:r>
              <a:rPr lang="en-US" b="0" dirty="0" err="1"/>
              <a:t>Lyddie’s</a:t>
            </a:r>
            <a:r>
              <a:rPr lang="en-US" b="0" dirty="0"/>
              <a:t> nervousness and her worry that the machines might get the best of her.” </a:t>
            </a:r>
            <a:endParaRPr b="0" dirty="0"/>
          </a:p>
          <a:p>
            <a:pPr marL="457200" lvl="0" indent="-304800" rtl="0">
              <a:spcBef>
                <a:spcPts val="0"/>
              </a:spcBef>
              <a:spcAft>
                <a:spcPts val="0"/>
              </a:spcAft>
              <a:buSzPts val="1200"/>
              <a:buFont typeface="Calibri"/>
              <a:buChar char="●"/>
            </a:pPr>
            <a:r>
              <a:rPr lang="en-US" b="0" dirty="0"/>
              <a:t>For Question 2, listen for the Working Conditions note card: The looms were powerful and could injure workers if they weren’t careful.</a:t>
            </a:r>
            <a:endParaRPr b="0" dirty="0"/>
          </a:p>
          <a:p>
            <a:pPr marL="457200" lvl="0" indent="-304800" rtl="0">
              <a:spcBef>
                <a:spcPts val="0"/>
              </a:spcBef>
              <a:spcAft>
                <a:spcPts val="0"/>
              </a:spcAft>
              <a:buSzPts val="1200"/>
              <a:buFont typeface="Calibri"/>
              <a:buChar char="●"/>
            </a:pPr>
            <a:r>
              <a:rPr lang="en-US" b="0" dirty="0"/>
              <a:t>For Question 3, listen for students to say: “</a:t>
            </a:r>
            <a:r>
              <a:rPr lang="en-US" b="0" i="1" dirty="0"/>
              <a:t>Meager</a:t>
            </a:r>
            <a:r>
              <a:rPr lang="en-US" b="0" dirty="0"/>
              <a:t> means ‘deficient, scant, very little.’ A bowl of bark soup does not sound like a lot of food. </a:t>
            </a:r>
            <a:r>
              <a:rPr lang="en-US" b="0" i="1" dirty="0"/>
              <a:t>Feast</a:t>
            </a:r>
            <a:r>
              <a:rPr lang="en-US" b="0" dirty="0"/>
              <a:t> implies a meal that you relish and enjoy, and </a:t>
            </a:r>
            <a:r>
              <a:rPr lang="en-US" b="0" dirty="0" err="1"/>
              <a:t>Lyddie</a:t>
            </a:r>
            <a:r>
              <a:rPr lang="en-US" b="0" dirty="0"/>
              <a:t> enjoyed her quiet meals with less food more than the noisy, rushed meals with lots of food.”</a:t>
            </a:r>
            <a:endParaRPr b="0" dirty="0"/>
          </a:p>
          <a:p>
            <a:pPr marL="457200" lvl="0" indent="-304800" rtl="0">
              <a:spcBef>
                <a:spcPts val="0"/>
              </a:spcBef>
              <a:spcAft>
                <a:spcPts val="0"/>
              </a:spcAft>
              <a:buSzPts val="1200"/>
              <a:buFont typeface="Calibri"/>
              <a:buChar char="●"/>
            </a:pPr>
            <a:r>
              <a:rPr lang="en-US" b="0" dirty="0"/>
              <a:t>For Question 3, listen for the Working Conditions note card: Workers lived and ate in crowded, noisy boarding houses.</a:t>
            </a:r>
            <a:endParaRPr b="0"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a:t>
            </a:r>
            <a:endParaRPr dirty="0"/>
          </a:p>
          <a:p>
            <a:pPr marL="457200" marR="0" lvl="0" indent="-304800" algn="l" rtl="0">
              <a:lnSpc>
                <a:spcPct val="100000"/>
              </a:lnSpc>
              <a:spcBef>
                <a:spcPts val="0"/>
              </a:spcBef>
              <a:spcAft>
                <a:spcPts val="0"/>
              </a:spcAft>
              <a:buSzPts val="1200"/>
              <a:buFont typeface="Calibri"/>
              <a:buChar char="●"/>
            </a:pPr>
            <a:r>
              <a:rPr lang="en-US" dirty="0"/>
              <a:t>Consider working with a small group whose work suggests they may need extra support with this close rereading activity.</a:t>
            </a:r>
            <a:endParaRPr dirty="0"/>
          </a:p>
          <a:p>
            <a:pPr marL="457200" marR="0" lvl="0" indent="-304800" algn="l" rtl="0">
              <a:lnSpc>
                <a:spcPct val="100000"/>
              </a:lnSpc>
              <a:spcBef>
                <a:spcPts val="0"/>
              </a:spcBef>
              <a:spcAft>
                <a:spcPts val="0"/>
              </a:spcAft>
              <a:buSzPts val="1200"/>
              <a:buFont typeface="Calibri"/>
              <a:buChar char="●"/>
            </a:pPr>
            <a:r>
              <a:rPr lang="en-US" dirty="0"/>
              <a:t>Consider having struggling readers complete fewer questions. This differentiates the task by quantity of questions rather than complexity of text and gives all readers the chance to read complex text closely.</a:t>
            </a:r>
            <a:endParaRPr dirty="0"/>
          </a:p>
          <a:p>
            <a:pPr marL="457200" lvl="0" indent="-304800" rtl="0">
              <a:spcBef>
                <a:spcPts val="0"/>
              </a:spcBef>
              <a:spcAft>
                <a:spcPts val="0"/>
              </a:spcAft>
              <a:buClr>
                <a:schemeClr val="dk1"/>
              </a:buClr>
              <a:buSzPts val="1200"/>
              <a:buChar char="●"/>
            </a:pPr>
            <a:r>
              <a:rPr lang="en-US" dirty="0"/>
              <a:t>For Question 1, Prompting and probing questions could be:</a:t>
            </a:r>
            <a:endParaRPr dirty="0"/>
          </a:p>
          <a:p>
            <a:pPr marL="914400" lvl="1" indent="-304800" rtl="0">
              <a:spcBef>
                <a:spcPts val="0"/>
              </a:spcBef>
              <a:spcAft>
                <a:spcPts val="0"/>
              </a:spcAft>
              <a:buClr>
                <a:schemeClr val="dk1"/>
              </a:buClr>
              <a:buSzPts val="1200"/>
              <a:buChar char="○"/>
            </a:pPr>
            <a:r>
              <a:rPr lang="en-US" i="0" dirty="0"/>
              <a:t>“What is the difference between laden and full of?”</a:t>
            </a:r>
            <a:endParaRPr i="0" dirty="0"/>
          </a:p>
          <a:p>
            <a:pPr marL="914400" lvl="1" indent="-304800" rtl="0">
              <a:spcBef>
                <a:spcPts val="0"/>
              </a:spcBef>
              <a:spcAft>
                <a:spcPts val="0"/>
              </a:spcAft>
              <a:buClr>
                <a:schemeClr val="dk1"/>
              </a:buClr>
              <a:buSzPts val="1200"/>
              <a:buChar char="○"/>
            </a:pPr>
            <a:r>
              <a:rPr lang="en-US" i="0" dirty="0"/>
              <a:t>“What feeling does the word laden give the sentence? How is it more effective than full of?”</a:t>
            </a:r>
            <a:endParaRPr i="0" dirty="0"/>
          </a:p>
          <a:p>
            <a:pPr marL="457200" lvl="0" indent="-304800" rtl="0">
              <a:spcBef>
                <a:spcPts val="0"/>
              </a:spcBef>
              <a:spcAft>
                <a:spcPts val="0"/>
              </a:spcAft>
              <a:buClr>
                <a:schemeClr val="dk1"/>
              </a:buClr>
              <a:buSzPts val="1200"/>
              <a:buFont typeface="Calibri"/>
              <a:buChar char="●"/>
            </a:pPr>
            <a:r>
              <a:rPr lang="en-US" dirty="0"/>
              <a:t>For Question 2, Prompting and probing questions could be:</a:t>
            </a:r>
            <a:endParaRPr dirty="0"/>
          </a:p>
          <a:p>
            <a:pPr marL="914400" lvl="1" indent="-304800" rtl="0">
              <a:spcBef>
                <a:spcPts val="0"/>
              </a:spcBef>
              <a:spcAft>
                <a:spcPts val="0"/>
              </a:spcAft>
              <a:buClr>
                <a:schemeClr val="dk1"/>
              </a:buClr>
              <a:buSzPts val="1200"/>
              <a:buFont typeface="Calibri"/>
              <a:buChar char="○"/>
            </a:pPr>
            <a:r>
              <a:rPr lang="en-US" i="0" dirty="0"/>
              <a:t>“Bowels means ‘inner organs,’ like your intestines and stomach. Does a machine have organs? What might be inside it?”</a:t>
            </a:r>
            <a:endParaRPr i="0" dirty="0"/>
          </a:p>
          <a:p>
            <a:pPr marL="914400" lvl="1" indent="-304800" rtl="0">
              <a:spcBef>
                <a:spcPts val="0"/>
              </a:spcBef>
              <a:spcAft>
                <a:spcPts val="0"/>
              </a:spcAft>
              <a:buClr>
                <a:schemeClr val="dk1"/>
              </a:buClr>
              <a:buSzPts val="1200"/>
              <a:buFont typeface="Calibri"/>
              <a:buChar char="○"/>
            </a:pPr>
            <a:r>
              <a:rPr lang="en-US" i="0" dirty="0"/>
              <a:t>“Why does Paterson use a word usually used to describe a person or animal to describe a machine?”</a:t>
            </a:r>
            <a:endParaRPr i="0" dirty="0"/>
          </a:p>
          <a:p>
            <a:pPr marL="457200" lvl="0" indent="-304800" rtl="0">
              <a:spcBef>
                <a:spcPts val="0"/>
              </a:spcBef>
              <a:spcAft>
                <a:spcPts val="0"/>
              </a:spcAft>
              <a:buClr>
                <a:schemeClr val="dk1"/>
              </a:buClr>
              <a:buSzPts val="1200"/>
              <a:buFont typeface="Calibri"/>
              <a:buChar char="●"/>
            </a:pPr>
            <a:r>
              <a:rPr lang="en-US" dirty="0"/>
              <a:t>For Question 3, Prompting and probing questions could be:</a:t>
            </a:r>
            <a:endParaRPr dirty="0"/>
          </a:p>
          <a:p>
            <a:pPr marL="914400" lvl="1" indent="-304800" rtl="0">
              <a:spcBef>
                <a:spcPts val="0"/>
              </a:spcBef>
              <a:spcAft>
                <a:spcPts val="0"/>
              </a:spcAft>
              <a:buClr>
                <a:schemeClr val="dk1"/>
              </a:buClr>
              <a:buSzPts val="1200"/>
              <a:buFont typeface="Calibri"/>
              <a:buChar char="○"/>
            </a:pPr>
            <a:r>
              <a:rPr lang="en-US" dirty="0"/>
              <a:t>“Three meals are being compared here. What are they? What does the word</a:t>
            </a:r>
            <a:r>
              <a:rPr lang="en-US" i="1" dirty="0"/>
              <a:t> affairs </a:t>
            </a:r>
            <a:r>
              <a:rPr lang="en-US" dirty="0"/>
              <a:t>mean here?”</a:t>
            </a:r>
            <a:endParaRPr dirty="0"/>
          </a:p>
          <a:p>
            <a:pPr marL="914400" lvl="1" indent="-304800" rtl="0">
              <a:spcBef>
                <a:spcPts val="0"/>
              </a:spcBef>
              <a:spcAft>
                <a:spcPts val="0"/>
              </a:spcAft>
              <a:buClr>
                <a:schemeClr val="dk1"/>
              </a:buClr>
              <a:buSzPts val="1200"/>
              <a:buFont typeface="Calibri"/>
              <a:buChar char="○"/>
            </a:pPr>
            <a:r>
              <a:rPr lang="en-US" dirty="0"/>
              <a:t>“Which meal has the most food? Which meal does she enjoy the least?”</a:t>
            </a:r>
            <a:endParaRPr dirty="0"/>
          </a:p>
          <a:p>
            <a:pPr marL="914400" lvl="1" indent="-304800" rtl="0">
              <a:spcBef>
                <a:spcPts val="0"/>
              </a:spcBef>
              <a:spcAft>
                <a:spcPts val="0"/>
              </a:spcAft>
              <a:buClr>
                <a:schemeClr val="dk1"/>
              </a:buClr>
              <a:buSzPts val="1200"/>
              <a:buFont typeface="Calibri"/>
              <a:buChar char="○"/>
            </a:pPr>
            <a:r>
              <a:rPr lang="en-US" dirty="0"/>
              <a:t>“Why does Paterson say ‘like feasts compared to’ and not ‘better than?’ How does that help you better understand </a:t>
            </a:r>
            <a:r>
              <a:rPr lang="en-US" dirty="0" err="1"/>
              <a:t>Lyddie’s</a:t>
            </a:r>
            <a:r>
              <a:rPr lang="en-US" dirty="0"/>
              <a:t> experience?”</a:t>
            </a:r>
            <a:endParaRPr dirty="0"/>
          </a:p>
          <a:p>
            <a:pPr marL="457200" marR="0" lvl="0" indent="0" algn="l" rtl="0">
              <a:lnSpc>
                <a:spcPct val="100000"/>
              </a:lnSpc>
              <a:spcBef>
                <a:spcPts val="0"/>
              </a:spcBef>
              <a:spcAft>
                <a:spcPts val="0"/>
              </a:spcAft>
              <a:buNone/>
            </a:pPr>
            <a:endParaRPr dirty="0"/>
          </a:p>
        </p:txBody>
      </p:sp>
      <p:sp>
        <p:nvSpPr>
          <p:cNvPr id="165" name="Google Shape;165;g3f99b83215_0_4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665642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3df4d7c66e_0_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5" name="Google Shape;175;g3df4d7c66e_0_2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8-10</a:t>
            </a:r>
            <a:r>
              <a:rPr lang="en-US" b="1" i="0" u="none" strike="noStrike" cap="none" dirty="0">
                <a:solidFill>
                  <a:schemeClr val="dk1"/>
                </a:solidFill>
              </a:rPr>
              <a:t> 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Work Time B. Adding to Working Conditions Anchor Chart </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The students should have a personal copy of the anchor chart but there should be a chart-sized one posted in the classroom as well.</a:t>
            </a:r>
            <a:endParaRPr dirty="0"/>
          </a:p>
          <a:p>
            <a:pPr marL="457200" lvl="0" indent="-304800" rtl="0">
              <a:spcBef>
                <a:spcPts val="0"/>
              </a:spcBef>
              <a:spcAft>
                <a:spcPts val="0"/>
              </a:spcAft>
              <a:buClr>
                <a:schemeClr val="dk1"/>
              </a:buClr>
              <a:buSzPts val="1200"/>
              <a:buFont typeface="Arial"/>
              <a:buChar char="●"/>
            </a:pPr>
            <a:r>
              <a:rPr lang="en-US" dirty="0"/>
              <a:t>Students are practicing this skill that they were introduced to in Lesson 6 . They are rereading the specific quotes to add both facts about working conditions and questions to research about working conditions today.</a:t>
            </a:r>
            <a:endParaRPr dirty="0"/>
          </a:p>
          <a:p>
            <a:pPr marL="457200" lvl="0" indent="-304800" rtl="0">
              <a:spcBef>
                <a:spcPts val="0"/>
              </a:spcBef>
              <a:spcAft>
                <a:spcPts val="0"/>
              </a:spcAft>
              <a:buSzPts val="1200"/>
              <a:buFont typeface="Calibri"/>
              <a:buChar char="●"/>
            </a:pPr>
            <a:r>
              <a:rPr lang="en-US" dirty="0"/>
              <a:t>Students are still working with the same Discussion Appointment partner.</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b="1" dirty="0">
              <a:latin typeface="Arial"/>
              <a:ea typeface="Arial"/>
              <a:cs typeface="Arial"/>
              <a:sym typeface="Arial"/>
            </a:endParaRPr>
          </a:p>
          <a:p>
            <a:pPr marL="457200" marR="0" lvl="0" indent="-304800" algn="l" rtl="0">
              <a:lnSpc>
                <a:spcPct val="100000"/>
              </a:lnSpc>
              <a:spcBef>
                <a:spcPts val="0"/>
              </a:spcBef>
              <a:spcAft>
                <a:spcPts val="0"/>
              </a:spcAft>
              <a:buSzPts val="1200"/>
              <a:buFont typeface="Calibri"/>
              <a:buAutoNum type="arabicPeriod"/>
            </a:pPr>
            <a:r>
              <a:rPr lang="en-US" dirty="0"/>
              <a:t>Direct pairs to get out their </a:t>
            </a:r>
            <a:r>
              <a:rPr lang="en-US" b="1" dirty="0"/>
              <a:t>Working Conditions anchor chart—student version</a:t>
            </a:r>
            <a:r>
              <a:rPr lang="en-US" dirty="0"/>
              <a:t> from Lesson 6. Ask them to use the quotes they analyzed today to add to the chart. </a:t>
            </a:r>
            <a:endParaRPr dirty="0"/>
          </a:p>
          <a:p>
            <a:pPr marL="457200" marR="0" lvl="0" indent="-304800" algn="l" rtl="0">
              <a:lnSpc>
                <a:spcPct val="100000"/>
              </a:lnSpc>
              <a:spcBef>
                <a:spcPts val="0"/>
              </a:spcBef>
              <a:spcAft>
                <a:spcPts val="0"/>
              </a:spcAft>
              <a:buSzPts val="1200"/>
              <a:buFont typeface="Calibri"/>
              <a:buAutoNum type="arabicPeriod"/>
            </a:pPr>
            <a:r>
              <a:rPr lang="en-US" dirty="0"/>
              <a:t>Call on several pairs to share out, celebrating interesting questions and reminding students that they will have the opportunity to explore these questions in Unit 3. </a:t>
            </a:r>
            <a:endParaRPr dirty="0"/>
          </a:p>
          <a:p>
            <a:pPr marL="457200" marR="0" lvl="0" indent="-304800" algn="l" rtl="0">
              <a:lnSpc>
                <a:spcPct val="100000"/>
              </a:lnSpc>
              <a:spcBef>
                <a:spcPts val="0"/>
              </a:spcBef>
              <a:spcAft>
                <a:spcPts val="0"/>
              </a:spcAft>
              <a:buSzPts val="1200"/>
              <a:buFont typeface="Calibri"/>
              <a:buAutoNum type="arabicPeriod"/>
            </a:pPr>
            <a:r>
              <a:rPr lang="en-US" dirty="0"/>
              <a:t>As students share, prompt them to explain evidence in the text that supports their ideas. </a:t>
            </a:r>
            <a:endParaRPr dirty="0"/>
          </a:p>
          <a:p>
            <a:pPr marL="457200" marR="0" lvl="0" indent="-304800" algn="l" rtl="0">
              <a:lnSpc>
                <a:spcPct val="100000"/>
              </a:lnSpc>
              <a:spcBef>
                <a:spcPts val="0"/>
              </a:spcBef>
              <a:spcAft>
                <a:spcPts val="0"/>
              </a:spcAft>
              <a:buSzPts val="1200"/>
              <a:buFont typeface="Calibri"/>
              <a:buAutoNum type="arabicPeriod"/>
            </a:pPr>
            <a:r>
              <a:rPr lang="en-US" dirty="0"/>
              <a:t>Add their ideas to the </a:t>
            </a:r>
            <a:r>
              <a:rPr lang="en-US" b="1" dirty="0"/>
              <a:t>Working Conditions anchor chart</a:t>
            </a:r>
            <a:r>
              <a:rPr lang="en-US" dirty="0"/>
              <a:t>. Prompt students to revise their own charts as necessary.</a:t>
            </a:r>
            <a:endParaRPr dirty="0"/>
          </a:p>
          <a:p>
            <a:pPr marL="457200" marR="0" lvl="0" indent="-304800" algn="l" rtl="0">
              <a:lnSpc>
                <a:spcPct val="100000"/>
              </a:lnSpc>
              <a:spcBef>
                <a:spcPts val="0"/>
              </a:spcBef>
              <a:spcAft>
                <a:spcPts val="0"/>
              </a:spcAft>
              <a:buSzPts val="1200"/>
              <a:buFont typeface="Calibri"/>
              <a:buAutoNum type="arabicPeriod"/>
            </a:pPr>
            <a:r>
              <a:rPr lang="en-US" dirty="0"/>
              <a:t>Ask students to turn in their </a:t>
            </a:r>
            <a:r>
              <a:rPr lang="en-US" b="1" dirty="0"/>
              <a:t>Working Conditions anchor chart</a:t>
            </a:r>
            <a:r>
              <a:rPr lang="en-US" dirty="0"/>
              <a:t>—</a:t>
            </a:r>
            <a:r>
              <a:rPr lang="en-US" b="1" dirty="0"/>
              <a:t>student version</a:t>
            </a:r>
            <a:r>
              <a:rPr lang="en-US" dirty="0"/>
              <a:t> and the </a:t>
            </a:r>
            <a:r>
              <a:rPr lang="en-US" b="1" dirty="0"/>
              <a:t>Chapter 10 of </a:t>
            </a:r>
            <a:r>
              <a:rPr lang="en-US" b="1" i="1" dirty="0" err="1"/>
              <a:t>Lyddie</a:t>
            </a:r>
            <a:r>
              <a:rPr lang="en-US" b="1" dirty="0"/>
              <a:t> Text-Dependent Questions worksheet</a:t>
            </a:r>
            <a:r>
              <a:rPr lang="en-US" dirty="0"/>
              <a:t> as they leave. </a:t>
            </a:r>
            <a:endParaRPr dirty="0"/>
          </a:p>
          <a:p>
            <a:pPr marL="457200" marR="0" lvl="0" indent="-304800" algn="l" rtl="0">
              <a:lnSpc>
                <a:spcPct val="100000"/>
              </a:lnSpc>
              <a:spcBef>
                <a:spcPts val="0"/>
              </a:spcBef>
              <a:spcAft>
                <a:spcPts val="0"/>
              </a:spcAft>
              <a:buSzPts val="1200"/>
              <a:buFont typeface="Calibri"/>
              <a:buAutoNum type="arabicPeriod"/>
            </a:pPr>
            <a:r>
              <a:rPr lang="en-US" dirty="0"/>
              <a:t>When you review this work, identify students who seem to be struggling to analyze specific quotes to better understand </a:t>
            </a:r>
            <a:r>
              <a:rPr lang="en-US" dirty="0" err="1"/>
              <a:t>Lyddie’s</a:t>
            </a:r>
            <a:r>
              <a:rPr lang="en-US" dirty="0"/>
              <a:t> working conditions. Consider working with these students in a small group during Lesson 8.</a:t>
            </a:r>
            <a:endParaRPr dirty="0"/>
          </a:p>
          <a:p>
            <a:pPr marL="0" lvl="0" indent="0">
              <a:spcBef>
                <a:spcPts val="0"/>
              </a:spcBef>
              <a:spcAft>
                <a:spcPts val="0"/>
              </a:spcAft>
              <a:buNone/>
            </a:pPr>
            <a:endParaRPr dirty="0"/>
          </a:p>
          <a:p>
            <a:pPr marL="0" lvl="0" indent="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SzPts val="1200"/>
              <a:buFont typeface="Calibri"/>
              <a:buChar char="●"/>
            </a:pPr>
            <a:r>
              <a:rPr lang="en-US" dirty="0"/>
              <a:t>Look for all students to have the </a:t>
            </a:r>
            <a:r>
              <a:rPr lang="en-US" b="1" dirty="0"/>
              <a:t>Working Conditions anchor chart</a:t>
            </a:r>
            <a:r>
              <a:rPr lang="en-US" dirty="0"/>
              <a:t> out and ready to work on.</a:t>
            </a:r>
            <a:endParaRPr dirty="0"/>
          </a:p>
          <a:p>
            <a:pPr marL="457200" lvl="0" indent="-304800">
              <a:spcBef>
                <a:spcPts val="0"/>
              </a:spcBef>
              <a:spcAft>
                <a:spcPts val="0"/>
              </a:spcAft>
              <a:buSzPts val="1200"/>
              <a:buFont typeface="Calibri"/>
              <a:buChar char="●"/>
            </a:pPr>
            <a:r>
              <a:rPr lang="en-US" dirty="0"/>
              <a:t>Listen for pairs having discussions that include making inferences and matching the quotes to the appropriate areas on the chart.</a:t>
            </a:r>
            <a:endParaRPr dirty="0"/>
          </a:p>
          <a:p>
            <a:pPr marL="0" lvl="0" indent="0" rtl="0">
              <a:spcBef>
                <a:spcPts val="0"/>
              </a:spcBef>
              <a:spcAft>
                <a:spcPts val="0"/>
              </a:spcAft>
              <a:buNone/>
            </a:pPr>
            <a:endParaRPr dirty="0"/>
          </a:p>
          <a:p>
            <a:pPr marL="0" lvl="0" indent="0" rtl="0">
              <a:spcBef>
                <a:spcPts val="0"/>
              </a:spcBef>
              <a:spcAft>
                <a:spcPts val="0"/>
              </a:spcAft>
              <a:buNone/>
            </a:pPr>
            <a:r>
              <a:rPr lang="en-US" dirty="0"/>
              <a:t>Support for Any Students Who Need It:</a:t>
            </a:r>
            <a:endParaRPr dirty="0"/>
          </a:p>
          <a:p>
            <a:pPr marL="457200" lvl="0" indent="-304800" rtl="0">
              <a:spcBef>
                <a:spcPts val="0"/>
              </a:spcBef>
              <a:spcAft>
                <a:spcPts val="0"/>
              </a:spcAft>
              <a:buSzPts val="1200"/>
              <a:buFont typeface="Calibri"/>
              <a:buChar char="●"/>
            </a:pPr>
            <a:r>
              <a:rPr lang="en-US" dirty="0"/>
              <a:t>It might help some students if they are pointed to the sections to look for key quotes.   This will reduce the margin for error in choosing the wrong section.</a:t>
            </a:r>
            <a:endParaRPr dirty="0"/>
          </a:p>
          <a:p>
            <a:pPr marL="914400" marR="0" lvl="0" indent="0" algn="l" rtl="0">
              <a:lnSpc>
                <a:spcPct val="100000"/>
              </a:lnSpc>
              <a:spcBef>
                <a:spcPts val="0"/>
              </a:spcBef>
              <a:spcAft>
                <a:spcPts val="0"/>
              </a:spcAft>
              <a:buNone/>
            </a:pPr>
            <a:endParaRPr i="0" u="none" strike="noStrike" cap="none" dirty="0">
              <a:solidFill>
                <a:schemeClr val="dk1"/>
              </a:solidFill>
            </a:endParaRPr>
          </a:p>
        </p:txBody>
      </p:sp>
      <p:sp>
        <p:nvSpPr>
          <p:cNvPr id="176" name="Google Shape;176;g3df4d7c66e_0_2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20050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3ebd93e18c_0_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7" name="Google Shape;187;g3ebd93e18c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i="0" u="none" strike="noStrike" cap="none">
                <a:solidFill>
                  <a:schemeClr val="dk1"/>
                </a:solidFill>
              </a:rPr>
              <a:t>Student </a:t>
            </a:r>
            <a:r>
              <a:rPr lang="en-US" b="1" i="0" u="none" strike="noStrike" cap="none" dirty="0">
                <a:solidFill>
                  <a:schemeClr val="dk1"/>
                </a:solidFill>
              </a:rPr>
              <a:t>Grouping: </a:t>
            </a:r>
            <a:r>
              <a:rPr lang="en-US" b="1"/>
              <a:t>Whole Group</a:t>
            </a:r>
          </a:p>
          <a:p>
            <a:pPr marL="0" marR="0" lvl="0" indent="0" algn="l" rtl="0">
              <a:lnSpc>
                <a:spcPct val="100000"/>
              </a:lnSpc>
              <a:spcBef>
                <a:spcPts val="0"/>
              </a:spcBef>
              <a:spcAft>
                <a:spcPts val="0"/>
              </a:spcAft>
              <a:buClr>
                <a:schemeClr val="dk1"/>
              </a:buClr>
              <a:buSzPts val="1200"/>
              <a:buFont typeface="Calibri"/>
              <a:buNone/>
            </a:pPr>
            <a:endParaRPr dirty="0"/>
          </a:p>
          <a:p>
            <a:pPr marL="0" lvl="0" indent="0" rtl="0">
              <a:lnSpc>
                <a:spcPct val="100000"/>
              </a:lnSpc>
              <a:spcBef>
                <a:spcPts val="0"/>
              </a:spcBef>
              <a:spcAft>
                <a:spcPts val="0"/>
              </a:spcAft>
              <a:buClr>
                <a:schemeClr val="dk1"/>
              </a:buClr>
              <a:buSzPts val="1100"/>
              <a:buFont typeface="Arial"/>
              <a:buNone/>
            </a:pPr>
            <a:r>
              <a:rPr lang="en-US" b="1" dirty="0"/>
              <a:t>Closing and Assessment A. Previewing Homework </a:t>
            </a:r>
            <a:endParaRPr b="1" dirty="0"/>
          </a:p>
          <a:p>
            <a:pPr marL="0" lvl="0" indent="0" rtl="0">
              <a:lnSpc>
                <a:spcPct val="100000"/>
              </a:lnSpc>
              <a:spcBef>
                <a:spcPts val="0"/>
              </a:spcBef>
              <a:spcAft>
                <a:spcPts val="0"/>
              </a:spcAft>
              <a:buClr>
                <a:schemeClr val="dk1"/>
              </a:buClr>
              <a:buSzPts val="11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Consider providing a </a:t>
            </a:r>
            <a:r>
              <a:rPr lang="en-US" b="1" dirty="0"/>
              <a:t>reading calendar </a:t>
            </a:r>
            <a:r>
              <a:rPr lang="en-US" dirty="0"/>
              <a:t>for students to help them, support teachers, and families understand what is due when. </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b="1" dirty="0"/>
          </a:p>
          <a:p>
            <a:pPr marL="457200" marR="0" lvl="0" indent="-304800" algn="l" rtl="0">
              <a:lnSpc>
                <a:spcPct val="100000"/>
              </a:lnSpc>
              <a:spcBef>
                <a:spcPts val="0"/>
              </a:spcBef>
              <a:spcAft>
                <a:spcPts val="0"/>
              </a:spcAft>
              <a:buSzPts val="1200"/>
              <a:buFont typeface="Calibri"/>
              <a:buAutoNum type="arabicPeriod"/>
            </a:pPr>
            <a:r>
              <a:rPr lang="en-US" dirty="0"/>
              <a:t>Preview the homework for the next few days with students: Chapter 11 is due in Lesson 8, and Chapters 12 and 13 are due in Lesson 9.</a:t>
            </a:r>
            <a:endParaRPr dirty="0"/>
          </a:p>
          <a:p>
            <a:pPr marL="457200" marR="0" lvl="0" indent="-304800" algn="l" rtl="0">
              <a:lnSpc>
                <a:spcPct val="100000"/>
              </a:lnSpc>
              <a:spcBef>
                <a:spcPts val="0"/>
              </a:spcBef>
              <a:spcAft>
                <a:spcPts val="0"/>
              </a:spcAft>
              <a:buSzPts val="1200"/>
              <a:buFont typeface="Calibri"/>
              <a:buAutoNum type="arabicPeriod"/>
            </a:pPr>
            <a:r>
              <a:rPr lang="en-US" dirty="0"/>
              <a:t>The assessment (in Lesson 9) focuses on Chapters 12 and 13. Students may wish to read all or part of Chapter 12 this evening but should make a plan that ensures that they will have read through Chapter 13 before the assessment in Lesson 9.</a:t>
            </a:r>
            <a:endParaRPr dirty="0"/>
          </a:p>
          <a:p>
            <a:pPr marL="914400" marR="0" lvl="0" indent="0" algn="l"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rtl="0">
              <a:lnSpc>
                <a:spcPct val="100000"/>
              </a:lnSpc>
              <a:spcBef>
                <a:spcPts val="0"/>
              </a:spcBef>
              <a:spcAft>
                <a:spcPts val="0"/>
              </a:spcAft>
              <a:buSzPts val="1200"/>
              <a:buFont typeface="Calibri"/>
              <a:buChar char="●"/>
            </a:pPr>
            <a:r>
              <a:rPr lang="en-US" dirty="0"/>
              <a:t>Look for students to be engaged and paying attention.</a:t>
            </a:r>
            <a:endParaRPr dirty="0"/>
          </a:p>
          <a:p>
            <a:pPr marL="0" marR="0" lvl="0" indent="0" algn="l" rtl="0">
              <a:lnSpc>
                <a:spcPct val="100000"/>
              </a:lnSpc>
              <a:spcBef>
                <a:spcPts val="0"/>
              </a:spcBef>
              <a:spcAft>
                <a:spcPts val="0"/>
              </a:spcAft>
              <a:buNone/>
            </a:pPr>
            <a:endParaRPr dirty="0"/>
          </a:p>
          <a:p>
            <a:pPr marL="0" lvl="0" indent="0" rtl="0">
              <a:lnSpc>
                <a:spcPct val="100000"/>
              </a:lnSpc>
              <a:spcBef>
                <a:spcPts val="0"/>
              </a:spcBef>
              <a:spcAft>
                <a:spcPts val="0"/>
              </a:spcAft>
              <a:buClr>
                <a:schemeClr val="dk1"/>
              </a:buClr>
              <a:buSzPts val="1100"/>
              <a:buFont typeface="Arial"/>
              <a:buNone/>
            </a:pPr>
            <a:r>
              <a:rPr lang="en-US" dirty="0"/>
              <a:t>Support for Any Students Who Need It: None</a:t>
            </a:r>
            <a:endParaRPr dirty="0"/>
          </a:p>
          <a:p>
            <a:pPr marL="457200" marR="0" lvl="0" indent="0" algn="l" rtl="0">
              <a:lnSpc>
                <a:spcPct val="100000"/>
              </a:lnSpc>
              <a:spcBef>
                <a:spcPts val="0"/>
              </a:spcBef>
              <a:spcAft>
                <a:spcPts val="0"/>
              </a:spcAft>
              <a:buNone/>
            </a:pPr>
            <a:endParaRPr dirty="0"/>
          </a:p>
        </p:txBody>
      </p:sp>
      <p:sp>
        <p:nvSpPr>
          <p:cNvPr id="188" name="Google Shape;188;g3ebd93e18c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80050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3fabc73847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 name="Google Shape;197;g3fabc73847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US" b="1" dirty="0"/>
              <a:t>Pacing: will vary, but 30-50 minutes </a:t>
            </a:r>
            <a:endParaRPr dirty="0"/>
          </a:p>
          <a:p>
            <a:pPr marL="0" lvl="0" indent="0" rtl="0">
              <a:spcBef>
                <a:spcPts val="0"/>
              </a:spcBef>
              <a:spcAft>
                <a:spcPts val="0"/>
              </a:spcAft>
              <a:buClr>
                <a:schemeClr val="dk1"/>
              </a:buClr>
              <a:buSzPts val="1100"/>
              <a:buFont typeface="Arial"/>
              <a:buNone/>
            </a:pPr>
            <a:r>
              <a:rPr lang="en-US" b="1" dirty="0"/>
              <a:t>Grouping: Small Groups</a:t>
            </a:r>
            <a:endParaRPr b="1" dirty="0"/>
          </a:p>
          <a:p>
            <a:pPr marL="0" lvl="0" indent="0" rtl="0">
              <a:spcBef>
                <a:spcPts val="0"/>
              </a:spcBef>
              <a:spcAft>
                <a:spcPts val="0"/>
              </a:spcAft>
              <a:buClr>
                <a:schemeClr val="dk1"/>
              </a:buClr>
              <a:buSzPts val="1100"/>
              <a:buFont typeface="Arial"/>
              <a:buNone/>
            </a:pPr>
            <a:endParaRPr b="1" dirty="0"/>
          </a:p>
          <a:p>
            <a:pPr marL="0" lvl="0" indent="0" rtl="0">
              <a:spcBef>
                <a:spcPts val="0"/>
              </a:spcBef>
              <a:spcAft>
                <a:spcPts val="0"/>
              </a:spcAft>
              <a:buClr>
                <a:schemeClr val="dk1"/>
              </a:buClr>
              <a:buSzPts val="1100"/>
              <a:buFont typeface="Arial"/>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Small group time should give every student work on what he or she needs the most. It will be up to you to rotate the students through a small menu of activities. </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Here are activities you should always have:</a:t>
            </a:r>
            <a:endParaRPr dirty="0"/>
          </a:p>
          <a:p>
            <a:pPr marL="457200" lvl="0" indent="-304800" rtl="0">
              <a:spcBef>
                <a:spcPts val="0"/>
              </a:spcBef>
              <a:spcAft>
                <a:spcPts val="0"/>
              </a:spcAft>
              <a:buClr>
                <a:schemeClr val="dk1"/>
              </a:buClr>
              <a:buSzPts val="1200"/>
              <a:buFont typeface="Calibri"/>
              <a:buChar char="●"/>
            </a:pPr>
            <a:r>
              <a:rPr lang="en-US" dirty="0"/>
              <a:t>Daily fluency work (for students who need it) until every student in the class is reading smoothly and can get the gist quickly and easily. NOTE: this can be combined with #2. What is read for fluency can be the reading for the next day. </a:t>
            </a:r>
            <a:endParaRPr dirty="0"/>
          </a:p>
          <a:p>
            <a:pPr marL="457200" lvl="0" indent="-304800" rtl="0">
              <a:spcBef>
                <a:spcPts val="0"/>
              </a:spcBef>
              <a:spcAft>
                <a:spcPts val="0"/>
              </a:spcAft>
              <a:buClr>
                <a:schemeClr val="dk1"/>
              </a:buClr>
              <a:buSzPts val="1200"/>
              <a:buFont typeface="Calibri"/>
              <a:buChar char="●"/>
            </a:pPr>
            <a:r>
              <a:rPr lang="en-US" dirty="0"/>
              <a:t>Reading the homework for students who aren’t able to do this at home reliably.</a:t>
            </a:r>
            <a:endParaRPr dirty="0"/>
          </a:p>
          <a:p>
            <a:pPr marL="457200" lvl="0" indent="-304800" rtl="0">
              <a:spcBef>
                <a:spcPts val="0"/>
              </a:spcBef>
              <a:spcAft>
                <a:spcPts val="0"/>
              </a:spcAft>
              <a:buClr>
                <a:schemeClr val="dk1"/>
              </a:buClr>
              <a:buSzPts val="1200"/>
              <a:buFont typeface="Calibri"/>
              <a:buChar char="●"/>
            </a:pPr>
            <a:r>
              <a:rPr lang="en-US" dirty="0"/>
              <a:t>Accountable independent reading from the Scholastic library books that are most connected to your current module topic. </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Here are activities you should cycle in as needed:</a:t>
            </a:r>
            <a:endParaRPr dirty="0"/>
          </a:p>
          <a:p>
            <a:pPr marL="457200" lvl="0" indent="-304800" rtl="0">
              <a:spcBef>
                <a:spcPts val="0"/>
              </a:spcBef>
              <a:spcAft>
                <a:spcPts val="0"/>
              </a:spcAft>
              <a:buClr>
                <a:schemeClr val="dk1"/>
              </a:buClr>
              <a:buSzPts val="1200"/>
              <a:buFont typeface="Calibri"/>
              <a:buChar char="●"/>
            </a:pPr>
            <a:r>
              <a:rPr lang="en-US" dirty="0"/>
              <a:t>Language Enrichments and ELL support activities.</a:t>
            </a:r>
            <a:endParaRPr dirty="0"/>
          </a:p>
          <a:p>
            <a:pPr marL="457200" lvl="0" indent="-304800" rtl="0">
              <a:spcBef>
                <a:spcPts val="0"/>
              </a:spcBef>
              <a:spcAft>
                <a:spcPts val="0"/>
              </a:spcAft>
              <a:buClr>
                <a:schemeClr val="dk1"/>
              </a:buClr>
              <a:buSzPts val="1200"/>
              <a:buFont typeface="Calibri"/>
              <a:buChar char="●"/>
            </a:pPr>
            <a:r>
              <a:rPr lang="en-US" dirty="0"/>
              <a:t>Text based writing work, or continuing unfinished work from class time. </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dirty="0"/>
          </a:p>
          <a:p>
            <a:pPr marL="457200" lvl="0" indent="-304800" rtl="0">
              <a:spcBef>
                <a:spcPts val="0"/>
              </a:spcBef>
              <a:spcAft>
                <a:spcPts val="0"/>
              </a:spcAft>
              <a:buClr>
                <a:schemeClr val="dk1"/>
              </a:buClr>
              <a:buSzPts val="1200"/>
              <a:buFont typeface="Calibri"/>
              <a:buAutoNum type="arabicPeriod"/>
            </a:pPr>
            <a:r>
              <a:rPr lang="en-US" dirty="0"/>
              <a:t>Place your students into flexible small groups based on their needs or allow them to work independently. </a:t>
            </a:r>
            <a:endParaRPr dirty="0"/>
          </a:p>
          <a:p>
            <a:pPr marL="457200" lvl="0" indent="-304800" rtl="0">
              <a:spcBef>
                <a:spcPts val="0"/>
              </a:spcBef>
              <a:spcAft>
                <a:spcPts val="0"/>
              </a:spcAft>
              <a:buClr>
                <a:schemeClr val="dk1"/>
              </a:buClr>
              <a:buSzPts val="1200"/>
              <a:buFont typeface="Calibri"/>
              <a:buAutoNum type="arabicPeriod"/>
            </a:pPr>
            <a:r>
              <a:rPr lang="en-US" dirty="0"/>
              <a:t>Decide which activities each group should do daily. </a:t>
            </a:r>
            <a:endParaRPr dirty="0"/>
          </a:p>
          <a:p>
            <a:pPr marL="457200" lvl="0" indent="-304800" rtl="0">
              <a:spcBef>
                <a:spcPts val="0"/>
              </a:spcBef>
              <a:spcAft>
                <a:spcPts val="0"/>
              </a:spcAft>
              <a:buClr>
                <a:schemeClr val="dk1"/>
              </a:buClr>
              <a:buSzPts val="1200"/>
              <a:buFont typeface="Calibri"/>
              <a:buAutoNum type="arabicPeriod"/>
            </a:pPr>
            <a:r>
              <a:rPr lang="en-US" dirty="0"/>
              <a:t>Fill out the chart ahead of time so students have direction.  </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 None</a:t>
            </a:r>
            <a:endParaRPr dirty="0"/>
          </a:p>
          <a:p>
            <a:pPr marL="0" lvl="0" indent="0" rtl="0">
              <a:spcBef>
                <a:spcPts val="0"/>
              </a:spcBef>
              <a:spcAft>
                <a:spcPts val="0"/>
              </a:spcAft>
              <a:buClr>
                <a:schemeClr val="dk1"/>
              </a:buClr>
              <a:buSzPts val="1100"/>
              <a:buFont typeface="Arial"/>
              <a:buNone/>
            </a:pPr>
            <a:endParaRPr b="1" dirty="0"/>
          </a:p>
          <a:p>
            <a:pPr marL="0" lvl="0" indent="0" rtl="0">
              <a:spcBef>
                <a:spcPts val="0"/>
              </a:spcBef>
              <a:spcAft>
                <a:spcPts val="0"/>
              </a:spcAft>
              <a:buClr>
                <a:schemeClr val="dk1"/>
              </a:buClr>
              <a:buSzPts val="1100"/>
              <a:buFont typeface="Arial"/>
              <a:buNone/>
            </a:pPr>
            <a:endParaRPr dirty="0"/>
          </a:p>
          <a:p>
            <a:pPr marL="0" lvl="0" indent="0">
              <a:spcBef>
                <a:spcPts val="0"/>
              </a:spcBef>
              <a:spcAft>
                <a:spcPts val="0"/>
              </a:spcAft>
              <a:buNone/>
            </a:pPr>
            <a:endParaRPr dirty="0"/>
          </a:p>
        </p:txBody>
      </p:sp>
      <p:sp>
        <p:nvSpPr>
          <p:cNvPr id="198" name="Google Shape;198;g3fabc73847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13</a:t>
            </a:fld>
            <a:endParaRPr/>
          </a:p>
        </p:txBody>
      </p:sp>
    </p:spTree>
    <p:extLst>
      <p:ext uri="{BB962C8B-B14F-4D97-AF65-F5344CB8AC3E}">
        <p14:creationId xmlns:p14="http://schemas.microsoft.com/office/powerpoint/2010/main" val="27872214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 name="Google Shape;92;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None/>
            </a:pPr>
            <a:r>
              <a:rPr lang="en-US" sz="1100" dirty="0"/>
              <a:t>New Materials to Prepare in Advance: </a:t>
            </a:r>
            <a:endParaRPr sz="1100" dirty="0"/>
          </a:p>
          <a:p>
            <a:pPr marL="457200" lvl="0" indent="-304800" rtl="0">
              <a:spcBef>
                <a:spcPts val="1000"/>
              </a:spcBef>
              <a:spcAft>
                <a:spcPts val="0"/>
              </a:spcAft>
              <a:buClr>
                <a:schemeClr val="dk1"/>
              </a:buClr>
              <a:buSzPts val="1200"/>
              <a:buFont typeface="Calibri"/>
              <a:buChar char="●"/>
            </a:pPr>
            <a:r>
              <a:rPr lang="en-US" b="1" dirty="0"/>
              <a:t>Working Conditions note cards </a:t>
            </a:r>
            <a:r>
              <a:rPr lang="en-US" dirty="0"/>
              <a:t>(one set per pair; teacher-created; see Supporting Materials)</a:t>
            </a:r>
            <a:endParaRPr dirty="0"/>
          </a:p>
          <a:p>
            <a:pPr marL="457200" lvl="0" indent="-304800" rtl="0">
              <a:spcBef>
                <a:spcPts val="0"/>
              </a:spcBef>
              <a:spcAft>
                <a:spcPts val="0"/>
              </a:spcAft>
              <a:buClr>
                <a:schemeClr val="dk1"/>
              </a:buClr>
              <a:buSzPts val="1200"/>
              <a:buFont typeface="Calibri"/>
              <a:buChar char="●"/>
            </a:pPr>
            <a:r>
              <a:rPr lang="en-US" b="1" dirty="0"/>
              <a:t>Reading Closely: Guiding Questions handout </a:t>
            </a:r>
            <a:r>
              <a:rPr lang="en-US" dirty="0"/>
              <a:t>(from Odell Education; also see stand-alone document on </a:t>
            </a:r>
            <a:r>
              <a:rPr lang="en-US" dirty="0" err="1"/>
              <a:t>EngageNY.org</a:t>
            </a:r>
            <a:r>
              <a:rPr lang="en-US" dirty="0"/>
              <a:t> and </a:t>
            </a:r>
            <a:r>
              <a:rPr lang="en-US" dirty="0" err="1"/>
              <a:t>odelleducation.com</a:t>
            </a:r>
            <a:r>
              <a:rPr lang="en-US" dirty="0"/>
              <a:t>/resources) (one per student)</a:t>
            </a:r>
            <a:endParaRPr dirty="0"/>
          </a:p>
          <a:p>
            <a:pPr marL="457200" lvl="0" indent="-304800" rtl="0">
              <a:spcBef>
                <a:spcPts val="0"/>
              </a:spcBef>
              <a:spcAft>
                <a:spcPts val="0"/>
              </a:spcAft>
              <a:buClr>
                <a:schemeClr val="dk1"/>
              </a:buClr>
              <a:buSzPts val="1200"/>
              <a:buFont typeface="Calibri"/>
              <a:buChar char="●"/>
            </a:pPr>
            <a:r>
              <a:rPr lang="en-US" b="1" dirty="0"/>
              <a:t>Chapter 10 of </a:t>
            </a:r>
            <a:r>
              <a:rPr lang="en-US" b="1" i="1" dirty="0" err="1"/>
              <a:t>Lyddie</a:t>
            </a:r>
            <a:r>
              <a:rPr lang="en-US" b="1" dirty="0"/>
              <a:t> Text-Dependent Questions </a:t>
            </a:r>
            <a:r>
              <a:rPr lang="en-US" dirty="0"/>
              <a:t>(one per student)</a:t>
            </a:r>
            <a:endParaRPr dirty="0"/>
          </a:p>
          <a:p>
            <a:pPr marL="457200" lvl="0" indent="-304800" rtl="0">
              <a:spcBef>
                <a:spcPts val="0"/>
              </a:spcBef>
              <a:spcAft>
                <a:spcPts val="0"/>
              </a:spcAft>
              <a:buClr>
                <a:schemeClr val="dk1"/>
              </a:buClr>
              <a:buSzPts val="1200"/>
              <a:buFont typeface="Calibri"/>
              <a:buChar char="●"/>
            </a:pPr>
            <a:r>
              <a:rPr lang="en-US" b="1" dirty="0"/>
              <a:t>Chapter 10 of </a:t>
            </a:r>
            <a:r>
              <a:rPr lang="en-US" b="1" i="1" dirty="0" err="1"/>
              <a:t>Lyddie</a:t>
            </a:r>
            <a:r>
              <a:rPr lang="en-US" b="1" dirty="0"/>
              <a:t> Close Reading Guide </a:t>
            </a:r>
            <a:r>
              <a:rPr lang="en-US" dirty="0"/>
              <a:t>(for Teacher Reference)</a:t>
            </a:r>
            <a:endParaRPr dirty="0"/>
          </a:p>
          <a:p>
            <a:pPr marL="457200" lvl="0" indent="-304800" rtl="0">
              <a:spcBef>
                <a:spcPts val="0"/>
              </a:spcBef>
              <a:spcAft>
                <a:spcPts val="0"/>
              </a:spcAft>
              <a:buClr>
                <a:schemeClr val="dk1"/>
              </a:buClr>
              <a:buSzPts val="1200"/>
              <a:buFont typeface="Calibri"/>
              <a:buChar char="●"/>
            </a:pPr>
            <a:r>
              <a:rPr lang="en-US" b="1" i="1" dirty="0" err="1"/>
              <a:t>Lyddie</a:t>
            </a:r>
            <a:r>
              <a:rPr lang="en-US" b="1" dirty="0"/>
              <a:t> Reader’s Notes, Chapter 11 </a:t>
            </a:r>
            <a:r>
              <a:rPr lang="en-US" dirty="0"/>
              <a:t>(one per student)</a:t>
            </a:r>
            <a:endParaRPr dirty="0"/>
          </a:p>
          <a:p>
            <a:pPr marL="457200" lvl="0" indent="-304800" rtl="0">
              <a:spcBef>
                <a:spcPts val="0"/>
              </a:spcBef>
              <a:spcAft>
                <a:spcPts val="0"/>
              </a:spcAft>
              <a:buClr>
                <a:schemeClr val="dk1"/>
              </a:buClr>
              <a:buSzPts val="1200"/>
              <a:buFont typeface="Calibri"/>
              <a:buChar char="●"/>
            </a:pPr>
            <a:r>
              <a:rPr lang="en-US" b="1" i="1" dirty="0" err="1"/>
              <a:t>Lyddie</a:t>
            </a:r>
            <a:r>
              <a:rPr lang="en-US" b="1" i="1" dirty="0"/>
              <a:t> </a:t>
            </a:r>
            <a:r>
              <a:rPr lang="en-US" b="1" dirty="0"/>
              <a:t>Reader’s Notes, Chapter 11, Teacher’s Edition </a:t>
            </a:r>
            <a:r>
              <a:rPr lang="en-US" dirty="0"/>
              <a:t>(for Teacher Reference)</a:t>
            </a:r>
            <a:endParaRPr dirty="0"/>
          </a:p>
          <a:p>
            <a:pPr marL="0" lvl="0" indent="0"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US" dirty="0"/>
              <a:t>Materials to Gather from Previous Lesson:</a:t>
            </a:r>
            <a:endParaRPr dirty="0"/>
          </a:p>
          <a:p>
            <a:pPr marL="457200" lvl="0" indent="-304800" rtl="0">
              <a:spcBef>
                <a:spcPts val="1000"/>
              </a:spcBef>
              <a:spcAft>
                <a:spcPts val="0"/>
              </a:spcAft>
              <a:buClr>
                <a:schemeClr val="dk1"/>
              </a:buClr>
              <a:buSzPts val="1200"/>
              <a:buFont typeface="Calibri"/>
              <a:buChar char="●"/>
            </a:pPr>
            <a:r>
              <a:rPr lang="en-US" b="1" dirty="0"/>
              <a:t>Weaving Room Discussion Appointments handout </a:t>
            </a:r>
            <a:r>
              <a:rPr lang="en-US" dirty="0"/>
              <a:t>(from Lesson 3)</a:t>
            </a:r>
            <a:endParaRPr dirty="0"/>
          </a:p>
          <a:p>
            <a:pPr marL="457200" lvl="0" indent="-304800" rtl="0">
              <a:spcBef>
                <a:spcPts val="0"/>
              </a:spcBef>
              <a:spcAft>
                <a:spcPts val="0"/>
              </a:spcAft>
              <a:buClr>
                <a:schemeClr val="dk1"/>
              </a:buClr>
              <a:buSzPts val="1200"/>
              <a:buFont typeface="Calibri"/>
              <a:buChar char="●"/>
            </a:pPr>
            <a:r>
              <a:rPr lang="en-US" dirty="0"/>
              <a:t>Document camera</a:t>
            </a:r>
            <a:endParaRPr dirty="0"/>
          </a:p>
          <a:p>
            <a:pPr marL="457200" lvl="0" indent="-304800" rtl="0">
              <a:spcBef>
                <a:spcPts val="0"/>
              </a:spcBef>
              <a:spcAft>
                <a:spcPts val="0"/>
              </a:spcAft>
              <a:buClr>
                <a:schemeClr val="dk1"/>
              </a:buClr>
              <a:buSzPts val="1200"/>
              <a:buFont typeface="Calibri"/>
              <a:buChar char="●"/>
            </a:pPr>
            <a:r>
              <a:rPr lang="en-US" i="1" dirty="0" err="1"/>
              <a:t>Lyddie</a:t>
            </a:r>
            <a:r>
              <a:rPr lang="en-US" i="1" dirty="0"/>
              <a:t> </a:t>
            </a:r>
            <a:r>
              <a:rPr lang="en-US" dirty="0"/>
              <a:t>(book; one per student; focus on pages 75 and 76)</a:t>
            </a:r>
            <a:endParaRPr dirty="0"/>
          </a:p>
          <a:p>
            <a:pPr marL="457200" lvl="0" indent="-304800" rtl="0">
              <a:spcBef>
                <a:spcPts val="0"/>
              </a:spcBef>
              <a:spcAft>
                <a:spcPts val="0"/>
              </a:spcAft>
              <a:buClr>
                <a:schemeClr val="dk1"/>
              </a:buClr>
              <a:buSzPts val="1200"/>
              <a:buFont typeface="Calibri"/>
              <a:buChar char="●"/>
            </a:pPr>
            <a:r>
              <a:rPr lang="en-US" b="1" dirty="0"/>
              <a:t>Working Conditions anchor chart, student version </a:t>
            </a:r>
            <a:r>
              <a:rPr lang="en-US" dirty="0"/>
              <a:t>(begun in Lesson 1)</a:t>
            </a:r>
            <a:endParaRPr dirty="0"/>
          </a:p>
          <a:p>
            <a:pPr marL="457200" lvl="0" indent="-304800" rtl="0">
              <a:spcBef>
                <a:spcPts val="0"/>
              </a:spcBef>
              <a:spcAft>
                <a:spcPts val="0"/>
              </a:spcAft>
              <a:buClr>
                <a:schemeClr val="dk1"/>
              </a:buClr>
              <a:buSzPts val="1200"/>
              <a:buFont typeface="Calibri"/>
              <a:buChar char="●"/>
            </a:pPr>
            <a:r>
              <a:rPr lang="en-US" b="1" dirty="0"/>
              <a:t>Working Conditions anchor chart </a:t>
            </a:r>
            <a:r>
              <a:rPr lang="en-US" dirty="0"/>
              <a:t>(begun in Lesson 1)</a:t>
            </a:r>
            <a:endParaRPr dirty="0"/>
          </a:p>
          <a:p>
            <a:pPr marL="0" lvl="0" indent="0"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Protocols to review:</a:t>
            </a:r>
            <a:endParaRPr dirty="0"/>
          </a:p>
          <a:p>
            <a:pPr marL="457200" marR="0" lvl="0" indent="-304800" algn="l" rtl="0">
              <a:lnSpc>
                <a:spcPct val="100000"/>
              </a:lnSpc>
              <a:spcBef>
                <a:spcPts val="0"/>
              </a:spcBef>
              <a:spcAft>
                <a:spcPts val="0"/>
              </a:spcAft>
              <a:buSzPts val="1200"/>
              <a:buChar char="●"/>
            </a:pPr>
            <a:r>
              <a:rPr lang="en-US" dirty="0"/>
              <a:t>Discussion Partners</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Prepare classroom systems for active learning:</a:t>
            </a:r>
            <a:endParaRPr i="0" u="none" strike="noStrike" cap="none" dirty="0">
              <a:solidFill>
                <a:schemeClr val="dk1"/>
              </a:solidFill>
            </a:endParaRPr>
          </a:p>
          <a:p>
            <a:pPr marL="457200" lvl="0" indent="-304800" rtl="0">
              <a:spcBef>
                <a:spcPts val="0"/>
              </a:spcBef>
              <a:spcAft>
                <a:spcPts val="0"/>
              </a:spcAft>
              <a:buSzPts val="1200"/>
              <a:buChar char="●"/>
            </a:pPr>
            <a:r>
              <a:rPr lang="en-US" dirty="0"/>
              <a:t>Consider having the handouts in the front of the room for students to pick up as they enter.  This will save the teacher time later.</a:t>
            </a:r>
            <a:endParaRPr dirty="0"/>
          </a:p>
          <a:p>
            <a:pPr marL="914400" lvl="0" indent="0" rtl="0">
              <a:spcBef>
                <a:spcPts val="0"/>
              </a:spcBef>
              <a:spcAft>
                <a:spcPts val="0"/>
              </a:spcAft>
              <a:buNone/>
            </a:pPr>
            <a:endParaRPr dirty="0"/>
          </a:p>
          <a:p>
            <a:pPr marL="0" lvl="0" indent="0" rtl="0">
              <a:lnSpc>
                <a:spcPct val="100000"/>
              </a:lnSpc>
              <a:spcBef>
                <a:spcPts val="0"/>
              </a:spcBef>
              <a:spcAft>
                <a:spcPts val="0"/>
              </a:spcAft>
              <a:buNone/>
            </a:pPr>
            <a:endParaRPr sz="1100" dirty="0"/>
          </a:p>
        </p:txBody>
      </p:sp>
      <p:sp>
        <p:nvSpPr>
          <p:cNvPr id="93" name="Google Shape;93;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520689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3ca0aac430_0_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g3ca0aac430_0_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lvl="0" indent="-304800">
              <a:spcBef>
                <a:spcPts val="0"/>
              </a:spcBef>
              <a:spcAft>
                <a:spcPts val="0"/>
              </a:spcAft>
              <a:buSzPts val="1200"/>
              <a:buChar char="●"/>
            </a:pPr>
            <a:r>
              <a:rPr lang="en-US"/>
              <a:t>Display this slide as students enter the classroom.</a:t>
            </a:r>
            <a:endParaRPr/>
          </a:p>
        </p:txBody>
      </p:sp>
      <p:sp>
        <p:nvSpPr>
          <p:cNvPr id="100" name="Google Shape;100;g3ca0aac430_0_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3</a:t>
            </a:fld>
            <a:endParaRPr/>
          </a:p>
        </p:txBody>
      </p:sp>
    </p:spTree>
    <p:extLst>
      <p:ext uri="{BB962C8B-B14F-4D97-AF65-F5344CB8AC3E}">
        <p14:creationId xmlns:p14="http://schemas.microsoft.com/office/powerpoint/2010/main" val="5255590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 name="Google Shape;105;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latin typeface="Calibri"/>
                <a:ea typeface="Calibri"/>
                <a:cs typeface="Calibri"/>
                <a:sym typeface="Calibri"/>
              </a:rPr>
              <a:t>Student 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i="0" u="none" strike="noStrike" cap="none" dirty="0">
                <a:solidFill>
                  <a:schemeClr val="dk1"/>
                </a:solidFill>
              </a:rPr>
              <a:t>:</a:t>
            </a:r>
            <a:r>
              <a:rPr lang="en-US" dirty="0"/>
              <a:t> </a:t>
            </a:r>
            <a:endParaRPr dirty="0"/>
          </a:p>
          <a:p>
            <a:pPr marL="457200" marR="0" lvl="0" indent="-304800" algn="l" rtl="0">
              <a:lnSpc>
                <a:spcPct val="100000"/>
              </a:lnSpc>
              <a:spcBef>
                <a:spcPts val="0"/>
              </a:spcBef>
              <a:spcAft>
                <a:spcPts val="0"/>
              </a:spcAft>
              <a:buSzPts val="1200"/>
              <a:buFont typeface="Calibri"/>
              <a:buChar char="●"/>
            </a:pPr>
            <a:r>
              <a:rPr lang="en-US" dirty="0"/>
              <a:t>In this lesson students begin to focus on the figurative language and word choices that describe the working conditions in the mill and how they affect </a:t>
            </a:r>
            <a:r>
              <a:rPr lang="en-US" dirty="0" err="1"/>
              <a:t>Lyddie</a:t>
            </a:r>
            <a:r>
              <a:rPr lang="en-US" dirty="0"/>
              <a:t>.</a:t>
            </a:r>
            <a:endParaRPr dirty="0"/>
          </a:p>
          <a:p>
            <a:pPr marL="457200" marR="0" lvl="0" indent="-304800" algn="l" rtl="0">
              <a:lnSpc>
                <a:spcPct val="100000"/>
              </a:lnSpc>
              <a:spcBef>
                <a:spcPts val="0"/>
              </a:spcBef>
              <a:spcAft>
                <a:spcPts val="0"/>
              </a:spcAft>
              <a:buSzPts val="1200"/>
              <a:buChar char="●"/>
            </a:pPr>
            <a:r>
              <a:rPr lang="en-US" dirty="0"/>
              <a:t>Remind students that their developing understanding of working conditions will help them in the three case studies that make up this module later on.</a:t>
            </a:r>
            <a:endParaRPr dirty="0"/>
          </a:p>
          <a:p>
            <a:pPr marL="457200" marR="0" lvl="0" indent="-304800" algn="l" rtl="0">
              <a:lnSpc>
                <a:spcPct val="100000"/>
              </a:lnSpc>
              <a:spcBef>
                <a:spcPts val="0"/>
              </a:spcBef>
              <a:spcAft>
                <a:spcPts val="0"/>
              </a:spcAft>
              <a:buSzPts val="1200"/>
              <a:buFont typeface="Calibri"/>
              <a:buChar char="●"/>
            </a:pPr>
            <a:r>
              <a:rPr lang="en-US" dirty="0"/>
              <a:t>In this lesson students focus on pages 75-76 of </a:t>
            </a:r>
            <a:r>
              <a:rPr lang="en-US" i="1" dirty="0" err="1"/>
              <a:t>Lyddie</a:t>
            </a:r>
            <a:r>
              <a:rPr lang="en-US" dirty="0"/>
              <a:t>.</a:t>
            </a:r>
            <a:endParaRPr dirty="0"/>
          </a:p>
          <a:p>
            <a:pPr marL="457200" lvl="0" indent="-304800" rtl="0">
              <a:spcBef>
                <a:spcPts val="0"/>
              </a:spcBef>
              <a:spcAft>
                <a:spcPts val="0"/>
              </a:spcAft>
              <a:buClr>
                <a:srgbClr val="000000"/>
              </a:buClr>
              <a:buSzPts val="1200"/>
              <a:buChar char="●"/>
            </a:pPr>
            <a:r>
              <a:rPr lang="en-US" dirty="0"/>
              <a:t>Close reading helps students develop an understanding of the text, while building the habit of reading closely to make meaning.</a:t>
            </a:r>
            <a:endParaRPr dirty="0"/>
          </a:p>
          <a:p>
            <a:pPr marL="0" marR="0" lvl="0" indent="0" algn="l" rtl="0">
              <a:lnSpc>
                <a:spcPct val="100000"/>
              </a:lnSpc>
              <a:spcBef>
                <a:spcPts val="0"/>
              </a:spcBef>
              <a:spcAft>
                <a:spcPts val="0"/>
              </a:spcAft>
              <a:buClr>
                <a:srgbClr val="000000"/>
              </a:buClr>
              <a:buSzPts val="1400"/>
              <a:buFont typeface="Arial"/>
              <a:buNone/>
            </a:pPr>
            <a:endParaRPr b="1"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b="0" i="0" u="none" strike="noStrike" cap="none" dirty="0">
                <a:solidFill>
                  <a:schemeClr val="dk1"/>
                </a:solidFill>
                <a:latin typeface="Calibri"/>
                <a:ea typeface="Calibri"/>
                <a:cs typeface="Calibri"/>
                <a:sym typeface="Calibri"/>
              </a:rPr>
              <a:t>Read the slide aloud.</a:t>
            </a:r>
            <a:endParaRPr dirty="0"/>
          </a:p>
          <a:p>
            <a:pPr marL="0" marR="0" lvl="0" indent="0" algn="l" rtl="0">
              <a:lnSpc>
                <a:spcPct val="100000"/>
              </a:lnSpc>
              <a:spcBef>
                <a:spcPts val="0"/>
              </a:spcBef>
              <a:spcAft>
                <a:spcPts val="0"/>
              </a:spcAft>
              <a:buClr>
                <a:srgbClr val="000000"/>
              </a:buClr>
              <a:buSzPts val="1400"/>
              <a:buFont typeface="Arial"/>
              <a:buNone/>
            </a:pPr>
            <a:endParaRPr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Student Look</a:t>
            </a:r>
            <a:r>
              <a:rPr lang="en-US" dirty="0"/>
              <a:t>-</a:t>
            </a:r>
            <a:r>
              <a:rPr lang="en-US" i="0" u="none" strike="noStrike" cap="none" dirty="0" err="1">
                <a:solidFill>
                  <a:schemeClr val="dk1"/>
                </a:solidFill>
              </a:rPr>
              <a:t>Fors</a:t>
            </a:r>
            <a:r>
              <a:rPr lang="en-US" i="0" u="none" strike="noStrike" cap="none" dirty="0">
                <a:solidFill>
                  <a:schemeClr val="dk1"/>
                </a:solidFill>
              </a:rPr>
              <a:t>/Listen</a:t>
            </a:r>
            <a:r>
              <a:rPr lang="en-US" dirty="0"/>
              <a:t>-</a:t>
            </a:r>
            <a:r>
              <a:rPr lang="en-US" i="0" u="none" strike="noStrike" cap="none" dirty="0" err="1">
                <a:solidFill>
                  <a:schemeClr val="dk1"/>
                </a:solidFill>
              </a:rPr>
              <a:t>Fors</a:t>
            </a:r>
            <a:r>
              <a:rPr lang="en-US" i="0" u="none" strike="noStrike" cap="none" dirty="0">
                <a:solidFill>
                  <a:schemeClr val="dk1"/>
                </a:solidFill>
              </a:rPr>
              <a:t>:</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Students will direct their attention towards the slide. </a:t>
            </a:r>
            <a:r>
              <a:rPr lang="en-US" b="0" i="0" u="none" strike="noStrike" cap="none" dirty="0">
                <a:solidFill>
                  <a:schemeClr val="dk1"/>
                </a:solidFill>
                <a:latin typeface="Calibri"/>
                <a:ea typeface="Calibri"/>
                <a:cs typeface="Calibri"/>
                <a:sym typeface="Calibri"/>
              </a:rPr>
              <a:t> </a:t>
            </a:r>
            <a:endParaRPr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dirty="0"/>
          </a:p>
        </p:txBody>
      </p:sp>
      <p:sp>
        <p:nvSpPr>
          <p:cNvPr id="106" name="Google Shape;106;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757965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3df216fd6f_0_4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g3df216fd6f_0_4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1</a:t>
            </a:r>
            <a:r>
              <a:rPr lang="en-US" b="1" dirty="0"/>
              <a:t>5</a:t>
            </a:r>
            <a:r>
              <a:rPr lang="en-US" b="1" i="0" u="none" strike="noStrike" cap="none" dirty="0">
                <a:solidFill>
                  <a:schemeClr val="dk1"/>
                </a:solidFill>
              </a:rPr>
              <a:t> - </a:t>
            </a:r>
            <a:r>
              <a:rPr lang="en-US" b="1" dirty="0"/>
              <a:t>20</a:t>
            </a:r>
            <a:r>
              <a:rPr lang="en-US" b="1" i="0" u="none" strike="noStrike" cap="none" dirty="0">
                <a:solidFill>
                  <a:schemeClr val="dk1"/>
                </a:solidFill>
              </a:rPr>
              <a:t> minutes </a:t>
            </a:r>
            <a:r>
              <a:rPr lang="en-US" b="1" dirty="0"/>
              <a:t>(</a:t>
            </a:r>
            <a:r>
              <a:rPr lang="en-US" b="1" i="0" u="none" strike="noStrike" cap="none" dirty="0">
                <a:solidFill>
                  <a:schemeClr val="dk1"/>
                </a:solidFill>
              </a:rPr>
              <a:t> this slide, </a:t>
            </a:r>
            <a:r>
              <a:rPr lang="en-US" b="1" dirty="0"/>
              <a:t>5-8 </a:t>
            </a:r>
            <a:r>
              <a:rPr lang="en-US" b="1" i="0" u="none" strike="noStrike" cap="none" dirty="0">
                <a:solidFill>
                  <a:schemeClr val="dk1"/>
                </a:solidFill>
              </a:rPr>
              <a:t>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1 of 4</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Opening A. </a:t>
            </a:r>
            <a:r>
              <a:rPr lang="en-US" sz="1100" b="1" dirty="0">
                <a:latin typeface="Arial"/>
                <a:ea typeface="Arial"/>
                <a:cs typeface="Arial"/>
                <a:sym typeface="Arial"/>
              </a:rPr>
              <a:t>Entry Task: Checking for Understanding </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Students should be getting used to the routine of completing the Entry Task each day by using their </a:t>
            </a:r>
            <a:r>
              <a:rPr lang="en-US" b="1" dirty="0"/>
              <a:t>Reader’s Notes</a:t>
            </a:r>
            <a:r>
              <a:rPr lang="en-US" dirty="0"/>
              <a:t>. </a:t>
            </a:r>
            <a:endParaRPr dirty="0"/>
          </a:p>
          <a:p>
            <a:pPr marL="457200" lvl="0" indent="-304800" rtl="0">
              <a:spcBef>
                <a:spcPts val="0"/>
              </a:spcBef>
              <a:spcAft>
                <a:spcPts val="0"/>
              </a:spcAft>
              <a:buClr>
                <a:schemeClr val="dk1"/>
              </a:buClr>
              <a:buSzPts val="1200"/>
              <a:buFont typeface="Calibri"/>
              <a:buChar char="●"/>
            </a:pPr>
            <a:r>
              <a:rPr lang="en-US" dirty="0"/>
              <a:t>Depending on your plans for collecting this work, you can either collect the </a:t>
            </a:r>
            <a:r>
              <a:rPr lang="en-US" b="1" dirty="0"/>
              <a:t>entry task </a:t>
            </a:r>
            <a:r>
              <a:rPr lang="en-US" dirty="0"/>
              <a:t>as students finish and before they discuss the questions, or you can have students keep their papers and correct them as the class discusses the questions.</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Distribute </a:t>
            </a:r>
            <a:r>
              <a:rPr lang="en-US" b="1" dirty="0"/>
              <a:t>Checking for Understanding, Chapters 9 and 10 entry task </a:t>
            </a:r>
            <a:r>
              <a:rPr lang="en-US" dirty="0"/>
              <a:t>to students. Direct students to complete the entry task individually. As they do so, circulate to check the </a:t>
            </a:r>
            <a:r>
              <a:rPr lang="en-US" b="1" dirty="0"/>
              <a:t>Reader’s Notes </a:t>
            </a:r>
            <a:r>
              <a:rPr lang="en-US" dirty="0"/>
              <a:t>(Chapters 9 and 10) for completion.</a:t>
            </a:r>
            <a:endParaRPr dirty="0"/>
          </a:p>
          <a:p>
            <a:pPr marL="457200" marR="0" lvl="0" indent="-304800" algn="l" rtl="0">
              <a:lnSpc>
                <a:spcPct val="100000"/>
              </a:lnSpc>
              <a:spcBef>
                <a:spcPts val="0"/>
              </a:spcBef>
              <a:spcAft>
                <a:spcPts val="0"/>
              </a:spcAft>
              <a:buSzPts val="1200"/>
              <a:buFont typeface="Calibri"/>
              <a:buAutoNum type="arabicPeriod"/>
            </a:pPr>
            <a:r>
              <a:rPr lang="en-US" dirty="0"/>
              <a:t>When students are done, call on several to share their answers to the </a:t>
            </a:r>
            <a:r>
              <a:rPr lang="en-US" b="1" dirty="0"/>
              <a:t>Checking for Understanding entry task</a:t>
            </a:r>
            <a:r>
              <a:rPr lang="en-US" dirty="0"/>
              <a:t>. Prompt them: </a:t>
            </a:r>
            <a:r>
              <a:rPr lang="en-US" i="1" dirty="0"/>
              <a:t>“How did your </a:t>
            </a:r>
            <a:r>
              <a:rPr lang="en-US" b="1" i="1" dirty="0"/>
              <a:t>Reader’s Notes </a:t>
            </a:r>
            <a:r>
              <a:rPr lang="en-US" i="1" dirty="0"/>
              <a:t>help you answer that question?”</a:t>
            </a:r>
            <a:endParaRPr i="1"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SzPts val="1200"/>
              <a:buFont typeface="Calibri"/>
              <a:buChar char="●"/>
            </a:pPr>
            <a:r>
              <a:rPr lang="en-US" dirty="0"/>
              <a:t>Listen for students using the context to help answer the questions.</a:t>
            </a:r>
            <a:endParaRPr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chemeClr val="dk1"/>
              </a:buClr>
              <a:buSzPts val="1100"/>
              <a:buFont typeface="Arial"/>
              <a:buNone/>
            </a:pPr>
            <a:r>
              <a:rPr lang="en-US" dirty="0"/>
              <a:t>Support for Any Students Who Need It: </a:t>
            </a:r>
            <a:endParaRPr dirty="0"/>
          </a:p>
          <a:p>
            <a:pPr marL="457200" lvl="0" indent="-304800">
              <a:spcBef>
                <a:spcPts val="0"/>
              </a:spcBef>
              <a:spcAft>
                <a:spcPts val="0"/>
              </a:spcAft>
              <a:buSzPts val="1200"/>
              <a:buFont typeface="Calibri"/>
              <a:buChar char="●"/>
            </a:pPr>
            <a:r>
              <a:rPr lang="en-US" dirty="0"/>
              <a:t>Some students may need copies of the</a:t>
            </a:r>
            <a:r>
              <a:rPr lang="en-US" b="1" dirty="0"/>
              <a:t> Reader’s Notes</a:t>
            </a:r>
            <a:r>
              <a:rPr lang="en-US" dirty="0"/>
              <a:t> already filled in.</a:t>
            </a:r>
            <a:endParaRPr dirty="0"/>
          </a:p>
          <a:p>
            <a:pPr marL="0" marR="0" lvl="0" indent="0" algn="l" rtl="0">
              <a:lnSpc>
                <a:spcPct val="100000"/>
              </a:lnSpc>
              <a:spcBef>
                <a:spcPts val="0"/>
              </a:spcBef>
              <a:spcAft>
                <a:spcPts val="0"/>
              </a:spcAft>
              <a:buNone/>
            </a:pPr>
            <a:endParaRPr i="0" u="none" strike="noStrike" cap="none" dirty="0">
              <a:solidFill>
                <a:schemeClr val="dk1"/>
              </a:solidFill>
            </a:endParaRPr>
          </a:p>
        </p:txBody>
      </p:sp>
      <p:sp>
        <p:nvSpPr>
          <p:cNvPr id="114" name="Google Shape;114;g3df216fd6f_0_4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155240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g3de33b82cb_0_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2" name="Google Shape;122;g3de33b82cb_0_5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1</a:t>
            </a:r>
            <a:r>
              <a:rPr lang="en-US" b="1" dirty="0"/>
              <a:t>5</a:t>
            </a:r>
            <a:r>
              <a:rPr lang="en-US" b="1" i="0" u="none" strike="noStrike" cap="none" dirty="0">
                <a:solidFill>
                  <a:schemeClr val="dk1"/>
                </a:solidFill>
              </a:rPr>
              <a:t> - </a:t>
            </a:r>
            <a:r>
              <a:rPr lang="en-US" b="1" dirty="0"/>
              <a:t>20</a:t>
            </a:r>
            <a:r>
              <a:rPr lang="en-US" b="1" i="0" u="none" strike="noStrike" cap="none" dirty="0">
                <a:solidFill>
                  <a:schemeClr val="dk1"/>
                </a:solidFill>
              </a:rPr>
              <a:t> minutes (this slide, </a:t>
            </a:r>
            <a:r>
              <a:rPr lang="en-US" b="1" dirty="0"/>
              <a:t>5-8</a:t>
            </a:r>
            <a:r>
              <a:rPr lang="en-US" b="1" i="0" u="none" strike="noStrike" cap="none" dirty="0">
                <a:solidFill>
                  <a:schemeClr val="dk1"/>
                </a:solidFill>
              </a:rPr>
              <a:t> 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2 of 4</a:t>
            </a:r>
            <a:endParaRPr b="1" dirty="0"/>
          </a:p>
          <a:p>
            <a:pPr marL="0" lvl="0" indent="0" rtl="0">
              <a:lnSpc>
                <a:spcPct val="90000"/>
              </a:lnSpc>
              <a:spcBef>
                <a:spcPts val="1000"/>
              </a:spcBef>
              <a:spcAft>
                <a:spcPts val="0"/>
              </a:spcAft>
              <a:buClr>
                <a:schemeClr val="dk1"/>
              </a:buClr>
              <a:buSzPts val="1100"/>
              <a:buFont typeface="Arial"/>
              <a:buNone/>
            </a:pPr>
            <a:r>
              <a:rPr lang="en-US" b="1" dirty="0"/>
              <a:t>Opening A. Entry Task: Checking for Understanding </a:t>
            </a: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b="1" dirty="0"/>
          </a:p>
          <a:p>
            <a:pPr marL="457200" marR="0" lvl="0" indent="-304800" algn="l" rtl="0">
              <a:lnSpc>
                <a:spcPct val="100000"/>
              </a:lnSpc>
              <a:spcBef>
                <a:spcPts val="0"/>
              </a:spcBef>
              <a:spcAft>
                <a:spcPts val="0"/>
              </a:spcAft>
              <a:buSzPts val="1200"/>
              <a:buFont typeface="Calibri"/>
              <a:buChar char="●"/>
            </a:pPr>
            <a:r>
              <a:rPr lang="en-US" dirty="0"/>
              <a:t>Post definitions for the </a:t>
            </a:r>
            <a:r>
              <a:rPr lang="en-US" b="1" dirty="0"/>
              <a:t>Reader’s Dictionary</a:t>
            </a:r>
            <a:r>
              <a:rPr lang="en-US" dirty="0"/>
              <a:t> and prompt students to revise their </a:t>
            </a:r>
            <a:r>
              <a:rPr lang="en-US" b="1" dirty="0"/>
              <a:t>Reader’s Dictionaries</a:t>
            </a:r>
            <a:r>
              <a:rPr lang="en-US" dirty="0"/>
              <a:t> as necessary.</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dirty="0"/>
          </a:p>
          <a:p>
            <a:pPr marL="457200" lvl="0" indent="-304800" rtl="0">
              <a:spcBef>
                <a:spcPts val="0"/>
              </a:spcBef>
              <a:spcAft>
                <a:spcPts val="0"/>
              </a:spcAft>
              <a:buSzPts val="1200"/>
              <a:buFont typeface="Calibri"/>
              <a:buAutoNum type="arabicPeriod"/>
            </a:pPr>
            <a:r>
              <a:rPr lang="en-US" dirty="0"/>
              <a:t>Post the correct definitions of the words in the </a:t>
            </a:r>
            <a:r>
              <a:rPr lang="en-US" b="1" dirty="0"/>
              <a:t>Reader’s Dictionary</a:t>
            </a:r>
            <a:r>
              <a:rPr lang="en-US" dirty="0"/>
              <a:t> and prompt students to correct their </a:t>
            </a:r>
            <a:r>
              <a:rPr lang="en-US" b="1" dirty="0"/>
              <a:t>Reader’s Notes</a:t>
            </a:r>
            <a:r>
              <a:rPr lang="en-US" dirty="0"/>
              <a:t> as necessary.</a:t>
            </a:r>
            <a:endParaRPr dirty="0"/>
          </a:p>
          <a:p>
            <a:pPr marL="457200" lvl="0" indent="-304800" rtl="0">
              <a:spcBef>
                <a:spcPts val="0"/>
              </a:spcBef>
              <a:spcAft>
                <a:spcPts val="0"/>
              </a:spcAft>
              <a:buSzPts val="1200"/>
              <a:buFont typeface="Calibri"/>
              <a:buAutoNum type="arabicPeriod"/>
            </a:pPr>
            <a:r>
              <a:rPr lang="en-US" dirty="0"/>
              <a:t>Ask, </a:t>
            </a:r>
            <a:r>
              <a:rPr lang="en-US" i="1" dirty="0"/>
              <a:t>“Why did the author use the word ‘ravenous’ instead of ‘hungry’ and ‘fatigue’ instead of ‘tiredness?’”</a:t>
            </a:r>
            <a:endParaRPr i="1" dirty="0"/>
          </a:p>
          <a:p>
            <a:pPr marL="0" lvl="0" indent="0">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SzPts val="1200"/>
              <a:buFont typeface="Calibri"/>
              <a:buChar char="●"/>
            </a:pPr>
            <a:r>
              <a:rPr lang="en-US" dirty="0"/>
              <a:t>Look for students checking, changing and adding to their definitions.</a:t>
            </a:r>
            <a:endParaRPr dirty="0"/>
          </a:p>
          <a:p>
            <a:pPr marL="457200" lvl="0" indent="-304800" rtl="0">
              <a:spcBef>
                <a:spcPts val="0"/>
              </a:spcBef>
              <a:spcAft>
                <a:spcPts val="0"/>
              </a:spcAft>
              <a:buClr>
                <a:schemeClr val="dk1"/>
              </a:buClr>
              <a:buSzPts val="1200"/>
              <a:buFont typeface="Calibri"/>
              <a:buChar char="●"/>
            </a:pPr>
            <a:r>
              <a:rPr lang="en-US" dirty="0"/>
              <a:t>Listen for students to point out that </a:t>
            </a:r>
            <a:r>
              <a:rPr lang="en-US" b="0" i="1" dirty="0"/>
              <a:t>ravenous</a:t>
            </a:r>
            <a:r>
              <a:rPr lang="en-US" b="0" dirty="0"/>
              <a:t> and </a:t>
            </a:r>
            <a:r>
              <a:rPr lang="en-US" b="0" i="1" dirty="0"/>
              <a:t>fatigue</a:t>
            </a:r>
            <a:r>
              <a:rPr lang="en-US" b="0" dirty="0"/>
              <a:t> are stronger words, representing more extreme sensations. </a:t>
            </a:r>
            <a:r>
              <a:rPr lang="en-US" dirty="0"/>
              <a:t>Paterson is trying to give her readers a vivid sense of what it might have been like to live during this time.</a:t>
            </a:r>
            <a:endParaRPr dirty="0"/>
          </a:p>
          <a:p>
            <a:pPr marL="457200" marR="0" lvl="0" indent="0" algn="l" rtl="0">
              <a:lnSpc>
                <a:spcPct val="100000"/>
              </a:lnSpc>
              <a:spcBef>
                <a:spcPts val="0"/>
              </a:spcBef>
              <a:spcAft>
                <a:spcPts val="0"/>
              </a:spcAft>
              <a:buNone/>
            </a:pPr>
            <a:endParaRPr dirty="0"/>
          </a:p>
          <a:p>
            <a:pPr marL="0" lvl="0" indent="0">
              <a:spcBef>
                <a:spcPts val="0"/>
              </a:spcBef>
              <a:spcAft>
                <a:spcPts val="0"/>
              </a:spcAft>
              <a:buClr>
                <a:schemeClr val="dk1"/>
              </a:buClr>
              <a:buSzPts val="1100"/>
              <a:buFont typeface="Arial"/>
              <a:buNone/>
            </a:pPr>
            <a:r>
              <a:rPr lang="en-US" dirty="0"/>
              <a:t>Support for Any Students Who Need It: </a:t>
            </a:r>
            <a:endParaRPr dirty="0"/>
          </a:p>
          <a:p>
            <a:pPr marL="457200" marR="0" lvl="0" indent="-304800" algn="l" rtl="0">
              <a:lnSpc>
                <a:spcPct val="100000"/>
              </a:lnSpc>
              <a:spcBef>
                <a:spcPts val="0"/>
              </a:spcBef>
              <a:spcAft>
                <a:spcPts val="0"/>
              </a:spcAft>
              <a:buSzPts val="1200"/>
              <a:buFont typeface="Calibri"/>
              <a:buChar char="●"/>
            </a:pPr>
            <a:r>
              <a:rPr lang="en-US" dirty="0"/>
              <a:t>Some students may benefit from having these definitions given to them in advance.</a:t>
            </a:r>
            <a:endParaRPr dirty="0"/>
          </a:p>
        </p:txBody>
      </p:sp>
      <p:sp>
        <p:nvSpPr>
          <p:cNvPr id="123" name="Google Shape;123;g3de33b82cb_0_5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660266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403b66b44e_0_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 name="Google Shape;134;g403b66b44e_0_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15-20 minutes(this slid</a:t>
            </a:r>
            <a:r>
              <a:rPr lang="en-US" b="1" dirty="0"/>
              <a:t>e, 5-8</a:t>
            </a:r>
            <a:r>
              <a:rPr lang="en-US" b="1" i="0" u="none" strike="noStrike" cap="none" dirty="0">
                <a:solidFill>
                  <a:schemeClr val="dk1"/>
                </a:solidFill>
              </a:rPr>
              <a:t> 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3 of 4</a:t>
            </a:r>
            <a:endParaRPr b="1" dirty="0"/>
          </a:p>
          <a:p>
            <a:pPr marL="0" lvl="0" indent="0" rtl="0">
              <a:lnSpc>
                <a:spcPct val="90000"/>
              </a:lnSpc>
              <a:spcBef>
                <a:spcPts val="1000"/>
              </a:spcBef>
              <a:spcAft>
                <a:spcPts val="0"/>
              </a:spcAft>
              <a:buClr>
                <a:schemeClr val="dk1"/>
              </a:buClr>
              <a:buSzPts val="1100"/>
              <a:buFont typeface="Arial"/>
              <a:buNone/>
            </a:pPr>
            <a:r>
              <a:rPr lang="en-US" b="1" dirty="0"/>
              <a:t>Opening A. Entry Task: Checking for Understanding </a:t>
            </a: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b="1" dirty="0"/>
          </a:p>
          <a:p>
            <a:pPr marL="457200" marR="0" lvl="0" indent="-304800" algn="l" rtl="0">
              <a:lnSpc>
                <a:spcPct val="100000"/>
              </a:lnSpc>
              <a:spcBef>
                <a:spcPts val="0"/>
              </a:spcBef>
              <a:spcAft>
                <a:spcPts val="0"/>
              </a:spcAft>
              <a:buSzPts val="1200"/>
              <a:buFont typeface="Calibri"/>
              <a:buChar char="●"/>
            </a:pPr>
            <a:r>
              <a:rPr lang="en-US" dirty="0"/>
              <a:t>The purpose of this part of the lesson is to review the Language sections of  </a:t>
            </a:r>
            <a:r>
              <a:rPr lang="en-US" b="1" dirty="0"/>
              <a:t>Reading Closely: Guiding Questions handout, </a:t>
            </a:r>
            <a:r>
              <a:rPr lang="en-US" dirty="0"/>
              <a:t>which they used in Module 1.  This will help focus the students on the way the author uses language to create setting, character and plot.</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dirty="0"/>
          </a:p>
          <a:p>
            <a:pPr marL="457200" lvl="0" indent="-304800" rtl="0">
              <a:spcBef>
                <a:spcPts val="0"/>
              </a:spcBef>
              <a:spcAft>
                <a:spcPts val="0"/>
              </a:spcAft>
              <a:buSzPts val="1200"/>
              <a:buFont typeface="Calibri"/>
              <a:buAutoNum type="arabicPeriod"/>
            </a:pPr>
            <a:r>
              <a:rPr lang="en-US" dirty="0"/>
              <a:t>Refer students to or distribute the </a:t>
            </a:r>
            <a:r>
              <a:rPr lang="en-US" b="1" dirty="0"/>
              <a:t>Reading Closely: Guiding Questions handout</a:t>
            </a:r>
            <a:r>
              <a:rPr lang="en-US" dirty="0"/>
              <a:t>. Students also used this in Module 1. Direct students’ attention to the section on language and have them “popcorn read” the questions aloud. Tell students that they will be asking these types of questions today as they read a passage from </a:t>
            </a:r>
            <a:r>
              <a:rPr lang="en-US" b="0" i="1" dirty="0" err="1"/>
              <a:t>Lyddie</a:t>
            </a:r>
            <a:r>
              <a:rPr lang="en-US" dirty="0"/>
              <a:t> closely.</a:t>
            </a:r>
            <a:endParaRPr dirty="0"/>
          </a:p>
          <a:p>
            <a:pPr marL="457200" lvl="0" indent="0" rtl="0">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SzPts val="1200"/>
              <a:buFont typeface="Calibri"/>
              <a:buChar char="●"/>
            </a:pPr>
            <a:r>
              <a:rPr lang="en-US" dirty="0"/>
              <a:t>Look for students to be engaged and understanding the questions.</a:t>
            </a:r>
            <a:endParaRPr dirty="0"/>
          </a:p>
          <a:p>
            <a:pPr marL="91440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a:t>
            </a:r>
            <a:endParaRPr dirty="0"/>
          </a:p>
          <a:p>
            <a:pPr marL="457200" marR="0" lvl="0" indent="-304800" algn="l" rtl="0">
              <a:lnSpc>
                <a:spcPct val="100000"/>
              </a:lnSpc>
              <a:spcBef>
                <a:spcPts val="0"/>
              </a:spcBef>
              <a:spcAft>
                <a:spcPts val="0"/>
              </a:spcAft>
              <a:buSzPts val="1200"/>
              <a:buFont typeface="Calibri"/>
              <a:buChar char="●"/>
            </a:pPr>
            <a:r>
              <a:rPr lang="en-US" dirty="0"/>
              <a:t>Some students may benefit from a paper copy of just the questions on the slide instead of the whole </a:t>
            </a:r>
            <a:r>
              <a:rPr lang="en-US" b="1" dirty="0"/>
              <a:t>Reading Closely: Guiding Questions handout</a:t>
            </a:r>
            <a:r>
              <a:rPr lang="en-US" dirty="0"/>
              <a:t>. The whole document may be overwhelming.</a:t>
            </a:r>
            <a:endParaRPr dirty="0"/>
          </a:p>
        </p:txBody>
      </p:sp>
      <p:sp>
        <p:nvSpPr>
          <p:cNvPr id="135" name="Google Shape;135;g403b66b44e_0_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354486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g3f9512824d_0_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4" name="Google Shape;144;g3f9512824d_0_2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15-20 minutes (this s</a:t>
            </a:r>
            <a:r>
              <a:rPr lang="en-US" b="1" dirty="0"/>
              <a:t>lide, 1-2</a:t>
            </a:r>
            <a:r>
              <a:rPr lang="en-US" b="1" i="0" u="none" strike="noStrike" cap="none" dirty="0">
                <a:solidFill>
                  <a:schemeClr val="dk1"/>
                </a:solidFill>
              </a:rPr>
              <a:t> 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4 of 4</a:t>
            </a:r>
            <a:endParaRPr b="1" dirty="0"/>
          </a:p>
          <a:p>
            <a:pPr marL="0" lvl="0" indent="0" rtl="0">
              <a:lnSpc>
                <a:spcPct val="90000"/>
              </a:lnSpc>
              <a:spcBef>
                <a:spcPts val="1000"/>
              </a:spcBef>
              <a:spcAft>
                <a:spcPts val="0"/>
              </a:spcAft>
              <a:buClr>
                <a:schemeClr val="dk1"/>
              </a:buClr>
              <a:buSzPts val="1100"/>
              <a:buFont typeface="Arial"/>
              <a:buNone/>
            </a:pPr>
            <a:r>
              <a:rPr lang="en-US" b="1" dirty="0"/>
              <a:t>Opening A. Entry Task: Checking for Understanding </a:t>
            </a:r>
            <a:endParaRPr sz="1100" b="1" dirty="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b="1" dirty="0"/>
          </a:p>
          <a:p>
            <a:pPr marL="457200" marR="0" lvl="0" indent="-304800" algn="l" rtl="0">
              <a:lnSpc>
                <a:spcPct val="100000"/>
              </a:lnSpc>
              <a:spcBef>
                <a:spcPts val="0"/>
              </a:spcBef>
              <a:spcAft>
                <a:spcPts val="0"/>
              </a:spcAft>
              <a:buSzPts val="1200"/>
              <a:buFont typeface="Calibri"/>
              <a:buChar char="●"/>
            </a:pPr>
            <a:r>
              <a:rPr lang="en-US" dirty="0"/>
              <a:t>This lesson focuses on how the author uses word choice and figurative language to show how the conditions of the mill affected </a:t>
            </a:r>
            <a:r>
              <a:rPr lang="en-US" dirty="0" err="1"/>
              <a:t>Lyddie</a:t>
            </a:r>
            <a:r>
              <a:rPr lang="en-US" dirty="0"/>
              <a:t>.  Lessons 6-9 focus on this and ultimately lead to the essay at the end of the unit.</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lvl="0" indent="-304800" rtl="0">
              <a:spcBef>
                <a:spcPts val="0"/>
              </a:spcBef>
              <a:spcAft>
                <a:spcPts val="0"/>
              </a:spcAft>
              <a:buClr>
                <a:schemeClr val="dk1"/>
              </a:buClr>
              <a:buSzPts val="1200"/>
              <a:buFont typeface="Calibri"/>
              <a:buAutoNum type="arabicPeriod"/>
            </a:pPr>
            <a:r>
              <a:rPr lang="en-US" dirty="0"/>
              <a:t>Read the slide (or have a student read the slide).</a:t>
            </a:r>
            <a:endParaRPr dirty="0"/>
          </a:p>
          <a:p>
            <a:pPr marL="457200" lvl="0" indent="-304800" rtl="0">
              <a:spcBef>
                <a:spcPts val="0"/>
              </a:spcBef>
              <a:spcAft>
                <a:spcPts val="0"/>
              </a:spcAft>
              <a:buClr>
                <a:schemeClr val="dk1"/>
              </a:buClr>
              <a:buSzPts val="1200"/>
              <a:buFont typeface="Calibri"/>
              <a:buAutoNum type="arabicPeriod"/>
            </a:pPr>
            <a:r>
              <a:rPr lang="en-US" dirty="0"/>
              <a:t>Remind students that today they will continue to work on the learning target: “I can cite specific textual evidence to explain what working conditions were like in the mills and how they affected </a:t>
            </a:r>
            <a:r>
              <a:rPr lang="en-US" dirty="0" err="1"/>
              <a:t>Lyddie</a:t>
            </a:r>
            <a:r>
              <a:rPr lang="en-US" dirty="0"/>
              <a:t>.” They will reread part of Chapter 10 and practice analyzing working conditions in preparation for the Mid-Unit 1 Assessment in Lesson 9.</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None</a:t>
            </a:r>
            <a:endParaRPr dirty="0"/>
          </a:p>
          <a:p>
            <a:pPr marL="0" lvl="0" indent="0" rtl="0">
              <a:spcBef>
                <a:spcPts val="0"/>
              </a:spcBef>
              <a:spcAft>
                <a:spcPts val="0"/>
              </a:spcAft>
              <a:buNone/>
            </a:pPr>
            <a:endParaRPr dirty="0"/>
          </a:p>
          <a:p>
            <a:pPr marL="0" lvl="0" indent="0" rtl="0">
              <a:spcBef>
                <a:spcPts val="0"/>
              </a:spcBef>
              <a:spcAft>
                <a:spcPts val="0"/>
              </a:spcAft>
              <a:buNone/>
            </a:pPr>
            <a:r>
              <a:rPr lang="en-US" dirty="0"/>
              <a:t>Support for Any Students Who Need It: None</a:t>
            </a:r>
            <a:endParaRPr b="0" i="0" u="none" strike="noStrike" cap="none" dirty="0">
              <a:solidFill>
                <a:schemeClr val="dk1"/>
              </a:solidFill>
              <a:latin typeface="Calibri"/>
              <a:ea typeface="Calibri"/>
              <a:cs typeface="Calibri"/>
              <a:sym typeface="Calibri"/>
            </a:endParaRPr>
          </a:p>
        </p:txBody>
      </p:sp>
      <p:sp>
        <p:nvSpPr>
          <p:cNvPr id="145" name="Google Shape;145;g3f9512824d_0_2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840251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3f99b83215_0_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Google Shape;154;g3f99b83215_0_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25 minutes (this slide, </a:t>
            </a:r>
            <a:r>
              <a:rPr lang="en-US" b="1" dirty="0"/>
              <a:t>10-12</a:t>
            </a:r>
            <a:r>
              <a:rPr lang="en-US" b="1" i="0" u="none" strike="noStrike" cap="none" dirty="0">
                <a:solidFill>
                  <a:schemeClr val="dk1"/>
                </a:solidFill>
              </a:rPr>
              <a:t> 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1 of 2</a:t>
            </a:r>
            <a:endParaRPr b="1" dirty="0"/>
          </a:p>
          <a:p>
            <a:pPr marL="0" lvl="0" indent="0" rtl="0">
              <a:lnSpc>
                <a:spcPct val="90000"/>
              </a:lnSpc>
              <a:spcBef>
                <a:spcPts val="1000"/>
              </a:spcBef>
              <a:spcAft>
                <a:spcPts val="0"/>
              </a:spcAft>
              <a:buClr>
                <a:schemeClr val="dk1"/>
              </a:buClr>
              <a:buSzPts val="1100"/>
              <a:buFont typeface="Arial"/>
              <a:buNone/>
            </a:pPr>
            <a:r>
              <a:rPr lang="en-US" b="1" dirty="0"/>
              <a:t>Work Time A. Close Read of Pages 75-76 in </a:t>
            </a:r>
            <a:r>
              <a:rPr lang="en-US" b="1" i="1" dirty="0" err="1"/>
              <a:t>Lyddie</a:t>
            </a:r>
            <a:r>
              <a:rPr lang="en-US" b="1" i="1" dirty="0"/>
              <a:t> </a:t>
            </a:r>
            <a:endParaRPr sz="1100" b="1" dirty="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SzPts val="1200"/>
              <a:buFont typeface="Calibri"/>
              <a:buChar char="●"/>
            </a:pPr>
            <a:r>
              <a:rPr lang="en-US" dirty="0"/>
              <a:t>Hearing a complex text read slowly, fluently, and without interruption or explanation promotes fluency for students. They are hearing a strong reader read the text aloud with accuracy and expression and are simultaneously looking at and thinking about the words on the printed page. Be sure to set clear expectations that students read along silently in their heads as you read the text aloud.</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Focus students on pages 75 and 76 of</a:t>
            </a:r>
            <a:r>
              <a:rPr lang="en-US" b="1" dirty="0"/>
              <a:t> </a:t>
            </a:r>
            <a:r>
              <a:rPr lang="en-US" b="0" i="1" dirty="0" err="1"/>
              <a:t>Lyddie</a:t>
            </a:r>
            <a:r>
              <a:rPr lang="en-US" dirty="0"/>
              <a:t>.</a:t>
            </a:r>
            <a:endParaRPr dirty="0"/>
          </a:p>
          <a:p>
            <a:pPr marL="457200" marR="0" lvl="0" indent="-304800" algn="l" rtl="0">
              <a:lnSpc>
                <a:spcPct val="100000"/>
              </a:lnSpc>
              <a:spcBef>
                <a:spcPts val="0"/>
              </a:spcBef>
              <a:spcAft>
                <a:spcPts val="0"/>
              </a:spcAft>
              <a:buSzPts val="1200"/>
              <a:buFont typeface="Calibri"/>
              <a:buAutoNum type="arabicPeriod"/>
            </a:pPr>
            <a:r>
              <a:rPr lang="en-US" dirty="0"/>
              <a:t>Set a purpose for the reading session today: Students will learn about what working conditions are like in the mill and how that affects </a:t>
            </a:r>
            <a:r>
              <a:rPr lang="en-US" dirty="0" err="1"/>
              <a:t>Lyddie</a:t>
            </a:r>
            <a:r>
              <a:rPr lang="en-US" dirty="0"/>
              <a:t>. Ask the students what is happening at the beginning of Chapter 10. </a:t>
            </a:r>
            <a:endParaRPr dirty="0"/>
          </a:p>
          <a:p>
            <a:pPr marL="457200" marR="0" lvl="0" indent="-304800" algn="l" rtl="0">
              <a:lnSpc>
                <a:spcPct val="100000"/>
              </a:lnSpc>
              <a:spcBef>
                <a:spcPts val="0"/>
              </a:spcBef>
              <a:spcAft>
                <a:spcPts val="0"/>
              </a:spcAft>
              <a:buSzPts val="1200"/>
              <a:buFont typeface="Calibri"/>
              <a:buAutoNum type="arabicPeriod"/>
            </a:pPr>
            <a:r>
              <a:rPr lang="en-US" dirty="0"/>
              <a:t>Give them a minute to review their books and ask them to raise their hands when they know. When most of the class has a hand up, ask a student to share out.   </a:t>
            </a:r>
            <a:endParaRPr dirty="0"/>
          </a:p>
          <a:p>
            <a:pPr marL="457200" marR="0" lvl="0" indent="-304800" algn="l" rtl="0">
              <a:lnSpc>
                <a:spcPct val="100000"/>
              </a:lnSpc>
              <a:spcBef>
                <a:spcPts val="0"/>
              </a:spcBef>
              <a:spcAft>
                <a:spcPts val="0"/>
              </a:spcAft>
              <a:buSzPts val="1200"/>
              <a:buFont typeface="Calibri"/>
              <a:buAutoNum type="arabicPeriod"/>
            </a:pPr>
            <a:r>
              <a:rPr lang="en-US" dirty="0"/>
              <a:t>Ask students to read silently as you read the text aloud. Tell them to pay careful attention to the language Paterson uses and how she tries to help the reader imagine what </a:t>
            </a:r>
            <a:r>
              <a:rPr lang="en-US" dirty="0" err="1"/>
              <a:t>Lyddie’s</a:t>
            </a:r>
            <a:r>
              <a:rPr lang="en-US" dirty="0"/>
              <a:t> life is like. As they noticed in the entry task, Paterson will not say: “The work was hard.” Instead, she will use more precise words (such as those discussed in the entry task), and she will layer details together to try to make readers feel like they are there.</a:t>
            </a:r>
            <a:endParaRPr dirty="0"/>
          </a:p>
          <a:p>
            <a:pPr marL="457200" marR="0" lvl="0" indent="-304800" algn="l" rtl="0">
              <a:lnSpc>
                <a:spcPct val="100000"/>
              </a:lnSpc>
              <a:spcBef>
                <a:spcPts val="0"/>
              </a:spcBef>
              <a:spcAft>
                <a:spcPts val="0"/>
              </a:spcAft>
              <a:buSzPts val="1200"/>
              <a:buFont typeface="Calibri"/>
              <a:buAutoNum type="arabicPeriod"/>
            </a:pPr>
            <a:r>
              <a:rPr lang="en-US" dirty="0"/>
              <a:t>Read the text aloud with expression and drama from the top of page 75 to “She had lost all appetite” at the end of page 76. </a:t>
            </a:r>
            <a:endParaRPr dirty="0"/>
          </a:p>
          <a:p>
            <a:pPr marL="0" lvl="0" indent="0">
              <a:spcBef>
                <a:spcPts val="0"/>
              </a:spcBef>
              <a:spcAft>
                <a:spcPts val="0"/>
              </a:spcAft>
              <a:buNone/>
            </a:pPr>
            <a:endParaRPr dirty="0"/>
          </a:p>
          <a:p>
            <a:pPr marL="0" lvl="0" indent="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Char char="●"/>
            </a:pPr>
            <a:r>
              <a:rPr lang="en-US" dirty="0"/>
              <a:t>When asked what is happening at the beginning of chapter 10, listen for: </a:t>
            </a:r>
            <a:r>
              <a:rPr lang="en-US" b="0" dirty="0"/>
              <a:t>“It is the start of </a:t>
            </a:r>
            <a:r>
              <a:rPr lang="en-US" b="0" dirty="0" err="1"/>
              <a:t>Lyddie’s</a:t>
            </a:r>
            <a:r>
              <a:rPr lang="en-US" b="0" dirty="0"/>
              <a:t> first full day of work in the weaving room.”</a:t>
            </a:r>
            <a:endParaRPr b="0" dirty="0"/>
          </a:p>
          <a:p>
            <a:pPr marL="457200" lvl="0" indent="0" rtl="0">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p:txBody>
      </p:sp>
      <p:sp>
        <p:nvSpPr>
          <p:cNvPr id="155" name="Google Shape;155;g3f99b83215_0_2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753719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7" name="Google Shape;17;p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0" name="Google Shape;20;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4" name="Google Shape;74;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5" name="Google Shape;75;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6" name="Google Shape;76;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Google Shape;80;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1" name="Google Shape;81;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2" name="Google Shape;82;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Google Shape;22;p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 name="Google Shape;23;p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6" name="Google Shape;26;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9" name="Google Shape;29;p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rgbClr val="888888"/>
              </a:buClr>
              <a:buSzPts val="2400"/>
              <a:buFont typeface="Arial"/>
              <a:buNone/>
              <a:defRPr sz="24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5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0" name="Google Shape;30;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1" name="Google Shape;31;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2" name="Google Shape;32;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5" name="Google Shape;35;p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Google Shape;36;p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7" name="Google Shape;37;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2" name="Google Shape;42;p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3" name="Google Shape;43;p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4" name="Google Shape;44;p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1" name="Google Shape;51;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2" name="Google Shape;52;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3" name="Google Shape;53;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6" name="Google Shape;56;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7" name="Google Shape;57;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0" name="Google Shape;60;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Overlock"/>
                <a:ea typeface="Overlock"/>
                <a:cs typeface="Overlock"/>
                <a:sym typeface="Overlock"/>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Google Shape;61;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2" name="Google Shape;62;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7" name="Google Shape;67;p10"/>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Overlock"/>
                <a:ea typeface="Overlock"/>
                <a:cs typeface="Overlock"/>
                <a:sym typeface="Overlock"/>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Overlock"/>
                <a:ea typeface="Overlock"/>
                <a:cs typeface="Overlock"/>
                <a:sym typeface="Overlock"/>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9" name="Google Shape;69;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pic>
        <p:nvPicPr>
          <p:cNvPr id="7" name="Picture 6">
            <a:extLst>
              <a:ext uri="{FF2B5EF4-FFF2-40B4-BE49-F238E27FC236}">
                <a16:creationId xmlns:a16="http://schemas.microsoft.com/office/drawing/2014/main" id="{3ED7309C-C1EA-4A74-A976-67FFCD21C9C9}"/>
              </a:ext>
            </a:extLst>
          </p:cNvPr>
          <p:cNvPicPr>
            <a:picLocks noChangeAspect="1"/>
          </p:cNvPicPr>
          <p:nvPr userDrawn="1"/>
        </p:nvPicPr>
        <p:blipFill>
          <a:blip r:embed="rId13"/>
          <a:stretch>
            <a:fillRect/>
          </a:stretch>
        </p:blipFill>
        <p:spPr>
          <a:xfrm>
            <a:off x="11430000" y="6715125"/>
            <a:ext cx="762000" cy="142875"/>
          </a:xfrm>
          <a:prstGeom prst="rect">
            <a:avLst/>
          </a:prstGeom>
        </p:spPr>
      </p:pic>
      <p:pic>
        <p:nvPicPr>
          <p:cNvPr id="8" name="Picture 7">
            <a:extLst>
              <a:ext uri="{FF2B5EF4-FFF2-40B4-BE49-F238E27FC236}">
                <a16:creationId xmlns:a16="http://schemas.microsoft.com/office/drawing/2014/main" id="{2FA721F7-002C-4113-8BB8-736BA4E4F6E1}"/>
              </a:ext>
            </a:extLst>
          </p:cNvPr>
          <p:cNvPicPr>
            <a:picLocks noChangeAspect="1"/>
          </p:cNvPicPr>
          <p:nvPr userDrawn="1"/>
        </p:nvPicPr>
        <p:blipFill>
          <a:blip r:embed="rId14"/>
          <a:stretch>
            <a:fillRect/>
          </a:stretch>
        </p:blipFill>
        <p:spPr>
          <a:xfrm>
            <a:off x="5453840" y="6183410"/>
            <a:ext cx="939261" cy="677979"/>
          </a:xfrm>
          <a:prstGeom prst="rect">
            <a:avLst/>
          </a:prstGeom>
        </p:spPr>
      </p:pic>
      <p:pic>
        <p:nvPicPr>
          <p:cNvPr id="9" name="Picture 8">
            <a:extLst>
              <a:ext uri="{FF2B5EF4-FFF2-40B4-BE49-F238E27FC236}">
                <a16:creationId xmlns:a16="http://schemas.microsoft.com/office/drawing/2014/main" id="{856B7884-558A-4394-B79F-921672605574}"/>
              </a:ext>
            </a:extLst>
          </p:cNvPr>
          <p:cNvPicPr>
            <a:picLocks noChangeAspect="1"/>
          </p:cNvPicPr>
          <p:nvPr userDrawn="1"/>
        </p:nvPicPr>
        <p:blipFill>
          <a:blip r:embed="rId15"/>
          <a:stretch>
            <a:fillRect/>
          </a:stretch>
        </p:blipFill>
        <p:spPr>
          <a:xfrm>
            <a:off x="0" y="630321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3"/>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1: Lesson 7</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
        <p:nvSpPr>
          <p:cNvPr id="89" name="Google Shape;89;p13"/>
          <p:cNvSpPr txBox="1">
            <a:spLocks noGrp="1"/>
          </p:cNvSpPr>
          <p:nvPr>
            <p:ph type="body" idx="1"/>
          </p:nvPr>
        </p:nvSpPr>
        <p:spPr>
          <a:xfrm>
            <a:off x="706850" y="1680200"/>
            <a:ext cx="10965600" cy="4914900"/>
          </a:xfrm>
          <a:prstGeom prst="rect">
            <a:avLst/>
          </a:prstGeom>
          <a:noFill/>
          <a:ln>
            <a:noFill/>
          </a:ln>
        </p:spPr>
        <p:txBody>
          <a:bodyPr spcFirstLastPara="1" wrap="square" lIns="91425" tIns="45700" rIns="91425" bIns="45700" anchor="t" anchorCtr="0">
            <a:noAutofit/>
          </a:bodyPr>
          <a:lstStyle/>
          <a:p>
            <a:pPr marL="457200" marR="0" lvl="0" indent="-342900" algn="l" rtl="0">
              <a:lnSpc>
                <a:spcPct val="90000"/>
              </a:lnSpc>
              <a:spcBef>
                <a:spcPts val="0"/>
              </a:spcBef>
              <a:spcAft>
                <a:spcPts val="0"/>
              </a:spcAft>
              <a:buClr>
                <a:schemeClr val="dk1"/>
              </a:buClr>
              <a:buSzPts val="1800"/>
              <a:buFont typeface="Century Gothic"/>
              <a:buChar char="•"/>
            </a:pPr>
            <a:r>
              <a:rPr lang="en-US" sz="1800" i="0" u="none" strike="noStrike" cap="none" dirty="0">
                <a:solidFill>
                  <a:schemeClr val="dk1"/>
                </a:solidFill>
                <a:latin typeface="Century Gothic"/>
                <a:ea typeface="Century Gothic"/>
                <a:cs typeface="Century Gothic"/>
                <a:sym typeface="Century Gothic"/>
              </a:rPr>
              <a:t>This lesson will take approximately </a:t>
            </a:r>
            <a:r>
              <a:rPr lang="en-US" sz="1800" dirty="0">
                <a:latin typeface="Century Gothic"/>
                <a:ea typeface="Century Gothic"/>
                <a:cs typeface="Century Gothic"/>
                <a:sym typeface="Century Gothic"/>
              </a:rPr>
              <a:t>55-65 </a:t>
            </a:r>
            <a:r>
              <a:rPr lang="en-US" sz="1800" i="0" u="none" strike="noStrike" cap="none" dirty="0">
                <a:solidFill>
                  <a:schemeClr val="dk1"/>
                </a:solidFill>
                <a:latin typeface="Century Gothic"/>
                <a:ea typeface="Century Gothic"/>
                <a:cs typeface="Century Gothic"/>
                <a:sym typeface="Century Gothic"/>
              </a:rPr>
              <a:t>minutes to complete. </a:t>
            </a:r>
            <a:endParaRPr sz="180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90000"/>
              </a:lnSpc>
              <a:spcBef>
                <a:spcPts val="1000"/>
              </a:spcBef>
              <a:spcAft>
                <a:spcPts val="0"/>
              </a:spcAft>
              <a:buClr>
                <a:schemeClr val="dk1"/>
              </a:buClr>
              <a:buSzPts val="1800"/>
              <a:buFont typeface="Century Gothic"/>
              <a:buChar char="•"/>
            </a:pPr>
            <a:r>
              <a:rPr lang="en-US" sz="1800" dirty="0">
                <a:solidFill>
                  <a:srgbClr val="333333"/>
                </a:solidFill>
                <a:highlight>
                  <a:srgbClr val="FFFFFF"/>
                </a:highlight>
                <a:latin typeface="Century Gothic"/>
                <a:ea typeface="Century Gothic"/>
                <a:cs typeface="Century Gothic"/>
                <a:sym typeface="Century Gothic"/>
              </a:rPr>
              <a:t>In this lesson students will continue to analyze how working conditions in the mill affected </a:t>
            </a:r>
            <a:r>
              <a:rPr lang="en-US" sz="1800" dirty="0" err="1">
                <a:solidFill>
                  <a:srgbClr val="333333"/>
                </a:solidFill>
                <a:highlight>
                  <a:srgbClr val="FFFFFF"/>
                </a:highlight>
                <a:latin typeface="Century Gothic"/>
                <a:ea typeface="Century Gothic"/>
                <a:cs typeface="Century Gothic"/>
                <a:sym typeface="Century Gothic"/>
              </a:rPr>
              <a:t>Lyddie</a:t>
            </a:r>
            <a:r>
              <a:rPr lang="en-US" sz="1800" dirty="0">
                <a:solidFill>
                  <a:srgbClr val="333333"/>
                </a:solidFill>
                <a:highlight>
                  <a:srgbClr val="FFFFFF"/>
                </a:highlight>
                <a:latin typeface="Century Gothic"/>
                <a:ea typeface="Century Gothic"/>
                <a:cs typeface="Century Gothic"/>
                <a:sym typeface="Century Gothic"/>
              </a:rPr>
              <a:t>.  Students will discuss how author Katherine Paterson’s choice of figurative language and word choice helps the readers better understand </a:t>
            </a:r>
            <a:r>
              <a:rPr lang="en-US" sz="1800" dirty="0" err="1">
                <a:solidFill>
                  <a:srgbClr val="333333"/>
                </a:solidFill>
                <a:highlight>
                  <a:srgbClr val="FFFFFF"/>
                </a:highlight>
                <a:latin typeface="Century Gothic"/>
                <a:ea typeface="Century Gothic"/>
                <a:cs typeface="Century Gothic"/>
                <a:sym typeface="Century Gothic"/>
              </a:rPr>
              <a:t>Lyddie’s</a:t>
            </a:r>
            <a:r>
              <a:rPr lang="en-US" sz="1800" dirty="0">
                <a:solidFill>
                  <a:srgbClr val="333333"/>
                </a:solidFill>
                <a:highlight>
                  <a:srgbClr val="FFFFFF"/>
                </a:highlight>
                <a:latin typeface="Century Gothic"/>
                <a:ea typeface="Century Gothic"/>
                <a:cs typeface="Century Gothic"/>
                <a:sym typeface="Century Gothic"/>
              </a:rPr>
              <a:t> working conditions and how they affected her.</a:t>
            </a:r>
            <a:endParaRPr sz="1800" dirty="0">
              <a:solidFill>
                <a:srgbClr val="333333"/>
              </a:solidFill>
              <a:highlight>
                <a:srgbClr val="FFFFFF"/>
              </a:highlight>
              <a:latin typeface="Century Gothic"/>
              <a:ea typeface="Century Gothic"/>
              <a:cs typeface="Century Gothic"/>
              <a:sym typeface="Century Gothic"/>
            </a:endParaRPr>
          </a:p>
          <a:p>
            <a:pPr marL="457200" marR="0" lvl="0" indent="0" algn="l" rtl="0">
              <a:lnSpc>
                <a:spcPct val="90000"/>
              </a:lnSpc>
              <a:spcBef>
                <a:spcPts val="1000"/>
              </a:spcBef>
              <a:spcAft>
                <a:spcPts val="0"/>
              </a:spcAft>
              <a:buNone/>
            </a:pPr>
            <a:endParaRPr sz="1800" dirty="0">
              <a:solidFill>
                <a:srgbClr val="333333"/>
              </a:solidFill>
              <a:highlight>
                <a:srgbClr val="FFFFFF"/>
              </a:highlight>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600" b="1" i="0" u="none" strike="noStrike" cap="none" dirty="0">
                <a:solidFill>
                  <a:schemeClr val="dk1"/>
                </a:solidFill>
                <a:latin typeface="Century Gothic"/>
                <a:ea typeface="Century Gothic"/>
                <a:cs typeface="Century Gothic"/>
                <a:sym typeface="Century Gothic"/>
              </a:rPr>
              <a:t>The Learning Targets</a:t>
            </a:r>
            <a:r>
              <a:rPr lang="en-US" sz="2600" b="1" dirty="0">
                <a:latin typeface="Century Gothic"/>
                <a:ea typeface="Century Gothic"/>
                <a:cs typeface="Century Gothic"/>
                <a:sym typeface="Century Gothic"/>
              </a:rPr>
              <a:t> </a:t>
            </a:r>
            <a:r>
              <a:rPr lang="en-US" sz="2600" b="1" i="0" u="none" strike="noStrike" cap="none" dirty="0">
                <a:solidFill>
                  <a:schemeClr val="dk1"/>
                </a:solidFill>
                <a:latin typeface="Century Gothic"/>
                <a:ea typeface="Century Gothic"/>
                <a:cs typeface="Century Gothic"/>
                <a:sym typeface="Century Gothic"/>
              </a:rPr>
              <a:t>for students today </a:t>
            </a:r>
            <a:r>
              <a:rPr lang="en-US" sz="2600" b="1" dirty="0">
                <a:latin typeface="Century Gothic"/>
                <a:ea typeface="Century Gothic"/>
                <a:cs typeface="Century Gothic"/>
                <a:sym typeface="Century Gothic"/>
              </a:rPr>
              <a:t>are</a:t>
            </a:r>
            <a:r>
              <a:rPr lang="en-US" sz="2600" b="1" i="0" u="none" strike="noStrike" cap="none" dirty="0">
                <a:solidFill>
                  <a:schemeClr val="dk1"/>
                </a:solidFill>
                <a:latin typeface="Century Gothic"/>
                <a:ea typeface="Century Gothic"/>
                <a:cs typeface="Century Gothic"/>
                <a:sym typeface="Century Gothic"/>
              </a:rPr>
              <a:t>:</a:t>
            </a:r>
            <a:endParaRPr sz="2600" b="1" dirty="0">
              <a:latin typeface="Century Gothic"/>
              <a:ea typeface="Century Gothic"/>
              <a:cs typeface="Century Gothic"/>
              <a:sym typeface="Century Gothic"/>
            </a:endParaRPr>
          </a:p>
          <a:p>
            <a:pPr marL="457200" marR="0" lvl="0" indent="-342900" algn="l" rtl="0">
              <a:lnSpc>
                <a:spcPct val="90000"/>
              </a:lnSpc>
              <a:spcBef>
                <a:spcPts val="1000"/>
              </a:spcBef>
              <a:spcAft>
                <a:spcPts val="0"/>
              </a:spcAft>
              <a:buSzPts val="1800"/>
              <a:buFont typeface="Century Gothic"/>
              <a:buChar char="•"/>
            </a:pPr>
            <a:r>
              <a:rPr lang="en-US" sz="1800" dirty="0">
                <a:latin typeface="Century Gothic"/>
                <a:ea typeface="Century Gothic"/>
                <a:cs typeface="Century Gothic"/>
                <a:sym typeface="Century Gothic"/>
              </a:rPr>
              <a:t>I can use context clues—both in the sentence and on the page—to determine the meaning of unknown words.</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dirty="0">
                <a:latin typeface="Century Gothic"/>
                <a:ea typeface="Century Gothic"/>
                <a:cs typeface="Century Gothic"/>
                <a:sym typeface="Century Gothic"/>
              </a:rPr>
              <a:t>By engaging in a discussion with my partner, I can analyze one section of </a:t>
            </a:r>
            <a:r>
              <a:rPr lang="en-US" sz="1800" i="1" dirty="0" err="1">
                <a:latin typeface="Century Gothic"/>
                <a:ea typeface="Century Gothic"/>
                <a:cs typeface="Century Gothic"/>
                <a:sym typeface="Century Gothic"/>
              </a:rPr>
              <a:t>Lyddie</a:t>
            </a:r>
            <a:r>
              <a:rPr lang="en-US" sz="1800" i="1" dirty="0">
                <a:latin typeface="Century Gothic"/>
                <a:ea typeface="Century Gothic"/>
                <a:cs typeface="Century Gothic"/>
                <a:sym typeface="Century Gothic"/>
              </a:rPr>
              <a:t> </a:t>
            </a:r>
            <a:r>
              <a:rPr lang="en-US" sz="1800" dirty="0">
                <a:latin typeface="Century Gothic"/>
                <a:ea typeface="Century Gothic"/>
                <a:cs typeface="Century Gothic"/>
                <a:sym typeface="Century Gothic"/>
              </a:rPr>
              <a:t>to deepen my understanding of the plot, characters, and setting.</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dirty="0">
                <a:latin typeface="Century Gothic"/>
                <a:ea typeface="Century Gothic"/>
                <a:cs typeface="Century Gothic"/>
                <a:sym typeface="Century Gothic"/>
              </a:rPr>
              <a:t>I can cite specific textual evidence to explain what working conditions were like in the mills and how they affected </a:t>
            </a:r>
            <a:r>
              <a:rPr lang="en-US" sz="1800" dirty="0" err="1">
                <a:latin typeface="Century Gothic"/>
                <a:ea typeface="Century Gothic"/>
                <a:cs typeface="Century Gothic"/>
                <a:sym typeface="Century Gothic"/>
              </a:rPr>
              <a:t>Lyddie</a:t>
            </a:r>
            <a:r>
              <a:rPr lang="en-US" sz="1800" dirty="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dirty="0">
                <a:latin typeface="Century Gothic"/>
                <a:ea typeface="Century Gothic"/>
                <a:cs typeface="Century Gothic"/>
                <a:sym typeface="Century Gothic"/>
              </a:rPr>
              <a:t>I can analyze how the author’s word choices create vivid descriptions of </a:t>
            </a:r>
            <a:r>
              <a:rPr lang="en-US" sz="1800" dirty="0" err="1">
                <a:latin typeface="Century Gothic"/>
                <a:ea typeface="Century Gothic"/>
                <a:cs typeface="Century Gothic"/>
                <a:sym typeface="Century Gothic"/>
              </a:rPr>
              <a:t>Lyddie’s</a:t>
            </a:r>
            <a:r>
              <a:rPr lang="en-US" sz="1800" dirty="0">
                <a:latin typeface="Century Gothic"/>
                <a:ea typeface="Century Gothic"/>
                <a:cs typeface="Century Gothic"/>
                <a:sym typeface="Century Gothic"/>
              </a:rPr>
              <a:t> living and working conditions.</a:t>
            </a:r>
            <a:endParaRPr sz="18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22"/>
          <p:cNvSpPr txBox="1">
            <a:spLocks noGrp="1"/>
          </p:cNvSpPr>
          <p:nvPr>
            <p:ph type="title"/>
          </p:nvPr>
        </p:nvSpPr>
        <p:spPr>
          <a:xfrm>
            <a:off x="506750" y="500050"/>
            <a:ext cx="102921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check our understanding of Chapter 10</a:t>
            </a:r>
            <a:endParaRPr sz="3400" i="0" u="none" strike="noStrike" cap="none">
              <a:solidFill>
                <a:schemeClr val="dk1"/>
              </a:solidFill>
              <a:latin typeface="Century Gothic"/>
              <a:ea typeface="Century Gothic"/>
              <a:cs typeface="Century Gothic"/>
              <a:sym typeface="Century Gothic"/>
            </a:endParaRPr>
          </a:p>
        </p:txBody>
      </p:sp>
      <p:pic>
        <p:nvPicPr>
          <p:cNvPr id="170" name="Google Shape;170;p22"/>
          <p:cNvPicPr preferRelativeResize="0"/>
          <p:nvPr/>
        </p:nvPicPr>
        <p:blipFill>
          <a:blip r:embed="rId3">
            <a:alphaModFix/>
          </a:blip>
          <a:stretch>
            <a:fillRect/>
          </a:stretch>
        </p:blipFill>
        <p:spPr>
          <a:xfrm>
            <a:off x="11073651" y="5996525"/>
            <a:ext cx="814750" cy="696675"/>
          </a:xfrm>
          <a:prstGeom prst="rect">
            <a:avLst/>
          </a:prstGeom>
          <a:noFill/>
          <a:ln>
            <a:noFill/>
          </a:ln>
        </p:spPr>
      </p:pic>
      <p:graphicFrame>
        <p:nvGraphicFramePr>
          <p:cNvPr id="171" name="Google Shape;171;p22"/>
          <p:cNvGraphicFramePr/>
          <p:nvPr>
            <p:extLst>
              <p:ext uri="{D42A27DB-BD31-4B8C-83A1-F6EECF244321}">
                <p14:modId xmlns:p14="http://schemas.microsoft.com/office/powerpoint/2010/main" val="2549878196"/>
              </p:ext>
            </p:extLst>
          </p:nvPr>
        </p:nvGraphicFramePr>
        <p:xfrm>
          <a:off x="185175" y="2001575"/>
          <a:ext cx="11821650" cy="4677909"/>
        </p:xfrm>
        <a:graphic>
          <a:graphicData uri="http://schemas.openxmlformats.org/drawingml/2006/table">
            <a:tbl>
              <a:tblPr>
                <a:noFill/>
                <a:tableStyleId>{98A5F560-E81C-48DD-BCCE-86DA50BFC943}</a:tableStyleId>
              </a:tblPr>
              <a:tblGrid>
                <a:gridCol w="11821650">
                  <a:extLst>
                    <a:ext uri="{9D8B030D-6E8A-4147-A177-3AD203B41FA5}">
                      <a16:colId xmlns:a16="http://schemas.microsoft.com/office/drawing/2014/main" val="20000"/>
                    </a:ext>
                  </a:extLst>
                </a:gridCol>
              </a:tblGrid>
              <a:tr h="378675">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Questions</a:t>
                      </a:r>
                      <a:endParaRPr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1167075">
                <a:tc>
                  <a:txBody>
                    <a:bodyPr/>
                    <a:lstStyle/>
                    <a:p>
                      <a:pPr marL="76200" lvl="0" indent="0" rtl="0">
                        <a:lnSpc>
                          <a:spcPct val="115000"/>
                        </a:lnSpc>
                        <a:spcBef>
                          <a:spcPts val="0"/>
                        </a:spcBef>
                        <a:spcAft>
                          <a:spcPts val="0"/>
                        </a:spcAft>
                        <a:buNone/>
                      </a:pPr>
                      <a:r>
                        <a:rPr lang="en-US" dirty="0">
                          <a:latin typeface="Century Gothic"/>
                          <a:ea typeface="Century Gothic"/>
                          <a:cs typeface="Century Gothic"/>
                          <a:sym typeface="Century Gothic"/>
                        </a:rPr>
                        <a:t>1.    The text says: “Now that she thought of it, she could hardly breathe, the air was so laden with moisture and debris (75).”</a:t>
                      </a:r>
                      <a:endParaRPr dirty="0">
                        <a:latin typeface="Century Gothic"/>
                        <a:ea typeface="Century Gothic"/>
                        <a:cs typeface="Century Gothic"/>
                        <a:sym typeface="Century Gothic"/>
                      </a:endParaRPr>
                    </a:p>
                    <a:p>
                      <a:pPr marL="457200" lvl="0" indent="-317500" rtl="0">
                        <a:lnSpc>
                          <a:spcPct val="115000"/>
                        </a:lnSpc>
                        <a:spcBef>
                          <a:spcPts val="0"/>
                        </a:spcBef>
                        <a:spcAft>
                          <a:spcPts val="0"/>
                        </a:spcAft>
                        <a:buSzPts val="1400"/>
                        <a:buFont typeface="Century Gothic"/>
                        <a:buChar char="●"/>
                      </a:pPr>
                      <a:r>
                        <a:rPr lang="en-US" dirty="0">
                          <a:latin typeface="Century Gothic"/>
                          <a:ea typeface="Century Gothic"/>
                          <a:cs typeface="Century Gothic"/>
                          <a:sym typeface="Century Gothic"/>
                        </a:rPr>
                        <a:t>What does </a:t>
                      </a:r>
                      <a:r>
                        <a:rPr lang="en-US" i="1" dirty="0">
                          <a:latin typeface="Century Gothic"/>
                          <a:ea typeface="Century Gothic"/>
                          <a:cs typeface="Century Gothic"/>
                          <a:sym typeface="Century Gothic"/>
                        </a:rPr>
                        <a:t>laden</a:t>
                      </a:r>
                      <a:r>
                        <a:rPr lang="en-US" dirty="0">
                          <a:latin typeface="Century Gothic"/>
                          <a:ea typeface="Century Gothic"/>
                          <a:cs typeface="Century Gothic"/>
                          <a:sym typeface="Century Gothic"/>
                        </a:rPr>
                        <a:t> mean? How do you know?</a:t>
                      </a:r>
                      <a:endParaRPr dirty="0">
                        <a:latin typeface="Century Gothic"/>
                        <a:ea typeface="Century Gothic"/>
                        <a:cs typeface="Century Gothic"/>
                        <a:sym typeface="Century Gothic"/>
                      </a:endParaRPr>
                    </a:p>
                    <a:p>
                      <a:pPr marL="457200" lvl="0" indent="-317500" rtl="0">
                        <a:lnSpc>
                          <a:spcPct val="115000"/>
                        </a:lnSpc>
                        <a:spcBef>
                          <a:spcPts val="0"/>
                        </a:spcBef>
                        <a:spcAft>
                          <a:spcPts val="0"/>
                        </a:spcAft>
                        <a:buSzPts val="1400"/>
                        <a:buFont typeface="Century Gothic"/>
                        <a:buChar char="●"/>
                      </a:pPr>
                      <a:r>
                        <a:rPr lang="en-US" dirty="0">
                          <a:latin typeface="Century Gothic"/>
                          <a:ea typeface="Century Gothic"/>
                          <a:cs typeface="Century Gothic"/>
                          <a:sym typeface="Century Gothic"/>
                        </a:rPr>
                        <a:t>What would it feel like to breathe air “laden with moisture and debris?”</a:t>
                      </a:r>
                      <a:endParaRPr dirty="0">
                        <a:latin typeface="Century Gothic"/>
                        <a:ea typeface="Century Gothic"/>
                        <a:cs typeface="Century Gothic"/>
                        <a:sym typeface="Century Gothic"/>
                      </a:endParaRPr>
                    </a:p>
                    <a:p>
                      <a:pPr marL="457200" lvl="0" indent="-317500" rtl="0">
                        <a:lnSpc>
                          <a:spcPct val="115000"/>
                        </a:lnSpc>
                        <a:spcBef>
                          <a:spcPts val="0"/>
                        </a:spcBef>
                        <a:spcAft>
                          <a:spcPts val="0"/>
                        </a:spcAft>
                        <a:buSzPts val="1400"/>
                        <a:buFont typeface="Century Gothic"/>
                        <a:buChar char="●"/>
                      </a:pPr>
                      <a:r>
                        <a:rPr lang="en-US" dirty="0">
                          <a:latin typeface="Century Gothic"/>
                          <a:ea typeface="Century Gothic"/>
                          <a:cs typeface="Century Gothic"/>
                          <a:sym typeface="Century Gothic"/>
                        </a:rPr>
                        <a:t>Which Working Conditions note card best explains what this quote helps the reader understand about </a:t>
                      </a:r>
                      <a:r>
                        <a:rPr lang="en-US" dirty="0" err="1">
                          <a:latin typeface="Century Gothic"/>
                          <a:ea typeface="Century Gothic"/>
                          <a:cs typeface="Century Gothic"/>
                          <a:sym typeface="Century Gothic"/>
                        </a:rPr>
                        <a:t>Lyddie’s</a:t>
                      </a:r>
                      <a:r>
                        <a:rPr lang="en-US" dirty="0">
                          <a:latin typeface="Century Gothic"/>
                          <a:ea typeface="Century Gothic"/>
                          <a:cs typeface="Century Gothic"/>
                          <a:sym typeface="Century Gothic"/>
                        </a:rPr>
                        <a:t> life and work?</a:t>
                      </a:r>
                      <a:endParaRPr dirty="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1550775">
                <a:tc>
                  <a:txBody>
                    <a:bodyPr/>
                    <a:lstStyle/>
                    <a:p>
                      <a:pPr marL="76200" lvl="0" indent="0" rtl="0">
                        <a:lnSpc>
                          <a:spcPct val="115000"/>
                        </a:lnSpc>
                        <a:spcBef>
                          <a:spcPts val="0"/>
                        </a:spcBef>
                        <a:spcAft>
                          <a:spcPts val="0"/>
                        </a:spcAft>
                        <a:buNone/>
                      </a:pPr>
                      <a:r>
                        <a:rPr lang="en-US" dirty="0">
                          <a:latin typeface="Century Gothic"/>
                          <a:ea typeface="Century Gothic"/>
                          <a:cs typeface="Century Gothic"/>
                          <a:sym typeface="Century Gothic"/>
                        </a:rPr>
                        <a:t>2.     The text says: “Even though Diana had stopped the loom, </a:t>
                      </a:r>
                      <a:r>
                        <a:rPr lang="en-US" dirty="0" err="1">
                          <a:latin typeface="Century Gothic"/>
                          <a:ea typeface="Century Gothic"/>
                          <a:cs typeface="Century Gothic"/>
                          <a:sym typeface="Century Gothic"/>
                        </a:rPr>
                        <a:t>Lyddie</a:t>
                      </a:r>
                      <a:r>
                        <a:rPr lang="en-US" dirty="0">
                          <a:latin typeface="Century Gothic"/>
                          <a:ea typeface="Century Gothic"/>
                          <a:cs typeface="Century Gothic"/>
                          <a:sym typeface="Century Gothic"/>
                        </a:rPr>
                        <a:t> stood rubbing the powder into her fingertips, hesitating to plunge her hands  into the bowels of the machine (75).”</a:t>
                      </a:r>
                      <a:endParaRPr dirty="0">
                        <a:latin typeface="Century Gothic"/>
                        <a:ea typeface="Century Gothic"/>
                        <a:cs typeface="Century Gothic"/>
                        <a:sym typeface="Century Gothic"/>
                      </a:endParaRPr>
                    </a:p>
                    <a:p>
                      <a:pPr marL="457200" lvl="0" indent="-317500" rtl="0">
                        <a:lnSpc>
                          <a:spcPct val="115000"/>
                        </a:lnSpc>
                        <a:spcBef>
                          <a:spcPts val="0"/>
                        </a:spcBef>
                        <a:spcAft>
                          <a:spcPts val="0"/>
                        </a:spcAft>
                        <a:buSzPts val="1400"/>
                        <a:buFont typeface="Century Gothic"/>
                        <a:buChar char="●"/>
                      </a:pPr>
                      <a:r>
                        <a:rPr lang="en-US" dirty="0">
                          <a:latin typeface="Century Gothic"/>
                          <a:ea typeface="Century Gothic"/>
                          <a:cs typeface="Century Gothic"/>
                          <a:sym typeface="Century Gothic"/>
                        </a:rPr>
                        <a:t>What does the phrase ‘bowels of the machine’ mean?</a:t>
                      </a:r>
                      <a:endParaRPr dirty="0">
                        <a:latin typeface="Century Gothic"/>
                        <a:ea typeface="Century Gothic"/>
                        <a:cs typeface="Century Gothic"/>
                        <a:sym typeface="Century Gothic"/>
                      </a:endParaRPr>
                    </a:p>
                    <a:p>
                      <a:pPr marL="457200" lvl="0" indent="-317500" rtl="0">
                        <a:lnSpc>
                          <a:spcPct val="115000"/>
                        </a:lnSpc>
                        <a:spcBef>
                          <a:spcPts val="0"/>
                        </a:spcBef>
                        <a:spcAft>
                          <a:spcPts val="0"/>
                        </a:spcAft>
                        <a:buSzPts val="1400"/>
                        <a:buFont typeface="Century Gothic"/>
                        <a:buChar char="●"/>
                      </a:pPr>
                      <a:r>
                        <a:rPr lang="en-US" dirty="0">
                          <a:latin typeface="Century Gothic"/>
                          <a:ea typeface="Century Gothic"/>
                          <a:cs typeface="Century Gothic"/>
                          <a:sym typeface="Century Gothic"/>
                        </a:rPr>
                        <a:t>Personifying is to give the characteristics of a person or animal to a non-living object. What is Paterson personifying? Why does she do this?</a:t>
                      </a:r>
                      <a:endParaRPr dirty="0">
                        <a:latin typeface="Century Gothic"/>
                        <a:ea typeface="Century Gothic"/>
                        <a:cs typeface="Century Gothic"/>
                        <a:sym typeface="Century Gothic"/>
                      </a:endParaRPr>
                    </a:p>
                    <a:p>
                      <a:pPr marL="457200" lvl="0" indent="-317500" rtl="0">
                        <a:lnSpc>
                          <a:spcPct val="115000"/>
                        </a:lnSpc>
                        <a:spcBef>
                          <a:spcPts val="0"/>
                        </a:spcBef>
                        <a:spcAft>
                          <a:spcPts val="0"/>
                        </a:spcAft>
                        <a:buSzPts val="1400"/>
                        <a:buFont typeface="Century Gothic"/>
                        <a:buChar char="●"/>
                      </a:pPr>
                      <a:r>
                        <a:rPr lang="en-US" dirty="0">
                          <a:latin typeface="Century Gothic"/>
                          <a:ea typeface="Century Gothic"/>
                          <a:cs typeface="Century Gothic"/>
                          <a:sym typeface="Century Gothic"/>
                        </a:rPr>
                        <a:t>Which Working Conditions note card best explains what this quote helps the reader understand about </a:t>
                      </a:r>
                      <a:r>
                        <a:rPr lang="en-US" dirty="0" err="1">
                          <a:latin typeface="Century Gothic"/>
                          <a:ea typeface="Century Gothic"/>
                          <a:cs typeface="Century Gothic"/>
                          <a:sym typeface="Century Gothic"/>
                        </a:rPr>
                        <a:t>Lyddie’s</a:t>
                      </a:r>
                      <a:r>
                        <a:rPr lang="en-US" dirty="0">
                          <a:latin typeface="Century Gothic"/>
                          <a:ea typeface="Century Gothic"/>
                          <a:cs typeface="Century Gothic"/>
                          <a:sym typeface="Century Gothic"/>
                        </a:rPr>
                        <a:t> life and work?</a:t>
                      </a:r>
                      <a:endParaRPr dirty="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1550775">
                <a:tc>
                  <a:txBody>
                    <a:bodyPr/>
                    <a:lstStyle/>
                    <a:p>
                      <a:pPr marL="76200" lvl="0" indent="0" rtl="0">
                        <a:lnSpc>
                          <a:spcPct val="115000"/>
                        </a:lnSpc>
                        <a:spcBef>
                          <a:spcPts val="0"/>
                        </a:spcBef>
                        <a:spcAft>
                          <a:spcPts val="0"/>
                        </a:spcAft>
                        <a:buNone/>
                      </a:pPr>
                      <a:endParaRPr dirty="0"/>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graphicFrame>
        <p:nvGraphicFramePr>
          <p:cNvPr id="172" name="Google Shape;172;p22"/>
          <p:cNvGraphicFramePr/>
          <p:nvPr>
            <p:extLst>
              <p:ext uri="{D42A27DB-BD31-4B8C-83A1-F6EECF244321}">
                <p14:modId xmlns:p14="http://schemas.microsoft.com/office/powerpoint/2010/main" val="2553671606"/>
              </p:ext>
            </p:extLst>
          </p:nvPr>
        </p:nvGraphicFramePr>
        <p:xfrm>
          <a:off x="185175" y="5149350"/>
          <a:ext cx="11821650" cy="1581384"/>
        </p:xfrm>
        <a:graphic>
          <a:graphicData uri="http://schemas.openxmlformats.org/drawingml/2006/table">
            <a:tbl>
              <a:tblPr>
                <a:noFill/>
                <a:tableStyleId>{98A5F560-E81C-48DD-BCCE-86DA50BFC943}</a:tableStyleId>
              </a:tblPr>
              <a:tblGrid>
                <a:gridCol w="11821650">
                  <a:extLst>
                    <a:ext uri="{9D8B030D-6E8A-4147-A177-3AD203B41FA5}">
                      <a16:colId xmlns:a16="http://schemas.microsoft.com/office/drawing/2014/main" val="20000"/>
                    </a:ext>
                  </a:extLst>
                </a:gridCol>
              </a:tblGrid>
              <a:tr h="1556250">
                <a:tc>
                  <a:txBody>
                    <a:bodyPr/>
                    <a:lstStyle/>
                    <a:p>
                      <a:pPr marL="76200" lvl="0" indent="0" rtl="0">
                        <a:lnSpc>
                          <a:spcPct val="115000"/>
                        </a:lnSpc>
                        <a:spcBef>
                          <a:spcPts val="0"/>
                        </a:spcBef>
                        <a:spcAft>
                          <a:spcPts val="0"/>
                        </a:spcAft>
                        <a:buNone/>
                      </a:pPr>
                      <a:r>
                        <a:rPr lang="en-US" dirty="0">
                          <a:latin typeface="Century Gothic"/>
                          <a:ea typeface="Century Gothic"/>
                          <a:cs typeface="Century Gothic"/>
                          <a:sym typeface="Century Gothic"/>
                        </a:rPr>
                        <a:t>3.     “Her quiet meals in the corner of the kitchen with </a:t>
                      </a:r>
                      <a:r>
                        <a:rPr lang="en-US" dirty="0" err="1">
                          <a:latin typeface="Century Gothic"/>
                          <a:ea typeface="Century Gothic"/>
                          <a:cs typeface="Century Gothic"/>
                          <a:sym typeface="Century Gothic"/>
                        </a:rPr>
                        <a:t>Triphena</a:t>
                      </a:r>
                      <a:r>
                        <a:rPr lang="en-US" dirty="0">
                          <a:latin typeface="Century Gothic"/>
                          <a:ea typeface="Century Gothic"/>
                          <a:cs typeface="Century Gothic"/>
                          <a:sym typeface="Century Gothic"/>
                        </a:rPr>
                        <a:t>, even her meager bowls of bark soup with the seldom talkative Charlie, seemed like feasts compared to the huge, rushed, noisy affairs in Mrs. </a:t>
                      </a:r>
                      <a:r>
                        <a:rPr lang="en-US" dirty="0" err="1">
                          <a:latin typeface="Century Gothic"/>
                          <a:ea typeface="Century Gothic"/>
                          <a:cs typeface="Century Gothic"/>
                          <a:sym typeface="Century Gothic"/>
                        </a:rPr>
                        <a:t>Bedlow’s</a:t>
                      </a:r>
                      <a:r>
                        <a:rPr lang="en-US" dirty="0">
                          <a:latin typeface="Century Gothic"/>
                          <a:ea typeface="Century Gothic"/>
                          <a:cs typeface="Century Gothic"/>
                          <a:sym typeface="Century Gothic"/>
                        </a:rPr>
                        <a:t> house (76).”</a:t>
                      </a:r>
                      <a:endParaRPr dirty="0">
                        <a:latin typeface="Century Gothic"/>
                        <a:ea typeface="Century Gothic"/>
                        <a:cs typeface="Century Gothic"/>
                        <a:sym typeface="Century Gothic"/>
                      </a:endParaRPr>
                    </a:p>
                    <a:p>
                      <a:pPr marL="457200" lvl="0" indent="-317500" rtl="0">
                        <a:lnSpc>
                          <a:spcPct val="115000"/>
                        </a:lnSpc>
                        <a:spcBef>
                          <a:spcPts val="0"/>
                        </a:spcBef>
                        <a:spcAft>
                          <a:spcPts val="0"/>
                        </a:spcAft>
                        <a:buSzPts val="1400"/>
                        <a:buFont typeface="Century Gothic"/>
                        <a:buChar char="●"/>
                      </a:pPr>
                      <a:r>
                        <a:rPr lang="en-US" dirty="0">
                          <a:latin typeface="Century Gothic"/>
                          <a:ea typeface="Century Gothic"/>
                          <a:cs typeface="Century Gothic"/>
                          <a:sym typeface="Century Gothic"/>
                        </a:rPr>
                        <a:t>What does the word meager mean? How do you know?</a:t>
                      </a:r>
                      <a:endParaRPr dirty="0">
                        <a:latin typeface="Century Gothic"/>
                        <a:ea typeface="Century Gothic"/>
                        <a:cs typeface="Century Gothic"/>
                        <a:sym typeface="Century Gothic"/>
                      </a:endParaRPr>
                    </a:p>
                    <a:p>
                      <a:pPr marL="457200" lvl="0" indent="-317500" rtl="0">
                        <a:lnSpc>
                          <a:spcPct val="115000"/>
                        </a:lnSpc>
                        <a:spcBef>
                          <a:spcPts val="0"/>
                        </a:spcBef>
                        <a:spcAft>
                          <a:spcPts val="0"/>
                        </a:spcAft>
                        <a:buSzPts val="1400"/>
                        <a:buFont typeface="Century Gothic"/>
                        <a:buChar char="●"/>
                      </a:pPr>
                      <a:r>
                        <a:rPr lang="en-US" dirty="0">
                          <a:latin typeface="Century Gothic"/>
                          <a:ea typeface="Century Gothic"/>
                          <a:cs typeface="Century Gothic"/>
                          <a:sym typeface="Century Gothic"/>
                        </a:rPr>
                        <a:t>It’s contradictory to suggest a meager meal could be a feast. How could this be true for </a:t>
                      </a:r>
                      <a:r>
                        <a:rPr lang="en-US" dirty="0" err="1">
                          <a:latin typeface="Century Gothic"/>
                          <a:ea typeface="Century Gothic"/>
                          <a:cs typeface="Century Gothic"/>
                          <a:sym typeface="Century Gothic"/>
                        </a:rPr>
                        <a:t>Lyddie</a:t>
                      </a:r>
                      <a:r>
                        <a:rPr lang="en-US" dirty="0">
                          <a:latin typeface="Century Gothic"/>
                          <a:ea typeface="Century Gothic"/>
                          <a:cs typeface="Century Gothic"/>
                          <a:sym typeface="Century Gothic"/>
                        </a:rPr>
                        <a:t>?</a:t>
                      </a:r>
                      <a:endParaRPr dirty="0">
                        <a:latin typeface="Century Gothic"/>
                        <a:ea typeface="Century Gothic"/>
                        <a:cs typeface="Century Gothic"/>
                        <a:sym typeface="Century Gothic"/>
                      </a:endParaRPr>
                    </a:p>
                    <a:p>
                      <a:pPr marL="457200" lvl="0" indent="-317500" rtl="0">
                        <a:lnSpc>
                          <a:spcPct val="115000"/>
                        </a:lnSpc>
                        <a:spcBef>
                          <a:spcPts val="0"/>
                        </a:spcBef>
                        <a:spcAft>
                          <a:spcPts val="0"/>
                        </a:spcAft>
                        <a:buSzPts val="1400"/>
                        <a:buFont typeface="Century Gothic"/>
                        <a:buChar char="●"/>
                      </a:pPr>
                      <a:r>
                        <a:rPr lang="en-US" dirty="0">
                          <a:latin typeface="Century Gothic"/>
                          <a:ea typeface="Century Gothic"/>
                          <a:cs typeface="Century Gothic"/>
                          <a:sym typeface="Century Gothic"/>
                        </a:rPr>
                        <a:t>Which Working Conditions note card best explains what this quote helps the reader understand about </a:t>
                      </a:r>
                      <a:r>
                        <a:rPr lang="en-US" dirty="0" err="1">
                          <a:latin typeface="Century Gothic"/>
                          <a:ea typeface="Century Gothic"/>
                          <a:cs typeface="Century Gothic"/>
                          <a:sym typeface="Century Gothic"/>
                        </a:rPr>
                        <a:t>Lyddie’s</a:t>
                      </a:r>
                      <a:r>
                        <a:rPr lang="en-US" dirty="0">
                          <a:latin typeface="Century Gothic"/>
                          <a:ea typeface="Century Gothic"/>
                          <a:cs typeface="Century Gothic"/>
                          <a:sym typeface="Century Gothic"/>
                        </a:rPr>
                        <a:t> life and </a:t>
                      </a:r>
                      <a:endParaRPr dirty="0">
                        <a:latin typeface="Century Gothic"/>
                        <a:ea typeface="Century Gothic"/>
                        <a:cs typeface="Century Gothic"/>
                        <a:sym typeface="Century Gothic"/>
                      </a:endParaRPr>
                    </a:p>
                    <a:p>
                      <a:pPr marL="457200" lvl="0" indent="0" rtl="0">
                        <a:lnSpc>
                          <a:spcPct val="115000"/>
                        </a:lnSpc>
                        <a:spcBef>
                          <a:spcPts val="0"/>
                        </a:spcBef>
                        <a:spcAft>
                          <a:spcPts val="0"/>
                        </a:spcAft>
                        <a:buNone/>
                      </a:pPr>
                      <a:r>
                        <a:rPr lang="en-US" dirty="0">
                          <a:latin typeface="Century Gothic"/>
                          <a:ea typeface="Century Gothic"/>
                          <a:cs typeface="Century Gothic"/>
                          <a:sym typeface="Century Gothic"/>
                        </a:rPr>
                        <a:t>work?</a:t>
                      </a:r>
                      <a:endParaRPr dirty="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pic>
        <p:nvPicPr>
          <p:cNvPr id="8" name="Google Shape;110;p16"/>
          <p:cNvPicPr preferRelativeResize="0"/>
          <p:nvPr/>
        </p:nvPicPr>
        <p:blipFill>
          <a:blip r:embed="rId4">
            <a:alphaModFix/>
          </a:blip>
          <a:stretch>
            <a:fillRect/>
          </a:stretch>
        </p:blipFill>
        <p:spPr>
          <a:xfrm>
            <a:off x="10856687" y="144225"/>
            <a:ext cx="1117364" cy="151040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23"/>
          <p:cNvSpPr txBox="1">
            <a:spLocks noGrp="1"/>
          </p:cNvSpPr>
          <p:nvPr>
            <p:ph type="title"/>
          </p:nvPr>
        </p:nvSpPr>
        <p:spPr>
          <a:xfrm>
            <a:off x="279600" y="500050"/>
            <a:ext cx="105192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add to the Working Conditions anchor chart</a:t>
            </a:r>
            <a:endParaRPr sz="3400" i="0" u="none" strike="noStrike" cap="none" dirty="0">
              <a:solidFill>
                <a:schemeClr val="dk1"/>
              </a:solidFill>
              <a:latin typeface="Century Gothic"/>
              <a:ea typeface="Century Gothic"/>
              <a:cs typeface="Century Gothic"/>
              <a:sym typeface="Century Gothic"/>
            </a:endParaRPr>
          </a:p>
        </p:txBody>
      </p:sp>
      <p:sp>
        <p:nvSpPr>
          <p:cNvPr id="179" name="Google Shape;179;p23"/>
          <p:cNvSpPr txBox="1">
            <a:spLocks noGrp="1"/>
          </p:cNvSpPr>
          <p:nvPr>
            <p:ph type="body" idx="1"/>
          </p:nvPr>
        </p:nvSpPr>
        <p:spPr>
          <a:xfrm>
            <a:off x="693225" y="1385950"/>
            <a:ext cx="11195100" cy="49602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82" name="Google Shape;182;p23"/>
          <p:cNvSpPr txBox="1"/>
          <p:nvPr/>
        </p:nvSpPr>
        <p:spPr>
          <a:xfrm>
            <a:off x="770850" y="1779775"/>
            <a:ext cx="10650300" cy="45663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rtl="0">
              <a:spcBef>
                <a:spcPts val="0"/>
              </a:spcBef>
              <a:spcAft>
                <a:spcPts val="0"/>
              </a:spcAft>
              <a:buNone/>
            </a:pPr>
            <a:r>
              <a:rPr lang="en-US" sz="1200">
                <a:solidFill>
                  <a:schemeClr val="dk1"/>
                </a:solidFill>
                <a:latin typeface="Calibri"/>
                <a:ea typeface="Calibri"/>
                <a:cs typeface="Calibri"/>
                <a:sym typeface="Calibri"/>
              </a:rPr>
              <a:t>•   </a:t>
            </a:r>
            <a:endParaRPr sz="1200">
              <a:latin typeface="Calibri"/>
              <a:ea typeface="Calibri"/>
              <a:cs typeface="Calibri"/>
              <a:sym typeface="Calibri"/>
            </a:endParaRPr>
          </a:p>
        </p:txBody>
      </p:sp>
      <p:graphicFrame>
        <p:nvGraphicFramePr>
          <p:cNvPr id="183" name="Google Shape;183;p23"/>
          <p:cNvGraphicFramePr/>
          <p:nvPr/>
        </p:nvGraphicFramePr>
        <p:xfrm>
          <a:off x="279600" y="1591800"/>
          <a:ext cx="11472400" cy="4656175"/>
        </p:xfrm>
        <a:graphic>
          <a:graphicData uri="http://schemas.openxmlformats.org/drawingml/2006/table">
            <a:tbl>
              <a:tblPr>
                <a:noFill/>
                <a:tableStyleId>{C2E307AB-3487-4F7D-84CA-EFE78CA0B4E2}</a:tableStyleId>
              </a:tblPr>
              <a:tblGrid>
                <a:gridCol w="2979900">
                  <a:extLst>
                    <a:ext uri="{9D8B030D-6E8A-4147-A177-3AD203B41FA5}">
                      <a16:colId xmlns:a16="http://schemas.microsoft.com/office/drawing/2014/main" val="20000"/>
                    </a:ext>
                  </a:extLst>
                </a:gridCol>
                <a:gridCol w="2849500">
                  <a:extLst>
                    <a:ext uri="{9D8B030D-6E8A-4147-A177-3AD203B41FA5}">
                      <a16:colId xmlns:a16="http://schemas.microsoft.com/office/drawing/2014/main" val="20001"/>
                    </a:ext>
                  </a:extLst>
                </a:gridCol>
                <a:gridCol w="2868075">
                  <a:extLst>
                    <a:ext uri="{9D8B030D-6E8A-4147-A177-3AD203B41FA5}">
                      <a16:colId xmlns:a16="http://schemas.microsoft.com/office/drawing/2014/main" val="20002"/>
                    </a:ext>
                  </a:extLst>
                </a:gridCol>
                <a:gridCol w="2774925">
                  <a:extLst>
                    <a:ext uri="{9D8B030D-6E8A-4147-A177-3AD203B41FA5}">
                      <a16:colId xmlns:a16="http://schemas.microsoft.com/office/drawing/2014/main" val="20003"/>
                    </a:ext>
                  </a:extLst>
                </a:gridCol>
              </a:tblGrid>
              <a:tr h="804675">
                <a:tc>
                  <a:txBody>
                    <a:bodyPr/>
                    <a:lstStyle/>
                    <a:p>
                      <a:pPr marL="0" lvl="0" indent="0" rtl="0">
                        <a:spcBef>
                          <a:spcPts val="0"/>
                        </a:spcBef>
                        <a:spcAft>
                          <a:spcPts val="0"/>
                        </a:spcAft>
                        <a:buNone/>
                      </a:pPr>
                      <a:r>
                        <a:rPr lang="en-US" sz="1800" b="1">
                          <a:latin typeface="Century Gothic"/>
                          <a:ea typeface="Century Gothic"/>
                          <a:cs typeface="Century Gothic"/>
                          <a:sym typeface="Century Gothic"/>
                        </a:rPr>
                        <a:t>Category</a:t>
                      </a:r>
                      <a:endParaRPr sz="1800" b="1">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9D9D9"/>
                    </a:solidFill>
                  </a:tcPr>
                </a:tc>
                <a:tc>
                  <a:txBody>
                    <a:bodyPr/>
                    <a:lstStyle/>
                    <a:p>
                      <a:pPr marL="0" lvl="0" indent="0" rtl="0">
                        <a:spcBef>
                          <a:spcPts val="0"/>
                        </a:spcBef>
                        <a:spcAft>
                          <a:spcPts val="0"/>
                        </a:spcAft>
                        <a:buNone/>
                      </a:pPr>
                      <a:r>
                        <a:rPr lang="en-US" sz="1800" b="1">
                          <a:latin typeface="Century Gothic"/>
                          <a:ea typeface="Century Gothic"/>
                          <a:cs typeface="Century Gothic"/>
                          <a:sym typeface="Century Gothic"/>
                        </a:rPr>
                        <a:t>Examples of PROBLEMS</a:t>
                      </a:r>
                      <a:endParaRPr sz="1800" b="1">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9D9D9"/>
                    </a:solidFill>
                  </a:tcPr>
                </a:tc>
                <a:tc>
                  <a:txBody>
                    <a:bodyPr/>
                    <a:lstStyle/>
                    <a:p>
                      <a:pPr marL="0" lvl="0" indent="0" rtl="0">
                        <a:spcBef>
                          <a:spcPts val="0"/>
                        </a:spcBef>
                        <a:spcAft>
                          <a:spcPts val="0"/>
                        </a:spcAft>
                        <a:buNone/>
                      </a:pPr>
                      <a:r>
                        <a:rPr lang="en-US" sz="1800" b="1">
                          <a:latin typeface="Century Gothic"/>
                          <a:ea typeface="Century Gothic"/>
                          <a:cs typeface="Century Gothic"/>
                          <a:sym typeface="Century Gothic"/>
                        </a:rPr>
                        <a:t>Examples of FAIR WORKING CONDITIONS</a:t>
                      </a:r>
                      <a:endParaRPr sz="1800" b="1">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9D9D9"/>
                    </a:solidFill>
                  </a:tcPr>
                </a:tc>
                <a:tc>
                  <a:txBody>
                    <a:bodyPr/>
                    <a:lstStyle/>
                    <a:p>
                      <a:pPr marL="0" lvl="0" indent="0" rtl="0">
                        <a:spcBef>
                          <a:spcPts val="0"/>
                        </a:spcBef>
                        <a:spcAft>
                          <a:spcPts val="0"/>
                        </a:spcAft>
                        <a:buNone/>
                      </a:pPr>
                      <a:r>
                        <a:rPr lang="en-US" sz="1800" b="1">
                          <a:latin typeface="Century Gothic"/>
                          <a:ea typeface="Century Gothic"/>
                          <a:cs typeface="Century Gothic"/>
                          <a:sym typeface="Century Gothic"/>
                        </a:rPr>
                        <a:t>QUESTIONS to research</a:t>
                      </a:r>
                      <a:endParaRPr sz="1800" b="1">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458150">
                <a:tc>
                  <a:txBody>
                    <a:bodyPr/>
                    <a:lstStyle/>
                    <a:p>
                      <a:pPr marL="0" lvl="0" indent="0" rtl="0">
                        <a:spcBef>
                          <a:spcPts val="0"/>
                        </a:spcBef>
                        <a:spcAft>
                          <a:spcPts val="0"/>
                        </a:spcAft>
                        <a:buNone/>
                      </a:pPr>
                      <a:r>
                        <a:rPr lang="en-US" sz="1800">
                          <a:latin typeface="Century Gothic"/>
                          <a:ea typeface="Century Gothic"/>
                          <a:cs typeface="Century Gothic"/>
                          <a:sym typeface="Century Gothic"/>
                        </a:rPr>
                        <a:t>Hours</a:t>
                      </a:r>
                      <a:endParaRPr sz="180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458150">
                <a:tc>
                  <a:txBody>
                    <a:bodyPr/>
                    <a:lstStyle/>
                    <a:p>
                      <a:pPr marL="0" lvl="0" indent="0" rtl="0">
                        <a:spcBef>
                          <a:spcPts val="0"/>
                        </a:spcBef>
                        <a:spcAft>
                          <a:spcPts val="0"/>
                        </a:spcAft>
                        <a:buNone/>
                      </a:pPr>
                      <a:r>
                        <a:rPr lang="en-US" sz="1800">
                          <a:latin typeface="Century Gothic"/>
                          <a:ea typeface="Century Gothic"/>
                          <a:cs typeface="Century Gothic"/>
                          <a:sym typeface="Century Gothic"/>
                        </a:rPr>
                        <a:t>Compensation</a:t>
                      </a:r>
                      <a:endParaRPr sz="180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733800">
                <a:tc>
                  <a:txBody>
                    <a:bodyPr/>
                    <a:lstStyle/>
                    <a:p>
                      <a:pPr marL="0" lvl="0" indent="0" rtl="0">
                        <a:spcBef>
                          <a:spcPts val="0"/>
                        </a:spcBef>
                        <a:spcAft>
                          <a:spcPts val="0"/>
                        </a:spcAft>
                        <a:buNone/>
                      </a:pPr>
                      <a:r>
                        <a:rPr lang="en-US" sz="1800">
                          <a:latin typeface="Century Gothic"/>
                          <a:ea typeface="Century Gothic"/>
                          <a:cs typeface="Century Gothic"/>
                          <a:sym typeface="Century Gothic"/>
                        </a:rPr>
                        <a:t>Health, Safety, and Environment </a:t>
                      </a:r>
                      <a:endParaRPr sz="180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1009450">
                <a:tc>
                  <a:txBody>
                    <a:bodyPr/>
                    <a:lstStyle/>
                    <a:p>
                      <a:pPr marL="0" lvl="0" indent="0" rtl="0">
                        <a:spcBef>
                          <a:spcPts val="0"/>
                        </a:spcBef>
                        <a:spcAft>
                          <a:spcPts val="0"/>
                        </a:spcAft>
                        <a:buNone/>
                      </a:pPr>
                      <a:r>
                        <a:rPr lang="en-US" sz="1800">
                          <a:latin typeface="Century Gothic"/>
                          <a:ea typeface="Century Gothic"/>
                          <a:cs typeface="Century Gothic"/>
                          <a:sym typeface="Century Gothic"/>
                        </a:rPr>
                        <a:t>Treatment of Individual Workers (Harassment, discrimination)</a:t>
                      </a:r>
                      <a:endParaRPr sz="180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733800">
                <a:tc>
                  <a:txBody>
                    <a:bodyPr/>
                    <a:lstStyle/>
                    <a:p>
                      <a:pPr marL="0" lvl="0" indent="0" rtl="0">
                        <a:spcBef>
                          <a:spcPts val="0"/>
                        </a:spcBef>
                        <a:spcAft>
                          <a:spcPts val="0"/>
                        </a:spcAft>
                        <a:buNone/>
                      </a:pPr>
                      <a:r>
                        <a:rPr lang="en-US" sz="1800">
                          <a:latin typeface="Century Gothic"/>
                          <a:ea typeface="Century Gothic"/>
                          <a:cs typeface="Century Gothic"/>
                          <a:sym typeface="Century Gothic"/>
                        </a:rPr>
                        <a:t>Treatment of groups of workers (unions)</a:t>
                      </a:r>
                      <a:endParaRPr sz="180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458150">
                <a:tc>
                  <a:txBody>
                    <a:bodyPr/>
                    <a:lstStyle/>
                    <a:p>
                      <a:pPr marL="0" lvl="0" indent="0" rtl="0">
                        <a:spcBef>
                          <a:spcPts val="0"/>
                        </a:spcBef>
                        <a:spcAft>
                          <a:spcPts val="0"/>
                        </a:spcAft>
                        <a:buNone/>
                      </a:pPr>
                      <a:r>
                        <a:rPr lang="en-US" sz="1800">
                          <a:latin typeface="Century Gothic"/>
                          <a:ea typeface="Century Gothic"/>
                          <a:cs typeface="Century Gothic"/>
                          <a:sym typeface="Century Gothic"/>
                        </a:rPr>
                        <a:t>Child and Forced Labor</a:t>
                      </a:r>
                      <a:endParaRPr sz="180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bl>
          </a:graphicData>
        </a:graphic>
      </p:graphicFrame>
      <p:pic>
        <p:nvPicPr>
          <p:cNvPr id="184" name="Google Shape;184;p23"/>
          <p:cNvPicPr preferRelativeResize="0"/>
          <p:nvPr/>
        </p:nvPicPr>
        <p:blipFill>
          <a:blip r:embed="rId3">
            <a:alphaModFix/>
          </a:blip>
          <a:stretch>
            <a:fillRect/>
          </a:stretch>
        </p:blipFill>
        <p:spPr>
          <a:xfrm>
            <a:off x="10937000" y="5796750"/>
            <a:ext cx="951325" cy="813450"/>
          </a:xfrm>
          <a:prstGeom prst="rect">
            <a:avLst/>
          </a:prstGeom>
          <a:noFill/>
          <a:ln>
            <a:noFill/>
          </a:ln>
        </p:spPr>
      </p:pic>
      <p:pic>
        <p:nvPicPr>
          <p:cNvPr id="9" name="Google Shape;110;p16"/>
          <p:cNvPicPr preferRelativeResize="0"/>
          <p:nvPr/>
        </p:nvPicPr>
        <p:blipFill>
          <a:blip r:embed="rId4">
            <a:alphaModFix/>
          </a:blip>
          <a:stretch>
            <a:fillRect/>
          </a:stretch>
        </p:blipFill>
        <p:spPr>
          <a:xfrm>
            <a:off x="10856687" y="144225"/>
            <a:ext cx="1117364" cy="151040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24"/>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Homework</a:t>
            </a:r>
            <a:endParaRPr sz="3400" i="0" u="none" strike="noStrike" cap="none" dirty="0">
              <a:solidFill>
                <a:schemeClr val="dk1"/>
              </a:solidFill>
              <a:latin typeface="Century Gothic"/>
              <a:ea typeface="Century Gothic"/>
              <a:cs typeface="Century Gothic"/>
              <a:sym typeface="Century Gothic"/>
            </a:endParaRPr>
          </a:p>
        </p:txBody>
      </p:sp>
      <p:sp>
        <p:nvSpPr>
          <p:cNvPr id="191" name="Google Shape;191;p24"/>
          <p:cNvSpPr txBox="1">
            <a:spLocks noGrp="1"/>
          </p:cNvSpPr>
          <p:nvPr>
            <p:ph type="body" idx="1"/>
          </p:nvPr>
        </p:nvSpPr>
        <p:spPr>
          <a:xfrm>
            <a:off x="693225" y="1729650"/>
            <a:ext cx="11195100" cy="4875000"/>
          </a:xfrm>
          <a:prstGeom prst="rect">
            <a:avLst/>
          </a:prstGeom>
          <a:noFill/>
          <a:ln>
            <a:noFill/>
          </a:ln>
        </p:spPr>
        <p:txBody>
          <a:bodyPr spcFirstLastPara="1" wrap="square" lIns="91425" tIns="45700" rIns="91425" bIns="45700" anchor="t" anchorCtr="0">
            <a:noAutofit/>
          </a:bodyPr>
          <a:lstStyle/>
          <a:p>
            <a:pPr marL="0" lvl="0" indent="0" rtl="0">
              <a:lnSpc>
                <a:spcPct val="145454"/>
              </a:lnSpc>
              <a:spcBef>
                <a:spcPts val="0"/>
              </a:spcBef>
              <a:spcAft>
                <a:spcPts val="0"/>
              </a:spcAft>
              <a:buClr>
                <a:schemeClr val="dk1"/>
              </a:buClr>
              <a:buSzPts val="1100"/>
              <a:buFont typeface="Arial"/>
              <a:buNone/>
            </a:pPr>
            <a:endParaRPr sz="1100" dirty="0">
              <a:latin typeface="Arial"/>
              <a:ea typeface="Arial"/>
              <a:cs typeface="Arial"/>
              <a:sym typeface="Arial"/>
            </a:endParaRPr>
          </a:p>
          <a:p>
            <a:pPr marL="76200" lvl="0" indent="0" rtl="0">
              <a:lnSpc>
                <a:spcPct val="145454"/>
              </a:lnSpc>
              <a:spcBef>
                <a:spcPts val="0"/>
              </a:spcBef>
              <a:spcAft>
                <a:spcPts val="0"/>
              </a:spcAft>
              <a:buNone/>
            </a:pPr>
            <a:r>
              <a:rPr lang="en-US" sz="700" dirty="0">
                <a:latin typeface="Arial"/>
                <a:ea typeface="Arial"/>
                <a:cs typeface="Arial"/>
                <a:sym typeface="Arial"/>
              </a:rPr>
              <a:t>     </a:t>
            </a:r>
            <a:endParaRPr sz="1100" b="1" dirty="0">
              <a:latin typeface="Arial"/>
              <a:ea typeface="Arial"/>
              <a:cs typeface="Arial"/>
              <a:sym typeface="Arial"/>
            </a:endParaRPr>
          </a:p>
          <a:p>
            <a:pPr marL="0" marR="0" lvl="0" indent="0" algn="l" rtl="0">
              <a:lnSpc>
                <a:spcPct val="90000"/>
              </a:lnSpc>
              <a:spcBef>
                <a:spcPts val="1000"/>
              </a:spcBef>
              <a:spcAft>
                <a:spcPts val="0"/>
              </a:spcAft>
              <a:buNone/>
            </a:pPr>
            <a:endParaRPr sz="24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p:txBody>
      </p:sp>
      <p:sp>
        <p:nvSpPr>
          <p:cNvPr id="194" name="Google Shape;194;p24"/>
          <p:cNvSpPr txBox="1"/>
          <p:nvPr/>
        </p:nvSpPr>
        <p:spPr>
          <a:xfrm>
            <a:off x="438900" y="2122575"/>
            <a:ext cx="11525100" cy="4255800"/>
          </a:xfrm>
          <a:prstGeom prst="rect">
            <a:avLst/>
          </a:prstGeom>
          <a:noFill/>
          <a:ln>
            <a:noFill/>
          </a:ln>
        </p:spPr>
        <p:txBody>
          <a:bodyPr spcFirstLastPara="1" wrap="square" lIns="91425" tIns="91425" rIns="91425" bIns="91425" anchor="ctr" anchorCtr="0">
            <a:noAutofit/>
          </a:bodyPr>
          <a:lstStyle/>
          <a:p>
            <a:pPr marL="0" lvl="0" indent="0" rtl="0">
              <a:lnSpc>
                <a:spcPct val="115000"/>
              </a:lnSpc>
              <a:spcBef>
                <a:spcPts val="0"/>
              </a:spcBef>
              <a:spcAft>
                <a:spcPts val="0"/>
              </a:spcAft>
              <a:buClr>
                <a:srgbClr val="000000"/>
              </a:buClr>
              <a:buSzPts val="1100"/>
              <a:buFont typeface="Arial"/>
              <a:buNone/>
            </a:pPr>
            <a:r>
              <a:rPr lang="en-US" sz="2400" b="1" i="1" dirty="0">
                <a:latin typeface="Century Gothic"/>
                <a:ea typeface="Century Gothic"/>
                <a:cs typeface="Century Gothic"/>
                <a:sym typeface="Century Gothic"/>
              </a:rPr>
              <a:t>DUE FOR LESSON 8:</a:t>
            </a:r>
            <a:r>
              <a:rPr lang="en-US" sz="2400" i="1" dirty="0">
                <a:latin typeface="Century Gothic"/>
                <a:ea typeface="Century Gothic"/>
                <a:cs typeface="Century Gothic"/>
                <a:sym typeface="Century Gothic"/>
              </a:rPr>
              <a:t> </a:t>
            </a:r>
            <a:r>
              <a:rPr lang="en-US" sz="2400" dirty="0">
                <a:latin typeface="Century Gothic"/>
                <a:ea typeface="Century Gothic"/>
                <a:cs typeface="Century Gothic"/>
                <a:sym typeface="Century Gothic"/>
              </a:rPr>
              <a:t> Read </a:t>
            </a:r>
            <a:r>
              <a:rPr lang="en-US" sz="2400" b="1" dirty="0">
                <a:latin typeface="Century Gothic"/>
                <a:ea typeface="Century Gothic"/>
                <a:cs typeface="Century Gothic"/>
                <a:sym typeface="Century Gothic"/>
              </a:rPr>
              <a:t>Chapter 11</a:t>
            </a:r>
            <a:r>
              <a:rPr lang="en-US" sz="2400" dirty="0">
                <a:latin typeface="Century Gothic"/>
                <a:ea typeface="Century Gothic"/>
                <a:cs typeface="Century Gothic"/>
                <a:sym typeface="Century Gothic"/>
              </a:rPr>
              <a:t> of </a:t>
            </a:r>
            <a:r>
              <a:rPr lang="en-US" sz="2400" i="1" dirty="0" err="1">
                <a:latin typeface="Century Gothic"/>
                <a:ea typeface="Century Gothic"/>
                <a:cs typeface="Century Gothic"/>
                <a:sym typeface="Century Gothic"/>
              </a:rPr>
              <a:t>Lyddie</a:t>
            </a:r>
            <a:r>
              <a:rPr lang="en-US" sz="2400" dirty="0">
                <a:latin typeface="Century Gothic"/>
                <a:ea typeface="Century Gothic"/>
                <a:cs typeface="Century Gothic"/>
                <a:sym typeface="Century Gothic"/>
              </a:rPr>
              <a:t> and complete </a:t>
            </a:r>
            <a:r>
              <a:rPr lang="en-US" sz="2400" b="1" dirty="0">
                <a:latin typeface="Century Gothic"/>
                <a:ea typeface="Century Gothic"/>
                <a:cs typeface="Century Gothic"/>
                <a:sym typeface="Century Gothic"/>
              </a:rPr>
              <a:t>Reader’s Notes </a:t>
            </a:r>
            <a:r>
              <a:rPr lang="en-US" sz="2400" dirty="0">
                <a:latin typeface="Century Gothic"/>
                <a:ea typeface="Century Gothic"/>
                <a:cs typeface="Century Gothic"/>
                <a:sym typeface="Century Gothic"/>
              </a:rPr>
              <a:t>for Chapter 11.</a:t>
            </a:r>
            <a:endParaRPr sz="2400" dirty="0">
              <a:latin typeface="Century Gothic"/>
              <a:ea typeface="Century Gothic"/>
              <a:cs typeface="Century Gothic"/>
              <a:sym typeface="Century Gothic"/>
            </a:endParaRPr>
          </a:p>
          <a:p>
            <a:pPr marL="0" lvl="0" indent="0" rtl="0">
              <a:lnSpc>
                <a:spcPct val="115000"/>
              </a:lnSpc>
              <a:spcBef>
                <a:spcPts val="0"/>
              </a:spcBef>
              <a:spcAft>
                <a:spcPts val="0"/>
              </a:spcAft>
              <a:buClr>
                <a:srgbClr val="000000"/>
              </a:buClr>
              <a:buSzPts val="1100"/>
              <a:buFont typeface="Arial"/>
              <a:buNone/>
            </a:pPr>
            <a:endParaRPr sz="2400" dirty="0">
              <a:latin typeface="Century Gothic"/>
              <a:ea typeface="Century Gothic"/>
              <a:cs typeface="Century Gothic"/>
              <a:sym typeface="Century Gothic"/>
            </a:endParaRPr>
          </a:p>
          <a:p>
            <a:pPr marL="0" lvl="0" indent="0" rtl="0">
              <a:lnSpc>
                <a:spcPct val="115000"/>
              </a:lnSpc>
              <a:spcBef>
                <a:spcPts val="0"/>
              </a:spcBef>
              <a:spcAft>
                <a:spcPts val="0"/>
              </a:spcAft>
              <a:buClr>
                <a:srgbClr val="000000"/>
              </a:buClr>
              <a:buSzPts val="1100"/>
              <a:buFont typeface="Arial"/>
              <a:buNone/>
            </a:pPr>
            <a:endParaRPr sz="2400" dirty="0">
              <a:latin typeface="Century Gothic"/>
              <a:ea typeface="Century Gothic"/>
              <a:cs typeface="Century Gothic"/>
              <a:sym typeface="Century Gothic"/>
            </a:endParaRPr>
          </a:p>
          <a:p>
            <a:pPr marL="0" lvl="0" indent="0" rtl="0">
              <a:lnSpc>
                <a:spcPct val="115000"/>
              </a:lnSpc>
              <a:spcBef>
                <a:spcPts val="0"/>
              </a:spcBef>
              <a:spcAft>
                <a:spcPts val="0"/>
              </a:spcAft>
              <a:buClr>
                <a:schemeClr val="dk1"/>
              </a:buClr>
              <a:buSzPts val="1100"/>
              <a:buFont typeface="Arial"/>
              <a:buNone/>
            </a:pPr>
            <a:r>
              <a:rPr lang="en-US" sz="2400" b="1" i="1" dirty="0">
                <a:solidFill>
                  <a:schemeClr val="dk1"/>
                </a:solidFill>
                <a:latin typeface="Century Gothic"/>
                <a:ea typeface="Century Gothic"/>
                <a:cs typeface="Century Gothic"/>
                <a:sym typeface="Century Gothic"/>
              </a:rPr>
              <a:t>DUE FOR LESSON 9:</a:t>
            </a:r>
            <a:r>
              <a:rPr lang="en-US" sz="2400" i="1" dirty="0">
                <a:solidFill>
                  <a:schemeClr val="dk1"/>
                </a:solidFill>
                <a:latin typeface="Century Gothic"/>
                <a:ea typeface="Century Gothic"/>
                <a:cs typeface="Century Gothic"/>
                <a:sym typeface="Century Gothic"/>
              </a:rPr>
              <a:t>  </a:t>
            </a:r>
            <a:r>
              <a:rPr lang="en-US" sz="2400" dirty="0">
                <a:solidFill>
                  <a:schemeClr val="dk1"/>
                </a:solidFill>
                <a:latin typeface="Century Gothic"/>
                <a:ea typeface="Century Gothic"/>
                <a:cs typeface="Century Gothic"/>
                <a:sym typeface="Century Gothic"/>
              </a:rPr>
              <a:t>Read </a:t>
            </a:r>
            <a:r>
              <a:rPr lang="en-US" sz="2400" b="1" dirty="0">
                <a:solidFill>
                  <a:schemeClr val="dk1"/>
                </a:solidFill>
                <a:latin typeface="Century Gothic"/>
                <a:ea typeface="Century Gothic"/>
                <a:cs typeface="Century Gothic"/>
                <a:sym typeface="Century Gothic"/>
              </a:rPr>
              <a:t>Chapters 12 and 13</a:t>
            </a:r>
            <a:r>
              <a:rPr lang="en-US" sz="2400" dirty="0">
                <a:solidFill>
                  <a:schemeClr val="dk1"/>
                </a:solidFill>
                <a:latin typeface="Century Gothic"/>
                <a:ea typeface="Century Gothic"/>
                <a:cs typeface="Century Gothic"/>
                <a:sym typeface="Century Gothic"/>
              </a:rPr>
              <a:t> of </a:t>
            </a:r>
            <a:r>
              <a:rPr lang="en-US" sz="2400" i="1" dirty="0" err="1">
                <a:solidFill>
                  <a:schemeClr val="dk1"/>
                </a:solidFill>
                <a:latin typeface="Century Gothic"/>
                <a:ea typeface="Century Gothic"/>
                <a:cs typeface="Century Gothic"/>
                <a:sym typeface="Century Gothic"/>
              </a:rPr>
              <a:t>Lyddie</a:t>
            </a:r>
            <a:r>
              <a:rPr lang="en-US" sz="2400" dirty="0">
                <a:solidFill>
                  <a:schemeClr val="dk1"/>
                </a:solidFill>
                <a:latin typeface="Century Gothic"/>
                <a:ea typeface="Century Gothic"/>
                <a:cs typeface="Century Gothic"/>
                <a:sym typeface="Century Gothic"/>
              </a:rPr>
              <a:t> and complete </a:t>
            </a:r>
            <a:r>
              <a:rPr lang="en-US" sz="2400" b="1" dirty="0">
                <a:solidFill>
                  <a:schemeClr val="dk1"/>
                </a:solidFill>
                <a:latin typeface="Century Gothic"/>
                <a:ea typeface="Century Gothic"/>
                <a:cs typeface="Century Gothic"/>
                <a:sym typeface="Century Gothic"/>
              </a:rPr>
              <a:t>Reader’s Notes </a:t>
            </a:r>
            <a:r>
              <a:rPr lang="en-US" sz="2400" dirty="0">
                <a:solidFill>
                  <a:schemeClr val="dk1"/>
                </a:solidFill>
                <a:latin typeface="Century Gothic"/>
                <a:ea typeface="Century Gothic"/>
                <a:cs typeface="Century Gothic"/>
                <a:sym typeface="Century Gothic"/>
              </a:rPr>
              <a:t>for Chapters 12 and 13.</a:t>
            </a:r>
            <a:endParaRPr sz="2400" dirty="0">
              <a:solidFill>
                <a:schemeClr val="dk1"/>
              </a:solidFill>
              <a:latin typeface="Century Gothic"/>
              <a:ea typeface="Century Gothic"/>
              <a:cs typeface="Century Gothic"/>
              <a:sym typeface="Century Gothic"/>
            </a:endParaRPr>
          </a:p>
          <a:p>
            <a:pPr marL="0" lvl="0" indent="0" rtl="0">
              <a:lnSpc>
                <a:spcPct val="115000"/>
              </a:lnSpc>
              <a:spcBef>
                <a:spcPts val="0"/>
              </a:spcBef>
              <a:spcAft>
                <a:spcPts val="0"/>
              </a:spcAft>
              <a:buClr>
                <a:schemeClr val="dk1"/>
              </a:buClr>
              <a:buSzPts val="1100"/>
              <a:buFont typeface="Arial"/>
              <a:buNone/>
            </a:pPr>
            <a:endParaRPr sz="2400" dirty="0">
              <a:solidFill>
                <a:schemeClr val="dk1"/>
              </a:solidFill>
              <a:latin typeface="Century Gothic"/>
              <a:ea typeface="Century Gothic"/>
              <a:cs typeface="Century Gothic"/>
              <a:sym typeface="Century Gothic"/>
            </a:endParaRPr>
          </a:p>
          <a:p>
            <a:pPr marL="0" lvl="0" indent="0" rtl="0">
              <a:lnSpc>
                <a:spcPct val="115000"/>
              </a:lnSpc>
              <a:spcBef>
                <a:spcPts val="0"/>
              </a:spcBef>
              <a:spcAft>
                <a:spcPts val="0"/>
              </a:spcAft>
              <a:buClr>
                <a:schemeClr val="dk1"/>
              </a:buClr>
              <a:buSzPts val="1100"/>
              <a:buFont typeface="Arial"/>
              <a:buNone/>
            </a:pPr>
            <a:endParaRPr sz="2400" b="1" dirty="0">
              <a:solidFill>
                <a:schemeClr val="dk1"/>
              </a:solidFill>
              <a:latin typeface="Century Gothic"/>
              <a:ea typeface="Century Gothic"/>
              <a:cs typeface="Century Gothic"/>
              <a:sym typeface="Century Gothic"/>
            </a:endParaRPr>
          </a:p>
          <a:p>
            <a:pPr marL="0" lvl="0" indent="0" rtl="0">
              <a:lnSpc>
                <a:spcPct val="115000"/>
              </a:lnSpc>
              <a:spcBef>
                <a:spcPts val="0"/>
              </a:spcBef>
              <a:spcAft>
                <a:spcPts val="0"/>
              </a:spcAft>
              <a:buClr>
                <a:schemeClr val="dk1"/>
              </a:buClr>
              <a:buSzPts val="1100"/>
              <a:buFont typeface="Arial"/>
              <a:buNone/>
            </a:pPr>
            <a:r>
              <a:rPr lang="en-US" sz="2400" b="1" dirty="0">
                <a:solidFill>
                  <a:schemeClr val="dk1"/>
                </a:solidFill>
                <a:latin typeface="Century Gothic"/>
                <a:ea typeface="Century Gothic"/>
                <a:cs typeface="Century Gothic"/>
                <a:sym typeface="Century Gothic"/>
              </a:rPr>
              <a:t>THERE WILL BE AN ASSESSMENT IN LESSON 9</a:t>
            </a:r>
            <a:endParaRPr sz="2400" b="1" dirty="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dirty="0"/>
          </a:p>
        </p:txBody>
      </p:sp>
      <p:pic>
        <p:nvPicPr>
          <p:cNvPr id="8" name="Google Shape;110;p16"/>
          <p:cNvPicPr preferRelativeResize="0"/>
          <p:nvPr/>
        </p:nvPicPr>
        <p:blipFill>
          <a:blip r:embed="rId3">
            <a:alphaModFix/>
          </a:blip>
          <a:stretch>
            <a:fillRect/>
          </a:stretch>
        </p:blipFill>
        <p:spPr>
          <a:xfrm>
            <a:off x="10856687" y="144225"/>
            <a:ext cx="1117364" cy="1510404"/>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25"/>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Autofit/>
          </a:bodyPr>
          <a:lstStyle/>
          <a:p>
            <a:pPr marL="0" lvl="0" indent="0">
              <a:spcBef>
                <a:spcPts val="0"/>
              </a:spcBef>
              <a:spcAft>
                <a:spcPts val="0"/>
              </a:spcAft>
              <a:buClr>
                <a:schemeClr val="dk1"/>
              </a:buClr>
              <a:buSzPts val="1100"/>
              <a:buFont typeface="Arial"/>
              <a:buNone/>
            </a:pPr>
            <a:r>
              <a:rPr lang="en-US" sz="3200">
                <a:latin typeface="Century Gothic"/>
                <a:ea typeface="Century Gothic"/>
                <a:cs typeface="Century Gothic"/>
                <a:sym typeface="Century Gothic"/>
              </a:rPr>
              <a:t>Small Group Block </a:t>
            </a:r>
            <a:endParaRPr/>
          </a:p>
        </p:txBody>
      </p:sp>
      <p:sp>
        <p:nvSpPr>
          <p:cNvPr id="201" name="Google Shape;201;p25"/>
          <p:cNvSpPr txBox="1">
            <a:spLocks noGrp="1"/>
          </p:cNvSpPr>
          <p:nvPr>
            <p:ph type="body" idx="1"/>
          </p:nvPr>
        </p:nvSpPr>
        <p:spPr>
          <a:xfrm>
            <a:off x="838200" y="1825625"/>
            <a:ext cx="10515600" cy="4351200"/>
          </a:xfrm>
          <a:prstGeom prst="rect">
            <a:avLst/>
          </a:prstGeom>
        </p:spPr>
        <p:txBody>
          <a:bodyPr spcFirstLastPara="1" wrap="square" lIns="91425" tIns="45700" rIns="91425" bIns="45700" anchor="t" anchorCtr="0">
            <a:noAutofit/>
          </a:bodyPr>
          <a:lstStyle/>
          <a:p>
            <a:pPr marL="0" lvl="0" indent="0">
              <a:spcBef>
                <a:spcPts val="1000"/>
              </a:spcBef>
              <a:spcAft>
                <a:spcPts val="0"/>
              </a:spcAft>
              <a:buNone/>
            </a:pPr>
            <a:endParaRPr/>
          </a:p>
        </p:txBody>
      </p:sp>
      <p:graphicFrame>
        <p:nvGraphicFramePr>
          <p:cNvPr id="202" name="Google Shape;202;p25"/>
          <p:cNvGraphicFramePr/>
          <p:nvPr/>
        </p:nvGraphicFramePr>
        <p:xfrm>
          <a:off x="636516" y="1561837"/>
          <a:ext cx="11105200" cy="4797150"/>
        </p:xfrm>
        <a:graphic>
          <a:graphicData uri="http://schemas.openxmlformats.org/drawingml/2006/table">
            <a:tbl>
              <a:tblPr firstRow="1" bandRow="1">
                <a:noFill/>
                <a:tableStyleId>{4DED458F-FBD6-43AA-AAAA-68F98F1B91EE}</a:tableStyleId>
              </a:tblPr>
              <a:tblGrid>
                <a:gridCol w="3891125">
                  <a:extLst>
                    <a:ext uri="{9D8B030D-6E8A-4147-A177-3AD203B41FA5}">
                      <a16:colId xmlns:a16="http://schemas.microsoft.com/office/drawing/2014/main" val="20000"/>
                    </a:ext>
                  </a:extLst>
                </a:gridCol>
                <a:gridCol w="3512350">
                  <a:extLst>
                    <a:ext uri="{9D8B030D-6E8A-4147-A177-3AD203B41FA5}">
                      <a16:colId xmlns:a16="http://schemas.microsoft.com/office/drawing/2014/main" val="20001"/>
                    </a:ext>
                  </a:extLst>
                </a:gridCol>
                <a:gridCol w="3701725">
                  <a:extLst>
                    <a:ext uri="{9D8B030D-6E8A-4147-A177-3AD203B41FA5}">
                      <a16:colId xmlns:a16="http://schemas.microsoft.com/office/drawing/2014/main" val="20002"/>
                    </a:ext>
                  </a:extLst>
                </a:gridCol>
              </a:tblGrid>
              <a:tr h="606950">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104755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104755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104755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104755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4"/>
          <p:cNvSpPr txBox="1">
            <a:spLocks noGrp="1"/>
          </p:cNvSpPr>
          <p:nvPr>
            <p:ph type="subTitle" idx="1"/>
          </p:nvPr>
        </p:nvSpPr>
        <p:spPr>
          <a:xfrm>
            <a:off x="618950" y="1559875"/>
            <a:ext cx="10691400" cy="53094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None/>
            </a:pPr>
            <a:r>
              <a:rPr lang="en-US" sz="2200" b="1" i="0" u="none" strike="noStrike" cap="none" dirty="0">
                <a:solidFill>
                  <a:schemeClr val="dk1"/>
                </a:solidFill>
                <a:latin typeface="Century Gothic"/>
                <a:ea typeface="Century Gothic"/>
                <a:cs typeface="Century Gothic"/>
                <a:sym typeface="Century Gothic"/>
              </a:rPr>
              <a:t>Preparing for Unit One: </a:t>
            </a:r>
            <a:r>
              <a:rPr lang="en-US" sz="2200" i="1" u="none" strike="noStrike" cap="none" dirty="0">
                <a:solidFill>
                  <a:schemeClr val="dk1"/>
                </a:solidFill>
                <a:latin typeface="Century Gothic"/>
                <a:ea typeface="Century Gothic"/>
                <a:cs typeface="Century Gothic"/>
                <a:sym typeface="Century Gothic"/>
              </a:rPr>
              <a:t>Materials and Student Pairings</a:t>
            </a:r>
            <a:endParaRPr sz="2200" i="1" dirty="0">
              <a:latin typeface="Century Gothic"/>
              <a:ea typeface="Century Gothic"/>
              <a:cs typeface="Century Gothic"/>
              <a:sym typeface="Century Gothic"/>
            </a:endParaRPr>
          </a:p>
          <a:p>
            <a:pPr marL="457200" marR="0" lvl="0" indent="-342900" algn="l" rtl="0">
              <a:lnSpc>
                <a:spcPct val="100000"/>
              </a:lnSpc>
              <a:spcBef>
                <a:spcPts val="1000"/>
              </a:spcBef>
              <a:spcAft>
                <a:spcPts val="0"/>
              </a:spcAft>
              <a:buSzPts val="1800"/>
              <a:buFont typeface="Century Gothic"/>
              <a:buChar char="●"/>
            </a:pPr>
            <a:r>
              <a:rPr lang="en-US" sz="1800" b="1" dirty="0">
                <a:latin typeface="Century Gothic"/>
                <a:ea typeface="Century Gothic"/>
                <a:cs typeface="Century Gothic"/>
                <a:sym typeface="Century Gothic"/>
              </a:rPr>
              <a:t>Checking for Understanding Chapters 9 and 10 entry task </a:t>
            </a:r>
            <a:r>
              <a:rPr lang="en-US" sz="1800" dirty="0">
                <a:latin typeface="Century Gothic"/>
                <a:ea typeface="Century Gothic"/>
                <a:cs typeface="Century Gothic"/>
                <a:sym typeface="Century Gothic"/>
              </a:rPr>
              <a:t>(one per student)</a:t>
            </a:r>
            <a:endParaRPr sz="1800" dirty="0">
              <a:latin typeface="Century Gothic"/>
              <a:ea typeface="Century Gothic"/>
              <a:cs typeface="Century Gothic"/>
              <a:sym typeface="Century Gothic"/>
            </a:endParaRPr>
          </a:p>
          <a:p>
            <a:pPr marL="457200" marR="0" lvl="0" indent="-342900" algn="l" rtl="0">
              <a:lnSpc>
                <a:spcPct val="10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Weaving Room Discussion Appointments handout </a:t>
            </a:r>
            <a:r>
              <a:rPr lang="en-US" sz="1800" dirty="0">
                <a:latin typeface="Century Gothic"/>
                <a:ea typeface="Century Gothic"/>
                <a:cs typeface="Century Gothic"/>
                <a:sym typeface="Century Gothic"/>
              </a:rPr>
              <a:t>(from Lesson 3)</a:t>
            </a:r>
            <a:endParaRPr sz="1800" dirty="0">
              <a:latin typeface="Century Gothic"/>
              <a:ea typeface="Century Gothic"/>
              <a:cs typeface="Century Gothic"/>
              <a:sym typeface="Century Gothic"/>
            </a:endParaRPr>
          </a:p>
          <a:p>
            <a:pPr marL="457200" marR="0" lvl="0" indent="-342900" algn="l" rtl="0">
              <a:lnSpc>
                <a:spcPct val="10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Working Conditions note cards </a:t>
            </a:r>
            <a:r>
              <a:rPr lang="en-US" sz="1800" dirty="0">
                <a:latin typeface="Century Gothic"/>
                <a:ea typeface="Century Gothic"/>
                <a:cs typeface="Century Gothic"/>
                <a:sym typeface="Century Gothic"/>
              </a:rPr>
              <a:t>(one set per pair; teacher-created; see Supporting Materials)</a:t>
            </a:r>
            <a:endParaRPr sz="1800" dirty="0">
              <a:latin typeface="Century Gothic"/>
              <a:ea typeface="Century Gothic"/>
              <a:cs typeface="Century Gothic"/>
              <a:sym typeface="Century Gothic"/>
            </a:endParaRPr>
          </a:p>
          <a:p>
            <a:pPr marL="457200" marR="0" lvl="0" indent="-342900" algn="l" rtl="0">
              <a:lnSpc>
                <a:spcPct val="10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Reading Closely: Guiding Questions handout </a:t>
            </a:r>
            <a:r>
              <a:rPr lang="en-US" sz="1800" dirty="0">
                <a:latin typeface="Century Gothic"/>
                <a:ea typeface="Century Gothic"/>
                <a:cs typeface="Century Gothic"/>
                <a:sym typeface="Century Gothic"/>
              </a:rPr>
              <a:t>(from Odell Education; also see stand-alone document on </a:t>
            </a:r>
            <a:r>
              <a:rPr lang="en-US" sz="1800" dirty="0" err="1">
                <a:latin typeface="Century Gothic"/>
                <a:ea typeface="Century Gothic"/>
                <a:cs typeface="Century Gothic"/>
                <a:sym typeface="Century Gothic"/>
              </a:rPr>
              <a:t>EngageNY.org</a:t>
            </a:r>
            <a:r>
              <a:rPr lang="en-US" sz="1800" dirty="0">
                <a:latin typeface="Century Gothic"/>
                <a:ea typeface="Century Gothic"/>
                <a:cs typeface="Century Gothic"/>
                <a:sym typeface="Century Gothic"/>
              </a:rPr>
              <a:t> and </a:t>
            </a:r>
            <a:r>
              <a:rPr lang="en-US" sz="1800" dirty="0" err="1">
                <a:latin typeface="Century Gothic"/>
                <a:ea typeface="Century Gothic"/>
                <a:cs typeface="Century Gothic"/>
                <a:sym typeface="Century Gothic"/>
              </a:rPr>
              <a:t>odelleducation.com</a:t>
            </a:r>
            <a:r>
              <a:rPr lang="en-US" sz="1800" dirty="0">
                <a:latin typeface="Century Gothic"/>
                <a:ea typeface="Century Gothic"/>
                <a:cs typeface="Century Gothic"/>
                <a:sym typeface="Century Gothic"/>
              </a:rPr>
              <a:t>/resources) (one per student)</a:t>
            </a:r>
            <a:endParaRPr sz="1800" dirty="0">
              <a:latin typeface="Century Gothic"/>
              <a:ea typeface="Century Gothic"/>
              <a:cs typeface="Century Gothic"/>
              <a:sym typeface="Century Gothic"/>
            </a:endParaRPr>
          </a:p>
          <a:p>
            <a:pPr marL="457200" marR="0" lvl="0" indent="-342900" algn="l" rtl="0">
              <a:lnSpc>
                <a:spcPct val="100000"/>
              </a:lnSpc>
              <a:spcBef>
                <a:spcPts val="0"/>
              </a:spcBef>
              <a:spcAft>
                <a:spcPts val="0"/>
              </a:spcAft>
              <a:buSzPts val="1800"/>
              <a:buFont typeface="Century Gothic"/>
              <a:buChar char="●"/>
            </a:pPr>
            <a:r>
              <a:rPr lang="en-US" sz="1800" dirty="0">
                <a:latin typeface="Century Gothic"/>
                <a:ea typeface="Century Gothic"/>
                <a:cs typeface="Century Gothic"/>
                <a:sym typeface="Century Gothic"/>
              </a:rPr>
              <a:t>Document camera</a:t>
            </a:r>
            <a:endParaRPr sz="1800" dirty="0">
              <a:latin typeface="Century Gothic"/>
              <a:ea typeface="Century Gothic"/>
              <a:cs typeface="Century Gothic"/>
              <a:sym typeface="Century Gothic"/>
            </a:endParaRPr>
          </a:p>
          <a:p>
            <a:pPr marL="457200" marR="0" lvl="0" indent="-342900" algn="l" rtl="0">
              <a:lnSpc>
                <a:spcPct val="100000"/>
              </a:lnSpc>
              <a:spcBef>
                <a:spcPts val="0"/>
              </a:spcBef>
              <a:spcAft>
                <a:spcPts val="0"/>
              </a:spcAft>
              <a:buSzPts val="1800"/>
              <a:buFont typeface="Century Gothic"/>
              <a:buChar char="●"/>
            </a:pPr>
            <a:r>
              <a:rPr lang="en-US" sz="1800" i="1" dirty="0" err="1">
                <a:latin typeface="Century Gothic"/>
                <a:ea typeface="Century Gothic"/>
                <a:cs typeface="Century Gothic"/>
                <a:sym typeface="Century Gothic"/>
              </a:rPr>
              <a:t>Lyddie</a:t>
            </a:r>
            <a:r>
              <a:rPr lang="en-US" sz="1800" i="1" dirty="0">
                <a:latin typeface="Century Gothic"/>
                <a:ea typeface="Century Gothic"/>
                <a:cs typeface="Century Gothic"/>
                <a:sym typeface="Century Gothic"/>
              </a:rPr>
              <a:t> </a:t>
            </a:r>
            <a:r>
              <a:rPr lang="en-US" sz="1800" dirty="0">
                <a:latin typeface="Century Gothic"/>
                <a:ea typeface="Century Gothic"/>
                <a:cs typeface="Century Gothic"/>
                <a:sym typeface="Century Gothic"/>
              </a:rPr>
              <a:t>(book; one per student; focus on pages 75 and 76)</a:t>
            </a:r>
            <a:endParaRPr sz="1800" dirty="0">
              <a:latin typeface="Century Gothic"/>
              <a:ea typeface="Century Gothic"/>
              <a:cs typeface="Century Gothic"/>
              <a:sym typeface="Century Gothic"/>
            </a:endParaRPr>
          </a:p>
          <a:p>
            <a:pPr marL="457200" marR="0" lvl="0" indent="-342900" algn="l" rtl="0">
              <a:lnSpc>
                <a:spcPct val="10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Chapter 10 of </a:t>
            </a:r>
            <a:r>
              <a:rPr lang="en-US" sz="1800" b="1" i="1" dirty="0" err="1">
                <a:latin typeface="Century Gothic"/>
                <a:ea typeface="Century Gothic"/>
                <a:cs typeface="Century Gothic"/>
                <a:sym typeface="Century Gothic"/>
              </a:rPr>
              <a:t>Lyddie</a:t>
            </a:r>
            <a:r>
              <a:rPr lang="en-US" sz="1800" b="1" dirty="0">
                <a:latin typeface="Century Gothic"/>
                <a:ea typeface="Century Gothic"/>
                <a:cs typeface="Century Gothic"/>
                <a:sym typeface="Century Gothic"/>
              </a:rPr>
              <a:t> Text-Dependent Questions </a:t>
            </a:r>
            <a:r>
              <a:rPr lang="en-US" sz="1800" dirty="0">
                <a:latin typeface="Century Gothic"/>
                <a:ea typeface="Century Gothic"/>
                <a:cs typeface="Century Gothic"/>
                <a:sym typeface="Century Gothic"/>
              </a:rPr>
              <a:t>(one per student)</a:t>
            </a:r>
            <a:endParaRPr sz="1800" dirty="0">
              <a:latin typeface="Century Gothic"/>
              <a:ea typeface="Century Gothic"/>
              <a:cs typeface="Century Gothic"/>
              <a:sym typeface="Century Gothic"/>
            </a:endParaRPr>
          </a:p>
          <a:p>
            <a:pPr marL="457200" marR="0" lvl="0" indent="-342900" algn="l" rtl="0">
              <a:lnSpc>
                <a:spcPct val="10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Chapter 10 of </a:t>
            </a:r>
            <a:r>
              <a:rPr lang="en-US" sz="1800" b="1" i="1" dirty="0" err="1">
                <a:latin typeface="Century Gothic"/>
                <a:ea typeface="Century Gothic"/>
                <a:cs typeface="Century Gothic"/>
                <a:sym typeface="Century Gothic"/>
              </a:rPr>
              <a:t>Lyddie</a:t>
            </a:r>
            <a:r>
              <a:rPr lang="en-US" sz="1800" b="1" dirty="0">
                <a:latin typeface="Century Gothic"/>
                <a:ea typeface="Century Gothic"/>
                <a:cs typeface="Century Gothic"/>
                <a:sym typeface="Century Gothic"/>
              </a:rPr>
              <a:t> Close Reading Guide </a:t>
            </a:r>
            <a:r>
              <a:rPr lang="en-US" sz="1800" dirty="0">
                <a:latin typeface="Century Gothic"/>
                <a:ea typeface="Century Gothic"/>
                <a:cs typeface="Century Gothic"/>
                <a:sym typeface="Century Gothic"/>
              </a:rPr>
              <a:t>(for Teacher Reference)</a:t>
            </a:r>
            <a:endParaRPr sz="1800" dirty="0">
              <a:latin typeface="Century Gothic"/>
              <a:ea typeface="Century Gothic"/>
              <a:cs typeface="Century Gothic"/>
              <a:sym typeface="Century Gothic"/>
            </a:endParaRPr>
          </a:p>
          <a:p>
            <a:pPr marL="457200" marR="0" lvl="0" indent="-342900" algn="l" rtl="0">
              <a:lnSpc>
                <a:spcPct val="10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Working Conditions anchor chart, student version </a:t>
            </a:r>
            <a:r>
              <a:rPr lang="en-US" sz="1800" dirty="0">
                <a:latin typeface="Century Gothic"/>
                <a:ea typeface="Century Gothic"/>
                <a:cs typeface="Century Gothic"/>
                <a:sym typeface="Century Gothic"/>
              </a:rPr>
              <a:t>(begun in Lesson 1)</a:t>
            </a:r>
            <a:endParaRPr sz="1800" dirty="0">
              <a:latin typeface="Century Gothic"/>
              <a:ea typeface="Century Gothic"/>
              <a:cs typeface="Century Gothic"/>
              <a:sym typeface="Century Gothic"/>
            </a:endParaRPr>
          </a:p>
          <a:p>
            <a:pPr marL="457200" marR="0" lvl="0" indent="-342900" algn="l" rtl="0">
              <a:lnSpc>
                <a:spcPct val="10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Working Conditions anchor chart </a:t>
            </a:r>
            <a:r>
              <a:rPr lang="en-US" sz="1800" dirty="0">
                <a:latin typeface="Century Gothic"/>
                <a:ea typeface="Century Gothic"/>
                <a:cs typeface="Century Gothic"/>
                <a:sym typeface="Century Gothic"/>
              </a:rPr>
              <a:t>(begun in Lesson 1)</a:t>
            </a:r>
            <a:endParaRPr sz="1800" dirty="0">
              <a:latin typeface="Century Gothic"/>
              <a:ea typeface="Century Gothic"/>
              <a:cs typeface="Century Gothic"/>
              <a:sym typeface="Century Gothic"/>
            </a:endParaRPr>
          </a:p>
          <a:p>
            <a:pPr marL="457200" marR="0" lvl="0" indent="-342900" algn="l" rtl="0">
              <a:lnSpc>
                <a:spcPct val="100000"/>
              </a:lnSpc>
              <a:spcBef>
                <a:spcPts val="0"/>
              </a:spcBef>
              <a:spcAft>
                <a:spcPts val="0"/>
              </a:spcAft>
              <a:buSzPts val="1800"/>
              <a:buFont typeface="Century Gothic"/>
              <a:buChar char="●"/>
            </a:pPr>
            <a:r>
              <a:rPr lang="en-US" sz="1800" b="1" i="1" dirty="0" err="1">
                <a:latin typeface="Century Gothic"/>
                <a:ea typeface="Century Gothic"/>
                <a:cs typeface="Century Gothic"/>
                <a:sym typeface="Century Gothic"/>
              </a:rPr>
              <a:t>Lyddie</a:t>
            </a:r>
            <a:r>
              <a:rPr lang="en-US" sz="1800" b="1" dirty="0">
                <a:latin typeface="Century Gothic"/>
                <a:ea typeface="Century Gothic"/>
                <a:cs typeface="Century Gothic"/>
                <a:sym typeface="Century Gothic"/>
              </a:rPr>
              <a:t> Reader’s Notes, Chapter 11 </a:t>
            </a:r>
            <a:r>
              <a:rPr lang="en-US" sz="1800" dirty="0">
                <a:latin typeface="Century Gothic"/>
                <a:ea typeface="Century Gothic"/>
                <a:cs typeface="Century Gothic"/>
                <a:sym typeface="Century Gothic"/>
              </a:rPr>
              <a:t>(one per student)</a:t>
            </a:r>
            <a:endParaRPr sz="1800" dirty="0">
              <a:latin typeface="Century Gothic"/>
              <a:ea typeface="Century Gothic"/>
              <a:cs typeface="Century Gothic"/>
              <a:sym typeface="Century Gothic"/>
            </a:endParaRPr>
          </a:p>
          <a:p>
            <a:pPr marL="457200" marR="0" lvl="0" indent="-342900" algn="l" rtl="0">
              <a:lnSpc>
                <a:spcPct val="100000"/>
              </a:lnSpc>
              <a:spcBef>
                <a:spcPts val="0"/>
              </a:spcBef>
              <a:spcAft>
                <a:spcPts val="0"/>
              </a:spcAft>
              <a:buSzPts val="1800"/>
              <a:buFont typeface="Century Gothic"/>
              <a:buChar char="●"/>
            </a:pPr>
            <a:r>
              <a:rPr lang="en-US" sz="1800" b="1" i="1" dirty="0" err="1">
                <a:latin typeface="Century Gothic"/>
                <a:ea typeface="Century Gothic"/>
                <a:cs typeface="Century Gothic"/>
                <a:sym typeface="Century Gothic"/>
              </a:rPr>
              <a:t>Lyddie</a:t>
            </a:r>
            <a:r>
              <a:rPr lang="en-US" sz="1800" b="1" i="1" dirty="0">
                <a:latin typeface="Century Gothic"/>
                <a:ea typeface="Century Gothic"/>
                <a:cs typeface="Century Gothic"/>
                <a:sym typeface="Century Gothic"/>
              </a:rPr>
              <a:t> </a:t>
            </a:r>
            <a:r>
              <a:rPr lang="en-US" sz="1800" b="1" dirty="0">
                <a:latin typeface="Century Gothic"/>
                <a:ea typeface="Century Gothic"/>
                <a:cs typeface="Century Gothic"/>
                <a:sym typeface="Century Gothic"/>
              </a:rPr>
              <a:t>Reader’s Notes, Chapter 11, Teacher’s Edition </a:t>
            </a:r>
            <a:r>
              <a:rPr lang="en-US" sz="1800" dirty="0">
                <a:latin typeface="Century Gothic"/>
                <a:ea typeface="Century Gothic"/>
                <a:cs typeface="Century Gothic"/>
                <a:sym typeface="Century Gothic"/>
              </a:rPr>
              <a:t>(for Teacher Reference)</a:t>
            </a:r>
            <a:endParaRPr sz="1800" dirty="0">
              <a:latin typeface="Century Gothic"/>
              <a:ea typeface="Century Gothic"/>
              <a:cs typeface="Century Gothic"/>
              <a:sym typeface="Century Gothic"/>
            </a:endParaRPr>
          </a:p>
          <a:p>
            <a:pPr marL="914400" marR="0" lvl="0" indent="0" algn="l" rtl="0">
              <a:lnSpc>
                <a:spcPct val="90000"/>
              </a:lnSpc>
              <a:spcBef>
                <a:spcPts val="1000"/>
              </a:spcBef>
              <a:spcAft>
                <a:spcPts val="0"/>
              </a:spcAft>
              <a:buNone/>
            </a:pPr>
            <a:endParaRPr sz="1800" dirty="0">
              <a:latin typeface="Times New Roman"/>
              <a:ea typeface="Times New Roman"/>
              <a:cs typeface="Times New Roman"/>
              <a:sym typeface="Times New Roman"/>
            </a:endParaRPr>
          </a:p>
        </p:txBody>
      </p:sp>
      <p:sp>
        <p:nvSpPr>
          <p:cNvPr id="96" name="Google Shape;96;p14"/>
          <p:cNvSpPr txBox="1">
            <a:spLocks noGrp="1"/>
          </p:cNvSpPr>
          <p:nvPr>
            <p:ph type="title" idx="4294967295"/>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1: Lesson 7</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15"/>
          <p:cNvSpPr txBox="1">
            <a:spLocks noGrp="1"/>
          </p:cNvSpPr>
          <p:nvPr>
            <p:ph type="ctrTitle"/>
          </p:nvPr>
        </p:nvSpPr>
        <p:spPr>
          <a:xfrm>
            <a:off x="1524000" y="2418598"/>
            <a:ext cx="9144000" cy="20208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sz="5600" b="1">
                <a:latin typeface="Century Gothic"/>
                <a:ea typeface="Century Gothic"/>
                <a:cs typeface="Century Gothic"/>
                <a:sym typeface="Century Gothic"/>
              </a:rPr>
              <a:t>Grade 7: Module 2: </a:t>
            </a:r>
            <a:endParaRPr sz="5600" b="1">
              <a:latin typeface="Century Gothic"/>
              <a:ea typeface="Century Gothic"/>
              <a:cs typeface="Century Gothic"/>
              <a:sym typeface="Century Gothic"/>
            </a:endParaRPr>
          </a:p>
          <a:p>
            <a:pPr marL="0" lvl="0" indent="0" rtl="0">
              <a:spcBef>
                <a:spcPts val="0"/>
              </a:spcBef>
              <a:spcAft>
                <a:spcPts val="0"/>
              </a:spcAft>
              <a:buClr>
                <a:schemeClr val="dk1"/>
              </a:buClr>
              <a:buSzPts val="4500"/>
              <a:buFont typeface="Overlock"/>
              <a:buNone/>
            </a:pPr>
            <a:r>
              <a:rPr lang="en-US" sz="5600" b="1">
                <a:latin typeface="Century Gothic"/>
                <a:ea typeface="Century Gothic"/>
                <a:cs typeface="Century Gothic"/>
                <a:sym typeface="Century Gothic"/>
              </a:rPr>
              <a:t>Unit 1: Lesson 7</a:t>
            </a:r>
            <a:endParaRPr sz="5600" b="1"/>
          </a:p>
        </p:txBody>
      </p:sp>
      <p:pic>
        <p:nvPicPr>
          <p:cNvPr id="3" name="Picture 2">
            <a:extLst>
              <a:ext uri="{FF2B5EF4-FFF2-40B4-BE49-F238E27FC236}">
                <a16:creationId xmlns:a16="http://schemas.microsoft.com/office/drawing/2014/main" id="{36167A8E-5735-4EA4-81A1-FD091CC9C0B9}"/>
              </a:ext>
            </a:extLst>
          </p:cNvPr>
          <p:cNvPicPr>
            <a:picLocks noChangeAspect="1"/>
          </p:cNvPicPr>
          <p:nvPr/>
        </p:nvPicPr>
        <p:blipFill>
          <a:blip r:embed="rId3"/>
          <a:stretch>
            <a:fillRect/>
          </a:stretch>
        </p:blipFill>
        <p:spPr>
          <a:xfrm>
            <a:off x="4770395" y="854243"/>
            <a:ext cx="2651210" cy="156435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16"/>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a:latin typeface="Century Gothic"/>
                <a:ea typeface="Century Gothic"/>
                <a:cs typeface="Century Gothic"/>
                <a:sym typeface="Century Gothic"/>
              </a:rPr>
              <a:t>Hello</a:t>
            </a:r>
            <a:r>
              <a:rPr lang="en-US" sz="4200" b="1" i="0" u="none" strike="noStrike" cap="none">
                <a:solidFill>
                  <a:schemeClr val="dk1"/>
                </a:solidFill>
                <a:latin typeface="Century Gothic"/>
                <a:ea typeface="Century Gothic"/>
                <a:cs typeface="Century Gothic"/>
                <a:sym typeface="Century Gothic"/>
              </a:rPr>
              <a:t>, </a:t>
            </a:r>
            <a:r>
              <a:rPr lang="en-US" sz="4200" b="1">
                <a:latin typeface="Century Gothic"/>
                <a:ea typeface="Century Gothic"/>
                <a:cs typeface="Century Gothic"/>
                <a:sym typeface="Century Gothic"/>
              </a:rPr>
              <a:t>S</a:t>
            </a:r>
            <a:r>
              <a:rPr lang="en-US" sz="4200" b="1" i="0" u="none" strike="noStrike" cap="none">
                <a:solidFill>
                  <a:schemeClr val="dk1"/>
                </a:solidFill>
                <a:latin typeface="Century Gothic"/>
                <a:ea typeface="Century Gothic"/>
                <a:cs typeface="Century Gothic"/>
                <a:sym typeface="Century Gothic"/>
              </a:rPr>
              <a:t>tudents!</a:t>
            </a:r>
            <a:endParaRPr sz="4200" b="1" i="0" u="none" strike="noStrike" cap="none">
              <a:solidFill>
                <a:schemeClr val="dk1"/>
              </a:solidFill>
              <a:latin typeface="Century Gothic"/>
              <a:ea typeface="Century Gothic"/>
              <a:cs typeface="Century Gothic"/>
              <a:sym typeface="Century Gothic"/>
            </a:endParaRPr>
          </a:p>
        </p:txBody>
      </p:sp>
      <p:sp>
        <p:nvSpPr>
          <p:cNvPr id="109" name="Google Shape;109;p16"/>
          <p:cNvSpPr txBox="1">
            <a:spLocks noGrp="1"/>
          </p:cNvSpPr>
          <p:nvPr>
            <p:ph type="subTitle" idx="1"/>
          </p:nvPr>
        </p:nvSpPr>
        <p:spPr>
          <a:xfrm>
            <a:off x="869800" y="1817775"/>
            <a:ext cx="10484100" cy="48054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solidFill>
                <a:srgbClr val="333333"/>
              </a:solidFill>
              <a:highlight>
                <a:srgbClr val="FFFFFF"/>
              </a:highlight>
              <a:latin typeface="Century Gothic"/>
              <a:ea typeface="Century Gothic"/>
              <a:cs typeface="Century Gothic"/>
              <a:sym typeface="Century Gothic"/>
            </a:endParaRPr>
          </a:p>
          <a:p>
            <a:pPr marL="0" lvl="0" indent="0" algn="l" rtl="0">
              <a:spcBef>
                <a:spcPts val="1000"/>
              </a:spcBef>
              <a:spcAft>
                <a:spcPts val="0"/>
              </a:spcAft>
              <a:buNone/>
            </a:pPr>
            <a:r>
              <a:rPr lang="en-US" dirty="0">
                <a:latin typeface="Century Gothic"/>
                <a:ea typeface="Century Gothic"/>
                <a:cs typeface="Century Gothic"/>
                <a:sym typeface="Century Gothic"/>
              </a:rPr>
              <a:t>In this lesson, we will begin to focus on working conditions in the mill and how they affect </a:t>
            </a:r>
            <a:r>
              <a:rPr lang="en-US" dirty="0" err="1">
                <a:latin typeface="Century Gothic"/>
                <a:ea typeface="Century Gothic"/>
                <a:cs typeface="Century Gothic"/>
                <a:sym typeface="Century Gothic"/>
              </a:rPr>
              <a:t>Lyddie</a:t>
            </a:r>
            <a:r>
              <a:rPr lang="en-US" dirty="0">
                <a:latin typeface="Century Gothic"/>
                <a:ea typeface="Century Gothic"/>
                <a:cs typeface="Century Gothic"/>
                <a:sym typeface="Century Gothic"/>
              </a:rPr>
              <a:t>.</a:t>
            </a:r>
            <a:endParaRPr dirty="0">
              <a:solidFill>
                <a:srgbClr val="333333"/>
              </a:solidFill>
              <a:highlight>
                <a:schemeClr val="lt1"/>
              </a:highlight>
              <a:latin typeface="Century Gothic"/>
              <a:ea typeface="Century Gothic"/>
              <a:cs typeface="Century Gothic"/>
              <a:sym typeface="Century Gothic"/>
            </a:endParaRPr>
          </a:p>
          <a:p>
            <a:pPr marL="0" lvl="0" indent="0" algn="l" rtl="0">
              <a:spcBef>
                <a:spcPts val="1000"/>
              </a:spcBef>
              <a:spcAft>
                <a:spcPts val="0"/>
              </a:spcAft>
              <a:buNone/>
            </a:pPr>
            <a:endParaRPr dirty="0">
              <a:solidFill>
                <a:srgbClr val="333333"/>
              </a:solidFill>
              <a:highlight>
                <a:schemeClr val="lt1"/>
              </a:highlight>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r>
              <a:rPr lang="en-US" i="0" u="none" strike="noStrike" cap="none" dirty="0">
                <a:solidFill>
                  <a:schemeClr val="dk1"/>
                </a:solidFill>
                <a:latin typeface="Century Gothic"/>
                <a:ea typeface="Century Gothic"/>
                <a:cs typeface="Century Gothic"/>
                <a:sym typeface="Century Gothic"/>
              </a:rPr>
              <a:t>Here is what </a:t>
            </a:r>
            <a:r>
              <a:rPr lang="en-US" dirty="0">
                <a:latin typeface="Century Gothic"/>
                <a:ea typeface="Century Gothic"/>
                <a:cs typeface="Century Gothic"/>
                <a:sym typeface="Century Gothic"/>
              </a:rPr>
              <a:t>we will </a:t>
            </a:r>
            <a:r>
              <a:rPr lang="en-US" i="0" u="none" strike="noStrike" cap="none" dirty="0">
                <a:solidFill>
                  <a:schemeClr val="dk1"/>
                </a:solidFill>
                <a:latin typeface="Century Gothic"/>
                <a:ea typeface="Century Gothic"/>
                <a:cs typeface="Century Gothic"/>
                <a:sym typeface="Century Gothic"/>
              </a:rPr>
              <a:t>do today:</a:t>
            </a:r>
            <a:endParaRPr i="0" u="none" strike="noStrike" cap="none" dirty="0">
              <a:solidFill>
                <a:schemeClr val="dk1"/>
              </a:solidFill>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AutoNum type="arabicPeriod"/>
            </a:pPr>
            <a:r>
              <a:rPr lang="en-US" dirty="0">
                <a:latin typeface="Century Gothic"/>
                <a:ea typeface="Century Gothic"/>
                <a:cs typeface="Century Gothic"/>
                <a:sym typeface="Century Gothic"/>
              </a:rPr>
              <a:t>Check for understanding of chapters 9 and 10</a:t>
            </a:r>
            <a:endParaRPr dirty="0">
              <a:latin typeface="Century Gothic"/>
              <a:ea typeface="Century Gothic"/>
              <a:cs typeface="Century Gothic"/>
              <a:sym typeface="Century Gothic"/>
            </a:endParaRPr>
          </a:p>
          <a:p>
            <a:pPr marL="457200" marR="0" lvl="0" indent="-381000" algn="l" rtl="0">
              <a:lnSpc>
                <a:spcPct val="80000"/>
              </a:lnSpc>
              <a:spcBef>
                <a:spcPts val="0"/>
              </a:spcBef>
              <a:spcAft>
                <a:spcPts val="0"/>
              </a:spcAft>
              <a:buSzPts val="2400"/>
              <a:buFont typeface="Century Gothic"/>
              <a:buAutoNum type="arabicPeriod"/>
            </a:pPr>
            <a:r>
              <a:rPr lang="en-US" dirty="0">
                <a:latin typeface="Century Gothic"/>
                <a:ea typeface="Century Gothic"/>
                <a:cs typeface="Century Gothic"/>
                <a:sym typeface="Century Gothic"/>
              </a:rPr>
              <a:t>Close reading</a:t>
            </a:r>
            <a:endParaRPr dirty="0">
              <a:latin typeface="Century Gothic"/>
              <a:ea typeface="Century Gothic"/>
              <a:cs typeface="Century Gothic"/>
              <a:sym typeface="Century Gothic"/>
            </a:endParaRPr>
          </a:p>
          <a:p>
            <a:pPr marL="457200" marR="0" lvl="0" indent="-381000" algn="l" rtl="0">
              <a:lnSpc>
                <a:spcPct val="80000"/>
              </a:lnSpc>
              <a:spcBef>
                <a:spcPts val="0"/>
              </a:spcBef>
              <a:spcAft>
                <a:spcPts val="0"/>
              </a:spcAft>
              <a:buSzPts val="2400"/>
              <a:buFont typeface="Century Gothic"/>
              <a:buAutoNum type="arabicPeriod"/>
            </a:pPr>
            <a:r>
              <a:rPr lang="en-US" dirty="0">
                <a:latin typeface="Century Gothic"/>
                <a:ea typeface="Century Gothic"/>
                <a:cs typeface="Century Gothic"/>
                <a:sym typeface="Century Gothic"/>
              </a:rPr>
              <a:t>Add to </a:t>
            </a:r>
            <a:r>
              <a:rPr lang="en-US" b="1" dirty="0">
                <a:latin typeface="Century Gothic"/>
                <a:ea typeface="Century Gothic"/>
                <a:cs typeface="Century Gothic"/>
                <a:sym typeface="Century Gothic"/>
              </a:rPr>
              <a:t>Working Conditions Anchor Chart</a:t>
            </a:r>
            <a:endParaRPr b="1" dirty="0">
              <a:latin typeface="Century Gothic"/>
              <a:ea typeface="Century Gothic"/>
              <a:cs typeface="Century Gothic"/>
              <a:sym typeface="Century Gothic"/>
            </a:endParaRPr>
          </a:p>
          <a:p>
            <a:pPr marL="0" marR="0" lvl="0" indent="0" algn="l" rtl="0">
              <a:lnSpc>
                <a:spcPct val="80000"/>
              </a:lnSpc>
              <a:spcBef>
                <a:spcPts val="1000"/>
              </a:spcBef>
              <a:spcAft>
                <a:spcPts val="0"/>
              </a:spcAft>
              <a:buNone/>
            </a:pPr>
            <a:endParaRPr dirty="0">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dirty="0">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dirty="0">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i="1" dirty="0">
              <a:latin typeface="Century Gothic"/>
              <a:ea typeface="Century Gothic"/>
              <a:cs typeface="Century Gothic"/>
              <a:sym typeface="Century Gothic"/>
            </a:endParaRPr>
          </a:p>
          <a:p>
            <a:pPr marL="0" marR="0" lvl="0" indent="0" algn="l" rtl="0">
              <a:lnSpc>
                <a:spcPct val="80000"/>
              </a:lnSpc>
              <a:spcBef>
                <a:spcPts val="1000"/>
              </a:spcBef>
              <a:spcAft>
                <a:spcPts val="1000"/>
              </a:spcAft>
              <a:buNone/>
            </a:pPr>
            <a:endParaRPr i="0" u="none" strike="noStrike" cap="none" dirty="0">
              <a:solidFill>
                <a:schemeClr val="dk1"/>
              </a:solidFill>
              <a:latin typeface="Century Gothic"/>
              <a:ea typeface="Century Gothic"/>
              <a:cs typeface="Century Gothic"/>
              <a:sym typeface="Century Gothic"/>
            </a:endParaRPr>
          </a:p>
        </p:txBody>
      </p:sp>
      <p:pic>
        <p:nvPicPr>
          <p:cNvPr id="110" name="Google Shape;110;p16"/>
          <p:cNvPicPr preferRelativeResize="0"/>
          <p:nvPr/>
        </p:nvPicPr>
        <p:blipFill>
          <a:blip r:embed="rId3">
            <a:alphaModFix/>
          </a:blip>
          <a:stretch>
            <a:fillRect/>
          </a:stretch>
        </p:blipFill>
        <p:spPr>
          <a:xfrm>
            <a:off x="10856687" y="144225"/>
            <a:ext cx="1117364" cy="151040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17"/>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check our understanding</a:t>
            </a:r>
            <a:endParaRPr sz="3400" i="0" u="none" strike="noStrike" cap="none">
              <a:solidFill>
                <a:schemeClr val="dk1"/>
              </a:solidFill>
              <a:latin typeface="Century Gothic"/>
              <a:ea typeface="Century Gothic"/>
              <a:cs typeface="Century Gothic"/>
              <a:sym typeface="Century Gothic"/>
            </a:endParaRPr>
          </a:p>
        </p:txBody>
      </p:sp>
      <p:sp>
        <p:nvSpPr>
          <p:cNvPr id="117" name="Google Shape;117;p17"/>
          <p:cNvSpPr txBox="1">
            <a:spLocks noGrp="1"/>
          </p:cNvSpPr>
          <p:nvPr>
            <p:ph type="body" idx="1"/>
          </p:nvPr>
        </p:nvSpPr>
        <p:spPr>
          <a:xfrm>
            <a:off x="693225" y="1779775"/>
            <a:ext cx="11195100" cy="456630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None/>
            </a:pPr>
            <a:r>
              <a:rPr lang="en-US" sz="2400" b="1" dirty="0">
                <a:latin typeface="Century Gothic"/>
                <a:ea typeface="Century Gothic"/>
                <a:cs typeface="Century Gothic"/>
                <a:sym typeface="Century Gothic"/>
              </a:rPr>
              <a:t>Use your Reader’s Notes to answer the entry task questions.</a:t>
            </a:r>
            <a:endParaRPr sz="2400" b="1" dirty="0">
              <a:latin typeface="Century Gothic"/>
              <a:ea typeface="Century Gothic"/>
              <a:cs typeface="Century Gothic"/>
              <a:sym typeface="Century Gothic"/>
            </a:endParaRPr>
          </a:p>
          <a:p>
            <a:pPr marL="0" lvl="0" indent="0" rtl="0">
              <a:lnSpc>
                <a:spcPct val="100000"/>
              </a:lnSpc>
              <a:spcBef>
                <a:spcPts val="0"/>
              </a:spcBef>
              <a:spcAft>
                <a:spcPts val="0"/>
              </a:spcAft>
              <a:buNone/>
            </a:pPr>
            <a:endParaRPr sz="1800" b="1" dirty="0">
              <a:latin typeface="Century Gothic"/>
              <a:ea typeface="Century Gothic"/>
              <a:cs typeface="Century Gothic"/>
              <a:sym typeface="Century Gothic"/>
            </a:endParaRPr>
          </a:p>
          <a:p>
            <a:pPr marL="0" lvl="0" indent="0" rtl="0">
              <a:lnSpc>
                <a:spcPct val="100000"/>
              </a:lnSpc>
              <a:spcBef>
                <a:spcPts val="0"/>
              </a:spcBef>
              <a:spcAft>
                <a:spcPts val="0"/>
              </a:spcAft>
              <a:buNone/>
            </a:pPr>
            <a:endParaRPr sz="1800" b="1" dirty="0">
              <a:latin typeface="Century Gothic"/>
              <a:ea typeface="Century Gothic"/>
              <a:cs typeface="Century Gothic"/>
              <a:sym typeface="Century Gothic"/>
            </a:endParaRPr>
          </a:p>
          <a:p>
            <a:pPr marL="457200" lvl="0" indent="-381000" rtl="0">
              <a:lnSpc>
                <a:spcPct val="100000"/>
              </a:lnSpc>
              <a:spcBef>
                <a:spcPts val="0"/>
              </a:spcBef>
              <a:spcAft>
                <a:spcPts val="0"/>
              </a:spcAft>
              <a:buSzPts val="2400"/>
              <a:buFont typeface="Century Gothic"/>
              <a:buAutoNum type="arabicPeriod"/>
            </a:pPr>
            <a:r>
              <a:rPr lang="en-US" sz="2400" dirty="0" err="1">
                <a:latin typeface="Century Gothic"/>
                <a:ea typeface="Century Gothic"/>
                <a:cs typeface="Century Gothic"/>
                <a:sym typeface="Century Gothic"/>
              </a:rPr>
              <a:t>Lyddie’s</a:t>
            </a:r>
            <a:r>
              <a:rPr lang="en-US" sz="2400" dirty="0">
                <a:latin typeface="Century Gothic"/>
                <a:ea typeface="Century Gothic"/>
                <a:cs typeface="Century Gothic"/>
                <a:sym typeface="Century Gothic"/>
              </a:rPr>
              <a:t> roommates call Diana a </a:t>
            </a:r>
            <a:r>
              <a:rPr lang="en-US" sz="2400" i="1" dirty="0">
                <a:latin typeface="Century Gothic"/>
                <a:ea typeface="Century Gothic"/>
                <a:cs typeface="Century Gothic"/>
                <a:sym typeface="Century Gothic"/>
              </a:rPr>
              <a:t>radical</a:t>
            </a:r>
            <a:r>
              <a:rPr lang="en-US" sz="2400" dirty="0">
                <a:latin typeface="Century Gothic"/>
                <a:ea typeface="Century Gothic"/>
                <a:cs typeface="Century Gothic"/>
                <a:sym typeface="Century Gothic"/>
              </a:rPr>
              <a:t>; Diana says that she is </a:t>
            </a:r>
            <a:r>
              <a:rPr lang="en-US" sz="2400" i="1" dirty="0">
                <a:latin typeface="Century Gothic"/>
                <a:ea typeface="Century Gothic"/>
                <a:cs typeface="Century Gothic"/>
                <a:sym typeface="Century Gothic"/>
              </a:rPr>
              <a:t>infamous</a:t>
            </a:r>
            <a:r>
              <a:rPr lang="en-US" sz="2400" dirty="0">
                <a:latin typeface="Century Gothic"/>
                <a:ea typeface="Century Gothic"/>
                <a:cs typeface="Century Gothic"/>
                <a:sym typeface="Century Gothic"/>
              </a:rPr>
              <a:t>. What do these two words mean, and why do people use them to refer to Diana?</a:t>
            </a:r>
          </a:p>
          <a:p>
            <a:pPr marL="457200" lvl="0" indent="-381000" rtl="0">
              <a:lnSpc>
                <a:spcPct val="100000"/>
              </a:lnSpc>
              <a:spcBef>
                <a:spcPts val="0"/>
              </a:spcBef>
              <a:spcAft>
                <a:spcPts val="0"/>
              </a:spcAft>
              <a:buSzPts val="2400"/>
              <a:buFont typeface="Century Gothic"/>
              <a:buAutoNum type="arabicPeriod"/>
            </a:pPr>
            <a:endParaRPr lang="en-US" sz="2400" dirty="0">
              <a:latin typeface="Century Gothic"/>
              <a:ea typeface="Century Gothic"/>
              <a:cs typeface="Century Gothic"/>
              <a:sym typeface="Century Gothic"/>
            </a:endParaRPr>
          </a:p>
          <a:p>
            <a:pPr marL="457200" lvl="0" indent="-381000" rtl="0">
              <a:lnSpc>
                <a:spcPct val="100000"/>
              </a:lnSpc>
              <a:spcBef>
                <a:spcPts val="0"/>
              </a:spcBef>
              <a:spcAft>
                <a:spcPts val="0"/>
              </a:spcAft>
              <a:buSzPts val="2400"/>
              <a:buFont typeface="Century Gothic"/>
              <a:buAutoNum type="arabicPeriod"/>
            </a:pPr>
            <a:r>
              <a:rPr lang="en-US" sz="2400" dirty="0">
                <a:latin typeface="Century Gothic"/>
                <a:ea typeface="Century Gothic"/>
                <a:cs typeface="Century Gothic"/>
                <a:sym typeface="Century Gothic"/>
              </a:rPr>
              <a:t>After her first full day in the factory, </a:t>
            </a:r>
            <a:r>
              <a:rPr lang="en-US" sz="2400" dirty="0" err="1">
                <a:latin typeface="Century Gothic"/>
                <a:ea typeface="Century Gothic"/>
                <a:cs typeface="Century Gothic"/>
                <a:sym typeface="Century Gothic"/>
              </a:rPr>
              <a:t>Lyddie</a:t>
            </a:r>
            <a:r>
              <a:rPr lang="en-US" sz="2400" dirty="0">
                <a:latin typeface="Century Gothic"/>
                <a:ea typeface="Century Gothic"/>
                <a:cs typeface="Century Gothic"/>
                <a:sym typeface="Century Gothic"/>
              </a:rPr>
              <a:t> goes upstairs and Betsy reads out loud to her. The text says: “She fought sleep, </a:t>
            </a:r>
            <a:r>
              <a:rPr lang="en-US" sz="2400" i="1" dirty="0">
                <a:latin typeface="Century Gothic"/>
                <a:ea typeface="Century Gothic"/>
                <a:cs typeface="Century Gothic"/>
                <a:sym typeface="Century Gothic"/>
              </a:rPr>
              <a:t>ravenous </a:t>
            </a:r>
            <a:r>
              <a:rPr lang="en-US" sz="2400" dirty="0">
                <a:latin typeface="Century Gothic"/>
                <a:ea typeface="Century Gothic"/>
                <a:cs typeface="Century Gothic"/>
                <a:sym typeface="Century Gothic"/>
              </a:rPr>
              <a:t>for every word (78).” What does </a:t>
            </a:r>
            <a:r>
              <a:rPr lang="en-US" sz="2400" i="1" dirty="0">
                <a:latin typeface="Century Gothic"/>
                <a:ea typeface="Century Gothic"/>
                <a:cs typeface="Century Gothic"/>
                <a:sym typeface="Century Gothic"/>
              </a:rPr>
              <a:t>ravenous</a:t>
            </a:r>
            <a:r>
              <a:rPr lang="en-US" sz="2400" dirty="0">
                <a:latin typeface="Century Gothic"/>
                <a:ea typeface="Century Gothic"/>
                <a:cs typeface="Century Gothic"/>
                <a:sym typeface="Century Gothic"/>
              </a:rPr>
              <a:t> mean? What does this sentence show about </a:t>
            </a:r>
            <a:r>
              <a:rPr lang="en-US" sz="2400" dirty="0" err="1">
                <a:latin typeface="Century Gothic"/>
                <a:ea typeface="Century Gothic"/>
                <a:cs typeface="Century Gothic"/>
                <a:sym typeface="Century Gothic"/>
              </a:rPr>
              <a:t>Lyddie’s</a:t>
            </a:r>
            <a:r>
              <a:rPr lang="en-US" sz="2400" dirty="0">
                <a:latin typeface="Century Gothic"/>
                <a:ea typeface="Century Gothic"/>
                <a:cs typeface="Century Gothic"/>
                <a:sym typeface="Century Gothic"/>
              </a:rPr>
              <a:t> response to the book?</a:t>
            </a:r>
            <a:endParaRPr sz="2400" dirty="0">
              <a:latin typeface="Century Gothic"/>
              <a:ea typeface="Century Gothic"/>
              <a:cs typeface="Century Gothic"/>
              <a:sym typeface="Century Gothic"/>
            </a:endParaRPr>
          </a:p>
          <a:p>
            <a:pPr marL="457200" lvl="0" indent="0" rtl="0">
              <a:lnSpc>
                <a:spcPct val="100000"/>
              </a:lnSpc>
              <a:spcBef>
                <a:spcPts val="0"/>
              </a:spcBef>
              <a:spcAft>
                <a:spcPts val="0"/>
              </a:spcAft>
              <a:buNone/>
            </a:pPr>
            <a:endParaRPr sz="2400" dirty="0">
              <a:latin typeface="Century Gothic"/>
              <a:ea typeface="Century Gothic"/>
              <a:cs typeface="Century Gothic"/>
              <a:sym typeface="Century Gothic"/>
            </a:endParaRPr>
          </a:p>
          <a:p>
            <a:pPr marL="0" lvl="0" indent="0" rtl="0">
              <a:lnSpc>
                <a:spcPct val="115000"/>
              </a:lnSpc>
              <a:spcBef>
                <a:spcPts val="0"/>
              </a:spcBef>
              <a:spcAft>
                <a:spcPts val="0"/>
              </a:spcAft>
              <a:buNone/>
            </a:pPr>
            <a:endParaRPr sz="2400" dirty="0">
              <a:latin typeface="Century Gothic"/>
              <a:ea typeface="Century Gothic"/>
              <a:cs typeface="Century Gothic"/>
              <a:sym typeface="Century Gothic"/>
            </a:endParaRPr>
          </a:p>
          <a:p>
            <a:pPr marL="0" lvl="0" indent="0" rtl="0">
              <a:lnSpc>
                <a:spcPct val="115000"/>
              </a:lnSpc>
              <a:spcBef>
                <a:spcPts val="0"/>
              </a:spcBef>
              <a:spcAft>
                <a:spcPts val="0"/>
              </a:spcAft>
              <a:buNone/>
            </a:pPr>
            <a:endParaRPr sz="2400" dirty="0">
              <a:latin typeface="Century Gothic"/>
              <a:ea typeface="Century Gothic"/>
              <a:cs typeface="Century Gothic"/>
              <a:sym typeface="Century Gothic"/>
            </a:endParaRPr>
          </a:p>
          <a:p>
            <a:pPr marL="0" lvl="0" indent="0" rtl="0">
              <a:lnSpc>
                <a:spcPct val="100000"/>
              </a:lnSpc>
              <a:spcBef>
                <a:spcPts val="0"/>
              </a:spcBef>
              <a:spcAft>
                <a:spcPts val="0"/>
              </a:spcAft>
              <a:buNone/>
            </a:pPr>
            <a:endParaRPr sz="2400" dirty="0">
              <a:latin typeface="Century Gothic"/>
              <a:ea typeface="Century Gothic"/>
              <a:cs typeface="Century Gothic"/>
              <a:sym typeface="Century Gothic"/>
            </a:endParaRPr>
          </a:p>
          <a:p>
            <a:pPr marL="0" lvl="0" indent="0" rtl="0">
              <a:lnSpc>
                <a:spcPct val="100000"/>
              </a:lnSpc>
              <a:spcBef>
                <a:spcPts val="0"/>
              </a:spcBef>
              <a:spcAft>
                <a:spcPts val="0"/>
              </a:spcAft>
              <a:buNone/>
            </a:pPr>
            <a:endParaRPr sz="24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p:txBody>
      </p:sp>
      <p:pic>
        <p:nvPicPr>
          <p:cNvPr id="6" name="Google Shape;110;p16"/>
          <p:cNvPicPr preferRelativeResize="0"/>
          <p:nvPr/>
        </p:nvPicPr>
        <p:blipFill>
          <a:blip r:embed="rId3">
            <a:alphaModFix/>
          </a:blip>
          <a:stretch>
            <a:fillRect/>
          </a:stretch>
        </p:blipFill>
        <p:spPr>
          <a:xfrm>
            <a:off x="10856687" y="144225"/>
            <a:ext cx="1117364" cy="1510404"/>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Google Shape;125;p18"/>
          <p:cNvSpPr txBox="1">
            <a:spLocks noGrp="1"/>
          </p:cNvSpPr>
          <p:nvPr>
            <p:ph type="title"/>
          </p:nvPr>
        </p:nvSpPr>
        <p:spPr>
          <a:xfrm>
            <a:off x="596825" y="6890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check our definitions</a:t>
            </a:r>
            <a:endParaRPr sz="3400" i="0" u="none" strike="noStrike" cap="none" dirty="0">
              <a:solidFill>
                <a:schemeClr val="dk1"/>
              </a:solidFill>
              <a:latin typeface="Century Gothic"/>
              <a:ea typeface="Century Gothic"/>
              <a:cs typeface="Century Gothic"/>
              <a:sym typeface="Century Gothic"/>
            </a:endParaRPr>
          </a:p>
        </p:txBody>
      </p:sp>
      <p:sp>
        <p:nvSpPr>
          <p:cNvPr id="126" name="Google Shape;126;p18"/>
          <p:cNvSpPr txBox="1">
            <a:spLocks noGrp="1"/>
          </p:cNvSpPr>
          <p:nvPr>
            <p:ph type="body" idx="1"/>
          </p:nvPr>
        </p:nvSpPr>
        <p:spPr>
          <a:xfrm>
            <a:off x="693225" y="1385950"/>
            <a:ext cx="11195100" cy="49602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29" name="Google Shape;129;p18"/>
          <p:cNvSpPr txBox="1"/>
          <p:nvPr/>
        </p:nvSpPr>
        <p:spPr>
          <a:xfrm>
            <a:off x="152400" y="874150"/>
            <a:ext cx="11976000" cy="5472000"/>
          </a:xfrm>
          <a:prstGeom prst="rect">
            <a:avLst/>
          </a:prstGeom>
          <a:noFill/>
          <a:ln>
            <a:noFill/>
          </a:ln>
        </p:spPr>
        <p:txBody>
          <a:bodyPr spcFirstLastPara="1" wrap="square" lIns="91425" tIns="91425" rIns="91425" bIns="91425" anchor="t" anchorCtr="0">
            <a:noAutofit/>
          </a:bodyPr>
          <a:lstStyle/>
          <a:p>
            <a:pPr marL="457200" lvl="0" indent="-381000" rtl="0">
              <a:spcBef>
                <a:spcPts val="0"/>
              </a:spcBef>
              <a:spcAft>
                <a:spcPts val="0"/>
              </a:spcAft>
              <a:buClr>
                <a:schemeClr val="dk1"/>
              </a:buClr>
              <a:buSzPts val="2400"/>
              <a:buFont typeface="Century Gothic"/>
              <a:buAutoNum type="arabicPeriod"/>
            </a:pPr>
            <a:r>
              <a:rPr lang="en-US" sz="2400" b="1" dirty="0">
                <a:solidFill>
                  <a:schemeClr val="dk1"/>
                </a:solidFill>
                <a:latin typeface="Century Gothic"/>
                <a:ea typeface="Century Gothic"/>
                <a:cs typeface="Century Gothic"/>
                <a:sym typeface="Century Gothic"/>
              </a:rPr>
              <a:t>Check your Reader’s Dictionary Definitions.</a:t>
            </a:r>
            <a:endParaRPr sz="2400" b="1" dirty="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800" b="1" dirty="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800" b="1" dirty="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800" dirty="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800" dirty="0">
              <a:solidFill>
                <a:schemeClr val="dk1"/>
              </a:solidFill>
              <a:latin typeface="Century Gothic"/>
              <a:ea typeface="Century Gothic"/>
              <a:cs typeface="Century Gothic"/>
              <a:sym typeface="Century Gothic"/>
            </a:endParaRPr>
          </a:p>
        </p:txBody>
      </p:sp>
      <p:graphicFrame>
        <p:nvGraphicFramePr>
          <p:cNvPr id="130" name="Google Shape;130;p18"/>
          <p:cNvGraphicFramePr/>
          <p:nvPr>
            <p:extLst>
              <p:ext uri="{D42A27DB-BD31-4B8C-83A1-F6EECF244321}">
                <p14:modId xmlns:p14="http://schemas.microsoft.com/office/powerpoint/2010/main" val="1712566059"/>
              </p:ext>
            </p:extLst>
          </p:nvPr>
        </p:nvGraphicFramePr>
        <p:xfrm>
          <a:off x="152400" y="1406402"/>
          <a:ext cx="11821650" cy="2782300"/>
        </p:xfrm>
        <a:graphic>
          <a:graphicData uri="http://schemas.openxmlformats.org/drawingml/2006/table">
            <a:tbl>
              <a:tblPr>
                <a:noFill/>
                <a:tableStyleId>{98A5F560-E81C-48DD-BCCE-86DA50BFC943}</a:tableStyleId>
              </a:tblPr>
              <a:tblGrid>
                <a:gridCol w="1925750">
                  <a:extLst>
                    <a:ext uri="{9D8B030D-6E8A-4147-A177-3AD203B41FA5}">
                      <a16:colId xmlns:a16="http://schemas.microsoft.com/office/drawing/2014/main" val="20000"/>
                    </a:ext>
                  </a:extLst>
                </a:gridCol>
                <a:gridCol w="923925">
                  <a:extLst>
                    <a:ext uri="{9D8B030D-6E8A-4147-A177-3AD203B41FA5}">
                      <a16:colId xmlns:a16="http://schemas.microsoft.com/office/drawing/2014/main" val="20001"/>
                    </a:ext>
                  </a:extLst>
                </a:gridCol>
                <a:gridCol w="3127950">
                  <a:extLst>
                    <a:ext uri="{9D8B030D-6E8A-4147-A177-3AD203B41FA5}">
                      <a16:colId xmlns:a16="http://schemas.microsoft.com/office/drawing/2014/main" val="20002"/>
                    </a:ext>
                  </a:extLst>
                </a:gridCol>
                <a:gridCol w="1725375">
                  <a:extLst>
                    <a:ext uri="{9D8B030D-6E8A-4147-A177-3AD203B41FA5}">
                      <a16:colId xmlns:a16="http://schemas.microsoft.com/office/drawing/2014/main" val="20003"/>
                    </a:ext>
                  </a:extLst>
                </a:gridCol>
                <a:gridCol w="857125">
                  <a:extLst>
                    <a:ext uri="{9D8B030D-6E8A-4147-A177-3AD203B41FA5}">
                      <a16:colId xmlns:a16="http://schemas.microsoft.com/office/drawing/2014/main" val="20004"/>
                    </a:ext>
                  </a:extLst>
                </a:gridCol>
                <a:gridCol w="3261525">
                  <a:extLst>
                    <a:ext uri="{9D8B030D-6E8A-4147-A177-3AD203B41FA5}">
                      <a16:colId xmlns:a16="http://schemas.microsoft.com/office/drawing/2014/main" val="20005"/>
                    </a:ext>
                  </a:extLst>
                </a:gridCol>
              </a:tblGrid>
              <a:tr h="512725">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Word/Phrase</a:t>
                      </a:r>
                      <a:endParaRPr b="1">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Page</a:t>
                      </a:r>
                      <a:endParaRPr b="1">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Definition</a:t>
                      </a:r>
                      <a:endParaRPr b="1">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Word/Phrase</a:t>
                      </a:r>
                      <a:endParaRPr b="1">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Page</a:t>
                      </a:r>
                      <a:endParaRPr b="1">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Definition</a:t>
                      </a:r>
                      <a:endParaRPr b="1">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620350">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goods</a:t>
                      </a:r>
                      <a:endParaRPr b="1">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FEFEF"/>
                    </a:solidFill>
                  </a:tcPr>
                </a:tc>
                <a:tc>
                  <a:txBody>
                    <a:bodyPr/>
                    <a:lstStyle/>
                    <a:p>
                      <a:pPr marL="76200" lvl="0" indent="0" rtl="0">
                        <a:lnSpc>
                          <a:spcPct val="115000"/>
                        </a:lnSpc>
                        <a:spcBef>
                          <a:spcPts val="0"/>
                        </a:spcBef>
                        <a:spcAft>
                          <a:spcPts val="0"/>
                        </a:spcAft>
                        <a:buNone/>
                      </a:pPr>
                      <a:r>
                        <a:rPr lang="en-US" dirty="0">
                          <a:latin typeface="Century Gothic"/>
                          <a:ea typeface="Century Gothic"/>
                          <a:cs typeface="Century Gothic"/>
                          <a:sym typeface="Century Gothic"/>
                        </a:rPr>
                        <a:t>65</a:t>
                      </a:r>
                      <a:endParaRPr dirty="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dirty="0">
                          <a:latin typeface="Century Gothic"/>
                          <a:ea typeface="Century Gothic"/>
                          <a:cs typeface="Century Gothic"/>
                          <a:sym typeface="Century Gothic"/>
                        </a:rPr>
                        <a:t>cloth</a:t>
                      </a:r>
                      <a:endParaRPr dirty="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decipher</a:t>
                      </a:r>
                      <a:endParaRPr b="1">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FEFEF"/>
                    </a:solidFill>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66</a:t>
                      </a:r>
                      <a:endParaRPr>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read; make meaning of something that’s hard to understand</a:t>
                      </a:r>
                      <a:endParaRPr>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380800">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flaw</a:t>
                      </a:r>
                      <a:endParaRPr b="1">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FEFEF"/>
                    </a:solidFill>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65</a:t>
                      </a:r>
                      <a:endParaRPr>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imperfection, mistake</a:t>
                      </a:r>
                      <a:endParaRPr>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infamous</a:t>
                      </a:r>
                      <a:endParaRPr b="1">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FEFEF"/>
                    </a:solidFill>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69</a:t>
                      </a:r>
                      <a:endParaRPr>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well known for being bad</a:t>
                      </a:r>
                      <a:endParaRPr>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887625">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radical</a:t>
                      </a:r>
                      <a:endParaRPr b="1">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FEFEF"/>
                    </a:solidFill>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67</a:t>
                      </a:r>
                      <a:endParaRPr>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someone working for change, especially as relates to society, the economy, or the government</a:t>
                      </a:r>
                      <a:endParaRPr>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operatives</a:t>
                      </a:r>
                      <a:endParaRPr b="1">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FEFEF"/>
                    </a:solidFill>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69</a:t>
                      </a:r>
                      <a:endParaRPr>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workers, especially workers who operate machinery</a:t>
                      </a:r>
                      <a:endParaRPr>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380800">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Other new words:</a:t>
                      </a:r>
                      <a:endParaRPr b="1">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FEFEF"/>
                    </a:solidFill>
                  </a:tcPr>
                </a:tc>
                <a:tc>
                  <a:txBody>
                    <a:bodyPr/>
                    <a:lstStyle/>
                    <a:p>
                      <a:pPr marL="76200" lvl="0" indent="0" rtl="0">
                        <a:lnSpc>
                          <a:spcPct val="115000"/>
                        </a:lnSpc>
                        <a:spcBef>
                          <a:spcPts val="0"/>
                        </a:spcBef>
                        <a:spcAft>
                          <a:spcPts val="0"/>
                        </a:spcAft>
                        <a:buNone/>
                      </a:pPr>
                      <a:r>
                        <a:rPr lang="en-US" sz="1100" b="1">
                          <a:latin typeface="Century Gothic"/>
                          <a:ea typeface="Century Gothic"/>
                          <a:cs typeface="Century Gothic"/>
                          <a:sym typeface="Century Gothic"/>
                        </a:rPr>
                        <a:t> </a:t>
                      </a:r>
                      <a:endParaRPr sz="1100" b="1">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 </a:t>
                      </a:r>
                      <a:endParaRPr>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 </a:t>
                      </a:r>
                      <a:endParaRPr b="1">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FEFEF"/>
                    </a:solidFill>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 </a:t>
                      </a:r>
                      <a:endParaRPr>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dirty="0">
                          <a:latin typeface="Century Gothic"/>
                          <a:ea typeface="Century Gothic"/>
                          <a:cs typeface="Century Gothic"/>
                          <a:sym typeface="Century Gothic"/>
                        </a:rPr>
                        <a:t> </a:t>
                      </a:r>
                      <a:endParaRPr dirty="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graphicFrame>
        <p:nvGraphicFramePr>
          <p:cNvPr id="131" name="Google Shape;131;p18"/>
          <p:cNvGraphicFramePr/>
          <p:nvPr>
            <p:extLst>
              <p:ext uri="{D42A27DB-BD31-4B8C-83A1-F6EECF244321}">
                <p14:modId xmlns:p14="http://schemas.microsoft.com/office/powerpoint/2010/main" val="543548116"/>
              </p:ext>
            </p:extLst>
          </p:nvPr>
        </p:nvGraphicFramePr>
        <p:xfrm>
          <a:off x="152400" y="4248690"/>
          <a:ext cx="11821650" cy="2037472"/>
        </p:xfrm>
        <a:graphic>
          <a:graphicData uri="http://schemas.openxmlformats.org/drawingml/2006/table">
            <a:tbl>
              <a:tblPr>
                <a:noFill/>
                <a:tableStyleId>{98A5F560-E81C-48DD-BCCE-86DA50BFC943}</a:tableStyleId>
              </a:tblPr>
              <a:tblGrid>
                <a:gridCol w="1925750">
                  <a:extLst>
                    <a:ext uri="{9D8B030D-6E8A-4147-A177-3AD203B41FA5}">
                      <a16:colId xmlns:a16="http://schemas.microsoft.com/office/drawing/2014/main" val="20000"/>
                    </a:ext>
                  </a:extLst>
                </a:gridCol>
                <a:gridCol w="923925">
                  <a:extLst>
                    <a:ext uri="{9D8B030D-6E8A-4147-A177-3AD203B41FA5}">
                      <a16:colId xmlns:a16="http://schemas.microsoft.com/office/drawing/2014/main" val="20001"/>
                    </a:ext>
                  </a:extLst>
                </a:gridCol>
                <a:gridCol w="3127950">
                  <a:extLst>
                    <a:ext uri="{9D8B030D-6E8A-4147-A177-3AD203B41FA5}">
                      <a16:colId xmlns:a16="http://schemas.microsoft.com/office/drawing/2014/main" val="20002"/>
                    </a:ext>
                  </a:extLst>
                </a:gridCol>
                <a:gridCol w="1725375">
                  <a:extLst>
                    <a:ext uri="{9D8B030D-6E8A-4147-A177-3AD203B41FA5}">
                      <a16:colId xmlns:a16="http://schemas.microsoft.com/office/drawing/2014/main" val="20003"/>
                    </a:ext>
                  </a:extLst>
                </a:gridCol>
                <a:gridCol w="857125">
                  <a:extLst>
                    <a:ext uri="{9D8B030D-6E8A-4147-A177-3AD203B41FA5}">
                      <a16:colId xmlns:a16="http://schemas.microsoft.com/office/drawing/2014/main" val="20004"/>
                    </a:ext>
                  </a:extLst>
                </a:gridCol>
                <a:gridCol w="3261525">
                  <a:extLst>
                    <a:ext uri="{9D8B030D-6E8A-4147-A177-3AD203B41FA5}">
                      <a16:colId xmlns:a16="http://schemas.microsoft.com/office/drawing/2014/main" val="20005"/>
                    </a:ext>
                  </a:extLst>
                </a:gridCol>
              </a:tblGrid>
              <a:tr h="356575">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Word/Phrase</a:t>
                      </a:r>
                      <a:endParaRPr b="1">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76200" lvl="0" indent="0" rtl="0">
                        <a:lnSpc>
                          <a:spcPct val="115000"/>
                        </a:lnSpc>
                        <a:spcBef>
                          <a:spcPts val="0"/>
                        </a:spcBef>
                        <a:spcAft>
                          <a:spcPts val="0"/>
                        </a:spcAft>
                        <a:buNone/>
                      </a:pPr>
                      <a:r>
                        <a:rPr lang="en-US" b="1" dirty="0">
                          <a:latin typeface="Century Gothic"/>
                          <a:ea typeface="Century Gothic"/>
                          <a:cs typeface="Century Gothic"/>
                          <a:sym typeface="Century Gothic"/>
                        </a:rPr>
                        <a:t>Page</a:t>
                      </a:r>
                      <a:endParaRPr b="1" dirty="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Definition</a:t>
                      </a:r>
                      <a:endParaRPr b="1">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Word/Phrase</a:t>
                      </a:r>
                      <a:endParaRPr b="1">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Page</a:t>
                      </a:r>
                      <a:endParaRPr b="1">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Definition</a:t>
                      </a:r>
                      <a:endParaRPr b="1">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417150">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strenuous</a:t>
                      </a:r>
                      <a:endParaRPr b="1">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FEFEF"/>
                    </a:solidFill>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74</a:t>
                      </a:r>
                      <a:endParaRPr>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tiring or exhausting</a:t>
                      </a:r>
                      <a:endParaRPr>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commenced</a:t>
                      </a:r>
                      <a:endParaRPr b="1">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FEFEF"/>
                    </a:solidFill>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77</a:t>
                      </a:r>
                      <a:endParaRPr>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began</a:t>
                      </a:r>
                      <a:endParaRPr>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417150">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laden</a:t>
                      </a:r>
                      <a:endParaRPr b="1">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FEFEF"/>
                    </a:solidFill>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75</a:t>
                      </a:r>
                      <a:endParaRPr>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full of, heavily loaded with</a:t>
                      </a:r>
                      <a:endParaRPr>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ravenous</a:t>
                      </a:r>
                      <a:endParaRPr b="1">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FEFEF"/>
                    </a:solidFill>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78</a:t>
                      </a:r>
                      <a:endParaRPr>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very hungry</a:t>
                      </a:r>
                      <a:endParaRPr>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417150">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inferno</a:t>
                      </a:r>
                      <a:endParaRPr b="1">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FEFEF"/>
                    </a:solidFill>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76</a:t>
                      </a:r>
                      <a:endParaRPr>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large and dangerous fire</a:t>
                      </a:r>
                      <a:endParaRPr>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fatigue</a:t>
                      </a:r>
                      <a:endParaRPr b="1">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FEFEF"/>
                    </a:solidFill>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78</a:t>
                      </a:r>
                      <a:endParaRPr>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very tired, exhausted</a:t>
                      </a:r>
                      <a:endParaRPr>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417150">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Other new words:</a:t>
                      </a:r>
                      <a:endParaRPr b="1">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FEFEF"/>
                    </a:solidFill>
                  </a:tcPr>
                </a:tc>
                <a:tc>
                  <a:txBody>
                    <a:bodyPr/>
                    <a:lstStyle/>
                    <a:p>
                      <a:pPr marL="76200" lvl="0" indent="0" rtl="0">
                        <a:lnSpc>
                          <a:spcPct val="115000"/>
                        </a:lnSpc>
                        <a:spcBef>
                          <a:spcPts val="0"/>
                        </a:spcBef>
                        <a:spcAft>
                          <a:spcPts val="0"/>
                        </a:spcAft>
                        <a:buNone/>
                      </a:pPr>
                      <a:r>
                        <a:rPr lang="en-US" sz="1100" b="1">
                          <a:latin typeface="Century Gothic"/>
                          <a:ea typeface="Century Gothic"/>
                          <a:cs typeface="Century Gothic"/>
                          <a:sym typeface="Century Gothic"/>
                        </a:rPr>
                        <a:t> </a:t>
                      </a:r>
                      <a:endParaRPr sz="1100" b="1">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 </a:t>
                      </a:r>
                      <a:endParaRPr>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 </a:t>
                      </a:r>
                      <a:endParaRPr b="1">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FEFEF"/>
                    </a:solidFill>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 </a:t>
                      </a:r>
                      <a:endParaRPr>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dirty="0">
                          <a:latin typeface="Century Gothic"/>
                          <a:ea typeface="Century Gothic"/>
                          <a:cs typeface="Century Gothic"/>
                          <a:sym typeface="Century Gothic"/>
                        </a:rPr>
                        <a:t> </a:t>
                      </a:r>
                      <a:endParaRPr dirty="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9" name="Google Shape;110;p16"/>
          <p:cNvPicPr preferRelativeResize="0"/>
          <p:nvPr/>
        </p:nvPicPr>
        <p:blipFill>
          <a:blip r:embed="rId3">
            <a:alphaModFix/>
          </a:blip>
          <a:stretch>
            <a:fillRect/>
          </a:stretch>
        </p:blipFill>
        <p:spPr>
          <a:xfrm>
            <a:off x="10856687" y="144225"/>
            <a:ext cx="1117364" cy="1510404"/>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19"/>
          <p:cNvSpPr txBox="1">
            <a:spLocks noGrp="1"/>
          </p:cNvSpPr>
          <p:nvPr>
            <p:ph type="title"/>
          </p:nvPr>
        </p:nvSpPr>
        <p:spPr>
          <a:xfrm>
            <a:off x="490550" y="440863"/>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think about the author’s word choices</a:t>
            </a:r>
            <a:endParaRPr sz="3400" i="0" u="none" strike="noStrike" cap="none">
              <a:solidFill>
                <a:schemeClr val="dk1"/>
              </a:solidFill>
              <a:latin typeface="Century Gothic"/>
              <a:ea typeface="Century Gothic"/>
              <a:cs typeface="Century Gothic"/>
              <a:sym typeface="Century Gothic"/>
            </a:endParaRPr>
          </a:p>
        </p:txBody>
      </p:sp>
      <p:sp>
        <p:nvSpPr>
          <p:cNvPr id="138" name="Google Shape;138;p19"/>
          <p:cNvSpPr txBox="1">
            <a:spLocks noGrp="1"/>
          </p:cNvSpPr>
          <p:nvPr>
            <p:ph type="body" idx="1"/>
          </p:nvPr>
        </p:nvSpPr>
        <p:spPr>
          <a:xfrm>
            <a:off x="693225" y="1385950"/>
            <a:ext cx="11195100" cy="49602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41" name="Google Shape;141;p19"/>
          <p:cNvSpPr txBox="1"/>
          <p:nvPr/>
        </p:nvSpPr>
        <p:spPr>
          <a:xfrm>
            <a:off x="574325" y="1221200"/>
            <a:ext cx="11554200" cy="54720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endParaRPr sz="2400" b="1" dirty="0">
              <a:solidFill>
                <a:schemeClr val="dk1"/>
              </a:solidFill>
              <a:latin typeface="Century Gothic"/>
              <a:ea typeface="Century Gothic"/>
              <a:cs typeface="Century Gothic"/>
              <a:sym typeface="Century Gothic"/>
            </a:endParaRPr>
          </a:p>
          <a:p>
            <a:pPr marL="0" lvl="0" indent="0" rtl="0">
              <a:spcBef>
                <a:spcPts val="0"/>
              </a:spcBef>
              <a:spcAft>
                <a:spcPts val="0"/>
              </a:spcAft>
              <a:buNone/>
            </a:pPr>
            <a:r>
              <a:rPr lang="en-US" sz="2400" b="1" dirty="0">
                <a:solidFill>
                  <a:schemeClr val="dk1"/>
                </a:solidFill>
                <a:latin typeface="Century Gothic"/>
                <a:ea typeface="Century Gothic"/>
                <a:cs typeface="Century Gothic"/>
                <a:sym typeface="Century Gothic"/>
              </a:rPr>
              <a:t>LANGUAGE</a:t>
            </a:r>
            <a:endParaRPr sz="2400" b="1" dirty="0">
              <a:solidFill>
                <a:schemeClr val="dk1"/>
              </a:solidFill>
              <a:latin typeface="Century Gothic"/>
              <a:ea typeface="Century Gothic"/>
              <a:cs typeface="Century Gothic"/>
              <a:sym typeface="Century Gothic"/>
            </a:endParaRPr>
          </a:p>
          <a:p>
            <a:pPr marL="457200" lvl="0" indent="-381000" rtl="0">
              <a:spcBef>
                <a:spcPts val="0"/>
              </a:spcBef>
              <a:spcAft>
                <a:spcPts val="0"/>
              </a:spcAft>
              <a:buClr>
                <a:schemeClr val="dk1"/>
              </a:buClr>
              <a:buSzPts val="2400"/>
              <a:buFont typeface="Century Gothic"/>
              <a:buAutoNum type="arabicPeriod"/>
            </a:pPr>
            <a:r>
              <a:rPr lang="en-US" sz="2400" dirty="0">
                <a:solidFill>
                  <a:schemeClr val="dk1"/>
                </a:solidFill>
                <a:latin typeface="Century Gothic"/>
                <a:ea typeface="Century Gothic"/>
                <a:cs typeface="Century Gothic"/>
                <a:sym typeface="Century Gothic"/>
              </a:rPr>
              <a:t>What words or phrases stand out to me as I read?</a:t>
            </a:r>
          </a:p>
          <a:p>
            <a:pPr marL="457200" lvl="0" indent="-381000" rtl="0">
              <a:spcBef>
                <a:spcPts val="0"/>
              </a:spcBef>
              <a:spcAft>
                <a:spcPts val="0"/>
              </a:spcAft>
              <a:buClr>
                <a:schemeClr val="dk1"/>
              </a:buClr>
              <a:buSzPts val="2400"/>
              <a:buFont typeface="Century Gothic"/>
              <a:buAutoNum type="arabicPeriod"/>
            </a:pPr>
            <a:endParaRPr lang="en-US" sz="2400" dirty="0">
              <a:solidFill>
                <a:schemeClr val="dk1"/>
              </a:solidFill>
              <a:latin typeface="Century Gothic"/>
              <a:ea typeface="Century Gothic"/>
              <a:cs typeface="Century Gothic"/>
              <a:sym typeface="Century Gothic"/>
            </a:endParaRPr>
          </a:p>
          <a:p>
            <a:pPr marL="457200" lvl="0" indent="-381000" rtl="0">
              <a:spcBef>
                <a:spcPts val="0"/>
              </a:spcBef>
              <a:spcAft>
                <a:spcPts val="0"/>
              </a:spcAft>
              <a:buClr>
                <a:schemeClr val="dk1"/>
              </a:buClr>
              <a:buSzPts val="2400"/>
              <a:buFont typeface="Century Gothic"/>
              <a:buAutoNum type="arabicPeriod"/>
            </a:pPr>
            <a:r>
              <a:rPr lang="en-US" sz="2400" dirty="0">
                <a:solidFill>
                  <a:schemeClr val="dk1"/>
                </a:solidFill>
                <a:latin typeface="Century Gothic"/>
                <a:ea typeface="Century Gothic"/>
                <a:cs typeface="Century Gothic"/>
                <a:sym typeface="Century Gothic"/>
              </a:rPr>
              <a:t>What words and phrases are powerful or unique?</a:t>
            </a:r>
          </a:p>
          <a:p>
            <a:pPr marL="457200" lvl="0" indent="-381000" rtl="0">
              <a:spcBef>
                <a:spcPts val="0"/>
              </a:spcBef>
              <a:spcAft>
                <a:spcPts val="0"/>
              </a:spcAft>
              <a:buClr>
                <a:schemeClr val="dk1"/>
              </a:buClr>
              <a:buSzPts val="2400"/>
              <a:buFont typeface="Century Gothic"/>
              <a:buAutoNum type="arabicPeriod"/>
            </a:pPr>
            <a:endParaRPr lang="en-US" sz="2400" dirty="0">
              <a:solidFill>
                <a:schemeClr val="dk1"/>
              </a:solidFill>
              <a:latin typeface="Century Gothic"/>
              <a:ea typeface="Century Gothic"/>
              <a:cs typeface="Century Gothic"/>
              <a:sym typeface="Century Gothic"/>
            </a:endParaRPr>
          </a:p>
          <a:p>
            <a:pPr marL="457200" lvl="0" indent="-381000" rtl="0">
              <a:spcBef>
                <a:spcPts val="0"/>
              </a:spcBef>
              <a:spcAft>
                <a:spcPts val="0"/>
              </a:spcAft>
              <a:buClr>
                <a:schemeClr val="dk1"/>
              </a:buClr>
              <a:buSzPts val="2400"/>
              <a:buFont typeface="Century Gothic"/>
              <a:buAutoNum type="arabicPeriod"/>
            </a:pPr>
            <a:r>
              <a:rPr lang="en-US" sz="2400" dirty="0">
                <a:solidFill>
                  <a:schemeClr val="dk1"/>
                </a:solidFill>
                <a:latin typeface="Century Gothic"/>
                <a:ea typeface="Century Gothic"/>
                <a:cs typeface="Century Gothic"/>
                <a:sym typeface="Century Gothic"/>
              </a:rPr>
              <a:t>What do the author’s words cause me to see or feel?</a:t>
            </a:r>
          </a:p>
          <a:p>
            <a:pPr marL="457200" lvl="0" indent="-381000" rtl="0">
              <a:spcBef>
                <a:spcPts val="0"/>
              </a:spcBef>
              <a:spcAft>
                <a:spcPts val="0"/>
              </a:spcAft>
              <a:buClr>
                <a:schemeClr val="dk1"/>
              </a:buClr>
              <a:buSzPts val="2400"/>
              <a:buFont typeface="Century Gothic"/>
              <a:buAutoNum type="arabicPeriod"/>
            </a:pPr>
            <a:endParaRPr lang="en-US" sz="2400" dirty="0">
              <a:solidFill>
                <a:schemeClr val="dk1"/>
              </a:solidFill>
              <a:latin typeface="Century Gothic"/>
              <a:ea typeface="Century Gothic"/>
              <a:cs typeface="Century Gothic"/>
              <a:sym typeface="Century Gothic"/>
            </a:endParaRPr>
          </a:p>
          <a:p>
            <a:pPr marL="457200" lvl="0" indent="-381000" rtl="0">
              <a:spcBef>
                <a:spcPts val="0"/>
              </a:spcBef>
              <a:spcAft>
                <a:spcPts val="0"/>
              </a:spcAft>
              <a:buClr>
                <a:schemeClr val="dk1"/>
              </a:buClr>
              <a:buSzPts val="2400"/>
              <a:buFont typeface="Century Gothic"/>
              <a:buAutoNum type="arabicPeriod"/>
            </a:pPr>
            <a:r>
              <a:rPr lang="en-US" sz="2400" dirty="0">
                <a:solidFill>
                  <a:schemeClr val="dk1"/>
                </a:solidFill>
                <a:latin typeface="Century Gothic"/>
                <a:ea typeface="Century Gothic"/>
                <a:cs typeface="Century Gothic"/>
                <a:sym typeface="Century Gothic"/>
              </a:rPr>
              <a:t>What words do I need to define to better understand the text?</a:t>
            </a:r>
          </a:p>
          <a:p>
            <a:pPr marL="457200" lvl="0" indent="-381000" rtl="0">
              <a:spcBef>
                <a:spcPts val="0"/>
              </a:spcBef>
              <a:spcAft>
                <a:spcPts val="0"/>
              </a:spcAft>
              <a:buClr>
                <a:schemeClr val="dk1"/>
              </a:buClr>
              <a:buSzPts val="2400"/>
              <a:buFont typeface="Century Gothic"/>
              <a:buAutoNum type="arabicPeriod"/>
            </a:pPr>
            <a:endParaRPr lang="en-US" sz="2400" dirty="0">
              <a:solidFill>
                <a:schemeClr val="dk1"/>
              </a:solidFill>
              <a:latin typeface="Century Gothic"/>
              <a:ea typeface="Century Gothic"/>
              <a:cs typeface="Century Gothic"/>
              <a:sym typeface="Century Gothic"/>
            </a:endParaRPr>
          </a:p>
          <a:p>
            <a:pPr marL="457200" lvl="0" indent="-381000" rtl="0">
              <a:spcBef>
                <a:spcPts val="0"/>
              </a:spcBef>
              <a:spcAft>
                <a:spcPts val="0"/>
              </a:spcAft>
              <a:buClr>
                <a:schemeClr val="dk1"/>
              </a:buClr>
              <a:buSzPts val="2400"/>
              <a:buFont typeface="Century Gothic"/>
              <a:buAutoNum type="arabicPeriod"/>
            </a:pPr>
            <a:r>
              <a:rPr lang="en-US" sz="2400" dirty="0">
                <a:solidFill>
                  <a:schemeClr val="dk1"/>
                </a:solidFill>
                <a:latin typeface="Century Gothic"/>
                <a:ea typeface="Century Gothic"/>
                <a:cs typeface="Century Gothic"/>
                <a:sym typeface="Century Gothic"/>
              </a:rPr>
              <a:t>What words or phrases are repeated?</a:t>
            </a:r>
            <a:endParaRPr sz="2400" dirty="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2400" dirty="0">
              <a:solidFill>
                <a:schemeClr val="dk1"/>
              </a:solidFill>
              <a:latin typeface="Century Gothic"/>
              <a:ea typeface="Century Gothic"/>
              <a:cs typeface="Century Gothic"/>
              <a:sym typeface="Century Gothic"/>
            </a:endParaRPr>
          </a:p>
          <a:p>
            <a:pPr marL="0" lvl="0" indent="0" rtl="0">
              <a:spcBef>
                <a:spcPts val="0"/>
              </a:spcBef>
              <a:spcAft>
                <a:spcPts val="0"/>
              </a:spcAft>
              <a:buNone/>
            </a:pPr>
            <a:r>
              <a:rPr lang="en-US" sz="2400" b="1" dirty="0">
                <a:solidFill>
                  <a:schemeClr val="dk1"/>
                </a:solidFill>
                <a:latin typeface="Century Gothic"/>
                <a:ea typeface="Century Gothic"/>
                <a:cs typeface="Century Gothic"/>
                <a:sym typeface="Century Gothic"/>
              </a:rPr>
              <a:t>MEANING OF LANGUAGE</a:t>
            </a:r>
            <a:endParaRPr sz="2400" b="1" dirty="0">
              <a:solidFill>
                <a:schemeClr val="dk1"/>
              </a:solidFill>
              <a:latin typeface="Century Gothic"/>
              <a:ea typeface="Century Gothic"/>
              <a:cs typeface="Century Gothic"/>
              <a:sym typeface="Century Gothic"/>
            </a:endParaRPr>
          </a:p>
          <a:p>
            <a:pPr marL="457200" lvl="0" indent="-381000" rtl="0">
              <a:spcBef>
                <a:spcPts val="0"/>
              </a:spcBef>
              <a:spcAft>
                <a:spcPts val="0"/>
              </a:spcAft>
              <a:buClr>
                <a:schemeClr val="dk1"/>
              </a:buClr>
              <a:buSzPts val="2400"/>
              <a:buFont typeface="Century Gothic"/>
              <a:buAutoNum type="arabicPeriod"/>
            </a:pPr>
            <a:r>
              <a:rPr lang="en-US" sz="2400" dirty="0">
                <a:solidFill>
                  <a:schemeClr val="dk1"/>
                </a:solidFill>
                <a:latin typeface="Century Gothic"/>
                <a:ea typeface="Century Gothic"/>
                <a:cs typeface="Century Gothic"/>
                <a:sym typeface="Century Gothic"/>
              </a:rPr>
              <a:t>How do specific words or phrases impact the meaning of the text?</a:t>
            </a:r>
            <a:endParaRPr sz="2400" dirty="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800" b="1" dirty="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800" b="1" dirty="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800" dirty="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800" dirty="0">
              <a:solidFill>
                <a:schemeClr val="dk1"/>
              </a:solidFill>
              <a:latin typeface="Century Gothic"/>
              <a:ea typeface="Century Gothic"/>
              <a:cs typeface="Century Gothic"/>
              <a:sym typeface="Century Gothic"/>
            </a:endParaRPr>
          </a:p>
        </p:txBody>
      </p:sp>
      <p:pic>
        <p:nvPicPr>
          <p:cNvPr id="7" name="Google Shape;110;p16"/>
          <p:cNvPicPr preferRelativeResize="0"/>
          <p:nvPr/>
        </p:nvPicPr>
        <p:blipFill>
          <a:blip r:embed="rId3">
            <a:alphaModFix/>
          </a:blip>
          <a:stretch>
            <a:fillRect/>
          </a:stretch>
        </p:blipFill>
        <p:spPr>
          <a:xfrm>
            <a:off x="10856687" y="144225"/>
            <a:ext cx="1117364" cy="1510404"/>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0"/>
          <p:cNvSpPr txBox="1">
            <a:spLocks noGrp="1"/>
          </p:cNvSpPr>
          <p:nvPr>
            <p:ph type="title"/>
          </p:nvPr>
        </p:nvSpPr>
        <p:spPr>
          <a:xfrm>
            <a:off x="388500" y="500050"/>
            <a:ext cx="104103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look at our learning targets</a:t>
            </a:r>
            <a:endParaRPr sz="3400" i="0" u="none" strike="noStrike" cap="none">
              <a:solidFill>
                <a:schemeClr val="dk1"/>
              </a:solidFill>
              <a:latin typeface="Century Gothic"/>
              <a:ea typeface="Century Gothic"/>
              <a:cs typeface="Century Gothic"/>
              <a:sym typeface="Century Gothic"/>
            </a:endParaRPr>
          </a:p>
        </p:txBody>
      </p:sp>
      <p:sp>
        <p:nvSpPr>
          <p:cNvPr id="148" name="Google Shape;148;p20"/>
          <p:cNvSpPr txBox="1">
            <a:spLocks noGrp="1"/>
          </p:cNvSpPr>
          <p:nvPr>
            <p:ph type="body" idx="1"/>
          </p:nvPr>
        </p:nvSpPr>
        <p:spPr>
          <a:xfrm>
            <a:off x="693225" y="1385950"/>
            <a:ext cx="11195100" cy="49602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51" name="Google Shape;151;p20"/>
          <p:cNvSpPr txBox="1"/>
          <p:nvPr/>
        </p:nvSpPr>
        <p:spPr>
          <a:xfrm>
            <a:off x="388500" y="1862950"/>
            <a:ext cx="11739900" cy="4830300"/>
          </a:xfrm>
          <a:prstGeom prst="rect">
            <a:avLst/>
          </a:prstGeom>
          <a:noFill/>
          <a:ln>
            <a:noFill/>
          </a:ln>
        </p:spPr>
        <p:txBody>
          <a:bodyPr spcFirstLastPara="1" wrap="square" lIns="91425" tIns="91425" rIns="91425" bIns="91425" anchor="t" anchorCtr="0">
            <a:noAutofit/>
          </a:bodyPr>
          <a:lstStyle/>
          <a:p>
            <a:pPr marL="457200" lvl="0" indent="-381000" rtl="0">
              <a:lnSpc>
                <a:spcPct val="90000"/>
              </a:lnSpc>
              <a:spcBef>
                <a:spcPts val="0"/>
              </a:spcBef>
              <a:spcAft>
                <a:spcPts val="0"/>
              </a:spcAft>
              <a:buClr>
                <a:schemeClr val="dk1"/>
              </a:buClr>
              <a:buSzPts val="2400"/>
              <a:buFont typeface="Century Gothic"/>
              <a:buChar char="•"/>
            </a:pPr>
            <a:r>
              <a:rPr lang="en-US" sz="2400">
                <a:solidFill>
                  <a:schemeClr val="dk1"/>
                </a:solidFill>
                <a:latin typeface="Century Gothic"/>
                <a:ea typeface="Century Gothic"/>
                <a:cs typeface="Century Gothic"/>
                <a:sym typeface="Century Gothic"/>
              </a:rPr>
              <a:t>I can use context clues—both in the sentence and on the page—to determine the meaning of unknown words.</a:t>
            </a:r>
            <a:endParaRPr sz="2400">
              <a:solidFill>
                <a:schemeClr val="dk1"/>
              </a:solidFill>
              <a:latin typeface="Century Gothic"/>
              <a:ea typeface="Century Gothic"/>
              <a:cs typeface="Century Gothic"/>
              <a:sym typeface="Century Gothic"/>
            </a:endParaRPr>
          </a:p>
          <a:p>
            <a:pPr marL="457200" lvl="0" indent="0" rtl="0">
              <a:lnSpc>
                <a:spcPct val="90000"/>
              </a:lnSpc>
              <a:spcBef>
                <a:spcPts val="1000"/>
              </a:spcBef>
              <a:spcAft>
                <a:spcPts val="0"/>
              </a:spcAft>
              <a:buNone/>
            </a:pPr>
            <a:endParaRPr sz="2400">
              <a:solidFill>
                <a:schemeClr val="dk1"/>
              </a:solidFill>
              <a:latin typeface="Century Gothic"/>
              <a:ea typeface="Century Gothic"/>
              <a:cs typeface="Century Gothic"/>
              <a:sym typeface="Century Gothic"/>
            </a:endParaRPr>
          </a:p>
          <a:p>
            <a:pPr marL="457200" lvl="0" indent="-381000" rtl="0">
              <a:lnSpc>
                <a:spcPct val="90000"/>
              </a:lnSpc>
              <a:spcBef>
                <a:spcPts val="1000"/>
              </a:spcBef>
              <a:spcAft>
                <a:spcPts val="0"/>
              </a:spcAft>
              <a:buClr>
                <a:schemeClr val="dk1"/>
              </a:buClr>
              <a:buSzPts val="2400"/>
              <a:buFont typeface="Century Gothic"/>
              <a:buChar char="•"/>
            </a:pPr>
            <a:r>
              <a:rPr lang="en-US" sz="2400">
                <a:solidFill>
                  <a:schemeClr val="dk1"/>
                </a:solidFill>
                <a:latin typeface="Century Gothic"/>
                <a:ea typeface="Century Gothic"/>
                <a:cs typeface="Century Gothic"/>
                <a:sym typeface="Century Gothic"/>
              </a:rPr>
              <a:t>By engaging in a discussion with my partner, I can analyze one section of </a:t>
            </a:r>
            <a:r>
              <a:rPr lang="en-US" sz="2400" i="1">
                <a:solidFill>
                  <a:schemeClr val="dk1"/>
                </a:solidFill>
                <a:latin typeface="Century Gothic"/>
                <a:ea typeface="Century Gothic"/>
                <a:cs typeface="Century Gothic"/>
                <a:sym typeface="Century Gothic"/>
              </a:rPr>
              <a:t>Lyddie </a:t>
            </a:r>
            <a:r>
              <a:rPr lang="en-US" sz="2400">
                <a:solidFill>
                  <a:schemeClr val="dk1"/>
                </a:solidFill>
                <a:latin typeface="Century Gothic"/>
                <a:ea typeface="Century Gothic"/>
                <a:cs typeface="Century Gothic"/>
                <a:sym typeface="Century Gothic"/>
              </a:rPr>
              <a:t>to deepen my understanding of the plot, characters, and setting.</a:t>
            </a:r>
            <a:endParaRPr sz="2400">
              <a:solidFill>
                <a:schemeClr val="dk1"/>
              </a:solidFill>
              <a:latin typeface="Century Gothic"/>
              <a:ea typeface="Century Gothic"/>
              <a:cs typeface="Century Gothic"/>
              <a:sym typeface="Century Gothic"/>
            </a:endParaRPr>
          </a:p>
          <a:p>
            <a:pPr marL="457200" lvl="0" indent="0" rtl="0">
              <a:lnSpc>
                <a:spcPct val="90000"/>
              </a:lnSpc>
              <a:spcBef>
                <a:spcPts val="1000"/>
              </a:spcBef>
              <a:spcAft>
                <a:spcPts val="0"/>
              </a:spcAft>
              <a:buNone/>
            </a:pPr>
            <a:endParaRPr sz="2400">
              <a:solidFill>
                <a:schemeClr val="dk1"/>
              </a:solidFill>
              <a:latin typeface="Century Gothic"/>
              <a:ea typeface="Century Gothic"/>
              <a:cs typeface="Century Gothic"/>
              <a:sym typeface="Century Gothic"/>
            </a:endParaRPr>
          </a:p>
          <a:p>
            <a:pPr marL="457200" lvl="0" indent="-381000" rtl="0">
              <a:lnSpc>
                <a:spcPct val="90000"/>
              </a:lnSpc>
              <a:spcBef>
                <a:spcPts val="1000"/>
              </a:spcBef>
              <a:spcAft>
                <a:spcPts val="0"/>
              </a:spcAft>
              <a:buClr>
                <a:schemeClr val="dk1"/>
              </a:buClr>
              <a:buSzPts val="2400"/>
              <a:buFont typeface="Century Gothic"/>
              <a:buChar char="•"/>
            </a:pPr>
            <a:r>
              <a:rPr lang="en-US" sz="2400" b="1">
                <a:solidFill>
                  <a:schemeClr val="dk1"/>
                </a:solidFill>
                <a:latin typeface="Century Gothic"/>
                <a:ea typeface="Century Gothic"/>
                <a:cs typeface="Century Gothic"/>
                <a:sym typeface="Century Gothic"/>
              </a:rPr>
              <a:t>I can cite specific textual evidence to explain what working conditions were like in the mills and how they affected Lyddie.</a:t>
            </a:r>
            <a:endParaRPr sz="2400" b="1">
              <a:solidFill>
                <a:schemeClr val="dk1"/>
              </a:solidFill>
              <a:latin typeface="Century Gothic"/>
              <a:ea typeface="Century Gothic"/>
              <a:cs typeface="Century Gothic"/>
              <a:sym typeface="Century Gothic"/>
            </a:endParaRPr>
          </a:p>
          <a:p>
            <a:pPr marL="457200" lvl="0" indent="0" rtl="0">
              <a:lnSpc>
                <a:spcPct val="90000"/>
              </a:lnSpc>
              <a:spcBef>
                <a:spcPts val="1000"/>
              </a:spcBef>
              <a:spcAft>
                <a:spcPts val="0"/>
              </a:spcAft>
              <a:buNone/>
            </a:pPr>
            <a:endParaRPr sz="2400">
              <a:solidFill>
                <a:schemeClr val="dk1"/>
              </a:solidFill>
              <a:latin typeface="Century Gothic"/>
              <a:ea typeface="Century Gothic"/>
              <a:cs typeface="Century Gothic"/>
              <a:sym typeface="Century Gothic"/>
            </a:endParaRPr>
          </a:p>
          <a:p>
            <a:pPr marL="457200" lvl="0" indent="-381000" rtl="0">
              <a:lnSpc>
                <a:spcPct val="90000"/>
              </a:lnSpc>
              <a:spcBef>
                <a:spcPts val="1000"/>
              </a:spcBef>
              <a:spcAft>
                <a:spcPts val="0"/>
              </a:spcAft>
              <a:buClr>
                <a:schemeClr val="dk1"/>
              </a:buClr>
              <a:buSzPts val="2400"/>
              <a:buFont typeface="Century Gothic"/>
              <a:buChar char="•"/>
            </a:pPr>
            <a:r>
              <a:rPr lang="en-US" sz="2400">
                <a:solidFill>
                  <a:schemeClr val="dk1"/>
                </a:solidFill>
                <a:latin typeface="Century Gothic"/>
                <a:ea typeface="Century Gothic"/>
                <a:cs typeface="Century Gothic"/>
                <a:sym typeface="Century Gothic"/>
              </a:rPr>
              <a:t>I can analyze how the author’s word choices create vivid descriptions of Lyddie’s living and working conditions.</a:t>
            </a:r>
            <a:endParaRPr sz="2400">
              <a:solidFill>
                <a:schemeClr val="dk1"/>
              </a:solidFill>
              <a:latin typeface="Century Gothic"/>
              <a:ea typeface="Century Gothic"/>
              <a:cs typeface="Century Gothic"/>
              <a:sym typeface="Century Gothic"/>
            </a:endParaRPr>
          </a:p>
        </p:txBody>
      </p:sp>
      <p:pic>
        <p:nvPicPr>
          <p:cNvPr id="7" name="Google Shape;110;p16"/>
          <p:cNvPicPr preferRelativeResize="0"/>
          <p:nvPr/>
        </p:nvPicPr>
        <p:blipFill>
          <a:blip r:embed="rId3">
            <a:alphaModFix/>
          </a:blip>
          <a:stretch>
            <a:fillRect/>
          </a:stretch>
        </p:blipFill>
        <p:spPr>
          <a:xfrm>
            <a:off x="10856687" y="144225"/>
            <a:ext cx="1117364" cy="151040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1"/>
          <p:cNvSpPr txBox="1">
            <a:spLocks noGrp="1"/>
          </p:cNvSpPr>
          <p:nvPr>
            <p:ph type="title"/>
          </p:nvPr>
        </p:nvSpPr>
        <p:spPr>
          <a:xfrm>
            <a:off x="472975" y="500050"/>
            <a:ext cx="103257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read closely</a:t>
            </a:r>
            <a:endParaRPr sz="3400" i="0" u="none" strike="noStrike" cap="none">
              <a:solidFill>
                <a:schemeClr val="dk1"/>
              </a:solidFill>
              <a:latin typeface="Century Gothic"/>
              <a:ea typeface="Century Gothic"/>
              <a:cs typeface="Century Gothic"/>
              <a:sym typeface="Century Gothic"/>
            </a:endParaRPr>
          </a:p>
        </p:txBody>
      </p:sp>
      <p:sp>
        <p:nvSpPr>
          <p:cNvPr id="158" name="Google Shape;158;p21"/>
          <p:cNvSpPr txBox="1">
            <a:spLocks noGrp="1"/>
          </p:cNvSpPr>
          <p:nvPr>
            <p:ph type="body" idx="1"/>
          </p:nvPr>
        </p:nvSpPr>
        <p:spPr>
          <a:xfrm>
            <a:off x="693225" y="1385950"/>
            <a:ext cx="11195100" cy="49602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61" name="Google Shape;161;p21"/>
          <p:cNvSpPr txBox="1"/>
          <p:nvPr/>
        </p:nvSpPr>
        <p:spPr>
          <a:xfrm>
            <a:off x="472975" y="2358450"/>
            <a:ext cx="10945800" cy="43347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sz="3000" b="1">
                <a:solidFill>
                  <a:schemeClr val="dk1"/>
                </a:solidFill>
                <a:latin typeface="Century Gothic"/>
                <a:ea typeface="Century Gothic"/>
                <a:cs typeface="Century Gothic"/>
                <a:sym typeface="Century Gothic"/>
              </a:rPr>
              <a:t>Open your novels to page 75.  Please read silently while I read aloud.</a:t>
            </a:r>
            <a:endParaRPr sz="3000" b="1">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800" b="1">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80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800">
              <a:solidFill>
                <a:schemeClr val="dk1"/>
              </a:solidFill>
              <a:latin typeface="Century Gothic"/>
              <a:ea typeface="Century Gothic"/>
              <a:cs typeface="Century Gothic"/>
              <a:sym typeface="Century Gothic"/>
            </a:endParaRPr>
          </a:p>
          <a:p>
            <a:pPr marL="457200" lvl="0" indent="-419100" rtl="0">
              <a:spcBef>
                <a:spcPts val="0"/>
              </a:spcBef>
              <a:spcAft>
                <a:spcPts val="0"/>
              </a:spcAft>
              <a:buClr>
                <a:schemeClr val="dk1"/>
              </a:buClr>
              <a:buSzPts val="3000"/>
              <a:buFont typeface="Century Gothic"/>
              <a:buChar char="●"/>
            </a:pPr>
            <a:r>
              <a:rPr lang="en-US" sz="3000">
                <a:solidFill>
                  <a:schemeClr val="dk1"/>
                </a:solidFill>
                <a:latin typeface="Century Gothic"/>
                <a:ea typeface="Century Gothic"/>
                <a:cs typeface="Century Gothic"/>
                <a:sym typeface="Century Gothic"/>
              </a:rPr>
              <a:t>Pay careful attention the language Paterson uses and how she tries to help the reader imagine what Lyddie’s life is like. </a:t>
            </a:r>
            <a:endParaRPr sz="3000">
              <a:solidFill>
                <a:schemeClr val="dk1"/>
              </a:solidFill>
              <a:latin typeface="Century Gothic"/>
              <a:ea typeface="Century Gothic"/>
              <a:cs typeface="Century Gothic"/>
              <a:sym typeface="Century Gothic"/>
            </a:endParaRPr>
          </a:p>
        </p:txBody>
      </p:sp>
      <p:pic>
        <p:nvPicPr>
          <p:cNvPr id="7" name="Google Shape;110;p16"/>
          <p:cNvPicPr preferRelativeResize="0"/>
          <p:nvPr/>
        </p:nvPicPr>
        <p:blipFill>
          <a:blip r:embed="rId3">
            <a:alphaModFix/>
          </a:blip>
          <a:stretch>
            <a:fillRect/>
          </a:stretch>
        </p:blipFill>
        <p:spPr>
          <a:xfrm>
            <a:off x="10856687" y="144225"/>
            <a:ext cx="1117364" cy="1510404"/>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5979EFF-2889-47DB-8B32-913BF3ED888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F7297AB-50BE-4DBA-AE3C-DB0DE7615A7D}">
  <ds:schemaRefs>
    <ds:schemaRef ds:uri="http://schemas.microsoft.com/office/2006/metadata/properti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schemas.microsoft.com/office/2006/documentManagement/types"/>
    <ds:schemaRef ds:uri="http://purl.org/dc/elements/1.1/"/>
    <ds:schemaRef ds:uri="a1502afc-75e6-4a80-976c-76583f90c737"/>
    <ds:schemaRef ds:uri="http://www.w3.org/XML/1998/namespace"/>
  </ds:schemaRefs>
</ds:datastoreItem>
</file>

<file path=customXml/itemProps3.xml><?xml version="1.0" encoding="utf-8"?>
<ds:datastoreItem xmlns:ds="http://schemas.openxmlformats.org/officeDocument/2006/customXml" ds:itemID="{A3B8DC0E-3712-45C4-A74C-395F05AA20E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23</TotalTime>
  <Words>4410</Words>
  <Application>Microsoft Office PowerPoint</Application>
  <PresentationFormat>Widescreen</PresentationFormat>
  <Paragraphs>524</Paragraphs>
  <Slides>13</Slides>
  <Notes>13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Calibri</vt:lpstr>
      <vt:lpstr>Overlock</vt:lpstr>
      <vt:lpstr>Arial</vt:lpstr>
      <vt:lpstr>Century Gothic</vt:lpstr>
      <vt:lpstr>Times New Roman</vt:lpstr>
      <vt:lpstr>Office Theme</vt:lpstr>
      <vt:lpstr>Grade 7: Module 2: Unit 1: Lesson 7 Teacher slide, before teaching.</vt:lpstr>
      <vt:lpstr>Grade 7: Module 2: Unit 1: Lesson 7 Teacher slide, before teaching.</vt:lpstr>
      <vt:lpstr>Grade 7: Module 2:  Unit 1: Lesson 7</vt:lpstr>
      <vt:lpstr>Hello, Students!</vt:lpstr>
      <vt:lpstr>Let’s check our understanding</vt:lpstr>
      <vt:lpstr>Let’s check our definitions</vt:lpstr>
      <vt:lpstr>Let’s think about the author’s word choices</vt:lpstr>
      <vt:lpstr>Let’s look at our learning targets</vt:lpstr>
      <vt:lpstr>Let’s read closely</vt:lpstr>
      <vt:lpstr>Let’s check our understanding of Chapter 10</vt:lpstr>
      <vt:lpstr>Let’s add to the Working Conditions anchor chart</vt:lpstr>
      <vt:lpstr>Homework</vt:lpstr>
      <vt:lpstr>Small Group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2: Unit 1: Lesson 7 Teacher slide, before teaching.</dc:title>
  <dc:creator>nbravo</dc:creator>
  <cp:lastModifiedBy>Steven Benson</cp:lastModifiedBy>
  <cp:revision>9</cp:revision>
  <dcterms:modified xsi:type="dcterms:W3CDTF">2018-09-20T17:38:19Z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