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6.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7.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19.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8.xml" ContentType="application/vnd.openxmlformats-officedocument.presentationml.slideLayout+xml"/>
  <Override PartName="/ppt/slideLayouts/slideLayout34.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3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8" r:id="rId1"/>
    <p:sldMasterId id="2147483689" r:id="rId2"/>
    <p:sldMasterId id="2147483690"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E3B6676-F696-4FD6-BA8A-58698B132672}">
  <a:tblStyle styleId="{5E3B6676-F696-4FD6-BA8A-58698B13267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17" d="100"/>
          <a:sy n="17" d="100"/>
        </p:scale>
        <p:origin x="2676" y="24"/>
      </p:cViewPr>
      <p:guideLst/>
    </p:cSldViewPr>
  </p:slideViewPr>
  <p:notesTextViewPr>
    <p:cViewPr>
      <p:scale>
        <a:sx n="1" d="1"/>
        <a:sy n="1" d="1"/>
      </p:scale>
      <p:origin x="0" y="-178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035623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a:t>Teaching Notes:</a:t>
            </a:r>
            <a:endParaRPr/>
          </a:p>
          <a:p>
            <a:pPr marL="457200" lvl="0" indent="-304800" algn="l" rtl="0">
              <a:spcBef>
                <a:spcPts val="0"/>
              </a:spcBef>
              <a:spcAft>
                <a:spcPts val="0"/>
              </a:spcAft>
              <a:buSzPts val="1200"/>
              <a:buChar char="●"/>
            </a:pPr>
            <a:r>
              <a:rPr lang="en-US"/>
              <a:t>This lesson includes two instructional practices: Snap or Trap Review and Fluency. Fluency is defined as reading smoothly, with expression, not too fast or too slow, and reflecting the meaning of the story. Students will be familiar with both practices.</a:t>
            </a:r>
            <a:endParaRPr/>
          </a:p>
          <a:p>
            <a:pPr marL="457200" lvl="0" indent="-304800" algn="l" rtl="0">
              <a:spcBef>
                <a:spcPts val="0"/>
              </a:spcBef>
              <a:spcAft>
                <a:spcPts val="0"/>
              </a:spcAft>
              <a:buSzPts val="1200"/>
              <a:buChar char="●"/>
            </a:pPr>
            <a:r>
              <a:rPr lang="en-US"/>
              <a:t>Students will identify words that are regularly spelled or ‘snap’ words vs. words that are irregularly spelled or ‘trap’ words. Regularly spelled or “snap” words will be added to the Interactive Word Wall in this lesson (irregularly spelled or “trap” words were added in Lesson 17.</a:t>
            </a:r>
            <a:endParaRPr/>
          </a:p>
          <a:p>
            <a:pPr marL="457200" lvl="0" indent="-304800" algn="l" rtl="0">
              <a:spcBef>
                <a:spcPts val="0"/>
              </a:spcBef>
              <a:spcAft>
                <a:spcPts val="0"/>
              </a:spcAft>
              <a:buSzPts val="1200"/>
              <a:buChar char="●"/>
            </a:pPr>
            <a:r>
              <a:rPr lang="en-US"/>
              <a:t>Students will interact with an excerpt from the decodable reader “Stuck Up High” to work together to read the excerpt fluently. They will think about how to apply phrasing, expression, and other rules of fluency and offer each other feedback.</a:t>
            </a:r>
            <a:endParaRPr/>
          </a:p>
          <a:p>
            <a:pPr marL="457200" lvl="0" indent="-304800" algn="l" rtl="0">
              <a:spcBef>
                <a:spcPts val="0"/>
              </a:spcBef>
              <a:spcAft>
                <a:spcPts val="0"/>
              </a:spcAft>
              <a:buClr>
                <a:schemeClr val="dk1"/>
              </a:buClr>
              <a:buSzPts val="1200"/>
              <a:buChar char="●"/>
            </a:pPr>
            <a:r>
              <a:rPr lang="en-US"/>
              <a:t>All the elements of fluency (smoothly, with expression, not too fast or slow, with meaning) will be visited while students read the excerpt. In future lessons, students may be focusing only on one or two elements of fluency. Over the course of Module 1, fluency lessons will build toward a feedback protocol.</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marR="0" lvl="0" indent="0" algn="l" rtl="0">
              <a:spcBef>
                <a:spcPts val="0"/>
              </a:spcBef>
              <a:spcAft>
                <a:spcPts val="0"/>
              </a:spcAft>
              <a:buClr>
                <a:schemeClr val="dk1"/>
              </a:buClr>
              <a:buSzPts val="1100"/>
              <a:buFont typeface="Arial"/>
              <a:buNone/>
            </a:pPr>
            <a:endParaRPr>
              <a:solidFill>
                <a:srgbClr val="333333"/>
              </a:solidFill>
              <a:highlight>
                <a:srgbClr val="FFFFFF"/>
              </a:highlight>
            </a:endParaRPr>
          </a:p>
          <a:p>
            <a:pPr marL="0" marR="0" lvl="0" indent="0" algn="l" rtl="0">
              <a:spcBef>
                <a:spcPts val="0"/>
              </a:spcBef>
              <a:spcAft>
                <a:spcPts val="0"/>
              </a:spcAft>
              <a:buNone/>
            </a:pPr>
            <a:endParaRPr/>
          </a:p>
          <a:p>
            <a:pPr marL="0" marR="0" lvl="0" indent="0" algn="l" rtl="0">
              <a:spcBef>
                <a:spcPts val="0"/>
              </a:spcBef>
              <a:spcAft>
                <a:spcPts val="0"/>
              </a:spcAft>
              <a:buNone/>
            </a:pPr>
            <a:endParaRPr/>
          </a:p>
        </p:txBody>
      </p:sp>
      <p:sp>
        <p:nvSpPr>
          <p:cNvPr id="292" name="Google Shape;292;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59423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a:t>
            </a:r>
            <a:r>
              <a:rPr lang="en-US" dirty="0" smtClean="0"/>
              <a:t>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and prepare for le</a:t>
            </a:r>
            <a:r>
              <a:rPr lang="en-US" dirty="0"/>
              <a:t>arning</a:t>
            </a:r>
            <a:r>
              <a:rPr lang="en-US" sz="1200" b="0" i="0" u="none" strike="noStrike" cap="none" dirty="0">
                <a:solidFill>
                  <a:schemeClr val="dk1"/>
                </a:solidFill>
                <a:latin typeface="Calibri"/>
                <a:ea typeface="Calibri"/>
                <a:cs typeface="Calibri"/>
                <a:sym typeface="Calibri"/>
              </a:rPr>
              <a:t>.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67" name="Google Shape;367;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8" name="Google Shape;368;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961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5" name="Google Shape;375;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6516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a:t>
            </a:r>
            <a:r>
              <a:rPr lang="en-US" dirty="0" smtClean="0"/>
              <a:t>students </a:t>
            </a:r>
            <a:r>
              <a:rPr lang="en-US" dirty="0"/>
              <a:t>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 6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a:t>
            </a:r>
            <a:r>
              <a:rPr lang="en-US" b="1" dirty="0"/>
              <a:t>Decodable Reader: “Stuck Up High.”</a:t>
            </a:r>
            <a:endParaRPr b="1" dirty="0"/>
          </a:p>
          <a:p>
            <a:pPr marL="457200" lvl="0" indent="-304800" algn="l" rtl="0">
              <a:spcBef>
                <a:spcPts val="0"/>
              </a:spcBef>
              <a:spcAft>
                <a:spcPts val="0"/>
              </a:spcAft>
              <a:buSzPts val="1200"/>
              <a:buFont typeface="Calibri"/>
              <a:buAutoNum type="arabicPeriod"/>
            </a:pPr>
            <a:r>
              <a:rPr lang="en-US" dirty="0"/>
              <a:t>Explain this is an “excerpt”  or part of the story from their </a:t>
            </a:r>
            <a:r>
              <a:rPr lang="en-US" b="1" dirty="0"/>
              <a:t>decodable reader “Stuck Up High.”</a:t>
            </a:r>
            <a:endParaRPr b="1" dirty="0"/>
          </a:p>
          <a:p>
            <a:pPr marL="457200" lvl="0" indent="-304800" algn="l" rtl="0">
              <a:spcBef>
                <a:spcPts val="0"/>
              </a:spcBef>
              <a:spcAft>
                <a:spcPts val="0"/>
              </a:spcAft>
              <a:buSzPts val="1200"/>
              <a:buFont typeface="Calibri"/>
              <a:buAutoNum type="arabicPeriod"/>
            </a:pPr>
            <a:r>
              <a:rPr lang="en-US" dirty="0"/>
              <a:t>Display and read aloud the </a:t>
            </a:r>
            <a:r>
              <a:rPr lang="en-US" b="1" dirty="0"/>
              <a:t>Rules of Fluency index cards </a:t>
            </a:r>
            <a:r>
              <a:rPr lang="en-US" dirty="0"/>
              <a:t>(“smoothly,” “with expression,” “with meaning,” and “just the right speed”) on the board.</a:t>
            </a:r>
            <a:endParaRPr dirty="0"/>
          </a:p>
          <a:p>
            <a:pPr marL="457200" lvl="0" indent="-304800" algn="l" rtl="0">
              <a:spcBef>
                <a:spcPts val="0"/>
              </a:spcBef>
              <a:spcAft>
                <a:spcPts val="0"/>
              </a:spcAft>
              <a:buSzPts val="1200"/>
              <a:buFont typeface="Calibri"/>
              <a:buAutoNum type="arabicPeriod"/>
            </a:pPr>
            <a:r>
              <a:rPr lang="en-US" dirty="0"/>
              <a:t>Remind students that these are four important rules of fluency that were mentioned in the song and invite them to think about these elements as they listen while the excerpt is being read.</a:t>
            </a:r>
            <a:endParaRPr dirty="0"/>
          </a:p>
          <a:p>
            <a:pPr marL="457200" lvl="0" indent="-304800" algn="l" rtl="0">
              <a:spcBef>
                <a:spcPts val="0"/>
              </a:spcBef>
              <a:spcAft>
                <a:spcPts val="0"/>
              </a:spcAft>
              <a:buSzPts val="1200"/>
              <a:buFont typeface="Calibri"/>
              <a:buAutoNum type="arabicPeriod"/>
            </a:pPr>
            <a:r>
              <a:rPr lang="en-US" dirty="0"/>
              <a:t>Read the excerpt word by word in a </a:t>
            </a:r>
            <a:r>
              <a:rPr lang="en-US" dirty="0" smtClean="0"/>
              <a:t>monotone voice, </a:t>
            </a:r>
            <a:r>
              <a:rPr lang="en-US" dirty="0"/>
              <a:t>skipping over punctuation, with little to no expression.</a:t>
            </a:r>
            <a:endParaRPr dirty="0"/>
          </a:p>
          <a:p>
            <a:pPr marL="457200" lvl="0" indent="-304800" algn="l" rtl="0">
              <a:spcBef>
                <a:spcPts val="0"/>
              </a:spcBef>
              <a:spcAft>
                <a:spcPts val="0"/>
              </a:spcAft>
              <a:buSzPts val="1200"/>
              <a:buFont typeface="Calibri"/>
              <a:buAutoNum type="arabicPeriod"/>
            </a:pPr>
            <a:r>
              <a:rPr lang="en-US" dirty="0"/>
              <a:t>Invite students to turn to an elbow partner and share what they noticed about how the teacher read the excerpt.</a:t>
            </a:r>
            <a:endParaRPr dirty="0"/>
          </a:p>
          <a:p>
            <a:pPr marL="457200" lvl="0" indent="-304800" algn="l" rtl="0">
              <a:spcBef>
                <a:spcPts val="0"/>
              </a:spcBef>
              <a:spcAft>
                <a:spcPts val="0"/>
              </a:spcAft>
              <a:buSzPts val="1200"/>
              <a:buFont typeface="Calibri"/>
              <a:buAutoNum type="arabicPeriod"/>
            </a:pPr>
            <a:r>
              <a:rPr lang="en-US" dirty="0"/>
              <a:t>Invite two or three student volunteers to share what they noticed with their partners (examples: </a:t>
            </a:r>
            <a:r>
              <a:rPr lang="en-US" b="1" dirty="0"/>
              <a:t>sounded word by word</a:t>
            </a:r>
            <a:r>
              <a:rPr lang="en-US" dirty="0"/>
              <a:t>, </a:t>
            </a:r>
            <a:r>
              <a:rPr lang="en-US" b="1" dirty="0"/>
              <a:t>sounded too slow or too fast, sounded “boring</a:t>
            </a:r>
            <a:r>
              <a:rPr lang="en-US" b="1" dirty="0" smtClean="0"/>
              <a:t>”</a:t>
            </a:r>
            <a:r>
              <a:rPr lang="en-US" dirty="0" smtClean="0"/>
              <a:t>). </a:t>
            </a:r>
          </a:p>
          <a:p>
            <a:pPr marL="457200" lvl="0" indent="-304800" algn="l" rtl="0">
              <a:spcBef>
                <a:spcPts val="0"/>
              </a:spcBef>
              <a:spcAft>
                <a:spcPts val="0"/>
              </a:spcAft>
              <a:buSzPts val="1200"/>
              <a:buFont typeface="Calibri"/>
              <a:buAutoNum type="arabicPeriod"/>
            </a:pPr>
            <a:r>
              <a:rPr lang="en-US" dirty="0" smtClean="0"/>
              <a:t>Prompt </a:t>
            </a:r>
            <a:r>
              <a:rPr lang="en-US" dirty="0"/>
              <a:t>students to name specific examples in the text (i.e., naming a place </a:t>
            </a:r>
            <a:r>
              <a:rPr lang="en-US" b="0" dirty="0"/>
              <a:t>where it was word by word, where punctuation was skipped).</a:t>
            </a:r>
            <a:endParaRPr b="0" dirty="0"/>
          </a:p>
          <a:p>
            <a:pPr marL="457200" lvl="0" indent="-304800" algn="l" rtl="0">
              <a:spcBef>
                <a:spcPts val="0"/>
              </a:spcBef>
              <a:spcAft>
                <a:spcPts val="0"/>
              </a:spcAft>
              <a:buSzPts val="1200"/>
              <a:buFont typeface="Calibri"/>
              <a:buAutoNum type="arabicPeriod"/>
            </a:pPr>
            <a:r>
              <a:rPr lang="en-US" dirty="0"/>
              <a:t>Ask: “</a:t>
            </a:r>
            <a:r>
              <a:rPr lang="en-US" i="1" dirty="0"/>
              <a:t>Does anyone have any suggestions for how I could make this more fluent</a:t>
            </a:r>
            <a:r>
              <a:rPr lang="en-US" dirty="0"/>
              <a:t>?” (</a:t>
            </a:r>
            <a:r>
              <a:rPr lang="en-US" b="1" dirty="0"/>
              <a:t>Responses will vary. Examples: stop at the periods; pause at the comma; make it sound like talking when Sam is speaking; say groups of words together</a:t>
            </a:r>
            <a:r>
              <a:rPr lang="en-US" dirty="0"/>
              <a:t>.)</a:t>
            </a:r>
            <a:endParaRPr dirty="0"/>
          </a:p>
          <a:p>
            <a:pPr marL="457200" lvl="0" indent="-304800" algn="l" rtl="0">
              <a:spcBef>
                <a:spcPts val="0"/>
              </a:spcBef>
              <a:spcAft>
                <a:spcPts val="0"/>
              </a:spcAft>
              <a:buSzPts val="1200"/>
              <a:buFont typeface="Calibri"/>
              <a:buAutoNum type="arabicPeriod"/>
            </a:pPr>
            <a:r>
              <a:rPr lang="en-US" dirty="0"/>
              <a:t>Read the excerpt again, incorporating students’ suggestions.</a:t>
            </a:r>
            <a:endParaRPr dirty="0"/>
          </a:p>
          <a:p>
            <a:pPr marL="457200" lvl="0" indent="-304800" algn="l" rtl="0">
              <a:spcBef>
                <a:spcPts val="0"/>
              </a:spcBef>
              <a:spcAft>
                <a:spcPts val="0"/>
              </a:spcAft>
              <a:buSzPts val="1200"/>
              <a:buFont typeface="Calibri"/>
              <a:buAutoNum type="arabicPeriod"/>
            </a:pPr>
            <a:r>
              <a:rPr lang="en-US" dirty="0"/>
              <a:t>Invite students to think about the meaning of the selected text. Ask: “</a:t>
            </a:r>
            <a:r>
              <a:rPr lang="en-US" i="1" dirty="0"/>
              <a:t>What is happening here in this excerpt?</a:t>
            </a:r>
            <a:r>
              <a:rPr lang="en-US" dirty="0"/>
              <a:t>” </a:t>
            </a:r>
            <a:r>
              <a:rPr lang="en-US" b="1" dirty="0"/>
              <a:t>(Chip isn’t sure how to get down. He cries out for help, but no one hears him. He tries to sleep but he can’t.)</a:t>
            </a:r>
            <a:endParaRPr dirty="0"/>
          </a:p>
          <a:p>
            <a:pPr marL="457200" lvl="0" indent="-304800" algn="l" rtl="0">
              <a:spcBef>
                <a:spcPts val="0"/>
              </a:spcBef>
              <a:spcAft>
                <a:spcPts val="0"/>
              </a:spcAft>
              <a:buSzPts val="1200"/>
              <a:buFont typeface="Calibri"/>
              <a:buAutoNum type="arabicPeriod"/>
            </a:pPr>
            <a:r>
              <a:rPr lang="en-US" dirty="0"/>
              <a:t>Ask: “</a:t>
            </a:r>
            <a:r>
              <a:rPr lang="en-US" i="1" dirty="0"/>
              <a:t>What can we imagine Chip must be feeling based on this excerpt?</a:t>
            </a:r>
            <a:r>
              <a:rPr lang="en-US" dirty="0"/>
              <a:t>” (</a:t>
            </a:r>
            <a:r>
              <a:rPr lang="en-US" b="1" dirty="0"/>
              <a:t>He is scared and upset because he can’t get down.</a:t>
            </a:r>
            <a:r>
              <a:rPr lang="en-US" dirty="0"/>
              <a:t>)</a:t>
            </a:r>
            <a:endParaRPr dirty="0"/>
          </a:p>
          <a:p>
            <a:pPr marL="457200" lvl="0" indent="-304800" algn="l" rtl="0">
              <a:spcBef>
                <a:spcPts val="0"/>
              </a:spcBef>
              <a:spcAft>
                <a:spcPts val="0"/>
              </a:spcAft>
              <a:buSzPts val="1200"/>
              <a:buFont typeface="Calibri"/>
              <a:buAutoNum type="arabicPeriod"/>
            </a:pPr>
            <a:r>
              <a:rPr lang="en-US" dirty="0"/>
              <a:t>Point to the </a:t>
            </a:r>
            <a:r>
              <a:rPr lang="en-US" b="1" dirty="0"/>
              <a:t>card </a:t>
            </a:r>
            <a:r>
              <a:rPr lang="en-US" dirty="0"/>
              <a:t>labeled “with meaning” and </a:t>
            </a:r>
            <a:r>
              <a:rPr lang="en-US" dirty="0" smtClean="0"/>
              <a:t>say</a:t>
            </a:r>
            <a:r>
              <a:rPr lang="en-US" dirty="0"/>
              <a:t>: “</a:t>
            </a:r>
            <a:r>
              <a:rPr lang="en-US" i="1" dirty="0"/>
              <a:t>Reading this fluently includes making it match the meaning or feeling of the words. Chip is stuck up there in the tree, and it’s nighttime. He can’t fall asleep. So we need to read this in a way that communicates how he is feeling</a:t>
            </a:r>
            <a:r>
              <a:rPr lang="en-US" dirty="0"/>
              <a:t>.”</a:t>
            </a:r>
            <a:endParaRPr dirty="0"/>
          </a:p>
          <a:p>
            <a:pPr marL="457200" lvl="0" indent="-304800" algn="l" rtl="0">
              <a:spcBef>
                <a:spcPts val="0"/>
              </a:spcBef>
              <a:spcAft>
                <a:spcPts val="0"/>
              </a:spcAft>
              <a:buSzPts val="1200"/>
              <a:buFont typeface="Calibri"/>
              <a:buAutoNum type="arabicPeriod"/>
            </a:pPr>
            <a:r>
              <a:rPr lang="en-US" dirty="0"/>
              <a:t>Invite one or two student volunteers to come up and read the excerpt in a way that communicates the meaning (how Chip is feeling).</a:t>
            </a:r>
            <a:endParaRPr dirty="0"/>
          </a:p>
          <a:p>
            <a:pPr marL="457200" lvl="0" indent="-304800" algn="l" rtl="0">
              <a:spcBef>
                <a:spcPts val="0"/>
              </a:spcBef>
              <a:spcAft>
                <a:spcPts val="0"/>
              </a:spcAft>
              <a:buSzPts val="1200"/>
              <a:buFont typeface="Calibri"/>
              <a:buAutoNum type="arabicPeriod"/>
            </a:pPr>
            <a:r>
              <a:rPr lang="en-US" dirty="0"/>
              <a:t>Remind students of the elements of fluent reading (smoothly, with expression, with meaning, and at just the right speed).</a:t>
            </a:r>
            <a:endParaRPr dirty="0"/>
          </a:p>
          <a:p>
            <a:pPr marL="457200" lvl="0" indent="-304800" algn="l" rtl="0">
              <a:spcBef>
                <a:spcPts val="0"/>
              </a:spcBef>
              <a:spcAft>
                <a:spcPts val="0"/>
              </a:spcAft>
              <a:buSzPts val="1200"/>
              <a:buFont typeface="Calibri"/>
              <a:buAutoNum type="arabicPeriod"/>
            </a:pPr>
            <a:r>
              <a:rPr lang="en-US" dirty="0"/>
              <a:t>Distribute individual copies of excerpt from the </a:t>
            </a:r>
            <a:r>
              <a:rPr lang="en-US" b="1" dirty="0"/>
              <a:t>Decodable Reader: “Stuck Up High” </a:t>
            </a:r>
            <a:r>
              <a:rPr lang="en-US" dirty="0"/>
              <a:t>(or students can use page 6 from reader).</a:t>
            </a:r>
            <a:endParaRPr dirty="0"/>
          </a:p>
          <a:p>
            <a:pPr marL="457200" lvl="0" indent="-304800" algn="l" rtl="0">
              <a:spcBef>
                <a:spcPts val="0"/>
              </a:spcBef>
              <a:spcAft>
                <a:spcPts val="0"/>
              </a:spcAft>
              <a:buSzPts val="1200"/>
              <a:buFont typeface="Calibri"/>
              <a:buAutoNum type="arabicPeriod"/>
            </a:pPr>
            <a:r>
              <a:rPr lang="en-US" dirty="0"/>
              <a:t>Pair students up and invite them to take turns reading the excerpt fluently and give each other one star (positive comment naming a rule of fluency that was evident) and one step (a rule of fluency that wasn’t evident or could be worked on).</a:t>
            </a:r>
            <a:endParaRPr dirty="0"/>
          </a:p>
          <a:p>
            <a:pPr marL="457200" lvl="0" indent="-304800" algn="l" rtl="0">
              <a:spcBef>
                <a:spcPts val="0"/>
              </a:spcBef>
              <a:spcAft>
                <a:spcPts val="0"/>
              </a:spcAft>
              <a:buSzPts val="1200"/>
              <a:buFont typeface="Calibri"/>
              <a:buAutoNum type="arabicPeriod"/>
            </a:pPr>
            <a:r>
              <a:rPr lang="en-US" dirty="0"/>
              <a:t>If time allows after students practice reading in pairs, consider inviting one or two students to come up and read the excerpt to the group. When they are done, consider inviting students to name one star and one step.</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a:t>
            </a:r>
            <a:r>
              <a:rPr lang="en-US" b="1" dirty="0"/>
              <a:t>Decodable Reader</a:t>
            </a:r>
            <a:r>
              <a:rPr lang="en-US" dirty="0"/>
              <a:t>.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As you circulate to monitor student pairs reading, consider “dropping in” and begin a brief choral read with the student reading, especially for students that would benefit most from a choral read with a fluent reader.</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17) for students to use when partnering up and practicing fluent reading or assigning some students the excerpt and others the entire decodable, depending on student need.</a:t>
            </a:r>
            <a:endParaRPr dirty="0"/>
          </a:p>
          <a:p>
            <a:pPr marL="45720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84" name="Google Shape;384;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5" name="Google Shape;385;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2994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914400" marR="0" lvl="2"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Char char="●"/>
            </a:pPr>
            <a:r>
              <a:rPr lang="en-US" dirty="0"/>
              <a:t>Reflect with students after Spelling Assessment has been graded. Use results from assessment to fill out </a:t>
            </a:r>
            <a:r>
              <a:rPr lang="en-US" b="1" dirty="0"/>
              <a:t>Goal Setting sheet</a:t>
            </a:r>
            <a:r>
              <a:rPr lang="en-US" dirty="0"/>
              <a:t>. This might mean students reflect in a different part of the day, to give you time to grade all assessments.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spcBef>
                <a:spcPts val="0"/>
              </a:spcBef>
              <a:spcAft>
                <a:spcPts val="0"/>
              </a:spcAft>
              <a:buClr>
                <a:schemeClr val="dk1"/>
              </a:buClr>
              <a:buSzPts val="1200"/>
              <a:buFont typeface="Calibri"/>
              <a:buAutoNum type="arabicPeriod"/>
            </a:pPr>
            <a:r>
              <a:rPr lang="en-US" dirty="0"/>
              <a:t>Tell students to think of one goal they are working towards to be better reader. Define “goal” for students. (Something specific they are working towards to help them be a more proficient reader and writer.)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respond to the reflection question and share with a partner. </a:t>
            </a:r>
            <a:endParaRPr dirty="0"/>
          </a:p>
          <a:p>
            <a:pPr marL="1630604" marR="0" lvl="3" indent="-156742"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Responses will vary. Example: “</a:t>
            </a:r>
            <a:r>
              <a:rPr lang="en-US" b="1" dirty="0"/>
              <a:t>When I read the excerpt, I thought about reading smoothly, with expression. I need to work on reading not too slow.</a:t>
            </a:r>
            <a:r>
              <a:rPr lang="en-US" dirty="0"/>
              <a:t>”</a:t>
            </a:r>
            <a:endParaRPr dirty="0"/>
          </a:p>
          <a:p>
            <a:pPr marL="1572368" marR="0" lvl="3" indent="-98507"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US" dirty="0"/>
              <a:t>Student Supports/Meeting Student Needs: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Provide sentence frames. Examples:</a:t>
            </a:r>
            <a:endParaRPr dirty="0"/>
          </a:p>
          <a:p>
            <a:pPr marL="914400" marR="0" lvl="1" indent="-304800" algn="l" rtl="0">
              <a:spcBef>
                <a:spcPts val="0"/>
              </a:spcBef>
              <a:spcAft>
                <a:spcPts val="0"/>
              </a:spcAft>
              <a:buClr>
                <a:schemeClr val="dk1"/>
              </a:buClr>
              <a:buSzPts val="1200"/>
              <a:buFont typeface="Calibri"/>
              <a:buChar char="○"/>
            </a:pPr>
            <a:r>
              <a:rPr lang="en-US" dirty="0"/>
              <a:t>— “When I read the excerpt I thought about ___, and I _____.”</a:t>
            </a:r>
            <a:br>
              <a:rPr lang="en-US" dirty="0"/>
            </a:br>
            <a:r>
              <a:rPr lang="en-US" dirty="0"/>
              <a:t>— “After I got feedback about _____ from _____, I read the excerpt again and made</a:t>
            </a:r>
            <a:br>
              <a:rPr lang="en-US" dirty="0"/>
            </a:br>
            <a:r>
              <a:rPr lang="en-US" dirty="0"/>
              <a:t>it sound _____.”</a:t>
            </a:r>
            <a:endParaRPr sz="1200" b="0" i="0" u="none" strike="noStrike" cap="none" dirty="0">
              <a:solidFill>
                <a:schemeClr val="dk1"/>
              </a:solidFill>
              <a:latin typeface="Calibri"/>
              <a:ea typeface="Calibri"/>
              <a:cs typeface="Calibri"/>
              <a:sym typeface="Calibri"/>
            </a:endParaRPr>
          </a:p>
        </p:txBody>
      </p:sp>
      <p:sp>
        <p:nvSpPr>
          <p:cNvPr id="394" name="Google Shape;394;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5" name="Google Shape;395;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5656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a:t>Suggested slide pacing:  3-5 minutes</a:t>
            </a:r>
            <a:endParaRPr b="1"/>
          </a:p>
          <a:p>
            <a:pPr marL="457200" lvl="1" indent="0" algn="l" rtl="0">
              <a:spcBef>
                <a:spcPts val="0"/>
              </a:spcBef>
              <a:spcAft>
                <a:spcPts val="0"/>
              </a:spcAft>
              <a:buClr>
                <a:schemeClr val="dk1"/>
              </a:buClr>
              <a:buFont typeface="Arial"/>
              <a:buNone/>
            </a:pPr>
            <a:endParaRPr/>
          </a:p>
          <a:p>
            <a:pPr marL="0" lvl="0" indent="0" algn="l" rtl="0">
              <a:spcBef>
                <a:spcPts val="0"/>
              </a:spcBef>
              <a:spcAft>
                <a:spcPts val="0"/>
              </a:spcAft>
              <a:buClr>
                <a:schemeClr val="dk1"/>
              </a:buClr>
              <a:buSzPts val="1100"/>
              <a:buFont typeface="Arial"/>
              <a:buNone/>
            </a:pPr>
            <a:r>
              <a:rPr lang="en-US"/>
              <a:t>Teaching Notes: </a:t>
            </a:r>
            <a:endParaRPr/>
          </a:p>
          <a:p>
            <a:pPr marL="457200" lvl="0" indent="-304800" algn="l" rtl="0">
              <a:spcBef>
                <a:spcPts val="0"/>
              </a:spcBef>
              <a:spcAft>
                <a:spcPts val="0"/>
              </a:spcAft>
              <a:buClr>
                <a:schemeClr val="dk1"/>
              </a:buClr>
              <a:buSzPts val="1200"/>
              <a:buFont typeface="Calibri"/>
              <a:buChar char="●"/>
            </a:pPr>
            <a:r>
              <a:rPr lang="en-US"/>
              <a:t>Song sung to the tune of “The Farmer and the Dell.” </a:t>
            </a:r>
            <a:endParaRPr/>
          </a:p>
          <a:p>
            <a:pPr marL="457200" lvl="0" indent="-304800" algn="l" rtl="0">
              <a:spcBef>
                <a:spcPts val="0"/>
              </a:spcBef>
              <a:spcAft>
                <a:spcPts val="0"/>
              </a:spcAft>
              <a:buClr>
                <a:schemeClr val="dk1"/>
              </a:buClr>
              <a:buSzPts val="1200"/>
              <a:buFont typeface="Calibri"/>
              <a:buChar char="●"/>
            </a:pPr>
            <a:r>
              <a:rPr lang="en-US"/>
              <a:t>This song serves as both a transition and a student-friendly way of naming the specific skill they are about to work with.  They are about to read the decodable story, using one-to-one correspondence, while pointing left to right.</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Teacher Actions:</a:t>
            </a:r>
            <a:endParaRPr/>
          </a:p>
          <a:p>
            <a:pPr marL="457200" lvl="0" indent="-304800" algn="l" rtl="0">
              <a:spcBef>
                <a:spcPts val="0"/>
              </a:spcBef>
              <a:spcAft>
                <a:spcPts val="0"/>
              </a:spcAft>
              <a:buClr>
                <a:schemeClr val="dk1"/>
              </a:buClr>
              <a:buSzPts val="1200"/>
              <a:buFont typeface="Calibri"/>
              <a:buAutoNum type="arabicPeriod"/>
            </a:pPr>
            <a:r>
              <a:rPr lang="en-US"/>
              <a:t>Sing transition song to get students prepared for the lesson.  If you would rather chant than sing this will work as well. </a:t>
            </a:r>
            <a:endParaRPr/>
          </a:p>
          <a:p>
            <a:pPr marL="1164717" lvl="0" indent="-156743"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Look-fors/Listen-fors:</a:t>
            </a:r>
            <a:endParaRPr/>
          </a:p>
          <a:p>
            <a:pPr marL="457200" lvl="0" indent="-304800" algn="l" rtl="0">
              <a:spcBef>
                <a:spcPts val="0"/>
              </a:spcBef>
              <a:spcAft>
                <a:spcPts val="0"/>
              </a:spcAft>
              <a:buClr>
                <a:schemeClr val="dk1"/>
              </a:buClr>
              <a:buSzPts val="1200"/>
              <a:buFont typeface="Calibri"/>
              <a:buChar char="●"/>
            </a:pPr>
            <a:r>
              <a:rPr lang="en-US"/>
              <a:t>Students sing the transition song and move into position for learning. </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Supports/Meeting Student Needs: None</a:t>
            </a:r>
            <a:endParaRPr/>
          </a:p>
          <a:p>
            <a:pPr marL="0" lvl="0" indent="0" algn="l" rtl="0">
              <a:spcBef>
                <a:spcPts val="0"/>
              </a:spcBef>
              <a:spcAft>
                <a:spcPts val="0"/>
              </a:spcAft>
              <a:buNone/>
            </a:pPr>
            <a:endParaRPr/>
          </a:p>
        </p:txBody>
      </p:sp>
      <p:sp>
        <p:nvSpPr>
          <p:cNvPr id="403" name="Google Shape;403;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3139354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4427c20524_1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 name="Google Shape;408;g4427c20524_1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1-2 minutes </a:t>
            </a:r>
            <a:endParaRPr dirty="0"/>
          </a:p>
          <a:p>
            <a:pPr marL="0" lvl="0" indent="0" algn="l" rtl="0">
              <a:spcBef>
                <a:spcPts val="0"/>
              </a:spcBef>
              <a:spcAft>
                <a:spcPts val="0"/>
              </a:spcAft>
              <a:buClr>
                <a:schemeClr val="dk1"/>
              </a:buClr>
              <a:buFont typeface="Arial"/>
              <a:buNone/>
            </a:pPr>
            <a:endParaRPr b="1" dirty="0"/>
          </a:p>
          <a:p>
            <a:pPr marL="0" lvl="0" indent="0" algn="l" rtl="0">
              <a:spcBef>
                <a:spcPts val="0"/>
              </a:spcBef>
              <a:spcAft>
                <a:spcPts val="0"/>
              </a:spcAft>
              <a:buClr>
                <a:schemeClr val="dk1"/>
              </a:buClr>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0" lvl="0" indent="0" algn="l" rtl="0">
              <a:spcBef>
                <a:spcPts val="0"/>
              </a:spcBef>
              <a:spcAft>
                <a:spcPts val="0"/>
              </a:spcAft>
              <a:buClr>
                <a:schemeClr val="dk1"/>
              </a:buClr>
              <a:buSzPts val="1100"/>
              <a:buFont typeface="Arial"/>
              <a:buNone/>
            </a:pPr>
            <a:endParaRPr dirty="0">
              <a:highlight>
                <a:schemeClr val="lt1"/>
              </a:highlight>
            </a:endParaRPr>
          </a:p>
          <a:p>
            <a:pPr marL="0" lvl="0" indent="0" algn="l" rtl="0">
              <a:spcBef>
                <a:spcPts val="0"/>
              </a:spcBef>
              <a:spcAft>
                <a:spcPts val="0"/>
              </a:spcAft>
              <a:buClr>
                <a:schemeClr val="dk1"/>
              </a:buClr>
              <a:buSzPts val="1100"/>
              <a:buFont typeface="Arial"/>
              <a:buNone/>
            </a:pPr>
            <a:r>
              <a:rPr lang="en-US" dirty="0"/>
              <a:t>Teacher Actions: None</a:t>
            </a:r>
            <a:endParaRPr dirty="0"/>
          </a:p>
          <a:p>
            <a:pPr marL="0" lvl="2"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None</a:t>
            </a:r>
            <a:endParaRPr dirty="0">
              <a:highlight>
                <a:schemeClr val="lt1"/>
              </a:highlight>
            </a:endParaRPr>
          </a:p>
          <a:p>
            <a:pPr marL="0" lvl="0" indent="0" algn="l" rtl="0">
              <a:spcBef>
                <a:spcPts val="0"/>
              </a:spcBef>
              <a:spcAft>
                <a:spcPts val="0"/>
              </a:spcAft>
              <a:buClr>
                <a:schemeClr val="dk1"/>
              </a:buClr>
              <a:buSzPts val="1100"/>
              <a:buFont typeface="Arial"/>
              <a:buNone/>
            </a:pPr>
            <a:endParaRPr dirty="0">
              <a:highlight>
                <a:schemeClr val="lt1"/>
              </a:highlight>
            </a:endParaRPr>
          </a:p>
          <a:p>
            <a:pPr marL="0" lvl="0" indent="0" algn="l" rtl="0">
              <a:spcBef>
                <a:spcPts val="0"/>
              </a:spcBef>
              <a:spcAft>
                <a:spcPts val="0"/>
              </a:spcAft>
              <a:buNone/>
            </a:pPr>
            <a:endParaRPr dirty="0"/>
          </a:p>
        </p:txBody>
      </p:sp>
      <p:sp>
        <p:nvSpPr>
          <p:cNvPr id="409" name="Google Shape;409;g4427c20524_1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extLst>
      <p:ext uri="{BB962C8B-B14F-4D97-AF65-F5344CB8AC3E}">
        <p14:creationId xmlns:p14="http://schemas.microsoft.com/office/powerpoint/2010/main" val="18255950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435f6140b3_0_13: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435f6140b3_0_13: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b="1" dirty="0">
                <a:solidFill>
                  <a:schemeClr val="dk1"/>
                </a:solidFill>
                <a:latin typeface="Calibri"/>
                <a:ea typeface="Calibri"/>
                <a:cs typeface="Calibri"/>
                <a:sym typeface="Calibri"/>
              </a:rPr>
              <a:t>Grouping: Whole Group (This will </a:t>
            </a:r>
            <a:r>
              <a:rPr lang="en-US" b="1" dirty="0"/>
              <a:t>be moved to an independent rotation in Cycle 5</a:t>
            </a:r>
            <a:r>
              <a:rPr lang="en-US"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Reminder: this is a guided practice activity that will move to an independent rotation in Cycle 5.</a:t>
            </a:r>
            <a:endParaRPr dirty="0"/>
          </a:p>
          <a:p>
            <a:pPr marL="469900" lvl="0" indent="-317500" algn="l" rtl="0">
              <a:spcBef>
                <a:spcPts val="0"/>
              </a:spcBef>
              <a:spcAft>
                <a:spcPts val="0"/>
              </a:spcAft>
              <a:buClr>
                <a:schemeClr val="dk1"/>
              </a:buClr>
              <a:buSzPts val="1200"/>
              <a:buFont typeface="Calibri"/>
              <a:buChar char="●"/>
            </a:pPr>
            <a:r>
              <a:rPr lang="en-US" dirty="0">
                <a:solidFill>
                  <a:schemeClr val="dk1"/>
                </a:solidFill>
              </a:rPr>
              <a:t>Give each student pa</a:t>
            </a:r>
            <a:r>
              <a:rPr lang="en-US" dirty="0"/>
              <a:t>irs </a:t>
            </a:r>
            <a:r>
              <a:rPr lang="en-US" dirty="0">
                <a:solidFill>
                  <a:schemeClr val="dk1"/>
                </a:solidFill>
              </a:rPr>
              <a:t>a copy of the </a:t>
            </a:r>
            <a:r>
              <a:rPr lang="en-US" b="1" dirty="0">
                <a:solidFill>
                  <a:schemeClr val="dk1"/>
                </a:solidFill>
              </a:rPr>
              <a:t>decodable </a:t>
            </a:r>
            <a:r>
              <a:rPr lang="en-US" b="1" dirty="0"/>
              <a:t>“Stuck Up High.”</a:t>
            </a:r>
            <a:r>
              <a:rPr lang="en-US" dirty="0"/>
              <a:t> </a:t>
            </a:r>
            <a:endParaRPr dirty="0"/>
          </a:p>
          <a:p>
            <a:pPr marL="469900" lvl="0" indent="-317500" algn="l" rtl="0">
              <a:spcBef>
                <a:spcPts val="0"/>
              </a:spcBef>
              <a:spcAft>
                <a:spcPts val="0"/>
              </a:spcAft>
              <a:buClr>
                <a:schemeClr val="dk1"/>
              </a:buClr>
              <a:buSzPts val="1200"/>
              <a:buFont typeface="Calibri"/>
              <a:buChar char="●"/>
            </a:pPr>
            <a:r>
              <a:rPr lang="en-US" dirty="0">
                <a:solidFill>
                  <a:schemeClr val="dk1"/>
                </a:solidFill>
              </a:rPr>
              <a:t>Pre-assign partnerships for </a:t>
            </a:r>
            <a:r>
              <a:rPr lang="en-US" dirty="0"/>
              <a:t>work time activity.</a:t>
            </a:r>
            <a:r>
              <a:rPr lang="en-US" dirty="0">
                <a:solidFill>
                  <a:schemeClr val="dk1"/>
                </a:solidFill>
              </a:rPr>
              <a:t> </a:t>
            </a:r>
            <a:endParaRPr dirty="0">
              <a:solidFill>
                <a:schemeClr val="dk1"/>
              </a:solidFill>
            </a:endParaRPr>
          </a:p>
          <a:p>
            <a:pPr marL="469900" lvl="0" indent="-317500" algn="l" rtl="0">
              <a:spcBef>
                <a:spcPts val="0"/>
              </a:spcBef>
              <a:spcAft>
                <a:spcPts val="0"/>
              </a:spcAft>
              <a:buClr>
                <a:schemeClr val="dk1"/>
              </a:buClr>
              <a:buSzPts val="1200"/>
              <a:buFont typeface="Calibri"/>
              <a:buChar char="●"/>
            </a:pPr>
            <a:r>
              <a:rPr lang="en-US" dirty="0"/>
              <a:t>Predetermine examples of pretending to use a microphone </a:t>
            </a:r>
            <a:r>
              <a:rPr lang="en-US" dirty="0" smtClean="0"/>
              <a:t>(</a:t>
            </a:r>
            <a:r>
              <a:rPr lang="en-US" dirty="0"/>
              <a:t>model by making a ‘thumbs up’ with hand and use thumb as microphone or use marker as microphone) </a:t>
            </a:r>
            <a:r>
              <a:rPr lang="en-US" dirty="0" smtClean="0"/>
              <a:t>and </a:t>
            </a:r>
            <a:r>
              <a:rPr lang="en-US" dirty="0"/>
              <a:t>filming (model pretending to hold a video camera) as needed. Students may use their imagination to create actions for reporting and filming.</a:t>
            </a:r>
            <a:endParaRPr dirty="0"/>
          </a:p>
          <a:p>
            <a:pPr marL="469900" lvl="0" indent="-317500" algn="l" rtl="0">
              <a:spcBef>
                <a:spcPts val="0"/>
              </a:spcBef>
              <a:spcAft>
                <a:spcPts val="0"/>
              </a:spcAft>
              <a:buClr>
                <a:schemeClr val="dk1"/>
              </a:buClr>
              <a:buSzPts val="1200"/>
              <a:buFont typeface="Calibri"/>
              <a:buChar char="●"/>
            </a:pPr>
            <a:r>
              <a:rPr lang="en-US" dirty="0"/>
              <a:t>Post the Rules of Fluency for students to refer to during activity.</a:t>
            </a:r>
            <a:endParaRPr dirty="0"/>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Get ready to report the news!  </a:t>
            </a:r>
            <a:r>
              <a:rPr lang="en-US" sz="1200" i="1" dirty="0">
                <a:solidFill>
                  <a:schemeClr val="dk1"/>
                </a:solidFill>
                <a:latin typeface="Calibri"/>
                <a:ea typeface="Calibri"/>
                <a:cs typeface="Calibri"/>
                <a:sym typeface="Calibri"/>
              </a:rPr>
              <a:t>Today you </a:t>
            </a:r>
            <a:r>
              <a:rPr lang="en-US" i="1" dirty="0"/>
              <a:t>and your partner will take turns acting as a news reporter and a camera person.  When you are acting as the reporter, you will be “reporting” on Chip’s nighttime adventure and Chip’s rescue! -  by reading the decodable to the camera person.”</a:t>
            </a:r>
            <a:endParaRPr i="1" dirty="0"/>
          </a:p>
          <a:p>
            <a:pPr marL="469900" lvl="0" indent="-317500" algn="l" rtl="0">
              <a:spcBef>
                <a:spcPts val="0"/>
              </a:spcBef>
              <a:spcAft>
                <a:spcPts val="0"/>
              </a:spcAft>
              <a:buClr>
                <a:schemeClr val="dk1"/>
              </a:buClr>
              <a:buSzPts val="1200"/>
              <a:buFont typeface="Calibri"/>
              <a:buAutoNum type="arabicPeriod"/>
            </a:pPr>
            <a:r>
              <a:rPr lang="en-US" dirty="0"/>
              <a:t>Point to the Rules of Fluency and ask: “</a:t>
            </a:r>
            <a:r>
              <a:rPr lang="en-US" i="1" dirty="0"/>
              <a:t>As a reporter, how will </a:t>
            </a:r>
            <a:r>
              <a:rPr lang="en-US" i="1" dirty="0" smtClean="0"/>
              <a:t>you </a:t>
            </a:r>
            <a:r>
              <a:rPr lang="en-US" i="1" dirty="0"/>
              <a:t>be reading the news?” (</a:t>
            </a:r>
            <a:r>
              <a:rPr lang="en-US" b="1" dirty="0"/>
              <a:t>fluently - smoothly, with expression, with meaning and with just the right pace</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Act as a reporter and read the title. Share any other ‘reporter’ characteristics, such as being serious and/or excited.</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As a camera person, you will be “filming” (</a:t>
            </a:r>
            <a:r>
              <a:rPr lang="en-US" dirty="0"/>
              <a:t>model action pretending to film</a:t>
            </a:r>
            <a:r>
              <a:rPr lang="en-US" i="1" dirty="0"/>
              <a:t>) and listening to the reporter.</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You will take turns reporting on Chip’s adventures by reading the decodable using the voice of a reporter </a:t>
            </a:r>
            <a:r>
              <a:rPr lang="en-US" dirty="0"/>
              <a:t>(model action)  </a:t>
            </a:r>
            <a:r>
              <a:rPr lang="en-US" i="1" dirty="0"/>
              <a:t>and “filming” </a:t>
            </a:r>
            <a:r>
              <a:rPr lang="en-US" dirty="0"/>
              <a:t>(model action) </a:t>
            </a:r>
            <a:r>
              <a:rPr lang="en-US" i="1" dirty="0"/>
              <a:t>the reporter as the camera person. The reporter will be reporting about Chip with a “microphone” and the camera person will be “filming” Be animated! Be excited about Chip</a:t>
            </a:r>
            <a:r>
              <a:rPr lang="en-US" i="1" dirty="0" smtClean="0"/>
              <a:t>!</a:t>
            </a:r>
            <a:r>
              <a:rPr lang="en-US" dirty="0" smtClean="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You will switch roles with your partner after each page</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Camera person, when you hand the “camera” over to the reporter, tell the reporter </a:t>
            </a:r>
            <a:r>
              <a:rPr lang="en-US" b="0" i="1" dirty="0"/>
              <a:t>one </a:t>
            </a:r>
            <a:r>
              <a:rPr lang="en-US" i="1" dirty="0"/>
              <a:t>star or rule of fluency the reporter followed.  Was the reporter reading smoothly?  </a:t>
            </a:r>
            <a:r>
              <a:rPr lang="en-US" i="1" dirty="0" smtClean="0"/>
              <a:t>With </a:t>
            </a:r>
            <a:r>
              <a:rPr lang="en-US" i="1" dirty="0"/>
              <a:t>expression? </a:t>
            </a:r>
            <a:r>
              <a:rPr lang="en-US" i="1" dirty="0" smtClean="0"/>
              <a:t>With </a:t>
            </a:r>
            <a:r>
              <a:rPr lang="en-US" i="1" dirty="0"/>
              <a:t>meaning and was it just the right speed?</a:t>
            </a:r>
            <a:r>
              <a:rPr lang="en-US" dirty="0"/>
              <a:t>”  </a:t>
            </a:r>
            <a:endParaRPr dirty="0"/>
          </a:p>
          <a:p>
            <a:pPr marL="469900" lvl="0" indent="-317500" algn="l" rtl="0">
              <a:spcBef>
                <a:spcPts val="0"/>
              </a:spcBef>
              <a:spcAft>
                <a:spcPts val="0"/>
              </a:spcAft>
              <a:buClr>
                <a:schemeClr val="dk1"/>
              </a:buClr>
              <a:buSzPts val="1200"/>
              <a:buFont typeface="Calibri"/>
              <a:buAutoNum type="arabicPeriod"/>
            </a:pPr>
            <a:r>
              <a:rPr lang="en-US" dirty="0"/>
              <a:t>As time allows, prompt students to read the </a:t>
            </a:r>
            <a:r>
              <a:rPr lang="en-US" b="1" dirty="0"/>
              <a:t>decodable</a:t>
            </a:r>
            <a:r>
              <a:rPr lang="en-US" dirty="0"/>
              <a:t> again, changing who starts as the reporter on the first page. That will give each student a turn “reporting” or reading each page.</a:t>
            </a:r>
            <a:endParaRPr dirty="0">
              <a:solidFill>
                <a:schemeClr val="dk1"/>
              </a:solidFill>
            </a:endParaRPr>
          </a:p>
          <a:p>
            <a:pPr marL="0" lvl="0" indent="0" algn="l" rtl="0">
              <a:spcBef>
                <a:spcPts val="0"/>
              </a:spcBef>
              <a:spcAft>
                <a:spcPts val="0"/>
              </a:spcAft>
              <a:buClr>
                <a:srgbClr val="000000"/>
              </a:buClr>
              <a:buSzPts val="1100"/>
              <a:buFont typeface="Arial"/>
              <a:buNone/>
            </a:pPr>
            <a:endParaRPr dirty="0">
              <a:solidFill>
                <a:schemeClr val="dk1"/>
              </a:solidFill>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fl</a:t>
            </a:r>
            <a:r>
              <a:rPr lang="en-US" dirty="0"/>
              <a:t>uently reading with </a:t>
            </a:r>
            <a:r>
              <a:rPr lang="en-US"/>
              <a:t>a </a:t>
            </a:r>
            <a:r>
              <a:rPr lang="en-US" smtClean="0"/>
              <a:t>“reporter” </a:t>
            </a:r>
            <a:r>
              <a:rPr lang="en-US" dirty="0"/>
              <a:t>voice?</a:t>
            </a:r>
            <a:endParaRPr dirty="0"/>
          </a:p>
          <a:p>
            <a:pPr marL="469900" lvl="0" indent="-317500" algn="l" rtl="0">
              <a:spcBef>
                <a:spcPts val="0"/>
              </a:spcBef>
              <a:spcAft>
                <a:spcPts val="0"/>
              </a:spcAft>
              <a:buClr>
                <a:schemeClr val="dk1"/>
              </a:buClr>
              <a:buSzPts val="1200"/>
              <a:buFont typeface="Calibri"/>
              <a:buChar char="●"/>
            </a:pPr>
            <a:r>
              <a:rPr lang="en-US" dirty="0"/>
              <a:t>Are students “filming” their partners reading and giving feedback?</a:t>
            </a:r>
            <a:endParaRPr dirty="0"/>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Student Supports/Meeting Student Needs: </a:t>
            </a:r>
            <a:endParaRPr dirty="0"/>
          </a:p>
          <a:p>
            <a:pPr marL="469900" lvl="0" indent="-317500" algn="l" rtl="0">
              <a:spcBef>
                <a:spcPts val="0"/>
              </a:spcBef>
              <a:spcAft>
                <a:spcPts val="0"/>
              </a:spcAft>
              <a:buClr>
                <a:schemeClr val="dk1"/>
              </a:buClr>
              <a:buSzPts val="1200"/>
              <a:buFont typeface="Calibri"/>
              <a:buChar char="●"/>
            </a:pPr>
            <a:r>
              <a:rPr lang="en-US" dirty="0"/>
              <a:t>Consider assigning three students to any groups to provide a scaffold for a student that may need to read chorally with another student  instead of reading independently.  Two reporters reading/reporting about Chip.  </a:t>
            </a:r>
            <a:endParaRPr dirty="0"/>
          </a:p>
          <a:p>
            <a:pPr marL="0" lvl="0" indent="0" algn="l" rtl="0">
              <a:spcBef>
                <a:spcPts val="0"/>
              </a:spcBef>
              <a:spcAft>
                <a:spcPts val="0"/>
              </a:spcAft>
              <a:buNone/>
            </a:pPr>
            <a:endParaRPr dirty="0"/>
          </a:p>
          <a:p>
            <a:pPr marL="4699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2513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a:t>New Materials to Prepare in Advance: </a:t>
            </a:r>
            <a:endParaRPr/>
          </a:p>
          <a:p>
            <a:pPr marL="457200" lvl="0" indent="-304800" algn="l" rtl="0">
              <a:spcBef>
                <a:spcPts val="0"/>
              </a:spcBef>
              <a:spcAft>
                <a:spcPts val="0"/>
              </a:spcAft>
              <a:buSzPts val="1200"/>
              <a:buChar char="●"/>
            </a:pPr>
            <a:r>
              <a:rPr lang="en-US"/>
              <a:t>Snap or Trap Word List and T-chart</a:t>
            </a:r>
            <a:endParaRPr/>
          </a:p>
          <a:p>
            <a:pPr marL="457200" lvl="0" indent="-304800" algn="l" rtl="0">
              <a:spcBef>
                <a:spcPts val="0"/>
              </a:spcBef>
              <a:spcAft>
                <a:spcPts val="0"/>
              </a:spcAft>
              <a:buSzPts val="1200"/>
              <a:buChar char="●"/>
            </a:pPr>
            <a:r>
              <a:rPr lang="en-US"/>
              <a:t>Rules of Fluency written on Index Cards (</a:t>
            </a:r>
            <a:r>
              <a:rPr lang="en-US" i="1"/>
              <a:t>Smoothly, With Expression, With Meaning, Just the Right Speed)</a:t>
            </a:r>
            <a:endParaRPr i="1"/>
          </a:p>
          <a:p>
            <a:pPr marL="457200" lvl="0" indent="-304800" algn="l" rtl="0">
              <a:spcBef>
                <a:spcPts val="0"/>
              </a:spcBef>
              <a:spcAft>
                <a:spcPts val="0"/>
              </a:spcAft>
              <a:buSzPts val="1200"/>
              <a:buChar char="●"/>
            </a:pPr>
            <a:r>
              <a:rPr lang="en-US"/>
              <a:t>Enlarged excerpt from “Stuck Up High” (see supporting materials)</a:t>
            </a:r>
            <a:endParaRPr/>
          </a:p>
          <a:p>
            <a:pPr marL="457200" lvl="0" indent="-304800" algn="l" rtl="0">
              <a:spcBef>
                <a:spcPts val="0"/>
              </a:spcBef>
              <a:spcAft>
                <a:spcPts val="0"/>
              </a:spcAft>
              <a:buSzPts val="1200"/>
              <a:buChar char="●"/>
            </a:pPr>
            <a:r>
              <a:rPr lang="en-US"/>
              <a:t>Student copies of excerpt from decodable “Stuck Up High” (page 6 of decodable, optional)</a:t>
            </a:r>
            <a:endParaRPr/>
          </a:p>
          <a:p>
            <a:pPr marL="457200" lvl="0" indent="0" algn="l" rtl="0">
              <a:spcBef>
                <a:spcPts val="0"/>
              </a:spcBef>
              <a:spcAft>
                <a:spcPts val="0"/>
              </a:spcAft>
              <a:buNone/>
            </a:pPr>
            <a:endParaRPr/>
          </a:p>
          <a:p>
            <a:pPr marL="0" lvl="0" indent="0" algn="l" rtl="0">
              <a:spcBef>
                <a:spcPts val="0"/>
              </a:spcBef>
              <a:spcAft>
                <a:spcPts val="0"/>
              </a:spcAft>
              <a:buNone/>
            </a:pPr>
            <a:r>
              <a:rPr lang="en-US"/>
              <a:t>Materials to Gather from Previous Lessons: </a:t>
            </a:r>
            <a:endParaRPr/>
          </a:p>
          <a:p>
            <a:pPr marL="457200" lvl="0" indent="-304800" algn="l" rtl="0">
              <a:spcBef>
                <a:spcPts val="0"/>
              </a:spcBef>
              <a:spcAft>
                <a:spcPts val="0"/>
              </a:spcAft>
              <a:buSzPts val="1200"/>
              <a:buChar char="●"/>
            </a:pPr>
            <a:r>
              <a:rPr lang="en-US"/>
              <a:t>The Fluency Song (one to display) </a:t>
            </a:r>
            <a:endParaRPr/>
          </a:p>
          <a:p>
            <a:pPr marL="457200" lvl="0" indent="0" algn="l" rtl="0">
              <a:spcBef>
                <a:spcPts val="1000"/>
              </a:spcBef>
              <a:spcAft>
                <a:spcPts val="1000"/>
              </a:spcAft>
              <a:buNone/>
            </a:pPr>
            <a:endParaRPr/>
          </a:p>
        </p:txBody>
      </p:sp>
      <p:sp>
        <p:nvSpPr>
          <p:cNvPr id="299" name="Google Shape;299;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1987627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4325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65c4f15c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465c4f15c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dirty="0"/>
              <a:t>Teaching Notes:</a:t>
            </a:r>
            <a:endParaRPr dirty="0"/>
          </a:p>
          <a:p>
            <a:pPr marL="0" lvl="0" indent="0" algn="l" rtl="0">
              <a:spcBef>
                <a:spcPts val="0"/>
              </a:spcBef>
              <a:spcAft>
                <a:spcPts val="0"/>
              </a:spcAft>
              <a:buClr>
                <a:schemeClr val="dk1"/>
              </a:buClr>
              <a:buSzPts val="1400"/>
              <a:buNone/>
            </a:pPr>
            <a:r>
              <a:rPr lang="en-US" dirty="0"/>
              <a:t>Today’s </a:t>
            </a:r>
            <a:r>
              <a:rPr lang="en-US" dirty="0" smtClean="0"/>
              <a:t>independent </a:t>
            </a:r>
            <a:r>
              <a:rPr lang="en-US" dirty="0"/>
              <a:t>work time involves an activity that is relatively </a:t>
            </a:r>
            <a:r>
              <a:rPr lang="en-US" dirty="0" smtClean="0"/>
              <a:t>new </a:t>
            </a:r>
            <a:r>
              <a:rPr lang="en-US" dirty="0"/>
              <a:t>to students (introduced in Cycle 2) and may still require teacher guidance.  Therefore, it is recommended that the whole class participate until it becomes familiar before moving it to a rotation choice Cycle 5.</a:t>
            </a:r>
            <a:endParaRPr dirty="0"/>
          </a:p>
          <a:p>
            <a:pPr marL="469900" lvl="0" indent="-241300" algn="l" rtl="0">
              <a:spcBef>
                <a:spcPts val="0"/>
              </a:spcBef>
              <a:spcAft>
                <a:spcPts val="0"/>
              </a:spcAft>
              <a:buClr>
                <a:schemeClr val="dk1"/>
              </a:buClr>
              <a:buSzPts val="1400"/>
              <a:buNone/>
            </a:pP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a:r>
            <a:br>
              <a:rPr lang="en-US"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5538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Clr>
                <a:srgbClr val="333333"/>
              </a:buClr>
              <a:buSzPts val="1200"/>
              <a:buChar char="●"/>
            </a:pPr>
            <a:r>
              <a:rPr lang="en-US" dirty="0"/>
              <a:t>Students work with regularly spelled high-frequency words from Grade 1 cycles and new high-frequency words introduced in this cycle. Regular examination of those words for known </a:t>
            </a:r>
            <a:r>
              <a:rPr lang="en-US" dirty="0" err="1"/>
              <a:t>graphophonemic</a:t>
            </a:r>
            <a:r>
              <a:rPr lang="en-US" dirty="0"/>
              <a:t> (letter sound) patterns supports automaticity and commitment of those patterns to memory.</a:t>
            </a:r>
            <a:endParaRPr dirty="0"/>
          </a:p>
          <a:p>
            <a:pPr marL="457200" marR="0" lvl="0" indent="-304800" algn="l" rtl="0">
              <a:spcBef>
                <a:spcPts val="0"/>
              </a:spcBef>
              <a:spcAft>
                <a:spcPts val="0"/>
              </a:spcAft>
              <a:buSzPts val="1200"/>
              <a:buChar char="●"/>
            </a:pPr>
            <a:r>
              <a:rPr lang="en-US" dirty="0"/>
              <a:t>Students work with short pieces of text containing patterns worked with in this cycle and previous cycles to develop fluency (phrasing, expression, speed, and meaning).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need </a:t>
            </a:r>
            <a:r>
              <a:rPr lang="en-US" dirty="0" smtClean="0"/>
              <a:t>encouragement </a:t>
            </a:r>
            <a:r>
              <a:rPr lang="en-US" dirty="0"/>
              <a:t>to grapple with the snap and trap instructional practice</a:t>
            </a:r>
            <a:endParaRPr dirty="0"/>
          </a:p>
          <a:p>
            <a:pPr marL="457200" marR="0" lvl="0" indent="-304800" algn="l" rtl="0">
              <a:spcBef>
                <a:spcPts val="0"/>
              </a:spcBef>
              <a:spcAft>
                <a:spcPts val="0"/>
              </a:spcAft>
              <a:buSzPts val="1200"/>
              <a:buChar char="●"/>
            </a:pPr>
            <a:r>
              <a:rPr lang="en-US" dirty="0"/>
              <a:t>Students may be unfamiliar with the word “excerpt.”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Assess if students can identify regularly spelled high-frequency words and explain what makes them “regularly spelled.”</a:t>
            </a:r>
            <a:endParaRPr dirty="0"/>
          </a:p>
          <a:p>
            <a:pPr marL="457200" marR="0" lvl="0" indent="-304800" algn="l" rtl="0">
              <a:spcBef>
                <a:spcPts val="0"/>
              </a:spcBef>
              <a:spcAft>
                <a:spcPts val="0"/>
              </a:spcAft>
              <a:buSzPts val="1200"/>
              <a:buChar char="●"/>
            </a:pPr>
            <a:r>
              <a:rPr lang="en-US" dirty="0"/>
              <a:t>Assess</a:t>
            </a:r>
            <a:r>
              <a:rPr lang="en-US" dirty="0">
                <a:solidFill>
                  <a:srgbClr val="000000"/>
                </a:solidFill>
              </a:rPr>
              <a:t> student fluency (</a:t>
            </a:r>
            <a:r>
              <a:rPr lang="en-US" dirty="0"/>
              <a:t>phrasing, expression, speed, and meaning).</a:t>
            </a:r>
            <a:endParaRPr dirty="0">
              <a:solidFill>
                <a:srgbClr val="000000"/>
              </a:solidFill>
              <a:highlight>
                <a:srgbClr val="FFFF00"/>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excerpt, expression, fluency, frequently, grapple, phrase</a:t>
            </a:r>
            <a:endParaRPr b="0" i="0" strike="noStrike" cap="none" dirty="0">
              <a:solidFill>
                <a:schemeClr val="dk1"/>
              </a:solidFill>
              <a:latin typeface="Calibri"/>
              <a:ea typeface="Calibri"/>
              <a:cs typeface="Calibri"/>
              <a:sym typeface="Calibri"/>
            </a:endParaRPr>
          </a:p>
        </p:txBody>
      </p:sp>
      <p:sp>
        <p:nvSpPr>
          <p:cNvPr id="318" name="Google Shape;318;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9" name="Google Shape;319;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7749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Wobble.”</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high-frequency words.</a:t>
            </a:r>
            <a:endParaRPr dirty="0"/>
          </a:p>
          <a:p>
            <a:pPr marL="457200" lvl="0" indent="-304800" algn="l" rtl="0">
              <a:spcBef>
                <a:spcPts val="0"/>
              </a:spcBef>
              <a:spcAft>
                <a:spcPts val="0"/>
              </a:spcAft>
              <a:buSzPts val="1200"/>
              <a:buChar char="●"/>
            </a:pPr>
            <a:r>
              <a:rPr lang="en-US" dirty="0"/>
              <a:t>Explain that to “grapple” is to keep working at a problem, even if it takes a lot of work.  I like to work on crossword puzzles, but sometimes I have to grapple with an answer before I can figure it out.</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29" name="Google Shape;329;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0" name="Google Shape;330;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0416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37" name="Google Shape;337;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41879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5-10 </a:t>
            </a:r>
            <a:r>
              <a:rPr lang="en-US"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57200" lvl="0" indent="-304800" algn="l" rtl="0">
              <a:lnSpc>
                <a:spcPct val="100000"/>
              </a:lnSpc>
              <a:spcBef>
                <a:spcPts val="0"/>
              </a:spcBef>
              <a:spcAft>
                <a:spcPts val="0"/>
              </a:spcAft>
              <a:buSzPts val="1200"/>
              <a:buChar char="●"/>
            </a:pPr>
            <a:r>
              <a:rPr lang="en-US" sz="1200" dirty="0">
                <a:solidFill>
                  <a:schemeClr val="dk1"/>
                </a:solidFill>
                <a:latin typeface="Calibri"/>
                <a:ea typeface="Calibri"/>
                <a:cs typeface="Calibri"/>
                <a:sym typeface="Calibri"/>
              </a:rPr>
              <a:t>Snap or Trap is a</a:t>
            </a:r>
            <a:r>
              <a:rPr lang="en-US" dirty="0"/>
              <a:t>n </a:t>
            </a:r>
            <a:r>
              <a:rPr lang="en-US" sz="1200" dirty="0">
                <a:solidFill>
                  <a:schemeClr val="dk1"/>
                </a:solidFill>
                <a:latin typeface="Calibri"/>
                <a:ea typeface="Calibri"/>
                <a:cs typeface="Calibri"/>
                <a:sym typeface="Calibri"/>
              </a:rPr>
              <a:t>instructional practice </a:t>
            </a:r>
            <a:r>
              <a:rPr lang="en-US" dirty="0"/>
              <a:t>introduced in Lesson 7</a:t>
            </a:r>
            <a:r>
              <a:rPr lang="en-US" sz="1200" dirty="0">
                <a:solidFill>
                  <a:schemeClr val="dk1"/>
                </a:solidFill>
                <a:latin typeface="Calibri"/>
                <a:ea typeface="Calibri"/>
                <a:cs typeface="Calibri"/>
                <a:sym typeface="Calibri"/>
              </a:rPr>
              <a:t>.  Be prepared to model and guide students </a:t>
            </a:r>
            <a:r>
              <a:rPr lang="en-US" dirty="0"/>
              <a:t>as needed</a:t>
            </a:r>
            <a:r>
              <a:rPr lang="en-US" sz="1200" dirty="0">
                <a:solidFill>
                  <a:schemeClr val="dk1"/>
                </a:solidFill>
                <a:latin typeface="Calibri"/>
                <a:ea typeface="Calibri"/>
                <a:cs typeface="Calibri"/>
                <a:sym typeface="Calibri"/>
              </a:rPr>
              <a:t>.  </a:t>
            </a:r>
            <a:r>
              <a:rPr lang="en-US" dirty="0"/>
              <a:t>Earlier this cycle, students focused on the “trap” words; students focus on the “snap” words in this lesson.</a:t>
            </a:r>
            <a:endParaRPr dirty="0"/>
          </a:p>
          <a:p>
            <a:pPr marL="457200" lvl="0" indent="-304800" algn="l" rtl="0">
              <a:lnSpc>
                <a:spcPct val="100000"/>
              </a:lnSpc>
              <a:spcBef>
                <a:spcPts val="0"/>
              </a:spcBef>
              <a:spcAft>
                <a:spcPts val="0"/>
              </a:spcAft>
              <a:buSzPts val="1200"/>
              <a:buChar char="●"/>
            </a:pPr>
            <a:r>
              <a:rPr lang="en-US" dirty="0"/>
              <a:t>Consider snapping fingers after saying “snap” and pretending to “trap” a word with hands cupped and clapped together when a word is a “trap.”</a:t>
            </a:r>
            <a:endParaRPr dirty="0"/>
          </a:p>
          <a:p>
            <a:pPr marL="457200" lvl="0" indent="-304800" algn="l" rtl="0">
              <a:lnSpc>
                <a:spcPct val="100000"/>
              </a:lnSpc>
              <a:spcBef>
                <a:spcPts val="0"/>
              </a:spcBef>
              <a:spcAft>
                <a:spcPts val="0"/>
              </a:spcAft>
              <a:buSzPts val="1200"/>
              <a:buChar char="●"/>
            </a:pPr>
            <a:r>
              <a:rPr lang="en-US" dirty="0"/>
              <a:t>Students may place these words in the Trap column:</a:t>
            </a:r>
            <a:endParaRPr dirty="0"/>
          </a:p>
          <a:p>
            <a:pPr marL="914400" lvl="1" indent="-304800" algn="l" rtl="0">
              <a:lnSpc>
                <a:spcPct val="100000"/>
              </a:lnSpc>
              <a:spcBef>
                <a:spcPts val="0"/>
              </a:spcBef>
              <a:spcAft>
                <a:spcPts val="0"/>
              </a:spcAft>
              <a:buSzPts val="1200"/>
              <a:buChar char="○"/>
            </a:pPr>
            <a:r>
              <a:rPr lang="en-US" dirty="0"/>
              <a:t>“tree” because the beginning sound is /</a:t>
            </a:r>
            <a:r>
              <a:rPr lang="en-US" dirty="0" err="1"/>
              <a:t>ch</a:t>
            </a:r>
            <a:r>
              <a:rPr lang="en-US" dirty="0"/>
              <a:t>/ not /t/</a:t>
            </a:r>
            <a:endParaRPr dirty="0"/>
          </a:p>
          <a:p>
            <a:pPr marL="914400" lvl="1" indent="-304800" algn="l" rtl="0">
              <a:lnSpc>
                <a:spcPct val="100000"/>
              </a:lnSpc>
              <a:spcBef>
                <a:spcPts val="0"/>
              </a:spcBef>
              <a:spcAft>
                <a:spcPts val="0"/>
              </a:spcAft>
              <a:buSzPts val="1200"/>
              <a:buChar char="○"/>
            </a:pPr>
            <a:r>
              <a:rPr lang="en-US" dirty="0"/>
              <a:t>“went” depending on student dialect, may pronounce /e/ as /</a:t>
            </a:r>
            <a:r>
              <a:rPr lang="en-US" dirty="0" err="1"/>
              <a:t>i</a:t>
            </a:r>
            <a:r>
              <a:rPr lang="en-US" dirty="0"/>
              <a:t>/</a:t>
            </a:r>
            <a:endParaRPr dirty="0"/>
          </a:p>
          <a:p>
            <a:pPr marL="914400" lvl="1" indent="-304800" algn="l" rtl="0">
              <a:lnSpc>
                <a:spcPct val="100000"/>
              </a:lnSpc>
              <a:spcBef>
                <a:spcPts val="0"/>
              </a:spcBef>
              <a:spcAft>
                <a:spcPts val="0"/>
              </a:spcAft>
              <a:buSzPts val="1200"/>
              <a:buChar char="○"/>
            </a:pPr>
            <a:r>
              <a:rPr lang="en-US" dirty="0"/>
              <a:t>“will” as they have not learned about the spelling pattern “</a:t>
            </a:r>
            <a:r>
              <a:rPr lang="en-US" dirty="0" err="1"/>
              <a:t>ll</a:t>
            </a:r>
            <a:r>
              <a:rPr lang="en-US" dirty="0"/>
              <a:t>” yet (Cycle 9)</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 ”</a:t>
            </a:r>
            <a:r>
              <a:rPr lang="en-US" sz="1200" i="1" dirty="0">
                <a:solidFill>
                  <a:schemeClr val="dk1"/>
                </a:solidFill>
                <a:latin typeface="Calibri"/>
                <a:ea typeface="Calibri"/>
                <a:cs typeface="Calibri"/>
                <a:sym typeface="Calibri"/>
              </a:rPr>
              <a:t>Some words are hard to read and spell because they don’t </a:t>
            </a:r>
            <a:r>
              <a:rPr lang="en-US" sz="1200" i="1" dirty="0" smtClean="0">
                <a:solidFill>
                  <a:schemeClr val="dk1"/>
                </a:solidFill>
                <a:latin typeface="Calibri"/>
                <a:ea typeface="Calibri"/>
                <a:cs typeface="Calibri"/>
                <a:sym typeface="Calibri"/>
              </a:rPr>
              <a:t>play </a:t>
            </a:r>
            <a:r>
              <a:rPr lang="en-US" sz="1200" i="1" dirty="0">
                <a:solidFill>
                  <a:schemeClr val="dk1"/>
                </a:solidFill>
                <a:latin typeface="Calibri"/>
                <a:ea typeface="Calibri"/>
                <a:cs typeface="Calibri"/>
                <a:sym typeface="Calibri"/>
              </a:rPr>
              <a:t>fair</a:t>
            </a:r>
            <a:r>
              <a:rPr lang="en-US" sz="1200" i="1" dirty="0" smtClean="0">
                <a:solidFill>
                  <a:schemeClr val="dk1"/>
                </a:solidFill>
                <a:latin typeface="Calibri"/>
                <a:ea typeface="Calibri"/>
                <a:cs typeface="Calibri"/>
                <a:sym typeface="Calibri"/>
              </a:rPr>
              <a:t>. </a:t>
            </a:r>
            <a:r>
              <a:rPr lang="en-US" sz="1200" i="1" dirty="0">
                <a:solidFill>
                  <a:schemeClr val="dk1"/>
                </a:solidFill>
                <a:latin typeface="Calibri"/>
                <a:ea typeface="Calibri"/>
                <a:cs typeface="Calibri"/>
                <a:sym typeface="Calibri"/>
              </a:rPr>
              <a:t>Some words don’t look or sound like they should. Let’s look at some words and figure out what makes them hard to read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Show students a list of Snap or Trap Word Cards  (“</a:t>
            </a:r>
            <a:r>
              <a:rPr lang="en-US" dirty="0"/>
              <a:t>boy</a:t>
            </a:r>
            <a:r>
              <a:rPr lang="en-US" sz="1200" dirty="0">
                <a:solidFill>
                  <a:schemeClr val="dk1"/>
                </a:solidFill>
                <a:latin typeface="Calibri"/>
                <a:ea typeface="Calibri"/>
                <a:cs typeface="Calibri"/>
                <a:sym typeface="Calibri"/>
              </a:rPr>
              <a:t>,” “</a:t>
            </a:r>
            <a:r>
              <a:rPr lang="en-US" dirty="0"/>
              <a:t>only</a:t>
            </a:r>
            <a:r>
              <a:rPr lang="en-US" sz="1200" dirty="0">
                <a:solidFill>
                  <a:schemeClr val="dk1"/>
                </a:solidFill>
                <a:latin typeface="Calibri"/>
                <a:ea typeface="Calibri"/>
                <a:cs typeface="Calibri"/>
                <a:sym typeface="Calibri"/>
              </a:rPr>
              <a:t>,” “</a:t>
            </a:r>
            <a:r>
              <a:rPr lang="en-US" dirty="0"/>
              <a:t>open</a:t>
            </a:r>
            <a:r>
              <a:rPr lang="en-US" sz="1200" dirty="0">
                <a:solidFill>
                  <a:schemeClr val="dk1"/>
                </a:solidFill>
                <a:latin typeface="Calibri"/>
                <a:ea typeface="Calibri"/>
                <a:cs typeface="Calibri"/>
                <a:sym typeface="Calibri"/>
              </a:rPr>
              <a:t>,” “</a:t>
            </a:r>
            <a:r>
              <a:rPr lang="en-US" dirty="0"/>
              <a:t>once</a:t>
            </a:r>
            <a:r>
              <a:rPr lang="en-US" sz="1200" dirty="0">
                <a:solidFill>
                  <a:schemeClr val="dk1"/>
                </a:solidFill>
                <a:latin typeface="Calibri"/>
                <a:ea typeface="Calibri"/>
                <a:cs typeface="Calibri"/>
                <a:sym typeface="Calibri"/>
              </a:rPr>
              <a:t>,” “</a:t>
            </a:r>
            <a:r>
              <a:rPr lang="en-US" dirty="0"/>
              <a:t>tree</a:t>
            </a:r>
            <a:r>
              <a:rPr lang="en-US" sz="1200" dirty="0">
                <a:solidFill>
                  <a:schemeClr val="dk1"/>
                </a:solidFill>
                <a:latin typeface="Calibri"/>
                <a:ea typeface="Calibri"/>
                <a:cs typeface="Calibri"/>
                <a:sym typeface="Calibri"/>
              </a:rPr>
              <a:t>,” “</a:t>
            </a:r>
            <a:r>
              <a:rPr lang="en-US" dirty="0"/>
              <a:t>made</a:t>
            </a:r>
            <a:r>
              <a:rPr lang="en-US" sz="1200" dirty="0">
                <a:solidFill>
                  <a:schemeClr val="dk1"/>
                </a:solidFill>
                <a:latin typeface="Calibri"/>
                <a:ea typeface="Calibri"/>
                <a:cs typeface="Calibri"/>
                <a:sym typeface="Calibri"/>
              </a:rPr>
              <a:t>,” “</a:t>
            </a:r>
            <a:r>
              <a:rPr lang="en-US" dirty="0"/>
              <a:t>when</a:t>
            </a:r>
            <a:r>
              <a:rPr lang="en-US" sz="1200" dirty="0">
                <a:solidFill>
                  <a:schemeClr val="dk1"/>
                </a:solidFill>
                <a:latin typeface="Calibri"/>
                <a:ea typeface="Calibri"/>
                <a:cs typeface="Calibri"/>
                <a:sym typeface="Calibri"/>
              </a:rPr>
              <a:t>,” “</a:t>
            </a:r>
            <a:r>
              <a:rPr lang="en-US" dirty="0"/>
              <a:t>with</a:t>
            </a:r>
            <a:r>
              <a:rPr lang="en-US" sz="1200" dirty="0">
                <a:solidFill>
                  <a:schemeClr val="dk1"/>
                </a:solidFill>
                <a:latin typeface="Calibri"/>
                <a:ea typeface="Calibri"/>
                <a:cs typeface="Calibri"/>
                <a:sym typeface="Calibri"/>
              </a:rPr>
              <a:t>,” “</a:t>
            </a:r>
            <a:r>
              <a:rPr lang="en-US" dirty="0"/>
              <a:t>by</a:t>
            </a:r>
            <a:r>
              <a:rPr lang="en-US" sz="1200" dirty="0">
                <a:solidFill>
                  <a:schemeClr val="dk1"/>
                </a:solidFill>
                <a:latin typeface="Calibri"/>
                <a:ea typeface="Calibri"/>
                <a:cs typeface="Calibri"/>
                <a:sym typeface="Calibri"/>
              </a:rPr>
              <a:t>,” “</a:t>
            </a:r>
            <a:r>
              <a:rPr lang="en-US" dirty="0"/>
              <a:t>ever,</a:t>
            </a:r>
            <a:r>
              <a:rPr lang="en-US" sz="1200" dirty="0">
                <a:solidFill>
                  <a:schemeClr val="dk1"/>
                </a:solidFill>
                <a:latin typeface="Calibri"/>
                <a:ea typeface="Calibri"/>
                <a:cs typeface="Calibri"/>
                <a:sym typeface="Calibri"/>
              </a:rPr>
              <a:t>” </a:t>
            </a:r>
            <a:r>
              <a:rPr lang="en-US" dirty="0"/>
              <a:t>“that,” “what,” “can,” “will”</a:t>
            </a:r>
            <a:r>
              <a:rPr lang="en-US" sz="1200" dirty="0">
                <a:solidFill>
                  <a:schemeClr val="dk1"/>
                </a:solidFill>
                <a:latin typeface="Calibri"/>
                <a:ea typeface="Calibri"/>
                <a:cs typeface="Calibri"/>
                <a:sym typeface="Calibri"/>
              </a:rPr>
              <a:t>) and a Snap or Trap T-chart</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We know some words are used frequently in reading </a:t>
            </a:r>
            <a:r>
              <a:rPr lang="en-US" i="1" dirty="0" smtClean="0"/>
              <a:t>and </a:t>
            </a:r>
            <a:r>
              <a:rPr lang="en-US" i="1" dirty="0"/>
              <a:t>writing</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‘frequently’ mean</a:t>
            </a:r>
            <a:r>
              <a:rPr lang="en-US" dirty="0"/>
              <a:t>?” (</a:t>
            </a:r>
            <a:r>
              <a:rPr lang="en-US" b="1" dirty="0"/>
              <a:t>a lot</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High-frequency words need to be recognized </a:t>
            </a:r>
            <a:r>
              <a:rPr lang="en-US" i="1" dirty="0" smtClean="0"/>
              <a:t>“in </a:t>
            </a:r>
            <a:r>
              <a:rPr lang="en-US" i="1" dirty="0"/>
              <a:t>a </a:t>
            </a:r>
            <a:r>
              <a:rPr lang="en-US" i="1" dirty="0" smtClean="0"/>
              <a:t>snap” </a:t>
            </a:r>
            <a:r>
              <a:rPr lang="en-US" i="1" dirty="0"/>
              <a:t>or instantly to support reading all kinds of texts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How does knowing a word “in a snap” support reading all kinds of texts?</a:t>
            </a:r>
            <a:r>
              <a:rPr lang="en-US" dirty="0"/>
              <a:t>” (</a:t>
            </a:r>
            <a:r>
              <a:rPr lang="en-US" b="1" dirty="0"/>
              <a:t>frees our brains to figure out new words; more fluent because we don’t have to keep stopping to figure out words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Some of the words on the list are snap words and some are trap words. Today we are going to identify the high-frequency words that are snap words.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it mean to be a ‘trap’ word</a:t>
            </a:r>
            <a:r>
              <a:rPr lang="en-US" dirty="0"/>
              <a:t>?” (</a:t>
            </a:r>
            <a:r>
              <a:rPr lang="en-US" b="1" dirty="0"/>
              <a:t>Trap words are irregularly spelled.  They don’t make regular sounds. They trap us.  Trap words don’t </a:t>
            </a:r>
            <a:r>
              <a:rPr lang="en-US" b="1" dirty="0" smtClean="0"/>
              <a:t>play </a:t>
            </a:r>
            <a:r>
              <a:rPr lang="en-US" b="1" dirty="0"/>
              <a:t>fair</a:t>
            </a:r>
            <a:r>
              <a:rPr lang="en-US" b="1" dirty="0" smtClean="0"/>
              <a:t>. </a:t>
            </a:r>
            <a:r>
              <a:rPr lang="en-US" b="1" dirty="0"/>
              <a:t>They don’t follow the rules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Yes! Your job is to find the words that are high-frequency but not trap words.  We will call them snap words because we can figure them out easily. We know them in a snap</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all the words listed.</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Re-read the word “</a:t>
            </a:r>
            <a:r>
              <a:rPr lang="en-US" i="1" dirty="0"/>
              <a:t>that</a:t>
            </a:r>
            <a:r>
              <a:rPr lang="en-US" dirty="0"/>
              <a: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I notice the ‘a’ makes the short sound /a/ sound because it is a closed syllable.  I know all the letter sounds in this word and it sounds just like it’s suppose to. It’s a snap! The word ‘that’ goes in the Snap Column.”</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Place the word ‘</a:t>
            </a:r>
            <a:r>
              <a:rPr lang="en-US" dirty="0"/>
              <a:t>that</a:t>
            </a:r>
            <a:r>
              <a:rPr lang="en-US" sz="1200" dirty="0">
                <a:solidFill>
                  <a:schemeClr val="dk1"/>
                </a:solidFill>
                <a:latin typeface="Calibri"/>
                <a:ea typeface="Calibri"/>
                <a:cs typeface="Calibri"/>
                <a:sym typeface="Calibri"/>
              </a:rPr>
              <a:t>’ in the </a:t>
            </a:r>
            <a:r>
              <a:rPr lang="en-US" dirty="0" smtClean="0"/>
              <a:t>Snap</a:t>
            </a:r>
            <a:r>
              <a:rPr lang="en-US" sz="1200" dirty="0" smtClean="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column.</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 “</a:t>
            </a:r>
            <a:r>
              <a:rPr lang="en-US" sz="1200" i="1" dirty="0">
                <a:solidFill>
                  <a:schemeClr val="dk1"/>
                </a:solidFill>
                <a:latin typeface="Calibri"/>
                <a:ea typeface="Calibri"/>
                <a:cs typeface="Calibri"/>
                <a:sym typeface="Calibri"/>
              </a:rPr>
              <a:t>Can anyone see any other </a:t>
            </a:r>
            <a:r>
              <a:rPr lang="en-US" i="1" dirty="0"/>
              <a:t>sn</a:t>
            </a:r>
            <a:r>
              <a:rPr lang="en-US" sz="1200" i="1" dirty="0">
                <a:solidFill>
                  <a:schemeClr val="dk1"/>
                </a:solidFill>
                <a:latin typeface="Calibri"/>
                <a:ea typeface="Calibri"/>
                <a:cs typeface="Calibri"/>
                <a:sym typeface="Calibri"/>
              </a:rPr>
              <a:t>ap words? </a:t>
            </a:r>
            <a:r>
              <a:rPr lang="en-US" i="1" dirty="0"/>
              <a:t>Even if you are not sure, grapple with it until you come up with a possible answer.</a:t>
            </a:r>
            <a:r>
              <a:rPr lang="en-US" sz="1200" i="1" dirty="0">
                <a:solidFill>
                  <a:schemeClr val="dk1"/>
                </a:solidFill>
                <a:latin typeface="Calibri"/>
                <a:ea typeface="Calibri"/>
                <a:cs typeface="Calibri"/>
                <a:sym typeface="Calibri"/>
              </a:rPr>
              <a:t>” </a:t>
            </a:r>
            <a:r>
              <a:rPr lang="en-US" sz="1200" b="1" dirty="0">
                <a:solidFill>
                  <a:schemeClr val="dk1"/>
                </a:solidFill>
                <a:latin typeface="Calibri"/>
                <a:ea typeface="Calibri"/>
                <a:cs typeface="Calibri"/>
                <a:sym typeface="Calibri"/>
              </a:rPr>
              <a:t>(for example</a:t>
            </a:r>
            <a:r>
              <a:rPr lang="en-US" b="1" dirty="0"/>
              <a:t>, ‘with’ is a snap word)</a:t>
            </a:r>
            <a:endParaRPr b="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smtClean="0"/>
              <a:t>Great! Why </a:t>
            </a:r>
            <a:r>
              <a:rPr lang="en-US" i="1" dirty="0"/>
              <a:t>do you think “with”  is a snap word</a:t>
            </a:r>
            <a:r>
              <a:rPr lang="en-US" dirty="0" smtClean="0"/>
              <a:t>?” (</a:t>
            </a:r>
            <a:r>
              <a:rPr lang="en-US" b="1" dirty="0"/>
              <a:t>example: because it is a closed syllable word, the </a:t>
            </a:r>
            <a:r>
              <a:rPr lang="en-US" b="1" dirty="0" err="1"/>
              <a:t>i</a:t>
            </a:r>
            <a:r>
              <a:rPr lang="en-US" b="1" dirty="0"/>
              <a:t> makes the /</a:t>
            </a:r>
            <a:r>
              <a:rPr lang="en-US" b="1" dirty="0" err="1"/>
              <a:t>i</a:t>
            </a:r>
            <a:r>
              <a:rPr lang="en-US" b="1" dirty="0"/>
              <a:t>/ sound and the ‘t’ and ‘t’ are together and make the /</a:t>
            </a:r>
            <a:r>
              <a:rPr lang="en-US" b="1" dirty="0" err="1"/>
              <a:t>th</a:t>
            </a:r>
            <a:r>
              <a:rPr lang="en-US" b="1" dirty="0"/>
              <a:t>/ sound)</a:t>
            </a:r>
            <a:endParaRPr b="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Yes! “with ” is a snap word because it follows an easily decodable pattern; it is a closed syllable, so the vowel sound is short and it has a digraph that makes the sound /</a:t>
            </a:r>
            <a:r>
              <a:rPr lang="en-US" i="1" dirty="0" err="1"/>
              <a:t>th</a:t>
            </a:r>
            <a:r>
              <a:rPr lang="en-US" i="1" dirty="0"/>
              <a:t>/.  The word ‘with’ belongs in the Snap column</a:t>
            </a:r>
            <a:r>
              <a:rPr lang="en-US" dirty="0"/>
              <a:t>.”</a:t>
            </a:r>
            <a:endParaRPr sz="1200" dirty="0">
              <a:solidFill>
                <a:schemeClr val="dk1"/>
              </a:solidFill>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Add snap word to Snap column on T-chart.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Guide students to repeat the process with as many of the remaining words as time allows.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grappling/working with effort </a:t>
            </a:r>
            <a:r>
              <a:rPr lang="en-US" dirty="0" smtClean="0"/>
              <a:t>while</a:t>
            </a:r>
            <a:r>
              <a:rPr lang="en-US" sz="1200" dirty="0" smtClean="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reading the high-frequency words</a:t>
            </a:r>
            <a:r>
              <a:rPr lang="en-US" dirty="0"/>
              <a:t> and explaining how words with regular spelling patterns are ‘snap’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grapple.  Model the struggle. Think aloud about how to read the words and analyzing word spelling patterns and which words </a:t>
            </a:r>
            <a:r>
              <a:rPr lang="en-US" sz="1200" dirty="0" smtClean="0">
                <a:solidFill>
                  <a:schemeClr val="dk1"/>
                </a:solidFill>
                <a:latin typeface="Calibri"/>
                <a:ea typeface="Calibri"/>
                <a:cs typeface="Calibri"/>
                <a:sym typeface="Calibri"/>
              </a:rPr>
              <a:t>play fair </a:t>
            </a:r>
            <a:r>
              <a:rPr lang="en-US" sz="1200" dirty="0">
                <a:solidFill>
                  <a:schemeClr val="dk1"/>
                </a:solidFill>
                <a:latin typeface="Calibri"/>
                <a:ea typeface="Calibri"/>
                <a:cs typeface="Calibri"/>
                <a:sym typeface="Calibri"/>
              </a:rPr>
              <a:t>and are a </a:t>
            </a:r>
            <a:r>
              <a:rPr lang="en-US" sz="1200" dirty="0" smtClean="0">
                <a:solidFill>
                  <a:schemeClr val="dk1"/>
                </a:solidFill>
                <a:latin typeface="Calibri"/>
                <a:ea typeface="Calibri"/>
                <a:cs typeface="Calibri"/>
                <a:sym typeface="Calibri"/>
              </a:rPr>
              <a:t>snap </a:t>
            </a:r>
            <a:r>
              <a:rPr lang="en-US" sz="1200" dirty="0">
                <a:solidFill>
                  <a:schemeClr val="dk1"/>
                </a:solidFill>
                <a:latin typeface="Calibri"/>
                <a:ea typeface="Calibri"/>
                <a:cs typeface="Calibri"/>
                <a:sym typeface="Calibri"/>
              </a:rPr>
              <a:t>to read and which words </a:t>
            </a:r>
            <a:r>
              <a:rPr lang="en-US" sz="1200" dirty="0" smtClean="0">
                <a:solidFill>
                  <a:schemeClr val="dk1"/>
                </a:solidFill>
                <a:latin typeface="Calibri"/>
                <a:ea typeface="Calibri"/>
                <a:cs typeface="Calibri"/>
                <a:sym typeface="Calibri"/>
              </a:rPr>
              <a:t>do </a:t>
            </a:r>
            <a:r>
              <a:rPr lang="en-US" sz="1200" dirty="0">
                <a:solidFill>
                  <a:schemeClr val="dk1"/>
                </a:solidFill>
                <a:latin typeface="Calibri"/>
                <a:ea typeface="Calibri"/>
                <a:cs typeface="Calibri"/>
                <a:sym typeface="Calibri"/>
              </a:rPr>
              <a:t>not play </a:t>
            </a:r>
            <a:r>
              <a:rPr lang="en-US" sz="1200" dirty="0" smtClean="0">
                <a:solidFill>
                  <a:schemeClr val="dk1"/>
                </a:solidFill>
                <a:latin typeface="Calibri"/>
                <a:ea typeface="Calibri"/>
                <a:cs typeface="Calibri"/>
                <a:sym typeface="Calibri"/>
              </a:rPr>
              <a:t>fair </a:t>
            </a:r>
            <a:r>
              <a:rPr lang="en-US" sz="1200" dirty="0">
                <a:solidFill>
                  <a:schemeClr val="dk1"/>
                </a:solidFill>
                <a:latin typeface="Calibri"/>
                <a:ea typeface="Calibri"/>
                <a:cs typeface="Calibri"/>
                <a:sym typeface="Calibri"/>
              </a:rPr>
              <a:t>and are a </a:t>
            </a:r>
            <a:r>
              <a:rPr lang="en-US" sz="1200" dirty="0" smtClean="0">
                <a:solidFill>
                  <a:schemeClr val="dk1"/>
                </a:solidFill>
                <a:latin typeface="Calibri"/>
                <a:ea typeface="Calibri"/>
                <a:cs typeface="Calibri"/>
                <a:sym typeface="Calibri"/>
              </a:rPr>
              <a:t>trap.  </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read high-frequency </a:t>
            </a:r>
            <a:r>
              <a:rPr lang="en-US" sz="1200" dirty="0" smtClean="0">
                <a:solidFill>
                  <a:schemeClr val="dk1"/>
                </a:solidFill>
                <a:latin typeface="Calibri"/>
                <a:ea typeface="Calibri"/>
                <a:cs typeface="Calibri"/>
                <a:sym typeface="Calibri"/>
              </a:rPr>
              <a:t>whole </a:t>
            </a:r>
            <a:r>
              <a:rPr lang="en-US" sz="1200" dirty="0">
                <a:solidFill>
                  <a:schemeClr val="dk1"/>
                </a:solidFill>
                <a:latin typeface="Calibri"/>
                <a:ea typeface="Calibri"/>
                <a:cs typeface="Calibri"/>
                <a:sym typeface="Calibri"/>
              </a:rPr>
              <a:t>words and analyze the words after reading them.</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Use the phrases from Grade 1 ‘play fair’ for ‘snap’ words and ‘don’t play fair’ for ‘trap’ words if needed to clarify task.</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Offer student-friendly definitions as needed.  For example: </a:t>
            </a:r>
            <a:r>
              <a:rPr lang="en-US" dirty="0" smtClean="0"/>
              <a:t>Grapple </a:t>
            </a:r>
            <a:r>
              <a:rPr lang="en-US" dirty="0"/>
              <a:t>means to wrestle with something, to keep trying and keep working even a problem is not easy to figure out.  </a:t>
            </a: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5088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35f6140b3_0_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g435f6140b3_0_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a:t>Teacher Notes:</a:t>
            </a:r>
            <a:endParaRPr/>
          </a:p>
          <a:p>
            <a:pPr marL="457200" lvl="0" indent="-304800" algn="l" rtl="0">
              <a:spcBef>
                <a:spcPts val="0"/>
              </a:spcBef>
              <a:spcAft>
                <a:spcPts val="0"/>
              </a:spcAft>
              <a:buSzPts val="1200"/>
              <a:buChar char="●"/>
            </a:pPr>
            <a:r>
              <a:rPr lang="en-US"/>
              <a:t>Snap or Trap T-chart for teacher reference with answer key if needed and technology is available.  Only Snap words are added to the Interactive Word Wall for this lesson.  </a:t>
            </a:r>
            <a:endParaRPr/>
          </a:p>
          <a:p>
            <a:pPr marL="457200" lvl="0" indent="-304800" algn="l" rtl="0">
              <a:spcBef>
                <a:spcPts val="0"/>
              </a:spcBef>
              <a:spcAft>
                <a:spcPts val="0"/>
              </a:spcAft>
              <a:buSzPts val="1200"/>
              <a:buChar char="●"/>
            </a:pPr>
            <a:r>
              <a:rPr lang="en-US"/>
              <a:t>Students may place the word “tree” in the Trap column as the beginning sound is /ch/ not /t/.</a:t>
            </a:r>
            <a:endParaRPr/>
          </a:p>
          <a:p>
            <a:pPr marL="457200" lvl="0" indent="-304800" algn="l" rtl="0">
              <a:spcBef>
                <a:spcPts val="0"/>
              </a:spcBef>
              <a:spcAft>
                <a:spcPts val="0"/>
              </a:spcAft>
              <a:buSzPts val="1200"/>
              <a:buChar char="●"/>
            </a:pPr>
            <a:r>
              <a:rPr lang="en-US"/>
              <a:t>Students may place  the word “went” in the Trap column if the short /e/ is pronounced as a short /i/, depending on student dialect.</a:t>
            </a:r>
            <a:endParaRPr/>
          </a:p>
          <a:p>
            <a:pPr marL="457200" lvl="0" indent="-304800" algn="l" rtl="0">
              <a:spcBef>
                <a:spcPts val="0"/>
              </a:spcBef>
              <a:spcAft>
                <a:spcPts val="0"/>
              </a:spcAft>
              <a:buSzPts val="1200"/>
              <a:buChar char="●"/>
            </a:pPr>
            <a:r>
              <a:rPr lang="en-US"/>
              <a:t>Students may place the word “will”in the Trap column as they have not learned about the spelling pattern “ll” yet (Cycle 9).</a:t>
            </a:r>
            <a:endParaRPr/>
          </a:p>
          <a:p>
            <a:pPr marL="457200" lvl="0" indent="0" algn="l" rtl="0">
              <a:spcBef>
                <a:spcPts val="0"/>
              </a:spcBef>
              <a:spcAft>
                <a:spcPts val="0"/>
              </a:spcAft>
              <a:buNone/>
            </a:pPr>
            <a:endParaRPr/>
          </a:p>
          <a:p>
            <a:pPr marL="0" marR="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endParaRPr/>
          </a:p>
        </p:txBody>
      </p:sp>
      <p:sp>
        <p:nvSpPr>
          <p:cNvPr id="356" name="Google Shape;356;g435f6140b3_0_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7" name="Google Shape;357;g435f6140b3_0_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22675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3.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4"/>
          <p:cNvSpPr txBox="1">
            <a:spLocks noGrp="1"/>
          </p:cNvSpPr>
          <p:nvPr>
            <p:ph type="body" idx="1"/>
          </p:nvPr>
        </p:nvSpPr>
        <p:spPr>
          <a:xfrm>
            <a:off x="838200" y="1613550"/>
            <a:ext cx="10515600" cy="42864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000"/>
              </a:spcBef>
              <a:spcAft>
                <a:spcPts val="0"/>
              </a:spcAft>
              <a:buNone/>
            </a:pPr>
            <a:r>
              <a:rPr lang="en-US" sz="2200" dirty="0">
                <a:solidFill>
                  <a:srgbClr val="333333"/>
                </a:solidFill>
                <a:highlight>
                  <a:srgbClr val="FFFFFF"/>
                </a:highlight>
              </a:rPr>
              <a:t>This lesson includes two instructional practices: Snap or Trap Review and Fluency. Students will identify the “snap” or regularly spelled high-frequency words in this lesson. Fluency is defined as reading smoothly, with expression, not too fast or too slow, and reflecting the meaning of the story. Students will think about how to apply phrasing, expression, and other rules of fluency and offer each other feedback.</a:t>
            </a:r>
            <a:endParaRPr sz="2200" i="1" dirty="0"/>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reading </a:t>
            </a:r>
            <a:r>
              <a:rPr lang="en-US" sz="2200" dirty="0" smtClean="0"/>
              <a:t>smoothly, </a:t>
            </a:r>
            <a:r>
              <a:rPr lang="en-US" sz="2200" dirty="0"/>
              <a:t>blending letter sounds together in words</a:t>
            </a:r>
            <a:endParaRPr sz="2200" b="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1000"/>
              </a:spcAft>
              <a:buClr>
                <a:schemeClr val="dk1"/>
              </a:buClr>
              <a:buSzPts val="2200"/>
              <a:buFont typeface="Century Gothic"/>
              <a:buChar char="●"/>
            </a:pPr>
            <a:r>
              <a:rPr lang="en-US" sz="2200" dirty="0"/>
              <a:t>spelling patterns, syllable types and vowel sounds </a:t>
            </a:r>
            <a:endParaRPr sz="2200" b="0" i="0" u="none" strike="noStrike" cap="none" dirty="0">
              <a:solidFill>
                <a:schemeClr val="dk1"/>
              </a:solidFill>
              <a:latin typeface="Century Gothic"/>
              <a:ea typeface="Century Gothic"/>
              <a:cs typeface="Century Gothic"/>
              <a:sym typeface="Century Gothic"/>
            </a:endParaRPr>
          </a:p>
        </p:txBody>
      </p:sp>
      <p:sp>
        <p:nvSpPr>
          <p:cNvPr id="295" name="Google Shape;295;p44"/>
          <p:cNvSpPr txBox="1">
            <a:spLocks noGrp="1"/>
          </p:cNvSpPr>
          <p:nvPr>
            <p:ph type="title"/>
          </p:nvPr>
        </p:nvSpPr>
        <p:spPr>
          <a:xfrm>
            <a:off x="838200" y="28785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1: Part 2: Cycle 4: Lesson 19</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53"/>
          <p:cNvSpPr txBox="1">
            <a:spLocks noGrp="1"/>
          </p:cNvSpPr>
          <p:nvPr>
            <p:ph type="title"/>
          </p:nvPr>
        </p:nvSpPr>
        <p:spPr>
          <a:xfrm>
            <a:off x="428362" y="369887"/>
            <a:ext cx="10515600" cy="71437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p:txBody>
      </p:sp>
      <p:sp>
        <p:nvSpPr>
          <p:cNvPr id="371" name="Google Shape;371;p53"/>
          <p:cNvSpPr txBox="1">
            <a:spLocks noGrp="1"/>
          </p:cNvSpPr>
          <p:nvPr>
            <p:ph type="body" idx="2"/>
          </p:nvPr>
        </p:nvSpPr>
        <p:spPr>
          <a:xfrm>
            <a:off x="567488" y="1198562"/>
            <a:ext cx="10514100"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b="1" dirty="0">
                <a:solidFill>
                  <a:srgbClr val="FF0000"/>
                </a:solidFill>
              </a:rPr>
              <a:t>“Can you read this fluently? Smoothly, with expression, please. Can you read it smoothly with expression and meaning?</a:t>
            </a:r>
            <a:r>
              <a:rPr lang="en-US" b="1" u="none" strike="noStrike" cap="none" dirty="0">
                <a:solidFill>
                  <a:srgbClr val="FF0000"/>
                </a:solidFill>
              </a:rPr>
              <a:t>”</a:t>
            </a:r>
            <a:endParaRPr b="1"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b="1" dirty="0">
                <a:solidFill>
                  <a:srgbClr val="FF0000"/>
                </a:solidFill>
              </a:rPr>
              <a:t>“Yes, we’ll read it fluently. Not </a:t>
            </a:r>
            <a:r>
              <a:rPr lang="en-US" b="1" dirty="0" smtClean="0">
                <a:solidFill>
                  <a:srgbClr val="FF0000"/>
                </a:solidFill>
              </a:rPr>
              <a:t>too </a:t>
            </a:r>
            <a:r>
              <a:rPr lang="en-US" b="1" dirty="0">
                <a:solidFill>
                  <a:srgbClr val="FF0000"/>
                </a:solidFill>
              </a:rPr>
              <a:t>fast and not </a:t>
            </a:r>
            <a:r>
              <a:rPr lang="en-US" b="1" dirty="0" smtClean="0">
                <a:solidFill>
                  <a:srgbClr val="FF0000"/>
                </a:solidFill>
              </a:rPr>
              <a:t>too </a:t>
            </a:r>
            <a:r>
              <a:rPr lang="en-US" b="1" dirty="0">
                <a:solidFill>
                  <a:srgbClr val="FF0000"/>
                </a:solidFill>
              </a:rPr>
              <a:t>slow. Yes, we’ll read it fluently at just the right speed.” </a:t>
            </a: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b="1"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5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8" name="Google Shape;378;p5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100000"/>
              </a:lnSpc>
              <a:spcBef>
                <a:spcPts val="1000"/>
              </a:spcBef>
              <a:spcAft>
                <a:spcPts val="0"/>
              </a:spcAft>
              <a:buClr>
                <a:srgbClr val="333333"/>
              </a:buClr>
              <a:buSzPct val="90000"/>
              <a:buChar char="●"/>
            </a:pPr>
            <a:r>
              <a:rPr lang="en-US" sz="3000" dirty="0">
                <a:solidFill>
                  <a:schemeClr val="tx1"/>
                </a:solidFill>
                <a:highlight>
                  <a:srgbClr val="FFFFFF"/>
                </a:highlight>
              </a:rPr>
              <a:t>I can read fluently (smoothly, with expression and meaning, rereading and self-correcting when necessary).</a:t>
            </a:r>
            <a:endParaRPr sz="3000" dirty="0">
              <a:solidFill>
                <a:schemeClr val="tx1"/>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79" name="Google Shape;379;p5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0" name="Google Shape;380;p54"/>
          <p:cNvPicPr preferRelativeResize="0"/>
          <p:nvPr/>
        </p:nvPicPr>
        <p:blipFill>
          <a:blip r:embed="rId4">
            <a:alphaModFix/>
          </a:blip>
          <a:stretch>
            <a:fillRect/>
          </a:stretch>
        </p:blipFill>
        <p:spPr>
          <a:xfrm>
            <a:off x="11091576" y="5815014"/>
            <a:ext cx="925325" cy="70696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55"/>
          <p:cNvSpPr txBox="1"/>
          <p:nvPr/>
        </p:nvSpPr>
        <p:spPr>
          <a:xfrm>
            <a:off x="367700" y="285750"/>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200" dirty="0">
                <a:latin typeface="Century Gothic"/>
                <a:ea typeface="Century Gothic"/>
                <a:cs typeface="Century Gothic"/>
                <a:sym typeface="Century Gothic"/>
              </a:rPr>
              <a:t>Fluency </a:t>
            </a:r>
            <a:endParaRPr sz="4200" dirty="0">
              <a:latin typeface="Century Gothic"/>
              <a:ea typeface="Century Gothic"/>
              <a:cs typeface="Century Gothic"/>
              <a:sym typeface="Century Gothic"/>
            </a:endParaRPr>
          </a:p>
        </p:txBody>
      </p:sp>
      <p:sp>
        <p:nvSpPr>
          <p:cNvPr id="388" name="Google Shape;388;p55"/>
          <p:cNvSpPr txBox="1"/>
          <p:nvPr/>
        </p:nvSpPr>
        <p:spPr>
          <a:xfrm>
            <a:off x="768900" y="1504175"/>
            <a:ext cx="10654200" cy="1074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89" name="Google Shape;389;p55"/>
          <p:cNvSpPr txBox="1"/>
          <p:nvPr/>
        </p:nvSpPr>
        <p:spPr>
          <a:xfrm>
            <a:off x="514700" y="1504175"/>
            <a:ext cx="4839900" cy="4523025"/>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dirty="0">
                <a:latin typeface="Century Gothic"/>
                <a:ea typeface="Century Gothic"/>
                <a:cs typeface="Century Gothic"/>
                <a:sym typeface="Century Gothic"/>
              </a:rPr>
              <a:t>Rules of Fluency </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smoothly </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with expression</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with meaning</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just the right speed </a:t>
            </a:r>
            <a:endParaRPr sz="3000" b="1" dirty="0">
              <a:latin typeface="Century Gothic"/>
              <a:ea typeface="Century Gothic"/>
              <a:cs typeface="Century Gothic"/>
              <a:sym typeface="Century Gothic"/>
            </a:endParaRPr>
          </a:p>
        </p:txBody>
      </p:sp>
      <p:pic>
        <p:nvPicPr>
          <p:cNvPr id="390" name="Google Shape;390;p55"/>
          <p:cNvPicPr preferRelativeResize="0"/>
          <p:nvPr/>
        </p:nvPicPr>
        <p:blipFill>
          <a:blip r:embed="rId3">
            <a:alphaModFix/>
          </a:blip>
          <a:stretch>
            <a:fillRect/>
          </a:stretch>
        </p:blipFill>
        <p:spPr>
          <a:xfrm>
            <a:off x="5552300" y="1295500"/>
            <a:ext cx="6293425" cy="32543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
                                        </p:tgtEl>
                                        <p:attrNameLst>
                                          <p:attrName>style.visibility</p:attrName>
                                        </p:attrNameLst>
                                      </p:cBhvr>
                                      <p:to>
                                        <p:strVal val="visible"/>
                                      </p:to>
                                    </p:set>
                                    <p:animEffect transition="in" filter="fade">
                                      <p:cBhvr>
                                        <p:cTn id="7" dur="1000"/>
                                        <p:tgtEl>
                                          <p:spTgt spid="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5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398" name="Google Shape;398;p56"/>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is one goal you are working on to become a more proficient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399" name="Google Shape;399;p56"/>
          <p:cNvPicPr preferRelativeResize="0"/>
          <p:nvPr/>
        </p:nvPicPr>
        <p:blipFill>
          <a:blip r:embed="rId3">
            <a:alphaModFix/>
          </a:blip>
          <a:stretch>
            <a:fillRect/>
          </a:stretch>
        </p:blipFill>
        <p:spPr>
          <a:xfrm>
            <a:off x="839800" y="2057701"/>
            <a:ext cx="4077573" cy="38115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57"/>
          <p:cNvSpPr txBox="1"/>
          <p:nvPr/>
        </p:nvSpPr>
        <p:spPr>
          <a:xfrm>
            <a:off x="0" y="2521974"/>
            <a:ext cx="11397000" cy="3234126"/>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370;p53"/>
          <p:cNvSpPr txBox="1">
            <a:spLocks noGrp="1"/>
          </p:cNvSpPr>
          <p:nvPr>
            <p:ph type="title"/>
          </p:nvPr>
        </p:nvSpPr>
        <p:spPr>
          <a:xfrm>
            <a:off x="428362" y="369887"/>
            <a:ext cx="10515600" cy="71437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58"/>
          <p:cNvSpPr txBox="1"/>
          <p:nvPr/>
        </p:nvSpPr>
        <p:spPr>
          <a:xfrm>
            <a:off x="439300" y="1232450"/>
            <a:ext cx="10494600" cy="2684700"/>
          </a:xfrm>
          <a:prstGeom prst="rect">
            <a:avLst/>
          </a:prstGeom>
          <a:noFill/>
          <a:ln>
            <a:noFill/>
          </a:ln>
        </p:spPr>
        <p:txBody>
          <a:bodyPr spcFirstLastPara="1" wrap="square" lIns="91425" tIns="91425" rIns="91425" bIns="91425" anchor="ctr" anchorCtr="0">
            <a:noAutofit/>
          </a:bodyPr>
          <a:lstStyle/>
          <a:p>
            <a:pPr marL="457200" lvl="0" indent="-419100" algn="l" rtl="0">
              <a:lnSpc>
                <a:spcPct val="110000"/>
              </a:lnSpc>
              <a:spcBef>
                <a:spcPts val="1000"/>
              </a:spcBef>
              <a:spcAft>
                <a:spcPts val="1000"/>
              </a:spcAft>
              <a:buClrTx/>
              <a:buSzPts val="3000"/>
              <a:buFont typeface="Century Gothic"/>
              <a:buChar char="●"/>
            </a:pPr>
            <a:r>
              <a:rPr lang="en-US" sz="3000" dirty="0">
                <a:solidFill>
                  <a:schemeClr val="tx1"/>
                </a:solidFill>
                <a:highlight>
                  <a:schemeClr val="lt1"/>
                </a:highlight>
                <a:latin typeface="Century Gothic"/>
                <a:ea typeface="Century Gothic"/>
                <a:cs typeface="Century Gothic"/>
                <a:sym typeface="Century Gothic"/>
              </a:rPr>
              <a:t>I can read fluently (smoothly, with expression and meaning, rereading and self-correcting when necessary).</a:t>
            </a:r>
            <a:endParaRPr dirty="0">
              <a:solidFill>
                <a:schemeClr val="tx1"/>
              </a:solidFill>
            </a:endParaRPr>
          </a:p>
        </p:txBody>
      </p:sp>
      <p:sp>
        <p:nvSpPr>
          <p:cNvPr id="412" name="Google Shape;412;p58"/>
          <p:cNvSpPr txBox="1"/>
          <p:nvPr/>
        </p:nvSpPr>
        <p:spPr>
          <a:xfrm>
            <a:off x="738900" y="170850"/>
            <a:ext cx="10714200" cy="15009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US" sz="4200">
                <a:solidFill>
                  <a:schemeClr val="dk1"/>
                </a:solidFill>
                <a:latin typeface="Century Gothic"/>
                <a:ea typeface="Century Gothic"/>
                <a:cs typeface="Century Gothic"/>
                <a:sym typeface="Century Gothic"/>
              </a:rPr>
              <a:t> Work Time Learning Targets</a:t>
            </a:r>
            <a:endParaRPr sz="4200">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59"/>
          <p:cNvSpPr txBox="1">
            <a:spLocks noGrp="1"/>
          </p:cNvSpPr>
          <p:nvPr>
            <p:ph type="title"/>
          </p:nvPr>
        </p:nvSpPr>
        <p:spPr>
          <a:xfrm>
            <a:off x="335500" y="170576"/>
            <a:ext cx="11360700" cy="1300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4000" dirty="0"/>
              <a:t>Independent Work Time: </a:t>
            </a:r>
            <a:endParaRPr sz="4000" dirty="0"/>
          </a:p>
          <a:p>
            <a:pPr marL="0" lvl="0" indent="0" algn="ctr" rtl="0">
              <a:spcBef>
                <a:spcPts val="0"/>
              </a:spcBef>
              <a:spcAft>
                <a:spcPts val="0"/>
              </a:spcAft>
              <a:buNone/>
            </a:pPr>
            <a:r>
              <a:rPr lang="en-US" sz="4000" dirty="0"/>
              <a:t>Reporting on the News</a:t>
            </a:r>
            <a:endParaRPr sz="4000" dirty="0"/>
          </a:p>
        </p:txBody>
      </p:sp>
      <p:sp>
        <p:nvSpPr>
          <p:cNvPr id="418" name="Google Shape;418;p59"/>
          <p:cNvSpPr txBox="1"/>
          <p:nvPr/>
        </p:nvSpPr>
        <p:spPr>
          <a:xfrm>
            <a:off x="1082163" y="1737625"/>
            <a:ext cx="4424100" cy="4580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latin typeface="Century Gothic"/>
                <a:ea typeface="Century Gothic"/>
                <a:cs typeface="Century Gothic"/>
                <a:sym typeface="Century Gothic"/>
              </a:rPr>
              <a:t>Rules of Fluency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smoothly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expression</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meaning</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just the right speed </a:t>
            </a:r>
            <a:endParaRPr sz="3000" b="1">
              <a:latin typeface="Century Gothic"/>
              <a:ea typeface="Century Gothic"/>
              <a:cs typeface="Century Gothic"/>
              <a:sym typeface="Century Gothic"/>
            </a:endParaRPr>
          </a:p>
        </p:txBody>
      </p:sp>
      <p:pic>
        <p:nvPicPr>
          <p:cNvPr id="419" name="Google Shape;419;p59"/>
          <p:cNvPicPr preferRelativeResize="0"/>
          <p:nvPr/>
        </p:nvPicPr>
        <p:blipFill>
          <a:blip r:embed="rId3">
            <a:alphaModFix/>
          </a:blip>
          <a:stretch>
            <a:fillRect/>
          </a:stretch>
        </p:blipFill>
        <p:spPr>
          <a:xfrm>
            <a:off x="6416925" y="1638112"/>
            <a:ext cx="4130298" cy="1485900"/>
          </a:xfrm>
          <a:prstGeom prst="rect">
            <a:avLst/>
          </a:prstGeom>
          <a:noFill/>
          <a:ln>
            <a:noFill/>
          </a:ln>
        </p:spPr>
      </p:pic>
      <p:pic>
        <p:nvPicPr>
          <p:cNvPr id="420" name="Google Shape;420;p59"/>
          <p:cNvPicPr preferRelativeResize="0"/>
          <p:nvPr/>
        </p:nvPicPr>
        <p:blipFill>
          <a:blip r:embed="rId4">
            <a:alphaModFix/>
          </a:blip>
          <a:stretch>
            <a:fillRect/>
          </a:stretch>
        </p:blipFill>
        <p:spPr>
          <a:xfrm>
            <a:off x="9099825" y="2508437"/>
            <a:ext cx="2676525" cy="3038475"/>
          </a:xfrm>
          <a:prstGeom prst="rect">
            <a:avLst/>
          </a:prstGeom>
          <a:noFill/>
          <a:ln>
            <a:noFill/>
          </a:ln>
        </p:spPr>
      </p:pic>
      <p:pic>
        <p:nvPicPr>
          <p:cNvPr id="421" name="Google Shape;421;p59"/>
          <p:cNvPicPr preferRelativeResize="0"/>
          <p:nvPr/>
        </p:nvPicPr>
        <p:blipFill>
          <a:blip r:embed="rId5">
            <a:alphaModFix/>
          </a:blip>
          <a:stretch>
            <a:fillRect/>
          </a:stretch>
        </p:blipFill>
        <p:spPr>
          <a:xfrm>
            <a:off x="7559524" y="4483737"/>
            <a:ext cx="1845100" cy="2128075"/>
          </a:xfrm>
          <a:prstGeom prst="rect">
            <a:avLst/>
          </a:prstGeom>
          <a:noFill/>
          <a:ln>
            <a:noFill/>
          </a:ln>
        </p:spPr>
      </p:pic>
      <p:pic>
        <p:nvPicPr>
          <p:cNvPr id="422" name="Google Shape;422;p59"/>
          <p:cNvPicPr preferRelativeResize="0"/>
          <p:nvPr/>
        </p:nvPicPr>
        <p:blipFill>
          <a:blip r:embed="rId6">
            <a:alphaModFix/>
          </a:blip>
          <a:stretch>
            <a:fillRect/>
          </a:stretch>
        </p:blipFill>
        <p:spPr>
          <a:xfrm>
            <a:off x="6416925" y="2851556"/>
            <a:ext cx="2393100" cy="147124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5"/>
          <p:cNvSpPr txBox="1">
            <a:spLocks noGrp="1"/>
          </p:cNvSpPr>
          <p:nvPr>
            <p:ph type="body" idx="1"/>
          </p:nvPr>
        </p:nvSpPr>
        <p:spPr>
          <a:xfrm>
            <a:off x="838200" y="1226250"/>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a:t>Preparing for Lesson #: </a:t>
            </a:r>
            <a:r>
              <a:rPr lang="en-US" sz="2400"/>
              <a:t>19</a:t>
            </a:r>
            <a:endParaRPr sz="2400"/>
          </a:p>
          <a:p>
            <a:pPr marL="0" lvl="0" indent="0" algn="l" rtl="0">
              <a:lnSpc>
                <a:spcPct val="100000"/>
              </a:lnSpc>
              <a:spcBef>
                <a:spcPts val="0"/>
              </a:spcBef>
              <a:spcAft>
                <a:spcPts val="0"/>
              </a:spcAft>
              <a:buClr>
                <a:schemeClr val="dk1"/>
              </a:buClr>
              <a:buSzPts val="1100"/>
              <a:buFont typeface="Arial"/>
              <a:buNone/>
            </a:pPr>
            <a:endParaRPr sz="2400" b="1"/>
          </a:p>
          <a:p>
            <a:pPr marL="0" lvl="0" indent="0" algn="l" rtl="0">
              <a:lnSpc>
                <a:spcPct val="100000"/>
              </a:lnSpc>
              <a:spcBef>
                <a:spcPts val="0"/>
              </a:spcBef>
              <a:spcAft>
                <a:spcPts val="0"/>
              </a:spcAft>
              <a:buClr>
                <a:schemeClr val="dk1"/>
              </a:buClr>
              <a:buSzPts val="1100"/>
              <a:buFont typeface="Arial"/>
              <a:buNone/>
            </a:pPr>
            <a:r>
              <a:rPr lang="en-US" sz="2400" b="1"/>
              <a:t>New Materials to Prepare in Advance: </a:t>
            </a:r>
            <a:endParaRPr sz="2400" b="1"/>
          </a:p>
          <a:p>
            <a:pPr marL="457200" lvl="0" indent="-381000" algn="l" rtl="0">
              <a:lnSpc>
                <a:spcPct val="100000"/>
              </a:lnSpc>
              <a:spcBef>
                <a:spcPts val="0"/>
              </a:spcBef>
              <a:spcAft>
                <a:spcPts val="0"/>
              </a:spcAft>
              <a:buSzPts val="2400"/>
              <a:buFont typeface="Century Gothic"/>
              <a:buChar char="●"/>
            </a:pPr>
            <a:r>
              <a:rPr lang="en-US" sz="2400"/>
              <a:t>Snap or Trap Word List and T-chart</a:t>
            </a:r>
            <a:endParaRPr sz="2400"/>
          </a:p>
          <a:p>
            <a:pPr marL="457200" lvl="0" indent="-381000" algn="l" rtl="0">
              <a:lnSpc>
                <a:spcPct val="100000"/>
              </a:lnSpc>
              <a:spcBef>
                <a:spcPts val="1000"/>
              </a:spcBef>
              <a:spcAft>
                <a:spcPts val="0"/>
              </a:spcAft>
              <a:buSzPts val="2400"/>
              <a:buFont typeface="Century Gothic"/>
              <a:buChar char="●"/>
            </a:pPr>
            <a:r>
              <a:rPr lang="en-US" sz="2400"/>
              <a:t>Rules of Fluency written on index Cards (</a:t>
            </a:r>
            <a:r>
              <a:rPr lang="en-US" sz="2400" i="1"/>
              <a:t>Smoothly, With Expression, With Meaning, Just the Right Speed)</a:t>
            </a:r>
            <a:endParaRPr sz="2400" i="1"/>
          </a:p>
          <a:p>
            <a:pPr marL="457200" marR="0" lvl="0" indent="-381000" algn="l" rtl="0">
              <a:lnSpc>
                <a:spcPct val="100000"/>
              </a:lnSpc>
              <a:spcBef>
                <a:spcPts val="1000"/>
              </a:spcBef>
              <a:spcAft>
                <a:spcPts val="0"/>
              </a:spcAft>
              <a:buClr>
                <a:schemeClr val="dk1"/>
              </a:buClr>
              <a:buSzPts val="2400"/>
              <a:buFont typeface="Century Gothic"/>
              <a:buChar char="●"/>
            </a:pPr>
            <a:r>
              <a:rPr lang="en-US" sz="2400"/>
              <a:t>Enlarged excerpt from “Stuck Up High”</a:t>
            </a:r>
            <a:endParaRPr sz="2400"/>
          </a:p>
          <a:p>
            <a:pPr marL="457200" marR="0" lvl="0" indent="-381000" algn="l" rtl="0">
              <a:lnSpc>
                <a:spcPct val="100000"/>
              </a:lnSpc>
              <a:spcBef>
                <a:spcPts val="1000"/>
              </a:spcBef>
              <a:spcAft>
                <a:spcPts val="0"/>
              </a:spcAft>
              <a:buSzPts val="2400"/>
              <a:buFont typeface="Century Gothic"/>
              <a:buChar char="●"/>
            </a:pPr>
            <a:r>
              <a:rPr lang="en-US" sz="2400"/>
              <a:t>Student copies of excerpt from decodable “Stuck Up High” (page 6 of decodable; optional)</a:t>
            </a:r>
            <a:endParaRPr sz="2400"/>
          </a:p>
          <a:p>
            <a:pPr marL="0" lvl="0" indent="0" algn="l" rtl="0">
              <a:lnSpc>
                <a:spcPct val="100000"/>
              </a:lnSpc>
              <a:spcBef>
                <a:spcPts val="1000"/>
              </a:spcBef>
              <a:spcAft>
                <a:spcPts val="0"/>
              </a:spcAft>
              <a:buNone/>
            </a:pPr>
            <a:r>
              <a:rPr lang="en-US" sz="2400" b="1"/>
              <a:t>Materials to Gather from Previous Lessons:</a:t>
            </a:r>
            <a:endParaRPr sz="2400" b="1"/>
          </a:p>
          <a:p>
            <a:pPr marL="457200" lvl="0" indent="-381000" algn="l" rtl="0">
              <a:lnSpc>
                <a:spcPct val="100000"/>
              </a:lnSpc>
              <a:spcBef>
                <a:spcPts val="0"/>
              </a:spcBef>
              <a:spcAft>
                <a:spcPts val="0"/>
              </a:spcAft>
              <a:buSzPts val="2400"/>
              <a:buChar char="●"/>
            </a:pPr>
            <a:r>
              <a:rPr lang="en-US" sz="2400"/>
              <a:t>The Fluency Song (one to display; on slide, see supporting materials)</a:t>
            </a:r>
            <a:endParaRPr sz="2400"/>
          </a:p>
          <a:p>
            <a:pPr marL="457200" lvl="0" indent="-355600" algn="l" rtl="0">
              <a:lnSpc>
                <a:spcPct val="100000"/>
              </a:lnSpc>
              <a:spcBef>
                <a:spcPts val="0"/>
              </a:spcBef>
              <a:spcAft>
                <a:spcPts val="0"/>
              </a:spcAft>
              <a:buSzPts val="2000"/>
              <a:buChar char="●"/>
            </a:pPr>
            <a:endParaRPr sz="2000"/>
          </a:p>
          <a:p>
            <a:pPr marL="0" lvl="0" indent="0" algn="l" rtl="0">
              <a:lnSpc>
                <a:spcPct val="100000"/>
              </a:lnSpc>
              <a:spcBef>
                <a:spcPts val="1000"/>
              </a:spcBef>
              <a:spcAft>
                <a:spcPts val="0"/>
              </a:spcAft>
              <a:buNone/>
            </a:pPr>
            <a:endParaRPr sz="2000"/>
          </a:p>
          <a:p>
            <a:pPr marL="0" lvl="0" indent="0" algn="l" rtl="0">
              <a:lnSpc>
                <a:spcPct val="100000"/>
              </a:lnSpc>
              <a:spcBef>
                <a:spcPts val="1000"/>
              </a:spcBef>
              <a:spcAft>
                <a:spcPts val="1000"/>
              </a:spcAft>
              <a:buNone/>
            </a:pPr>
            <a:endParaRPr sz="2200"/>
          </a:p>
        </p:txBody>
      </p:sp>
      <p:sp>
        <p:nvSpPr>
          <p:cNvPr id="302" name="Google Shape;302;p45"/>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1: Part 2: Cycle 4: Lesson 19</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body" idx="1"/>
          </p:nvPr>
        </p:nvSpPr>
        <p:spPr>
          <a:xfrm>
            <a:off x="415600" y="19323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panose="020B0502020202020204" pitchFamily="34" charset="0"/>
              </a:rPr>
              <a:t>Preparing for Lesson #: </a:t>
            </a:r>
            <a:r>
              <a:rPr lang="en-US" dirty="0">
                <a:solidFill>
                  <a:schemeClr val="dk1"/>
                </a:solidFill>
                <a:latin typeface="Century Gothic" panose="020B0502020202020204" pitchFamily="34" charset="0"/>
              </a:rPr>
              <a:t>1</a:t>
            </a:r>
            <a:r>
              <a:rPr lang="en-US" dirty="0">
                <a:latin typeface="Century Gothic" panose="020B0502020202020204" pitchFamily="34" charset="0"/>
              </a:rPr>
              <a:t>9</a:t>
            </a:r>
            <a:endParaRPr dirty="0">
              <a:solidFill>
                <a:schemeClr val="dk1"/>
              </a:solidFill>
              <a:latin typeface="Century Gothic" panose="020B0502020202020204" pitchFamily="34" charset="0"/>
            </a:endParaRPr>
          </a:p>
          <a:p>
            <a:pPr marL="0" lvl="0" indent="0" algn="l" rtl="0">
              <a:lnSpc>
                <a:spcPct val="90000"/>
              </a:lnSpc>
              <a:spcBef>
                <a:spcPts val="1300"/>
              </a:spcBef>
              <a:spcAft>
                <a:spcPts val="0"/>
              </a:spcAft>
              <a:buNone/>
            </a:pPr>
            <a:r>
              <a:rPr lang="en-US" dirty="0">
                <a:solidFill>
                  <a:schemeClr val="dk1"/>
                </a:solidFill>
                <a:latin typeface="Century Gothic" panose="020B0502020202020204" pitchFamily="34" charset="0"/>
              </a:rPr>
              <a:t>Reading and protocols to read in preparation:</a:t>
            </a:r>
            <a:endParaRPr dirty="0">
              <a:solidFill>
                <a:schemeClr val="dk1"/>
              </a:solidFill>
              <a:latin typeface="Century Gothic" panose="020B0502020202020204" pitchFamily="34" charset="0"/>
            </a:endParaRPr>
          </a:p>
          <a:p>
            <a:pPr marL="0" lvl="0" indent="0" algn="l" rtl="0">
              <a:spcBef>
                <a:spcPts val="1100"/>
              </a:spcBef>
              <a:spcAft>
                <a:spcPts val="0"/>
              </a:spcAft>
              <a:buNone/>
            </a:pPr>
            <a:endParaRPr dirty="0">
              <a:solidFill>
                <a:srgbClr val="333333"/>
              </a:solidFill>
              <a:highlight>
                <a:schemeClr val="lt1"/>
              </a:highlight>
              <a:latin typeface="Century Gothic" panose="020B0502020202020204" pitchFamily="34" charset="0"/>
            </a:endParaRPr>
          </a:p>
          <a:p>
            <a:pPr marL="0" lvl="0" indent="0" algn="l" rtl="0">
              <a:spcBef>
                <a:spcPts val="1100"/>
              </a:spcBef>
              <a:spcAft>
                <a:spcPts val="0"/>
              </a:spcAft>
              <a:buNone/>
            </a:pPr>
            <a:endParaRPr dirty="0">
              <a:solidFill>
                <a:srgbClr val="333333"/>
              </a:solidFill>
              <a:highlight>
                <a:schemeClr val="lt1"/>
              </a:highlight>
              <a:latin typeface="Century Gothic" panose="020B0502020202020204" pitchFamily="34" charset="0"/>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latin typeface="Century Gothic" panose="020B0502020202020204" pitchFamily="34" charset="0"/>
            </a:endParaRPr>
          </a:p>
          <a:p>
            <a:pPr marL="0" lvl="0" indent="0" algn="l" rtl="0">
              <a:lnSpc>
                <a:spcPct val="90000"/>
              </a:lnSpc>
              <a:spcBef>
                <a:spcPts val="1300"/>
              </a:spcBef>
              <a:spcAft>
                <a:spcPts val="0"/>
              </a:spcAft>
              <a:buNone/>
            </a:pPr>
            <a:endParaRPr dirty="0">
              <a:solidFill>
                <a:schemeClr val="dk1"/>
              </a:solidFill>
              <a:latin typeface="Century Gothic" panose="020B0502020202020204" pitchFamily="34" charset="0"/>
            </a:endParaRPr>
          </a:p>
          <a:p>
            <a:pPr marL="0" lvl="0" indent="0" algn="l" rtl="0">
              <a:lnSpc>
                <a:spcPct val="90000"/>
              </a:lnSpc>
              <a:spcBef>
                <a:spcPts val="1300"/>
              </a:spcBef>
              <a:spcAft>
                <a:spcPts val="0"/>
              </a:spcAft>
              <a:buNone/>
            </a:pPr>
            <a:endParaRPr dirty="0">
              <a:solidFill>
                <a:schemeClr val="dk1"/>
              </a:solidFill>
              <a:latin typeface="Century Gothic" panose="020B0502020202020204" pitchFamily="34" charset="0"/>
            </a:endParaRPr>
          </a:p>
        </p:txBody>
      </p:sp>
      <p:sp>
        <p:nvSpPr>
          <p:cNvPr id="308" name="Google Shape;308;p46"/>
          <p:cNvSpPr txBox="1">
            <a:spLocks noGrp="1"/>
          </p:cNvSpPr>
          <p:nvPr>
            <p:ph type="title"/>
          </p:nvPr>
        </p:nvSpPr>
        <p:spPr>
          <a:xfrm>
            <a:off x="415600" y="445567"/>
            <a:ext cx="113607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dirty="0">
                <a:latin typeface="Century Gothic" panose="020B0502020202020204" pitchFamily="34" charset="0"/>
              </a:rPr>
              <a:t>Grade 2: Module 1: Part 2: Cycle 4: Lesson 19</a:t>
            </a:r>
            <a:endParaRPr sz="4000" dirty="0">
              <a:latin typeface="Century Gothic" panose="020B0502020202020204" pitchFamily="34" charset="0"/>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panose="020B0502020202020204" pitchFamily="34" charset="0"/>
              </a:rPr>
              <a:t>Teacher slide, before teaching.</a:t>
            </a:r>
            <a:endParaRPr sz="2400" dirty="0">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7"/>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noAutofit/>
          </a:bodyPr>
          <a:lstStyle/>
          <a:p>
            <a:pPr marL="241300" lvl="0" indent="0" algn="l" rtl="0">
              <a:spcBef>
                <a:spcPts val="1100"/>
              </a:spcBef>
              <a:spcAft>
                <a:spcPts val="0"/>
              </a:spcAft>
              <a:buNone/>
            </a:pPr>
            <a:r>
              <a:rPr lang="en-US" sz="2100" b="1"/>
              <a:t>Essential Revision to Independent Work Time</a:t>
            </a:r>
            <a:r>
              <a:rPr lang="en-US" sz="2100"/>
              <a:t>: </a:t>
            </a:r>
            <a:endParaRPr sz="2100"/>
          </a:p>
          <a:p>
            <a:pPr marL="241300" lvl="0" indent="0" algn="l" rtl="0">
              <a:spcBef>
                <a:spcPts val="1100"/>
              </a:spcBef>
              <a:spcAft>
                <a:spcPts val="0"/>
              </a:spcAft>
              <a:buNone/>
            </a:pPr>
            <a:r>
              <a:rPr lang="en-US" sz="2000"/>
              <a:t>T</a:t>
            </a:r>
            <a:r>
              <a:rPr lang="en-US" sz="2100"/>
              <a:t>oday’s Independent Work Time involves an activity that is relatively new to students (introduced in Cycle 2) and may still require teacher guidance.  Therefore, it is recommended that the whole class participate until it becomes familiar before moving it to a rotation choice Cycle 5.</a:t>
            </a:r>
            <a:endParaRPr sz="2100"/>
          </a:p>
          <a:p>
            <a:pPr marL="177800" lvl="0" indent="0" algn="l" rtl="0">
              <a:spcBef>
                <a:spcPts val="800"/>
              </a:spcBef>
              <a:spcAft>
                <a:spcPts val="0"/>
              </a:spcAft>
              <a:buClr>
                <a:schemeClr val="dk1"/>
              </a:buClr>
              <a:buSzPts val="1100"/>
              <a:buFont typeface="Arial"/>
              <a:buNone/>
            </a:pPr>
            <a:r>
              <a:rPr lang="en-US" sz="2100"/>
              <a:t>Once students understand what to do during Independent Work Time, it is possible to pull small groups or conference with students to give direct instruction in later cycles.</a:t>
            </a:r>
            <a:endParaRPr sz="2100"/>
          </a:p>
          <a:p>
            <a:pPr marL="0" lvl="0" indent="0" algn="l" rtl="0">
              <a:lnSpc>
                <a:spcPct val="115000"/>
              </a:lnSpc>
              <a:spcBef>
                <a:spcPts val="1100"/>
              </a:spcBef>
              <a:spcAft>
                <a:spcPts val="0"/>
              </a:spcAft>
              <a:buNone/>
            </a:pPr>
            <a:endParaRPr>
              <a:solidFill>
                <a:schemeClr val="dk1"/>
              </a:solidFill>
              <a:latin typeface="Times New Roman"/>
              <a:ea typeface="Times New Roman"/>
              <a:cs typeface="Times New Roman"/>
              <a:sym typeface="Times New Roman"/>
            </a:endParaRPr>
          </a:p>
          <a:p>
            <a:pPr marL="609600" lvl="0" indent="0" algn="l" rtl="0">
              <a:lnSpc>
                <a:spcPct val="90000"/>
              </a:lnSpc>
              <a:spcBef>
                <a:spcPts val="1300"/>
              </a:spcBef>
              <a:spcAft>
                <a:spcPts val="0"/>
              </a:spcAft>
              <a:buNone/>
            </a:pPr>
            <a:endParaRPr>
              <a:solidFill>
                <a:schemeClr val="dk1"/>
              </a:solidFill>
            </a:endParaRPr>
          </a:p>
        </p:txBody>
      </p:sp>
      <p:sp>
        <p:nvSpPr>
          <p:cNvPr id="314" name="Google Shape;314;p47"/>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700"/>
              <a:t>Grade 2: Module 1: Part 2: Cycle 4: Lesson 19</a:t>
            </a:r>
            <a:endParaRPr sz="3700"/>
          </a:p>
          <a:p>
            <a:pPr marL="0" lvl="0" indent="0" algn="l" rtl="0">
              <a:lnSpc>
                <a:spcPct val="90000"/>
              </a:lnSpc>
              <a:spcBef>
                <a:spcPts val="0"/>
              </a:spcBef>
              <a:spcAft>
                <a:spcPts val="0"/>
              </a:spcAft>
              <a:buClr>
                <a:schemeClr val="dk1"/>
              </a:buClr>
              <a:buSzPts val="1500"/>
              <a:buFont typeface="Arial"/>
              <a:buNone/>
            </a:pPr>
            <a:r>
              <a:rPr lang="en-US" sz="2400" b="1"/>
              <a:t>Teacher slide, before teaching.</a:t>
            </a: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p48"/>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22" name="Google Shape;322;p48"/>
          <p:cNvSpPr/>
          <p:nvPr/>
        </p:nvSpPr>
        <p:spPr>
          <a:xfrm>
            <a:off x="0" y="4800600"/>
            <a:ext cx="12192000" cy="20574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23" name="Google Shape;323;p48"/>
          <p:cNvSpPr txBox="1"/>
          <p:nvPr/>
        </p:nvSpPr>
        <p:spPr>
          <a:xfrm>
            <a:off x="1924800" y="3860298"/>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400" b="1" dirty="0">
                <a:solidFill>
                  <a:srgbClr val="404040"/>
                </a:solidFill>
                <a:latin typeface="Century Gothic"/>
                <a:ea typeface="Century Gothic"/>
                <a:cs typeface="Century Gothic"/>
                <a:sym typeface="Century Gothic"/>
              </a:rPr>
              <a:t>Grade 2: Module 1: Part 2: </a:t>
            </a:r>
            <a:endParaRPr sz="34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400" b="1" dirty="0">
                <a:solidFill>
                  <a:srgbClr val="404040"/>
                </a:solidFill>
                <a:latin typeface="Century Gothic"/>
                <a:ea typeface="Century Gothic"/>
                <a:cs typeface="Century Gothic"/>
                <a:sym typeface="Century Gothic"/>
              </a:rPr>
              <a:t>Cycle 4: Lesson 19</a:t>
            </a:r>
            <a:endParaRPr sz="3400" b="1" dirty="0">
              <a:solidFill>
                <a:srgbClr val="404040"/>
              </a:solidFill>
              <a:latin typeface="Century Gothic"/>
              <a:ea typeface="Century Gothic"/>
              <a:cs typeface="Century Gothic"/>
              <a:sym typeface="Century Gothic"/>
            </a:endParaRPr>
          </a:p>
        </p:txBody>
      </p:sp>
      <p:pic>
        <p:nvPicPr>
          <p:cNvPr id="324" name="Google Shape;324;p48"/>
          <p:cNvPicPr preferRelativeResize="0"/>
          <p:nvPr/>
        </p:nvPicPr>
        <p:blipFill rotWithShape="1">
          <a:blip r:embed="rId4">
            <a:alphaModFix/>
          </a:blip>
          <a:srcRect/>
          <a:stretch/>
        </p:blipFill>
        <p:spPr>
          <a:xfrm>
            <a:off x="0" y="6231465"/>
            <a:ext cx="735156" cy="626535"/>
          </a:xfrm>
          <a:prstGeom prst="rect">
            <a:avLst/>
          </a:prstGeom>
          <a:noFill/>
          <a:ln>
            <a:noFill/>
          </a:ln>
        </p:spPr>
      </p:pic>
      <p:pic>
        <p:nvPicPr>
          <p:cNvPr id="325" name="Google Shape;325;p48"/>
          <p:cNvPicPr preferRelativeResize="0"/>
          <p:nvPr/>
        </p:nvPicPr>
        <p:blipFill rotWithShape="1">
          <a:blip r:embed="rId5">
            <a:alphaModFix/>
          </a:blip>
          <a:srcRect/>
          <a:stretch/>
        </p:blipFill>
        <p:spPr>
          <a:xfrm>
            <a:off x="11042602" y="6637598"/>
            <a:ext cx="1149398" cy="2204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33" name="Google Shape;333;p49"/>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300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40" name="Google Shape;340;p50"/>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100000"/>
              </a:lnSpc>
              <a:spcBef>
                <a:spcPts val="1000"/>
              </a:spcBef>
              <a:spcAft>
                <a:spcPts val="0"/>
              </a:spcAft>
              <a:buClr>
                <a:schemeClr val="dk1"/>
              </a:buClr>
              <a:buSzPts val="3000"/>
              <a:buFont typeface="Century Gothic"/>
              <a:buChar char="●"/>
            </a:pPr>
            <a:r>
              <a:rPr lang="en-US" sz="3000" dirty="0">
                <a:solidFill>
                  <a:schemeClr val="tx1"/>
                </a:solidFill>
                <a:highlight>
                  <a:srgbClr val="FFFFFF"/>
                </a:highlight>
              </a:rPr>
              <a:t>I can read high-frequency words that are a “snap” and play fair and words that are a “trap” and don’t play fair.</a:t>
            </a:r>
            <a:endParaRPr sz="3000" dirty="0">
              <a:solidFill>
                <a:schemeClr val="tx1"/>
              </a:solidFill>
              <a:highlight>
                <a:srgbClr val="FFFFFF"/>
              </a:highlight>
            </a:endParaRPr>
          </a:p>
          <a:p>
            <a:pPr marL="457200" marR="0" lvl="0" indent="0" algn="l" rtl="0">
              <a:lnSpc>
                <a:spcPct val="90000"/>
              </a:lnSpc>
              <a:spcBef>
                <a:spcPts val="1000"/>
              </a:spcBef>
              <a:spcAft>
                <a:spcPts val="0"/>
              </a:spcAft>
              <a:buNone/>
            </a:pP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41" name="Google Shape;341;p50"/>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42" name="Google Shape;342;p50"/>
          <p:cNvPicPr preferRelativeResize="0"/>
          <p:nvPr/>
        </p:nvPicPr>
        <p:blipFill>
          <a:blip r:embed="rId4">
            <a:alphaModFix/>
          </a:blip>
          <a:stretch>
            <a:fillRect/>
          </a:stretch>
        </p:blipFill>
        <p:spPr>
          <a:xfrm>
            <a:off x="11178763" y="5889940"/>
            <a:ext cx="811025" cy="664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1"/>
          <p:cNvSpPr txBox="1">
            <a:spLocks noGrp="1"/>
          </p:cNvSpPr>
          <p:nvPr>
            <p:ph type="title"/>
          </p:nvPr>
        </p:nvSpPr>
        <p:spPr>
          <a:xfrm>
            <a:off x="415600" y="26093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a:t>Snap or Trap</a:t>
            </a:r>
            <a:endParaRPr b="1"/>
          </a:p>
        </p:txBody>
      </p:sp>
      <p:sp>
        <p:nvSpPr>
          <p:cNvPr id="348" name="Google Shape;348;p51"/>
          <p:cNvSpPr txBox="1">
            <a:spLocks noGrp="1"/>
          </p:cNvSpPr>
          <p:nvPr>
            <p:ph type="title"/>
          </p:nvPr>
        </p:nvSpPr>
        <p:spPr>
          <a:xfrm>
            <a:off x="415600" y="26093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a:t>Snap or Trap</a:t>
            </a:r>
            <a:endParaRPr b="1"/>
          </a:p>
        </p:txBody>
      </p:sp>
      <p:sp>
        <p:nvSpPr>
          <p:cNvPr id="349" name="Google Shape;349;p51"/>
          <p:cNvSpPr txBox="1">
            <a:spLocks noGrp="1"/>
          </p:cNvSpPr>
          <p:nvPr>
            <p:ph type="body" idx="1"/>
          </p:nvPr>
        </p:nvSpPr>
        <p:spPr>
          <a:xfrm>
            <a:off x="257325" y="1024425"/>
            <a:ext cx="5269200" cy="5479500"/>
          </a:xfrm>
          <a:prstGeom prst="rect">
            <a:avLst/>
          </a:prstGeom>
        </p:spPr>
        <p:txBody>
          <a:bodyPr spcFirstLastPara="1" wrap="square" lIns="91425" tIns="45700" rIns="91425" bIns="45700" anchor="t" anchorCtr="0">
            <a:noAutofit/>
          </a:bodyPr>
          <a:lstStyle/>
          <a:p>
            <a:pPr marL="0" lvl="0" indent="0" algn="l" rtl="0">
              <a:spcBef>
                <a:spcPts val="1100"/>
              </a:spcBef>
              <a:spcAft>
                <a:spcPts val="0"/>
              </a:spcAft>
              <a:buNone/>
            </a:pPr>
            <a:r>
              <a:rPr lang="en-US" sz="3600" b="1" dirty="0"/>
              <a:t>that		</a:t>
            </a:r>
            <a:r>
              <a:rPr lang="en-US" sz="3600" b="1" dirty="0" smtClean="0"/>
              <a:t>with </a:t>
            </a:r>
            <a:r>
              <a:rPr lang="en-US" sz="3600" b="1" dirty="0"/>
              <a:t>	</a:t>
            </a:r>
            <a:r>
              <a:rPr lang="en-US" sz="3600" b="1" dirty="0" smtClean="0"/>
              <a:t>will</a:t>
            </a:r>
            <a:endParaRPr sz="3600" b="1" dirty="0"/>
          </a:p>
          <a:p>
            <a:pPr marL="0" lvl="0" indent="0" algn="l" rtl="0">
              <a:spcBef>
                <a:spcPts val="1100"/>
              </a:spcBef>
              <a:spcAft>
                <a:spcPts val="0"/>
              </a:spcAft>
              <a:buNone/>
            </a:pPr>
            <a:r>
              <a:rPr lang="en-US" sz="3600" b="1" dirty="0"/>
              <a:t>boy		</a:t>
            </a:r>
            <a:r>
              <a:rPr lang="en-US" sz="3600" b="1" dirty="0" smtClean="0"/>
              <a:t>only</a:t>
            </a:r>
            <a:endParaRPr sz="3600" b="1" dirty="0"/>
          </a:p>
          <a:p>
            <a:pPr marL="0" lvl="0" indent="0" algn="l" rtl="0">
              <a:spcBef>
                <a:spcPts val="1100"/>
              </a:spcBef>
              <a:spcAft>
                <a:spcPts val="0"/>
              </a:spcAft>
              <a:buNone/>
            </a:pPr>
            <a:r>
              <a:rPr lang="en-US" sz="3600" b="1" dirty="0"/>
              <a:t>tree		</a:t>
            </a:r>
            <a:r>
              <a:rPr lang="en-US" sz="3600" b="1" dirty="0" smtClean="0"/>
              <a:t>when</a:t>
            </a:r>
            <a:endParaRPr sz="3600" b="1" dirty="0"/>
          </a:p>
          <a:p>
            <a:pPr marL="0" lvl="0" indent="0" algn="l" rtl="0">
              <a:spcBef>
                <a:spcPts val="1100"/>
              </a:spcBef>
              <a:spcAft>
                <a:spcPts val="0"/>
              </a:spcAft>
              <a:buNone/>
            </a:pPr>
            <a:r>
              <a:rPr lang="en-US" sz="3600" b="1" dirty="0"/>
              <a:t>two  	what	 </a:t>
            </a:r>
            <a:endParaRPr sz="3600" b="1" dirty="0"/>
          </a:p>
          <a:p>
            <a:pPr marL="0" lvl="0" indent="0" algn="l" rtl="0">
              <a:spcBef>
                <a:spcPts val="1100"/>
              </a:spcBef>
              <a:spcAft>
                <a:spcPts val="0"/>
              </a:spcAft>
              <a:buNone/>
            </a:pPr>
            <a:r>
              <a:rPr lang="en-US" sz="3600" b="1" dirty="0" smtClean="0"/>
              <a:t>made</a:t>
            </a:r>
            <a:r>
              <a:rPr lang="en-US" sz="3600" b="1" dirty="0"/>
              <a:t>	open</a:t>
            </a:r>
            <a:endParaRPr sz="3600" b="1" dirty="0"/>
          </a:p>
          <a:p>
            <a:pPr marL="0" lvl="0" indent="0" algn="l" rtl="0">
              <a:spcBef>
                <a:spcPts val="1100"/>
              </a:spcBef>
              <a:spcAft>
                <a:spcPts val="0"/>
              </a:spcAft>
              <a:buNone/>
            </a:pPr>
            <a:r>
              <a:rPr lang="en-US" sz="3600" b="1" dirty="0"/>
              <a:t>once </a:t>
            </a:r>
            <a:r>
              <a:rPr lang="en-US" sz="3600" b="1" dirty="0" smtClean="0"/>
              <a:t>    </a:t>
            </a:r>
            <a:r>
              <a:rPr lang="en-US" sz="3600" b="1" dirty="0"/>
              <a:t>	by  </a:t>
            </a:r>
            <a:endParaRPr sz="3600" b="1" dirty="0"/>
          </a:p>
          <a:p>
            <a:pPr marL="0" lvl="0" indent="0" algn="l" rtl="0">
              <a:spcBef>
                <a:spcPts val="1100"/>
              </a:spcBef>
              <a:spcAft>
                <a:spcPts val="0"/>
              </a:spcAft>
              <a:buNone/>
            </a:pPr>
            <a:r>
              <a:rPr lang="en-US" sz="3600" b="1" dirty="0" smtClean="0"/>
              <a:t>ever</a:t>
            </a:r>
            <a:r>
              <a:rPr lang="en-US" sz="3600" b="1" dirty="0"/>
              <a:t>	can</a:t>
            </a:r>
            <a:endParaRPr sz="3600" b="1" dirty="0"/>
          </a:p>
          <a:p>
            <a:pPr marL="0" lvl="0" indent="0" algn="l" rtl="0">
              <a:spcBef>
                <a:spcPts val="1100"/>
              </a:spcBef>
              <a:spcAft>
                <a:spcPts val="0"/>
              </a:spcAft>
              <a:buNone/>
            </a:pPr>
            <a:r>
              <a:rPr lang="en-US" sz="3600" dirty="0"/>
              <a:t>			</a:t>
            </a:r>
            <a:endParaRPr sz="3600" dirty="0"/>
          </a:p>
          <a:p>
            <a:pPr marL="1219200" lvl="0" indent="0" algn="l" rtl="0">
              <a:spcBef>
                <a:spcPts val="1100"/>
              </a:spcBef>
              <a:spcAft>
                <a:spcPts val="0"/>
              </a:spcAft>
              <a:buNone/>
            </a:pPr>
            <a:r>
              <a:rPr lang="en-US" sz="3200" dirty="0"/>
              <a:t>                                        </a:t>
            </a:r>
            <a:endParaRPr sz="3200" dirty="0"/>
          </a:p>
        </p:txBody>
      </p:sp>
      <p:graphicFrame>
        <p:nvGraphicFramePr>
          <p:cNvPr id="350" name="Google Shape;350;p51"/>
          <p:cNvGraphicFramePr/>
          <p:nvPr/>
        </p:nvGraphicFramePr>
        <p:xfrm>
          <a:off x="6133375" y="798600"/>
          <a:ext cx="5642950" cy="5228670"/>
        </p:xfrm>
        <a:graphic>
          <a:graphicData uri="http://schemas.openxmlformats.org/drawingml/2006/table">
            <a:tbl>
              <a:tblPr>
                <a:noFill/>
                <a:tableStyleId>{5E3B6676-F696-4FD6-BA8A-58698B132672}</a:tableStyleId>
              </a:tblPr>
              <a:tblGrid>
                <a:gridCol w="2821475"/>
                <a:gridCol w="2821475"/>
              </a:tblGrid>
              <a:tr h="738100">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Snap</a:t>
                      </a:r>
                      <a:endParaRPr/>
                    </a:p>
                  </a:txBody>
                  <a:tcPr marL="91425" marR="91425" marT="91425" marB="91425"/>
                </a:tc>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Trap</a:t>
                      </a: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110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351" name="Google Shape;351;p51"/>
          <p:cNvSpPr txBox="1"/>
          <p:nvPr/>
        </p:nvSpPr>
        <p:spPr>
          <a:xfrm>
            <a:off x="6408725" y="1451350"/>
            <a:ext cx="2457000" cy="763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a:solidFill>
                  <a:schemeClr val="dk1"/>
                </a:solidFill>
                <a:latin typeface="Century Gothic"/>
                <a:ea typeface="Century Gothic"/>
                <a:cs typeface="Century Gothic"/>
                <a:sym typeface="Century Gothic"/>
              </a:rPr>
              <a:t> that</a:t>
            </a:r>
            <a:endParaRPr/>
          </a:p>
        </p:txBody>
      </p:sp>
      <p:sp>
        <p:nvSpPr>
          <p:cNvPr id="352" name="Google Shape;352;p51"/>
          <p:cNvSpPr txBox="1"/>
          <p:nvPr/>
        </p:nvSpPr>
        <p:spPr>
          <a:xfrm>
            <a:off x="6535725" y="2214850"/>
            <a:ext cx="20580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a:solidFill>
                  <a:schemeClr val="dk1"/>
                </a:solidFill>
                <a:latin typeface="Century Gothic"/>
                <a:ea typeface="Century Gothic"/>
                <a:cs typeface="Century Gothic"/>
                <a:sym typeface="Century Gothic"/>
              </a:rPr>
              <a:t>with</a:t>
            </a:r>
            <a:endParaRPr/>
          </a:p>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fade">
                                      <p:cBhvr>
                                        <p:cTn id="7" dur="1000"/>
                                        <p:tgtEl>
                                          <p:spTgt spid="3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2"/>
                                        </p:tgtEl>
                                        <p:attrNameLst>
                                          <p:attrName>style.visibility</p:attrName>
                                        </p:attrNameLst>
                                      </p:cBhvr>
                                      <p:to>
                                        <p:strVal val="visible"/>
                                      </p:to>
                                    </p:set>
                                    <p:animEffect transition="in" filter="fade">
                                      <p:cBhvr>
                                        <p:cTn id="12" dur="1000"/>
                                        <p:tgtEl>
                                          <p:spTgt spid="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p:txBody>
      </p:sp>
      <p:pic>
        <p:nvPicPr>
          <p:cNvPr id="360" name="Google Shape;360;p52"/>
          <p:cNvPicPr preferRelativeResize="0"/>
          <p:nvPr/>
        </p:nvPicPr>
        <p:blipFill rotWithShape="1">
          <a:blip r:embed="rId3">
            <a:alphaModFix/>
          </a:blip>
          <a:srcRect t="17564"/>
          <a:stretch/>
        </p:blipFill>
        <p:spPr>
          <a:xfrm>
            <a:off x="1101425" y="1057274"/>
            <a:ext cx="9825599" cy="4962125"/>
          </a:xfrm>
          <a:prstGeom prst="rect">
            <a:avLst/>
          </a:prstGeom>
          <a:noFill/>
          <a:ln>
            <a:noFill/>
          </a:ln>
        </p:spPr>
      </p:pic>
      <p:sp>
        <p:nvSpPr>
          <p:cNvPr id="361" name="Google Shape;361;p52"/>
          <p:cNvSpPr txBox="1"/>
          <p:nvPr/>
        </p:nvSpPr>
        <p:spPr>
          <a:xfrm>
            <a:off x="3064600" y="2294725"/>
            <a:ext cx="2018400" cy="194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only</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once</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what</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362" name="Google Shape;362;p52"/>
          <p:cNvSpPr txBox="1"/>
          <p:nvPr/>
        </p:nvSpPr>
        <p:spPr>
          <a:xfrm>
            <a:off x="7474650" y="2257350"/>
            <a:ext cx="2784300" cy="410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that</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with</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boy</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made</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by </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ever</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can</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363" name="Google Shape;363;p52"/>
          <p:cNvSpPr txBox="1"/>
          <p:nvPr/>
        </p:nvSpPr>
        <p:spPr>
          <a:xfrm>
            <a:off x="1427950" y="5366325"/>
            <a:ext cx="5768100" cy="124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a:t>
            </a:r>
            <a:r>
              <a:rPr lang="en-US" sz="2400" b="1">
                <a:latin typeface="Century Gothic"/>
                <a:ea typeface="Century Gothic"/>
                <a:cs typeface="Century Gothic"/>
                <a:sym typeface="Century Gothic"/>
              </a:rPr>
              <a:t>see notes for “tree,” “went,” “will”</a:t>
            </a:r>
            <a:endParaRPr sz="2400" b="1">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pic>
        <p:nvPicPr>
          <p:cNvPr id="2" name="Picture 1"/>
          <p:cNvPicPr>
            <a:picLocks noChangeAspect="1"/>
          </p:cNvPicPr>
          <p:nvPr/>
        </p:nvPicPr>
        <p:blipFill>
          <a:blip r:embed="rId4"/>
          <a:stretch>
            <a:fillRect/>
          </a:stretch>
        </p:blipFill>
        <p:spPr>
          <a:xfrm>
            <a:off x="3902350" y="349169"/>
            <a:ext cx="4280783" cy="443827"/>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FC42EAC-FD53-44A5-A740-547EB8652891}"/>
</file>

<file path=customXml/itemProps2.xml><?xml version="1.0" encoding="utf-8"?>
<ds:datastoreItem xmlns:ds="http://schemas.openxmlformats.org/officeDocument/2006/customXml" ds:itemID="{DF0EF92E-2B3A-405A-A55C-0F22CA47D685}"/>
</file>

<file path=customXml/itemProps3.xml><?xml version="1.0" encoding="utf-8"?>
<ds:datastoreItem xmlns:ds="http://schemas.openxmlformats.org/officeDocument/2006/customXml" ds:itemID="{9B8CB2E3-3A01-40EA-AA76-61359663E8AD}"/>
</file>

<file path=docProps/app.xml><?xml version="1.0" encoding="utf-8"?>
<Properties xmlns="http://schemas.openxmlformats.org/officeDocument/2006/extended-properties" xmlns:vt="http://schemas.openxmlformats.org/officeDocument/2006/docPropsVTypes">
  <TotalTime>150</TotalTime>
  <Words>4421</Words>
  <Application>Microsoft Office PowerPoint</Application>
  <PresentationFormat>Widescreen</PresentationFormat>
  <Paragraphs>353</Paragraphs>
  <Slides>16</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Calibri</vt:lpstr>
      <vt:lpstr>Century Gothic</vt:lpstr>
      <vt:lpstr>Times New Roman</vt:lpstr>
      <vt:lpstr>Arial</vt:lpstr>
      <vt:lpstr>Office Theme</vt:lpstr>
      <vt:lpstr>Office Theme</vt:lpstr>
      <vt:lpstr>Office Theme</vt:lpstr>
      <vt:lpstr>Grade 2: Module 1: Part 2: Cycle 4: Lesson 19 Teacher slide, before teaching.</vt:lpstr>
      <vt:lpstr>Grade 2: Module 1: Part 2: Cycle 4: Lesson 19 Teacher slide, before teaching.</vt:lpstr>
      <vt:lpstr>Grade 2: Module 1: Part 2: Cycle 4: Lesson 19 Teacher slide, before teaching.</vt:lpstr>
      <vt:lpstr>Grade 2: Module 1: Part 2: Cycle 4: Lesson 19 Teacher slide, before teaching.</vt:lpstr>
      <vt:lpstr>PowerPoint Presentation</vt:lpstr>
      <vt:lpstr>Transition Song  </vt:lpstr>
      <vt:lpstr> Opening Learning Targets</vt:lpstr>
      <vt:lpstr>Snap or Trap</vt:lpstr>
      <vt:lpstr>PowerPoint Presentation</vt:lpstr>
      <vt:lpstr>Transition Song </vt:lpstr>
      <vt:lpstr> Work Time Learning Targets</vt:lpstr>
      <vt:lpstr>PowerPoint Presentation</vt:lpstr>
      <vt:lpstr>Reflection Time </vt:lpstr>
      <vt:lpstr>Transition Song </vt:lpstr>
      <vt:lpstr>PowerPoint Presentation</vt:lpstr>
      <vt:lpstr>Independent Work Time:  Reporting on the News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4: Lesson 19 Teacher slide, before teaching.</dc:title>
  <dc:creator>nbravo</dc:creator>
  <cp:lastModifiedBy>Nicole Bravo</cp:lastModifiedBy>
  <cp:revision>6</cp:revision>
  <dcterms:modified xsi:type="dcterms:W3CDTF">2018-11-07T12:41:23Z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