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Masters/slideMaster1.xml" ContentType="application/vnd.openxmlformats-officedocument.presentationml.slideMaster+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16.xml" ContentType="application/vnd.openxmlformats-officedocument.presentationml.slideLayout+xml"/>
  <Override PartName="/ppt/slideLayouts/slideLayout5.xml" ContentType="application/vnd.openxmlformats-officedocument.presentationml.slideLayout+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xml" ContentType="application/vnd.openxmlformats-officedocument.presentationml.slideLayout+xml"/>
  <Override PartName="/ppt/slideLayouts/slideLayout20.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notesSlides/notesSlide5.xml" ContentType="application/vnd.openxmlformats-officedocument.presentationml.notesSlide+xml"/>
  <Override PartName="/ppt/slideLayouts/slideLayout10.xml" ContentType="application/vnd.openxmlformats-officedocument.presentationml.slideLayout+xml"/>
  <Override PartName="/ppt/notesSlides/notesSlide10.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5.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
      <p:font typeface="Georgia" panose="02040502050405020303" pitchFamily="18"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55D58BF-4B3C-4A18-9E5D-54ABA05CD20C}">
  <a:tblStyle styleId="{C55D58BF-4B3C-4A18-9E5D-54ABA05CD20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8097" autoAdjust="0"/>
  </p:normalViewPr>
  <p:slideViewPr>
    <p:cSldViewPr snapToGrid="0">
      <p:cViewPr varScale="1">
        <p:scale>
          <a:sx n="72" d="100"/>
          <a:sy n="72" d="100"/>
        </p:scale>
        <p:origin x="1242"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21" Type="http://schemas.openxmlformats.org/officeDocument/2006/relationships/font" Target="fonts/font3.fntdata"/><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font" Target="fonts/font10.fntdata"/><Relationship Id="rId36" Type="http://schemas.openxmlformats.org/officeDocument/2006/relationships/customXml" Target="../customXml/item2.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font" Target="fonts/font9.fntdata"/><Relationship Id="rId30" Type="http://schemas.openxmlformats.org/officeDocument/2006/relationships/font" Target="fonts/font12.fntdata"/><Relationship Id="rId35" Type="http://schemas.openxmlformats.org/officeDocument/2006/relationships/customXml" Target="../customXml/item1.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4121441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 this module, students consider how one’s perspective influences one’s opinion through the lens of the American Revolution.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b="0" i="1" u="none" strike="noStrike" cap="none">
                <a:solidFill>
                  <a:schemeClr val="dk1"/>
                </a:solidFill>
                <a:latin typeface="Calibri"/>
                <a:ea typeface="Calibri"/>
                <a:cs typeface="Calibri"/>
                <a:sym typeface="Calibri"/>
              </a:rPr>
              <a:t>Divided Loyalties </a:t>
            </a:r>
            <a:r>
              <a:rPr lang="en" sz="1200" b="0" i="0" u="none" strike="noStrike" cap="none">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b="0" i="1" u="none" strike="noStrike" cap="none">
                <a:solidFill>
                  <a:schemeClr val="dk1"/>
                </a:solidFill>
                <a:latin typeface="Calibri"/>
                <a:ea typeface="Calibri"/>
                <a:cs typeface="Calibri"/>
                <a:sym typeface="Calibri"/>
              </a:rPr>
              <a:t> Divided Loyalties </a:t>
            </a:r>
            <a:r>
              <a:rPr lang="en" sz="1200" b="0" i="0" u="none" strike="noStrike" cap="none">
                <a:solidFill>
                  <a:schemeClr val="dk1"/>
                </a:solidFill>
                <a:latin typeface="Calibri"/>
                <a:ea typeface="Calibri"/>
                <a:cs typeface="Calibri"/>
                <a:sym typeface="Calibri"/>
              </a:rPr>
              <a:t>would think of the excerpt in a text-based discussion.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For the mid-unit assessment, students read a new scene from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however, instead of writing descriptive paragraphs, they now write short first-person point of view narratives. For the end of unit assessment, students read the final scene of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and analyze a character to write a new first-person narrative.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endParaRPr sz="1200" b="0" i="0" u="none" strike="noStrike" cap="none">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4036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35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has animations.</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Distribute the End of</a:t>
            </a:r>
            <a:r>
              <a:rPr lang="en" sz="1200" b="1" i="0" u="none" strike="noStrike" cap="none">
                <a:solidFill>
                  <a:srgbClr val="000000"/>
                </a:solidFill>
                <a:latin typeface="Calibri"/>
                <a:ea typeface="Calibri"/>
                <a:cs typeface="Calibri"/>
                <a:sym typeface="Calibri"/>
              </a:rPr>
              <a:t> Unit 2 Assessment: Narrative Writing: First-Person Story Based on </a:t>
            </a:r>
            <a:r>
              <a:rPr lang="en" sz="1200" b="1" i="1" u="none" strike="noStrike" cap="none">
                <a:solidFill>
                  <a:srgbClr val="000000"/>
                </a:solidFill>
                <a:latin typeface="Calibri"/>
                <a:ea typeface="Calibri"/>
                <a:cs typeface="Calibri"/>
                <a:sym typeface="Calibri"/>
              </a:rPr>
              <a:t>Divided Loyalties.</a:t>
            </a:r>
            <a:endParaRPr sz="1200" b="1"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follow along, reading silently in their heads, while you read the directions for each part of the assessment aloud. Answer clarifying questions.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students’ attention to the following: (Click for each anchor chart)</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Close Readers Do These Things anchor chart</a:t>
            </a:r>
            <a:endParaRPr sz="1200" b="1"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Strategies to Answer Selected Response Questions anchor chart</a:t>
            </a:r>
            <a:endParaRPr sz="1200" b="1"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Progressive Verb Tenses handout</a:t>
            </a:r>
            <a:endParaRPr sz="1200" b="1"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Narrative Writing Checklist</a:t>
            </a:r>
            <a:endParaRPr sz="1200" b="1"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Similarities and Differences T-chart</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Remind students to refer to these resources as they answer the assessment questions.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Remind students that since this is an assessment, they should complete it independently in silence.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While students are taking the assessment, circulate to monitor and document their test-taking skills.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completing assessment.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reading: Read the assessment directions, questions, AND answer options aloud. Rephrase directions for them. Ensure that students clearly understand all assessment directions. Monitor during the assessment to see that students are completing the assessment correctly.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(Assessment Map) While explaining, display a “map” of the assessment.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ELLs and students who may need additional support with comprehension: (Reading Aloud and Monitoring Assessment) Read aloud the entire assessment. Rephrase directions. Monitor to see that students correctly complete the assessment.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(Rephrasing Selected Response) Invite students to rephrase selected response questions—and answer them—before they read each answer choice.</a:t>
            </a:r>
            <a:endParaRPr sz="1200" b="0" i="0" u="none" strike="noStrike" cap="none">
              <a:solidFill>
                <a:srgbClr val="000000"/>
              </a:solidFill>
              <a:latin typeface="Calibri"/>
              <a:ea typeface="Calibri"/>
              <a:cs typeface="Calibri"/>
              <a:sym typeface="Calibri"/>
            </a:endParaRPr>
          </a:p>
        </p:txBody>
      </p:sp>
      <p:sp>
        <p:nvSpPr>
          <p:cNvPr id="238" name="Google Shape;23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9750336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2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and use a checking for understanding technique Thumb-O-Meter for students to self-assess against each of the learning targets and against perseverance and integrity.</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show self-assessment towards target.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 None. </a:t>
            </a:r>
            <a:endParaRPr sz="1200" b="0" i="0" u="none" strike="noStrike" cap="none">
              <a:solidFill>
                <a:srgbClr val="000000"/>
              </a:solidFill>
              <a:latin typeface="Calibri"/>
              <a:ea typeface="Calibri"/>
              <a:cs typeface="Calibri"/>
              <a:sym typeface="Calibri"/>
            </a:endParaRPr>
          </a:p>
        </p:txBody>
      </p:sp>
      <p:sp>
        <p:nvSpPr>
          <p:cNvPr id="249" name="Google Shape;24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459096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 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Give students specific, positive feedback on their completion of the End of Unit 2 Assessment.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a:t>
            </a:r>
            <a:r>
              <a:rPr lang="en" sz="1200" b="1" i="0" u="none" strike="noStrike" cap="none" dirty="0">
                <a:solidFill>
                  <a:srgbClr val="000000"/>
                </a:solidFill>
                <a:latin typeface="Calibri"/>
                <a:ea typeface="Calibri"/>
                <a:cs typeface="Calibri"/>
                <a:sym typeface="Calibri"/>
              </a:rPr>
              <a:t> Tracking Progress folders, Tracking Progress: Narrative Writing, </a:t>
            </a:r>
            <a:r>
              <a:rPr lang="en" sz="1200" b="0" i="0" u="none" strike="noStrike" cap="none" dirty="0">
                <a:solidFill>
                  <a:srgbClr val="000000"/>
                </a:solidFill>
                <a:latin typeface="Calibri"/>
                <a:ea typeface="Calibri"/>
                <a:cs typeface="Calibri"/>
                <a:sym typeface="Calibri"/>
              </a:rPr>
              <a:t>and</a:t>
            </a:r>
            <a:r>
              <a:rPr lang="en" sz="1200" b="1" i="0" u="none" strike="noStrike" cap="none" dirty="0">
                <a:solidFill>
                  <a:srgbClr val="000000"/>
                </a:solidFill>
                <a:latin typeface="Calibri"/>
                <a:ea typeface="Calibri"/>
                <a:cs typeface="Calibri"/>
                <a:sym typeface="Calibri"/>
              </a:rPr>
              <a:t> sticky notes.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the </a:t>
            </a:r>
            <a:r>
              <a:rPr lang="en" sz="1200" b="1" i="0" u="none" strike="noStrike" cap="none" dirty="0">
                <a:solidFill>
                  <a:srgbClr val="000000"/>
                </a:solidFill>
                <a:latin typeface="Calibri"/>
                <a:ea typeface="Calibri"/>
                <a:cs typeface="Calibri"/>
                <a:sym typeface="Calibri"/>
              </a:rPr>
              <a:t>sticky notes</a:t>
            </a:r>
            <a:r>
              <a:rPr lang="en" sz="1200" b="0" i="0" u="none" strike="noStrike" cap="none" dirty="0">
                <a:solidFill>
                  <a:srgbClr val="000000"/>
                </a:solidFill>
                <a:latin typeface="Calibri"/>
                <a:ea typeface="Calibri"/>
                <a:cs typeface="Calibri"/>
                <a:sym typeface="Calibri"/>
              </a:rPr>
              <a:t> are for them to find evidence of the following criteria:</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W.4.9/RI.4.1</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W.4.3b/L.4.6</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through completing the recording form.</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completing tracking progress.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motivation and sustained effort: Build an accepting and supportive environment by reminding students that everyone is working toward individual goals and that learning is about continued growth and development.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(Self-assessment) Self-assessment may be an unfamiliar concept for some students. Tell students that thinking about how well they did will help them do even better next time.</a:t>
            </a:r>
            <a:endParaRPr sz="1200" b="0" i="0" u="none" strike="noStrike" cap="none" dirty="0">
              <a:solidFill>
                <a:srgbClr val="000000"/>
              </a:solidFill>
              <a:latin typeface="Calibri"/>
              <a:ea typeface="Calibri"/>
              <a:cs typeface="Calibri"/>
              <a:sym typeface="Calibri"/>
            </a:endParaRPr>
          </a:p>
        </p:txBody>
      </p:sp>
      <p:sp>
        <p:nvSpPr>
          <p:cNvPr id="257" name="Google Shape;257;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500536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Suggested slide pacing: 2-3 minutes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Grouping: Whole Group</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Teaching Notes: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rgbClr val="000000"/>
                </a:solidFill>
                <a:latin typeface="Calibri"/>
                <a:ea typeface="Calibri"/>
                <a:cs typeface="Calibri"/>
                <a:sym typeface="Calibri"/>
              </a:rPr>
              <a:t>Prompts for the Accountable Research Reading are on the following slides.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Student Look-fors/Listen-fors: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Students record assignments and have materials needed to complete it.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Support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5146818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0" name="Google Shape;27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Suggested slide pacing: 2-3 minutes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Grouping: Whole Group</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Teaching Notes: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students to take out their Independent Reading Journals.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 to select a prompt and write it in the front of their Independent Reading Journal.</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Student Look-fors/Listen-fors: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Students record assignments and have materials needed to complete it.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Support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51164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7" name="Google Shape;277;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M3 U2: </a:t>
            </a:r>
            <a:r>
              <a:rPr lang="en" sz="1200" b="0" i="0" u="sng" strike="noStrike" cap="none">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78" name="Google Shape;278;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57211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Supporting Materials Document for this lesson can be found here: </a:t>
            </a:r>
            <a:r>
              <a:rPr lang="en" sz="1200" b="0" i="0" u="sng" strike="noStrike" cap="none">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Additional Teacher Resources: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Protocol descriptions and videos can be found here: </a:t>
            </a:r>
            <a:r>
              <a:rPr lang="en" sz="1200" b="0" i="0" u="sng" strike="noStrike" cap="none">
                <a:solidFill>
                  <a:schemeClr val="hlink"/>
                </a:solidFill>
                <a:latin typeface="Calibri"/>
                <a:ea typeface="Calibri"/>
                <a:cs typeface="Calibri"/>
                <a:sym typeface="Calibri"/>
                <a:hlinkClick r:id="rId5"/>
              </a:rPr>
              <a:t>https://eleducation.org/resources/el-education-classroom-protocols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Rubrics and checklists for writing can be found here: </a:t>
            </a:r>
            <a:r>
              <a:rPr lang="en" sz="1200" b="0" i="0" u="sng" strike="noStrike" cap="none">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Independent Reading: Sample Plans can be found here: </a:t>
            </a:r>
            <a:r>
              <a:rPr lang="en" sz="1200" b="0" i="0" u="sng" strike="noStrike" cap="none">
                <a:solidFill>
                  <a:schemeClr val="hlink"/>
                </a:solidFill>
                <a:latin typeface="Calibri"/>
                <a:ea typeface="Calibri"/>
                <a:cs typeface="Calibri"/>
                <a:sym typeface="Calibri"/>
                <a:hlinkClick r:id="rId7"/>
              </a:rPr>
              <a:t>https://eleducation.org/resources/independent-reading-sample-plans</a:t>
            </a: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092408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New Materials to Prepare in Advance: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End of Unit 2 Assessment: Narrative Writing: First Person Story Based on </a:t>
            </a:r>
            <a:r>
              <a:rPr lang="en" sz="1200" b="1" i="1" u="none" strike="noStrike" cap="none">
                <a:solidFill>
                  <a:srgbClr val="000000"/>
                </a:solidFill>
                <a:latin typeface="Calibri"/>
                <a:ea typeface="Calibri"/>
                <a:cs typeface="Calibri"/>
                <a:sym typeface="Calibri"/>
              </a:rPr>
              <a:t>Divided Loyalties</a:t>
            </a:r>
            <a:r>
              <a:rPr lang="en" sz="1200" b="1" i="0" u="none" strike="noStrike" cap="none">
                <a:solidFill>
                  <a:srgbClr val="000000"/>
                </a:solidFill>
                <a:latin typeface="Calibri"/>
                <a:ea typeface="Calibri"/>
                <a:cs typeface="Calibri"/>
                <a:sym typeface="Calibri"/>
              </a:rPr>
              <a:t> </a:t>
            </a:r>
            <a:r>
              <a:rPr lang="en" sz="1200" b="0" i="0" u="none" strike="noStrike" cap="none">
                <a:solidFill>
                  <a:srgbClr val="000000"/>
                </a:solidFill>
                <a:latin typeface="Calibri"/>
                <a:ea typeface="Calibri"/>
                <a:cs typeface="Calibri"/>
                <a:sym typeface="Calibri"/>
              </a:rPr>
              <a:t>(one per student; see Assessment Overview and Resources found in the back of the Teacher Supporting Materials manual)</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Tracking Progress: Narrative Writing </a:t>
            </a:r>
            <a:r>
              <a:rPr lang="en" sz="1200" b="0" i="0" u="none" strike="noStrike" cap="none">
                <a:solidFill>
                  <a:srgbClr val="000000"/>
                </a:solidFill>
                <a:latin typeface="Calibri"/>
                <a:ea typeface="Calibri"/>
                <a:cs typeface="Calibri"/>
                <a:sym typeface="Calibri"/>
              </a:rPr>
              <a:t>(one per student, found in Student Workbook)</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Sticky notes </a:t>
            </a:r>
            <a:r>
              <a:rPr lang="en" sz="1200" b="0" i="0" u="none" strike="noStrike" cap="none">
                <a:solidFill>
                  <a:srgbClr val="000000"/>
                </a:solidFill>
                <a:latin typeface="Calibri"/>
                <a:ea typeface="Calibri"/>
                <a:cs typeface="Calibri"/>
                <a:sym typeface="Calibri"/>
              </a:rPr>
              <a:t>(one per student)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Materials to Gather from Previous Lessons: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Mid-Unit 2 Assessment: Reading and Discussing </a:t>
            </a:r>
            <a:r>
              <a:rPr lang="en" sz="1200" b="1" i="1" u="none" strike="noStrike" cap="none">
                <a:solidFill>
                  <a:schemeClr val="dk1"/>
                </a:solidFill>
                <a:latin typeface="Calibri"/>
                <a:ea typeface="Calibri"/>
                <a:cs typeface="Calibri"/>
                <a:sym typeface="Calibri"/>
              </a:rPr>
              <a:t>Divided Loyalties,</a:t>
            </a:r>
            <a:r>
              <a:rPr lang="en" sz="1200" b="1" i="0" u="none" strike="noStrike" cap="none">
                <a:solidFill>
                  <a:schemeClr val="dk1"/>
                </a:solidFill>
                <a:latin typeface="Calibri"/>
                <a:ea typeface="Calibri"/>
                <a:cs typeface="Calibri"/>
                <a:sym typeface="Calibri"/>
              </a:rPr>
              <a:t> Parts I and II</a:t>
            </a:r>
            <a:r>
              <a:rPr lang="en" sz="1200" b="0" i="0" u="none" strike="noStrike" cap="none">
                <a:solidFill>
                  <a:schemeClr val="dk1"/>
                </a:solidFill>
                <a:latin typeface="Calibri"/>
                <a:ea typeface="Calibri"/>
                <a:cs typeface="Calibri"/>
                <a:sym typeface="Calibri"/>
              </a:rPr>
              <a:t> (from Lessons 7–8; one per student; returned with feedback during the Opening)</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(from Lesson 1;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Close Readers Do These Things anchor chart</a:t>
            </a:r>
            <a:r>
              <a:rPr lang="en" sz="1200" b="0" i="0" u="none" strike="noStrike" cap="none">
                <a:solidFill>
                  <a:schemeClr val="dk1"/>
                </a:solidFill>
                <a:latin typeface="Calibri"/>
                <a:ea typeface="Calibri"/>
                <a:cs typeface="Calibri"/>
                <a:sym typeface="Calibri"/>
              </a:rPr>
              <a:t> (begun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Strategies to Answer Selected Response Questions anchor chart </a:t>
            </a:r>
            <a:r>
              <a:rPr lang="en" sz="1200" b="0" i="0" u="none" strike="noStrike" cap="none">
                <a:solidFill>
                  <a:schemeClr val="dk1"/>
                </a:solidFill>
                <a:latin typeface="Calibri"/>
                <a:ea typeface="Calibri"/>
                <a:cs typeface="Calibri"/>
                <a:sym typeface="Calibri"/>
              </a:rPr>
              <a:t>(begun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Progressive Verb Tenses handout</a:t>
            </a:r>
            <a:r>
              <a:rPr lang="en" sz="1200" b="0" i="0" u="none" strike="noStrike" cap="none">
                <a:solidFill>
                  <a:schemeClr val="dk1"/>
                </a:solidFill>
                <a:latin typeface="Calibri"/>
                <a:ea typeface="Calibri"/>
                <a:cs typeface="Calibri"/>
                <a:sym typeface="Calibri"/>
              </a:rPr>
              <a:t> (from Lesson 11; one per student and one to display)</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Narrative Writing Checklist</a:t>
            </a:r>
            <a:r>
              <a:rPr lang="en" sz="1200" b="0" i="0" u="none" strike="noStrike" cap="none">
                <a:solidFill>
                  <a:schemeClr val="dk1"/>
                </a:solidFill>
                <a:latin typeface="Calibri"/>
                <a:ea typeface="Calibri"/>
                <a:cs typeface="Calibri"/>
                <a:sym typeface="Calibri"/>
              </a:rPr>
              <a:t> (from Lesson 1;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Similarities and Differences T-chart </a:t>
            </a:r>
            <a:r>
              <a:rPr lang="en" sz="1200" b="0" i="0" u="none" strike="noStrike" cap="none">
                <a:solidFill>
                  <a:schemeClr val="dk1"/>
                </a:solidFill>
                <a:latin typeface="Calibri"/>
                <a:ea typeface="Calibri"/>
                <a:cs typeface="Calibri"/>
                <a:sym typeface="Calibri"/>
              </a:rPr>
              <a:t>(from Lesson 11; one to display)</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Working to Become Effective Learners anchor chart</a:t>
            </a:r>
            <a:r>
              <a:rPr lang="en" sz="1200" b="0" i="0" u="none" strike="noStrike" cap="none">
                <a:solidFill>
                  <a:schemeClr val="dk1"/>
                </a:solidFill>
                <a:latin typeface="Calibri"/>
                <a:ea typeface="Calibri"/>
                <a:cs typeface="Calibri"/>
                <a:sym typeface="Calibri"/>
              </a:rPr>
              <a:t> (begun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Tracking Progress folders</a:t>
            </a:r>
            <a:r>
              <a:rPr lang="en" sz="1200" b="0" i="0" u="none" strike="noStrike" cap="none">
                <a:solidFill>
                  <a:schemeClr val="dk1"/>
                </a:solidFill>
                <a:latin typeface="Calibri"/>
                <a:ea typeface="Calibri"/>
                <a:cs typeface="Calibri"/>
                <a:sym typeface="Calibri"/>
              </a:rPr>
              <a:t> (from Module 1; one per student)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Prepare classroom systems for active learning: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Post learning targets and needed anchor charts.</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22298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 On-Going Assessment </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488773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Additional Support Considerations:</a:t>
            </a:r>
            <a:endParaRPr sz="1200" b="0" i="1"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The basic design of this lesson supports students by inviting them to complete assessment tasks similar to the classroom tasks completed in Lessons 9–11.</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ELLs may find the assessment challenging. Encourage students to consult classroom resources and give them specific, positive feedback on the progress they’ve made learning English.</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Make sure that students understand the assessment directions. Answer their questions, refraining from supplying answers to the assessment questions themselves (see the Meeting Students’ Needs column).</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Allow students to review </a:t>
            </a:r>
            <a:r>
              <a:rPr lang="en" sz="1200" b="1" i="0" u="none" strike="noStrike" cap="none">
                <a:solidFill>
                  <a:srgbClr val="000000"/>
                </a:solidFill>
                <a:latin typeface="Calibri"/>
                <a:ea typeface="Calibri"/>
                <a:cs typeface="Calibri"/>
                <a:sym typeface="Calibri"/>
              </a:rPr>
              <a:t>note-catchers</a:t>
            </a:r>
            <a:r>
              <a:rPr lang="en" sz="1200" b="0" i="0" u="none" strike="noStrike" cap="none">
                <a:solidFill>
                  <a:srgbClr val="000000"/>
                </a:solidFill>
                <a:latin typeface="Calibri"/>
                <a:ea typeface="Calibri"/>
                <a:cs typeface="Calibri"/>
                <a:sym typeface="Calibri"/>
              </a:rPr>
              <a:t>, the </a:t>
            </a:r>
            <a:r>
              <a:rPr lang="en" sz="1200" b="1" i="0" u="none" strike="noStrike" cap="none">
                <a:solidFill>
                  <a:srgbClr val="000000"/>
                </a:solidFill>
                <a:latin typeface="Calibri"/>
                <a:ea typeface="Calibri"/>
                <a:cs typeface="Calibri"/>
                <a:sym typeface="Calibri"/>
              </a:rPr>
              <a:t>Word Wall</a:t>
            </a:r>
            <a:r>
              <a:rPr lang="en" sz="1200" b="0" i="0" u="none" strike="noStrike" cap="none">
                <a:solidFill>
                  <a:srgbClr val="000000"/>
                </a:solidFill>
                <a:latin typeface="Calibri"/>
                <a:ea typeface="Calibri"/>
                <a:cs typeface="Calibri"/>
                <a:sym typeface="Calibri"/>
              </a:rPr>
              <a:t>, their </a:t>
            </a:r>
            <a:r>
              <a:rPr lang="en" sz="1200" b="1" i="0" u="none" strike="noStrike" cap="none">
                <a:solidFill>
                  <a:srgbClr val="000000"/>
                </a:solidFill>
                <a:latin typeface="Calibri"/>
                <a:ea typeface="Calibri"/>
                <a:cs typeface="Calibri"/>
                <a:sym typeface="Calibri"/>
              </a:rPr>
              <a:t>Vocabulary log</a:t>
            </a:r>
            <a:r>
              <a:rPr lang="en" sz="1200" b="0" i="0" u="none" strike="noStrike" cap="none">
                <a:solidFill>
                  <a:srgbClr val="000000"/>
                </a:solidFill>
                <a:latin typeface="Calibri"/>
                <a:ea typeface="Calibri"/>
                <a:cs typeface="Calibri"/>
                <a:sym typeface="Calibri"/>
              </a:rPr>
              <a:t>, and other classroom resources.</a:t>
            </a:r>
            <a:endParaRPr sz="1200" b="0" i="1" u="none" strike="noStrike" cap="none">
              <a:solidFill>
                <a:srgbClr val="000000"/>
              </a:solidFill>
              <a:latin typeface="Calibri"/>
              <a:ea typeface="Calibri"/>
              <a:cs typeface="Calibri"/>
              <a:sym typeface="Calibri"/>
            </a:endParaRPr>
          </a:p>
          <a:p>
            <a:pPr marL="0" marR="0" lvl="0" indent="0" algn="l" rtl="0">
              <a:lnSpc>
                <a:spcPct val="150000"/>
              </a:lnSpc>
              <a:spcBef>
                <a:spcPts val="170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3704877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72932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Suggested slide pacing: 2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 Whole class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1"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Welcome students to class and the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Read through the agenda for today.</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following/reading the content on the slide.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44153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a:solidFill>
                  <a:srgbClr val="000000"/>
                </a:solidFill>
                <a:latin typeface="Calibri"/>
                <a:ea typeface="Calibri"/>
                <a:cs typeface="Calibri"/>
                <a:sym typeface="Calibri"/>
              </a:rPr>
              <a:t>Return students’</a:t>
            </a:r>
            <a:r>
              <a:rPr lang="en" sz="1200" b="1" i="0" u="none" strike="noStrike" cap="none">
                <a:solidFill>
                  <a:srgbClr val="000000"/>
                </a:solidFill>
                <a:latin typeface="Calibri"/>
                <a:ea typeface="Calibri"/>
                <a:cs typeface="Calibri"/>
                <a:sym typeface="Calibri"/>
              </a:rPr>
              <a:t> Mid-Unit 2 Assessment: Reading and Discussing</a:t>
            </a:r>
            <a:r>
              <a:rPr lang="en" sz="1200" b="1" i="1" u="none" strike="noStrike" cap="none">
                <a:solidFill>
                  <a:srgbClr val="000000"/>
                </a:solidFill>
                <a:latin typeface="Calibri"/>
                <a:ea typeface="Calibri"/>
                <a:cs typeface="Calibri"/>
                <a:sym typeface="Calibri"/>
              </a:rPr>
              <a:t> Divided Loyalties,</a:t>
            </a:r>
            <a:r>
              <a:rPr lang="en" sz="1200" b="1" i="0" u="none" strike="noStrike" cap="none">
                <a:solidFill>
                  <a:srgbClr val="000000"/>
                </a:solidFill>
                <a:latin typeface="Calibri"/>
                <a:ea typeface="Calibri"/>
                <a:cs typeface="Calibri"/>
                <a:sym typeface="Calibri"/>
              </a:rPr>
              <a:t>Parts I and II</a:t>
            </a:r>
            <a:r>
              <a:rPr lang="en" sz="1200" b="0" i="0" u="none" strike="noStrike" cap="none">
                <a:solidFill>
                  <a:srgbClr val="000000"/>
                </a:solidFill>
                <a:latin typeface="Calibri"/>
                <a:ea typeface="Calibri"/>
                <a:cs typeface="Calibri"/>
                <a:sym typeface="Calibri"/>
              </a:rPr>
              <a:t> with feedback and follow the same routine established in Modules 1–2 for students to review feedback and write their name on the board if they require teacher support.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students’ attention to the posted learning targets and select a volunteer to read them aloud.</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Remind students that they have seen these learning targets in previous lessons in this unit and review the meaning of</a:t>
            </a:r>
            <a:r>
              <a:rPr lang="en" sz="1200" b="0" i="1" u="none" strike="noStrike" cap="none">
                <a:solidFill>
                  <a:srgbClr val="000000"/>
                </a:solidFill>
                <a:latin typeface="Calibri"/>
                <a:ea typeface="Calibri"/>
                <a:cs typeface="Calibri"/>
                <a:sym typeface="Calibri"/>
              </a:rPr>
              <a:t> first-person point-of-view</a:t>
            </a:r>
            <a:r>
              <a:rPr lang="en" sz="1200" b="0" i="0" u="none" strike="noStrike" cap="none">
                <a:solidFill>
                  <a:srgbClr val="000000"/>
                </a:solidFill>
                <a:latin typeface="Calibri"/>
                <a:ea typeface="Calibri"/>
                <a:cs typeface="Calibri"/>
                <a:sym typeface="Calibri"/>
              </a:rPr>
              <a:t> and </a:t>
            </a:r>
            <a:r>
              <a:rPr lang="en" sz="1200" b="0" i="1" u="none" strike="noStrike" cap="none">
                <a:solidFill>
                  <a:srgbClr val="000000"/>
                </a:solidFill>
                <a:latin typeface="Calibri"/>
                <a:ea typeface="Calibri"/>
                <a:cs typeface="Calibri"/>
                <a:sym typeface="Calibri"/>
              </a:rPr>
              <a:t>progressive verb tenses</a:t>
            </a:r>
            <a:r>
              <a:rPr lang="en" sz="1200" b="0" i="0" u="none" strike="noStrike" cap="none">
                <a:solidFill>
                  <a:srgbClr val="000000"/>
                </a:solidFill>
                <a:latin typeface="Calibri"/>
                <a:ea typeface="Calibri"/>
                <a:cs typeface="Calibri"/>
                <a:sym typeface="Calibri"/>
              </a:rPr>
              <a:t> as needed.</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following/reading the content on the slide.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reviewing </a:t>
            </a:r>
            <a:r>
              <a:rPr lang="en" sz="1200" b="1" i="0" u="none" strike="noStrike" cap="none">
                <a:solidFill>
                  <a:schemeClr val="dk1"/>
                </a:solidFill>
                <a:latin typeface="Calibri"/>
                <a:ea typeface="Calibri"/>
                <a:cs typeface="Calibri"/>
                <a:sym typeface="Calibri"/>
              </a:rPr>
              <a:t>Mid-Unit 2 Assessment</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comprehension and engagement (Working toward Same Learning Target) Invite students to discuss how they previously worked toward each of the learning targets.</a:t>
            </a:r>
            <a:endParaRPr sz="1200" b="0" i="0" u="none" strike="noStrike" cap="none">
              <a:solidFill>
                <a:srgbClr val="000000"/>
              </a:solidFill>
              <a:latin typeface="Calibri"/>
              <a:ea typeface="Calibri"/>
              <a:cs typeface="Calibri"/>
              <a:sym typeface="Calibri"/>
            </a:endParaRPr>
          </a:p>
        </p:txBody>
      </p:sp>
      <p:sp>
        <p:nvSpPr>
          <p:cNvPr id="225" name="Google Shape;2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67923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10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retrieve their copies of</a:t>
            </a:r>
            <a:r>
              <a:rPr lang="en" sz="1200" b="0" i="1" u="none" strike="noStrike" cap="none">
                <a:solidFill>
                  <a:srgbClr val="000000"/>
                </a:solidFill>
                <a:latin typeface="Calibri"/>
                <a:ea typeface="Calibri"/>
                <a:cs typeface="Calibri"/>
                <a:sym typeface="Calibri"/>
              </a:rPr>
              <a:t> </a:t>
            </a:r>
            <a:r>
              <a:rPr lang="en" sz="1200" b="1" i="1" u="none" strike="noStrike" cap="none">
                <a:solidFill>
                  <a:srgbClr val="000000"/>
                </a:solidFill>
                <a:latin typeface="Calibri"/>
                <a:ea typeface="Calibri"/>
                <a:cs typeface="Calibri"/>
                <a:sym typeface="Calibri"/>
              </a:rPr>
              <a:t>Divided Loyalties</a:t>
            </a:r>
            <a:r>
              <a:rPr lang="en" sz="1200" b="0" i="0" u="none" strike="noStrike" cap="none">
                <a:solidFill>
                  <a:srgbClr val="000000"/>
                </a:solidFill>
                <a:latin typeface="Calibri"/>
                <a:ea typeface="Calibri"/>
                <a:cs typeface="Calibri"/>
                <a:sym typeface="Calibri"/>
              </a:rPr>
              <a:t> and guide them through the same reading routine from Work Time B of Lesson 1 to read this scene. Note: Students will not determine the gist or the meaning of unfamiliar Vocabulary at this time.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read aloud the act, setting, and scene.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help you skim through Act III, Scene 3 to determine the different characters they will need.  List the characters on the board.</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Write volunteers’ names next to each of the characters.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the volunteers to begin reading and acting out the play while the other students read along silently in their heads.  Where there are actions in parentheses, remind the applicable student(s).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Turn and Talk:</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“What do you know from the third scene?  What happened?”</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(Responses will vary)</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spend 3 minutes reflecting silently.  Reflection can include thinking or writing/drawing on paper.</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and direct students’ attention to the </a:t>
            </a:r>
            <a:r>
              <a:rPr lang="en" sz="1200" b="1" i="0" u="none" strike="noStrike" cap="none">
                <a:solidFill>
                  <a:srgbClr val="000000"/>
                </a:solidFill>
                <a:latin typeface="Calibri"/>
                <a:ea typeface="Calibri"/>
                <a:cs typeface="Calibri"/>
                <a:sym typeface="Calibri"/>
              </a:rPr>
              <a:t>Working to Become Ethical People anchor chart</a:t>
            </a:r>
            <a:r>
              <a:rPr lang="en" sz="1200" b="0" i="0" u="none" strike="noStrike" cap="none">
                <a:solidFill>
                  <a:srgbClr val="000000"/>
                </a:solidFill>
                <a:latin typeface="Calibri"/>
                <a:ea typeface="Calibri"/>
                <a:cs typeface="Calibri"/>
                <a:sym typeface="Calibri"/>
              </a:rPr>
              <a:t> and review the characteristic of </a:t>
            </a:r>
            <a:r>
              <a:rPr lang="en" sz="1200" b="0" i="1" u="none" strike="noStrike" cap="none">
                <a:solidFill>
                  <a:srgbClr val="000000"/>
                </a:solidFill>
                <a:latin typeface="Calibri"/>
                <a:ea typeface="Calibri"/>
                <a:cs typeface="Calibri"/>
                <a:sym typeface="Calibri"/>
              </a:rPr>
              <a:t>respect</a:t>
            </a:r>
            <a:r>
              <a:rPr lang="en" sz="1200" b="0" i="0" u="none" strike="noStrike" cap="none">
                <a:solidFill>
                  <a:srgbClr val="000000"/>
                </a:solidFill>
                <a:latin typeface="Calibri"/>
                <a:ea typeface="Calibri"/>
                <a:cs typeface="Calibri"/>
                <a:sym typeface="Calibri"/>
              </a:rPr>
              <a:t>.  Emphasize that students do not need to share out if they wish not to, but invite those who feel comfortable to share.</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along while teacher reads.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comprehension: Before reading, provide whiteboards and dry-erase markers as an option for students to record (in drawing or writing) their ideas. This will also help scaffold active listening for key details.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(Summarizing) Before reading, invite students to summarize Act III, Scene 2 of </a:t>
            </a:r>
            <a:r>
              <a:rPr lang="en" sz="1200" b="1" i="1" u="none" strike="noStrike" cap="none">
                <a:solidFill>
                  <a:srgbClr val="000000"/>
                </a:solidFill>
                <a:latin typeface="Calibri"/>
                <a:ea typeface="Calibri"/>
                <a:cs typeface="Calibri"/>
                <a:sym typeface="Calibri"/>
              </a:rPr>
              <a:t>Divided Loyalties</a:t>
            </a:r>
            <a:r>
              <a:rPr lang="en" sz="1200" b="0" i="0" u="none" strike="noStrike" cap="none">
                <a:solidFill>
                  <a:srgbClr val="000000"/>
                </a:solidFill>
                <a:latin typeface="Calibri"/>
                <a:ea typeface="Calibri"/>
                <a:cs typeface="Calibri"/>
                <a:sym typeface="Calibri"/>
              </a:rPr>
              <a:t> in 1 minute or less (with feedback) and then again in 30 seconds or less with a partner.</a:t>
            </a:r>
            <a:endParaRPr sz="1200" b="0" i="0" u="none" strike="noStrike" cap="none">
              <a:solidFill>
                <a:srgbClr val="000000"/>
              </a:solidFill>
              <a:latin typeface="Calibri"/>
              <a:ea typeface="Calibri"/>
              <a:cs typeface="Calibri"/>
              <a:sym typeface="Calibri"/>
            </a:endParaRPr>
          </a:p>
        </p:txBody>
      </p:sp>
      <p:sp>
        <p:nvSpPr>
          <p:cNvPr id="232" name="Google Shape;23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498495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9" name="Google Shape;99;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
        <p:cNvGrpSpPr/>
        <p:nvPr/>
      </p:nvGrpSpPr>
      <p:grpSpPr>
        <a:xfrm>
          <a:off x="0" y="0"/>
          <a:ext cx="0" cy="0"/>
          <a:chOff x="0" y="0"/>
          <a:chExt cx="0" cy="0"/>
        </a:xfrm>
      </p:grpSpPr>
      <p:sp>
        <p:nvSpPr>
          <p:cNvPr id="107" name="Google Shape;107;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3" name="Google Shape;113;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4" name="Google Shape;114;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png"/><Relationship Id="rId7"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12"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276800" y="273844"/>
            <a:ext cx="82385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2: Lesson 12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276800" y="1137275"/>
            <a:ext cx="8740200" cy="3495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500" b="0" i="0" u="none" strike="noStrike" cap="none">
                <a:solidFill>
                  <a:schemeClr val="dk1"/>
                </a:solidFill>
                <a:latin typeface="Century Gothic"/>
                <a:ea typeface="Century Gothic"/>
                <a:cs typeface="Century Gothic"/>
                <a:sym typeface="Century Gothic"/>
              </a:rPr>
              <a:t>This lesson will take approximately 60-70 minutes to complete. </a:t>
            </a:r>
            <a:endParaRPr sz="15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500" b="0" i="0" u="none" strike="noStrike" cap="none">
                <a:solidFill>
                  <a:schemeClr val="dk1"/>
                </a:solidFill>
                <a:latin typeface="Century Gothic"/>
                <a:ea typeface="Century Gothic"/>
                <a:cs typeface="Century Gothic"/>
                <a:sym typeface="Century Gothic"/>
              </a:rPr>
              <a:t>The purpose of today’s lesson is to:</a:t>
            </a:r>
            <a:r>
              <a:rPr lang="en" sz="1500" b="0" i="0" u="none" strike="noStrike" cap="none">
                <a:solidFill>
                  <a:srgbClr val="000000"/>
                </a:solidFill>
                <a:latin typeface="Century Gothic"/>
                <a:ea typeface="Century Gothic"/>
                <a:cs typeface="Century Gothic"/>
                <a:sym typeface="Century Gothic"/>
              </a:rPr>
              <a:t> In Opening A, students’ Mid-Unit 2 Assessments are returned with feedback. The purpose of this is for students to have the opportunity to see how they performed in order to improve in their next assessment and to ask questions if they don’t understand the feedback. In this lesson, students read Act III, Scene 3 of </a:t>
            </a:r>
            <a:r>
              <a:rPr lang="en" sz="1500" b="0" i="1" u="none" strike="noStrike" cap="none">
                <a:solidFill>
                  <a:srgbClr val="000000"/>
                </a:solidFill>
                <a:latin typeface="Century Gothic"/>
                <a:ea typeface="Century Gothic"/>
                <a:cs typeface="Century Gothic"/>
                <a:sym typeface="Century Gothic"/>
              </a:rPr>
              <a:t>Divided Loyalties,</a:t>
            </a:r>
            <a:r>
              <a:rPr lang="en" sz="1500" b="0" i="0" u="none" strike="noStrike" cap="none">
                <a:solidFill>
                  <a:srgbClr val="000000"/>
                </a:solidFill>
                <a:latin typeface="Century Gothic"/>
                <a:ea typeface="Century Gothic"/>
                <a:cs typeface="Century Gothic"/>
                <a:sym typeface="Century Gothic"/>
              </a:rPr>
              <a:t>answer selected response and short-constructed response questions, and write a first-person narrative.</a:t>
            </a:r>
            <a:endParaRPr sz="15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15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 </a:t>
            </a:r>
            <a:endParaRPr sz="1800" b="0" i="0" u="none" strike="noStrike" cap="none">
              <a:solidFill>
                <a:schemeClr val="dk1"/>
              </a:solidFill>
              <a:latin typeface="Century Gothic"/>
              <a:ea typeface="Century Gothic"/>
              <a:cs typeface="Century Gothic"/>
              <a:sym typeface="Century Gothic"/>
            </a:endParaRPr>
          </a:p>
          <a:p>
            <a:pPr marL="457200" marR="0" lvl="0" indent="-323850" algn="l" rtl="0">
              <a:lnSpc>
                <a:spcPct val="100000"/>
              </a:lnSpc>
              <a:spcBef>
                <a:spcPts val="1700"/>
              </a:spcBef>
              <a:spcAft>
                <a:spcPts val="0"/>
              </a:spcAft>
              <a:buClr>
                <a:srgbClr val="000000"/>
              </a:buClr>
              <a:buSzPts val="1500"/>
              <a:buFont typeface="Century Gothic"/>
              <a:buAutoNum type="arabicPeriod"/>
            </a:pPr>
            <a:r>
              <a:rPr lang="en" sz="1500" b="0" i="0" u="none" strike="noStrike" cap="none">
                <a:solidFill>
                  <a:srgbClr val="000000"/>
                </a:solidFill>
                <a:latin typeface="Century Gothic"/>
                <a:ea typeface="Century Gothic"/>
                <a:cs typeface="Century Gothic"/>
                <a:sym typeface="Century Gothic"/>
              </a:rPr>
              <a:t>I can write a first-person point-of-view narrative of a character using details from the text in Act III, Scene 3 of </a:t>
            </a:r>
            <a:r>
              <a:rPr lang="en" sz="1500" b="0" i="1" u="none" strike="noStrike" cap="none">
                <a:solidFill>
                  <a:srgbClr val="000000"/>
                </a:solidFill>
                <a:latin typeface="Century Gothic"/>
                <a:ea typeface="Century Gothic"/>
                <a:cs typeface="Century Gothic"/>
                <a:sym typeface="Century Gothic"/>
              </a:rPr>
              <a:t>Divided Loyalties</a:t>
            </a:r>
            <a:r>
              <a:rPr lang="en" sz="1500" b="0" i="0" u="none" strike="noStrike" cap="none">
                <a:solidFill>
                  <a:srgbClr val="000000"/>
                </a:solidFill>
                <a:latin typeface="Century Gothic"/>
                <a:ea typeface="Century Gothic"/>
                <a:cs typeface="Century Gothic"/>
                <a:sym typeface="Century Gothic"/>
              </a:rPr>
              <a:t>. </a:t>
            </a:r>
            <a:endParaRPr sz="1500" b="1" i="0" u="none" strike="noStrike" cap="none">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ts val="1500"/>
              <a:buFont typeface="Century Gothic"/>
              <a:buAutoNum type="arabicPeriod"/>
            </a:pPr>
            <a:r>
              <a:rPr lang="en" sz="1500" b="0" i="0" u="none" strike="noStrike" cap="none">
                <a:solidFill>
                  <a:srgbClr val="000000"/>
                </a:solidFill>
                <a:latin typeface="Century Gothic"/>
                <a:ea typeface="Century Gothic"/>
                <a:cs typeface="Century Gothic"/>
                <a:sym typeface="Century Gothic"/>
              </a:rPr>
              <a:t>I can form and use the progressive verb tenses.</a:t>
            </a:r>
            <a:r>
              <a:rPr lang="en" sz="1500" b="1" i="0" u="none" strike="noStrike" cap="none">
                <a:solidFill>
                  <a:srgbClr val="000000"/>
                </a:solidFill>
                <a:latin typeface="Century Gothic"/>
                <a:ea typeface="Century Gothic"/>
                <a:cs typeface="Century Gothic"/>
                <a:sym typeface="Century Gothic"/>
              </a:rPr>
              <a:t> </a:t>
            </a:r>
            <a:endParaRPr sz="1500" b="1"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5"/>
          <p:cNvSpPr txBox="1">
            <a:spLocks noGrp="1"/>
          </p:cNvSpPr>
          <p:nvPr>
            <p:ph type="title"/>
          </p:nvPr>
        </p:nvSpPr>
        <p:spPr>
          <a:xfrm>
            <a:off x="228675" y="273850"/>
            <a:ext cx="8526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End of Unit 2 Assessment: Narrative Writing: First Person Story Based on Divided Loyalties</a:t>
            </a:r>
            <a:endParaRPr sz="2400" b="0" i="0" u="none" strike="noStrike" cap="none">
              <a:solidFill>
                <a:srgbClr val="000000"/>
              </a:solidFill>
              <a:latin typeface="Century Gothic"/>
              <a:ea typeface="Century Gothic"/>
              <a:cs typeface="Century Gothic"/>
              <a:sym typeface="Century Gothic"/>
            </a:endParaRPr>
          </a:p>
        </p:txBody>
      </p:sp>
      <p:pic>
        <p:nvPicPr>
          <p:cNvPr id="241" name="Google Shape;241;p35"/>
          <p:cNvPicPr preferRelativeResize="0"/>
          <p:nvPr/>
        </p:nvPicPr>
        <p:blipFill rotWithShape="1">
          <a:blip r:embed="rId3">
            <a:alphaModFix/>
          </a:blip>
          <a:srcRect/>
          <a:stretch/>
        </p:blipFill>
        <p:spPr>
          <a:xfrm>
            <a:off x="8515872" y="4456014"/>
            <a:ext cx="541853" cy="448468"/>
          </a:xfrm>
          <a:prstGeom prst="rect">
            <a:avLst/>
          </a:prstGeom>
          <a:noFill/>
          <a:ln>
            <a:noFill/>
          </a:ln>
        </p:spPr>
      </p:pic>
      <p:pic>
        <p:nvPicPr>
          <p:cNvPr id="242" name="Google Shape;242;p35"/>
          <p:cNvPicPr preferRelativeResize="0"/>
          <p:nvPr/>
        </p:nvPicPr>
        <p:blipFill rotWithShape="1">
          <a:blip r:embed="rId4">
            <a:alphaModFix/>
          </a:blip>
          <a:srcRect/>
          <a:stretch/>
        </p:blipFill>
        <p:spPr>
          <a:xfrm>
            <a:off x="228675" y="1545850"/>
            <a:ext cx="3596725" cy="2734900"/>
          </a:xfrm>
          <a:prstGeom prst="rect">
            <a:avLst/>
          </a:prstGeom>
          <a:noFill/>
          <a:ln w="9525" cap="flat" cmpd="sng">
            <a:solidFill>
              <a:srgbClr val="000000"/>
            </a:solidFill>
            <a:prstDash val="solid"/>
            <a:round/>
            <a:headEnd type="none" w="sm" len="sm"/>
            <a:tailEnd type="none" w="sm" len="sm"/>
          </a:ln>
        </p:spPr>
      </p:pic>
      <p:pic>
        <p:nvPicPr>
          <p:cNvPr id="243" name="Google Shape;243;p35"/>
          <p:cNvPicPr preferRelativeResize="0"/>
          <p:nvPr/>
        </p:nvPicPr>
        <p:blipFill rotWithShape="1">
          <a:blip r:embed="rId5">
            <a:alphaModFix/>
          </a:blip>
          <a:srcRect/>
          <a:stretch/>
        </p:blipFill>
        <p:spPr>
          <a:xfrm>
            <a:off x="4126725" y="2061799"/>
            <a:ext cx="4579550" cy="1903875"/>
          </a:xfrm>
          <a:prstGeom prst="rect">
            <a:avLst/>
          </a:prstGeom>
          <a:noFill/>
          <a:ln w="9525" cap="flat" cmpd="sng">
            <a:solidFill>
              <a:srgbClr val="000000"/>
            </a:solidFill>
            <a:prstDash val="solid"/>
            <a:round/>
            <a:headEnd type="none" w="sm" len="sm"/>
            <a:tailEnd type="none" w="sm" len="sm"/>
          </a:ln>
        </p:spPr>
      </p:pic>
      <p:pic>
        <p:nvPicPr>
          <p:cNvPr id="244" name="Google Shape;244;p35"/>
          <p:cNvPicPr preferRelativeResize="0"/>
          <p:nvPr/>
        </p:nvPicPr>
        <p:blipFill rotWithShape="1">
          <a:blip r:embed="rId6">
            <a:alphaModFix/>
          </a:blip>
          <a:srcRect/>
          <a:stretch/>
        </p:blipFill>
        <p:spPr>
          <a:xfrm>
            <a:off x="228675" y="1347213"/>
            <a:ext cx="3719450" cy="3132168"/>
          </a:xfrm>
          <a:prstGeom prst="rect">
            <a:avLst/>
          </a:prstGeom>
          <a:noFill/>
          <a:ln w="9525" cap="flat" cmpd="sng">
            <a:solidFill>
              <a:srgbClr val="000000"/>
            </a:solidFill>
            <a:prstDash val="solid"/>
            <a:round/>
            <a:headEnd type="none" w="sm" len="sm"/>
            <a:tailEnd type="none" w="sm" len="sm"/>
          </a:ln>
        </p:spPr>
      </p:pic>
      <p:pic>
        <p:nvPicPr>
          <p:cNvPr id="245" name="Google Shape;245;p35"/>
          <p:cNvPicPr preferRelativeResize="0"/>
          <p:nvPr/>
        </p:nvPicPr>
        <p:blipFill rotWithShape="1">
          <a:blip r:embed="rId7">
            <a:alphaModFix/>
          </a:blip>
          <a:srcRect/>
          <a:stretch/>
        </p:blipFill>
        <p:spPr>
          <a:xfrm>
            <a:off x="4795375" y="1117325"/>
            <a:ext cx="3365600" cy="3591975"/>
          </a:xfrm>
          <a:prstGeom prst="rect">
            <a:avLst/>
          </a:prstGeom>
          <a:noFill/>
          <a:ln w="9525" cap="flat" cmpd="sng">
            <a:solidFill>
              <a:srgbClr val="000000"/>
            </a:solidFill>
            <a:prstDash val="solid"/>
            <a:round/>
            <a:headEnd type="none" w="sm" len="sm"/>
            <a:tailEnd type="none" w="sm" len="sm"/>
          </a:ln>
        </p:spPr>
      </p:pic>
      <p:pic>
        <p:nvPicPr>
          <p:cNvPr id="246" name="Google Shape;246;p35"/>
          <p:cNvPicPr preferRelativeResize="0"/>
          <p:nvPr/>
        </p:nvPicPr>
        <p:blipFill rotWithShape="1">
          <a:blip r:embed="rId8">
            <a:alphaModFix/>
          </a:blip>
          <a:srcRect/>
          <a:stretch/>
        </p:blipFill>
        <p:spPr>
          <a:xfrm>
            <a:off x="4339797" y="1347225"/>
            <a:ext cx="3870678" cy="3207700"/>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200"/>
                                        <p:tgtEl>
                                          <p:spTgt spid="242"/>
                                        </p:tgtEl>
                                      </p:cBhvr>
                                    </p:animEffect>
                                    <p:set>
                                      <p:cBhvr>
                                        <p:cTn id="7" dur="1" fill="hold">
                                          <p:stCondLst>
                                            <p:cond delay="200"/>
                                          </p:stCondLst>
                                        </p:cTn>
                                        <p:tgtEl>
                                          <p:spTgt spid="24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4"/>
                                        </p:tgtEl>
                                        <p:attrNameLst>
                                          <p:attrName>style.visibility</p:attrName>
                                        </p:attrNameLst>
                                      </p:cBhvr>
                                      <p:to>
                                        <p:strVal val="visible"/>
                                      </p:to>
                                    </p:set>
                                    <p:animEffect transition="in" filter="fade">
                                      <p:cBhvr>
                                        <p:cTn id="12" dur="500"/>
                                        <p:tgtEl>
                                          <p:spTgt spid="24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400"/>
                                        <p:tgtEl>
                                          <p:spTgt spid="243"/>
                                        </p:tgtEl>
                                      </p:cBhvr>
                                    </p:animEffect>
                                    <p:set>
                                      <p:cBhvr>
                                        <p:cTn id="17" dur="1" fill="hold">
                                          <p:stCondLst>
                                            <p:cond delay="400"/>
                                          </p:stCondLst>
                                        </p:cTn>
                                        <p:tgtEl>
                                          <p:spTgt spid="243"/>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45"/>
                                        </p:tgtEl>
                                        <p:attrNameLst>
                                          <p:attrName>style.visibility</p:attrName>
                                        </p:attrNameLst>
                                      </p:cBhvr>
                                      <p:to>
                                        <p:strVal val="visible"/>
                                      </p:to>
                                    </p:set>
                                    <p:animEffect transition="in" filter="fade">
                                      <p:cBhvr>
                                        <p:cTn id="22" dur="300"/>
                                        <p:tgtEl>
                                          <p:spTgt spid="24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xit" presetSubtype="0" fill="hold" nodeType="clickEffect">
                                  <p:stCondLst>
                                    <p:cond delay="0"/>
                                  </p:stCondLst>
                                  <p:childTnLst>
                                    <p:animEffect transition="out" filter="fade">
                                      <p:cBhvr>
                                        <p:cTn id="26" dur="400"/>
                                        <p:tgtEl>
                                          <p:spTgt spid="245"/>
                                        </p:tgtEl>
                                      </p:cBhvr>
                                    </p:animEffect>
                                    <p:set>
                                      <p:cBhvr>
                                        <p:cTn id="27" dur="1" fill="hold">
                                          <p:stCondLst>
                                            <p:cond delay="400"/>
                                          </p:stCondLst>
                                        </p:cTn>
                                        <p:tgtEl>
                                          <p:spTgt spid="24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46"/>
                                        </p:tgtEl>
                                        <p:attrNameLst>
                                          <p:attrName>style.visibility</p:attrName>
                                        </p:attrNameLst>
                                      </p:cBhvr>
                                      <p:to>
                                        <p:strVal val="visible"/>
                                      </p:to>
                                    </p:set>
                                    <p:animEffect transition="in" filter="fade">
                                      <p:cBhvr>
                                        <p:cTn id="32" dur="300"/>
                                        <p:tgtEl>
                                          <p:spTgt spid="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489857" y="273844"/>
            <a:ext cx="8025493"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dirty="0">
                <a:solidFill>
                  <a:srgbClr val="000000"/>
                </a:solidFill>
                <a:latin typeface="Century Gothic"/>
                <a:ea typeface="Century Gothic"/>
                <a:cs typeface="Century Gothic"/>
                <a:sym typeface="Century Gothic"/>
              </a:rPr>
              <a:t>Returning Mid-Unit 2 Assessments and Reviewing Learning Targets</a:t>
            </a:r>
            <a:endParaRPr sz="3000" b="0" i="0" u="none" strike="noStrike" cap="none" dirty="0">
              <a:solidFill>
                <a:srgbClr val="000000"/>
              </a:solidFill>
              <a:latin typeface="Century Gothic"/>
              <a:ea typeface="Century Gothic"/>
              <a:cs typeface="Century Gothic"/>
              <a:sym typeface="Century Gothic"/>
            </a:endParaRPr>
          </a:p>
        </p:txBody>
      </p:sp>
      <p:sp>
        <p:nvSpPr>
          <p:cNvPr id="252" name="Google Shape;252;p36"/>
          <p:cNvSpPr txBox="1">
            <a:spLocks noGrp="1"/>
          </p:cNvSpPr>
          <p:nvPr>
            <p:ph type="body" idx="1"/>
          </p:nvPr>
        </p:nvSpPr>
        <p:spPr>
          <a:xfrm>
            <a:off x="489857" y="1659775"/>
            <a:ext cx="8200668" cy="22923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chemeClr val="tx1"/>
                </a:solidFill>
                <a:latin typeface="Century Gothic"/>
                <a:ea typeface="Century Gothic"/>
                <a:cs typeface="Century Gothic"/>
                <a:sym typeface="Century Gothic"/>
              </a:rPr>
              <a:t>I can write a </a:t>
            </a:r>
            <a:r>
              <a:rPr lang="en" sz="1800" b="0" i="0" u="sng" strike="noStrike" cap="none" dirty="0">
                <a:solidFill>
                  <a:schemeClr val="tx1"/>
                </a:solidFill>
                <a:latin typeface="Century Gothic"/>
                <a:ea typeface="Century Gothic"/>
                <a:cs typeface="Century Gothic"/>
                <a:sym typeface="Century Gothic"/>
              </a:rPr>
              <a:t>first person point of view</a:t>
            </a:r>
            <a:r>
              <a:rPr lang="en" sz="1800" b="0" i="0" u="none" strike="noStrike" cap="none" dirty="0">
                <a:solidFill>
                  <a:schemeClr val="tx1"/>
                </a:solidFill>
                <a:latin typeface="Century Gothic"/>
                <a:ea typeface="Century Gothic"/>
                <a:cs typeface="Century Gothic"/>
                <a:sym typeface="Century Gothic"/>
              </a:rPr>
              <a:t> narrative of a character using details from the text in Act III, Scene 3 of Divided Loyalties.</a:t>
            </a: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chemeClr val="tx1"/>
                </a:solidFill>
                <a:latin typeface="Century Gothic"/>
                <a:ea typeface="Century Gothic"/>
                <a:cs typeface="Century Gothic"/>
                <a:sym typeface="Century Gothic"/>
              </a:rPr>
              <a:t>I can form and use the </a:t>
            </a:r>
            <a:r>
              <a:rPr lang="en" sz="1800" b="0" i="0" u="sng" strike="noStrike" cap="none" dirty="0">
                <a:solidFill>
                  <a:schemeClr val="tx1"/>
                </a:solidFill>
                <a:latin typeface="Century Gothic"/>
                <a:ea typeface="Century Gothic"/>
                <a:cs typeface="Century Gothic"/>
                <a:sym typeface="Century Gothic"/>
              </a:rPr>
              <a:t>progressive verb</a:t>
            </a:r>
            <a:r>
              <a:rPr lang="en" sz="1800" b="0" i="0" u="none" strike="noStrike" cap="none" dirty="0">
                <a:solidFill>
                  <a:schemeClr val="tx1"/>
                </a:solidFill>
                <a:latin typeface="Century Gothic"/>
                <a:ea typeface="Century Gothic"/>
                <a:cs typeface="Century Gothic"/>
                <a:sym typeface="Century Gothic"/>
              </a:rPr>
              <a:t> tenses.</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800" b="0" i="0" u="none" strike="noStrike" cap="none" dirty="0">
              <a:solidFill>
                <a:schemeClr val="tx1"/>
              </a:solidFill>
              <a:latin typeface="Century Gothic"/>
              <a:ea typeface="Century Gothic"/>
              <a:cs typeface="Century Gothic"/>
              <a:sym typeface="Century Gothic"/>
            </a:endParaRPr>
          </a:p>
        </p:txBody>
      </p:sp>
      <p:pic>
        <p:nvPicPr>
          <p:cNvPr id="253" name="Google Shape;253;p36"/>
          <p:cNvPicPr preferRelativeResize="0"/>
          <p:nvPr/>
        </p:nvPicPr>
        <p:blipFill rotWithShape="1">
          <a:blip r:embed="rId3">
            <a:alphaModFix/>
          </a:blip>
          <a:srcRect/>
          <a:stretch/>
        </p:blipFill>
        <p:spPr>
          <a:xfrm>
            <a:off x="8537122" y="4420426"/>
            <a:ext cx="514275" cy="514275"/>
          </a:xfrm>
          <a:prstGeom prst="rect">
            <a:avLst/>
          </a:prstGeom>
          <a:noFill/>
          <a:ln>
            <a:noFill/>
          </a:ln>
        </p:spPr>
      </p:pic>
      <p:pic>
        <p:nvPicPr>
          <p:cNvPr id="254" name="Google Shape;254;p36"/>
          <p:cNvPicPr preferRelativeResize="0"/>
          <p:nvPr/>
        </p:nvPicPr>
        <p:blipFill rotWithShape="1">
          <a:blip r:embed="rId4">
            <a:alphaModFix/>
          </a:blip>
          <a:srcRect/>
          <a:stretch/>
        </p:blipFill>
        <p:spPr>
          <a:xfrm>
            <a:off x="8001075" y="4420425"/>
            <a:ext cx="514275" cy="514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228675" y="111550"/>
            <a:ext cx="8526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rgbClr val="000000"/>
                </a:solidFill>
                <a:latin typeface="Century Gothic"/>
                <a:ea typeface="Century Gothic"/>
                <a:cs typeface="Century Gothic"/>
                <a:sym typeface="Century Gothic"/>
              </a:rPr>
              <a:t>Tracking Progress </a:t>
            </a:r>
            <a:endParaRPr sz="3000" b="0" i="0" u="none" strike="noStrike" cap="none">
              <a:solidFill>
                <a:srgbClr val="000000"/>
              </a:solidFill>
              <a:latin typeface="Century Gothic"/>
              <a:ea typeface="Century Gothic"/>
              <a:cs typeface="Century Gothic"/>
              <a:sym typeface="Century Gothic"/>
            </a:endParaRPr>
          </a:p>
        </p:txBody>
      </p:sp>
      <p:pic>
        <p:nvPicPr>
          <p:cNvPr id="260" name="Google Shape;260;p37"/>
          <p:cNvPicPr preferRelativeResize="0"/>
          <p:nvPr/>
        </p:nvPicPr>
        <p:blipFill rotWithShape="1">
          <a:blip r:embed="rId3">
            <a:alphaModFix/>
          </a:blip>
          <a:srcRect/>
          <a:stretch/>
        </p:blipFill>
        <p:spPr>
          <a:xfrm>
            <a:off x="2813224" y="949275"/>
            <a:ext cx="3357499" cy="37698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6" name="Google Shape;266;p38"/>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Reading. 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p:txBody>
      </p:sp>
      <p:sp>
        <p:nvSpPr>
          <p:cNvPr id="267" name="Google Shape;267;p38"/>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9"/>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73" name="Google Shape;273;p39"/>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74" name="Google Shape;274;p39"/>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a:solidFill>
                  <a:srgbClr val="000000"/>
                </a:solidFill>
                <a:latin typeface="Century Gothic"/>
                <a:ea typeface="Century Gothic"/>
                <a:cs typeface="Century Gothic"/>
                <a:sym typeface="Century Gothic"/>
              </a:rPr>
              <a:t>Module 3: Journal Prompts</a:t>
            </a:r>
            <a:endParaRPr sz="1300" b="1"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81" name="Google Shape;281;p40"/>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82" name="Google Shape;282;p40"/>
          <p:cNvGraphicFramePr/>
          <p:nvPr/>
        </p:nvGraphicFramePr>
        <p:xfrm>
          <a:off x="952500" y="2822000"/>
          <a:ext cx="7239000" cy="1859220"/>
        </p:xfrm>
        <a:graphic>
          <a:graphicData uri="http://schemas.openxmlformats.org/drawingml/2006/table">
            <a:tbl>
              <a:tblPr>
                <a:noFill/>
                <a:tableStyleId>{C55D58BF-4B3C-4A18-9E5D-54ABA05CD20C}</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2: Lesson 12</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12: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Arial" panose="020B0604020202020204" pitchFamily="34" charset="0"/>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12</a:t>
            </a:r>
            <a:r>
              <a:rPr lang="en" sz="1700" b="0" i="0" u="none"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Returning Mid-Unit 2 Assessments and Reviewing Learning Targets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Reading Aloud:  </a:t>
            </a:r>
            <a:r>
              <a:rPr lang="en" sz="1700" b="0" i="1" u="none" strike="noStrike" cap="none" dirty="0">
                <a:solidFill>
                  <a:schemeClr val="dk1"/>
                </a:solidFill>
                <a:latin typeface="Century Gothic"/>
                <a:ea typeface="Century Gothic"/>
                <a:cs typeface="Century Gothic"/>
                <a:sym typeface="Century Gothic"/>
              </a:rPr>
              <a:t>Divided Loyalties, </a:t>
            </a:r>
            <a:r>
              <a:rPr lang="en" sz="1700" b="0" i="0" u="none" strike="noStrike" cap="none" dirty="0">
                <a:solidFill>
                  <a:schemeClr val="dk1"/>
                </a:solidFill>
                <a:latin typeface="Century Gothic"/>
                <a:ea typeface="Century Gothic"/>
                <a:cs typeface="Century Gothic"/>
                <a:sym typeface="Century Gothic"/>
              </a:rPr>
              <a:t>Act III, Scene 3</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End-of-Unit 2 Assessment:  Narrative Writing:  First-Person Story Based on </a:t>
            </a:r>
            <a:r>
              <a:rPr lang="en" sz="1700" b="0" i="1" u="none" strike="noStrike" cap="none" dirty="0">
                <a:solidFill>
                  <a:schemeClr val="dk1"/>
                </a:solidFill>
                <a:latin typeface="Century Gothic"/>
                <a:ea typeface="Century Gothic"/>
                <a:cs typeface="Century Gothic"/>
                <a:sym typeface="Century Gothic"/>
              </a:rPr>
              <a:t>Divided Loyalties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Tracking Progress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Homework.</a:t>
            </a:r>
            <a:endParaRPr sz="17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12: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12: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2 protocols:  On-Going Assessment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7277075" y="3725648"/>
            <a:ext cx="572700" cy="572700"/>
          </a:xfrm>
          <a:prstGeom prst="rect">
            <a:avLst/>
          </a:prstGeom>
          <a:noFill/>
          <a:ln>
            <a:noFill/>
          </a:ln>
        </p:spPr>
      </p:pic>
      <p:pic>
        <p:nvPicPr>
          <p:cNvPr id="197" name="Google Shape;197;p29"/>
          <p:cNvPicPr preferRelativeResize="0"/>
          <p:nvPr/>
        </p:nvPicPr>
        <p:blipFill rotWithShape="1">
          <a:blip r:embed="rId4">
            <a:alphaModFix/>
          </a:blip>
          <a:srcRect/>
          <a:stretch/>
        </p:blipFill>
        <p:spPr>
          <a:xfrm>
            <a:off x="6541155" y="3921599"/>
            <a:ext cx="643045"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3" name="Google Shape;203;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6: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 After the assessment, ask students to discuss which assessment task was easiest and which was most difficult, and why. In future lessons and for homework, focus on the language skills that will help students address these assessment challenges.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20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04" name="Google Shape;204;p30"/>
          <p:cNvSpPr txBox="1"/>
          <p:nvPr/>
        </p:nvSpPr>
        <p:spPr>
          <a:xfrm>
            <a:off x="339000" y="13692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9"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12</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Today you will look through Mid-Unit 2 Assessments with feedback. Then you will read Act III, Scene 3 of </a:t>
            </a:r>
            <a:r>
              <a:rPr lang="en" sz="1800" b="0" i="1" u="none" strike="noStrike" cap="none">
                <a:solidFill>
                  <a:srgbClr val="000000"/>
                </a:solidFill>
                <a:latin typeface="Century Gothic"/>
                <a:ea typeface="Century Gothic"/>
                <a:cs typeface="Century Gothic"/>
                <a:sym typeface="Century Gothic"/>
              </a:rPr>
              <a:t>Divided Loyalties</a:t>
            </a:r>
            <a:r>
              <a:rPr lang="en" sz="1800" b="0" i="0" u="none" strike="noStrike" cap="none">
                <a:solidFill>
                  <a:srgbClr val="000000"/>
                </a:solidFill>
                <a:latin typeface="Century Gothic"/>
                <a:ea typeface="Century Gothic"/>
                <a:cs typeface="Century Gothic"/>
                <a:sym typeface="Century Gothic"/>
              </a:rPr>
              <a:t>, answer selected response and short, constructed-response questions, and write a first-person narrative.</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dirty="0">
                <a:solidFill>
                  <a:srgbClr val="000000"/>
                </a:solidFill>
                <a:latin typeface="Century Gothic"/>
                <a:ea typeface="Century Gothic"/>
                <a:cs typeface="Century Gothic"/>
                <a:sym typeface="Century Gothic"/>
              </a:rPr>
              <a:t>Returning Mid-Unit 2 Assessments and Reviewing Learning Targets</a:t>
            </a:r>
            <a:endParaRPr sz="3000" b="0" i="0" u="none" strike="noStrike" cap="none" dirty="0">
              <a:solidFill>
                <a:srgbClr val="000000"/>
              </a:solidFill>
              <a:latin typeface="Century Gothic"/>
              <a:ea typeface="Century Gothic"/>
              <a:cs typeface="Century Gothic"/>
              <a:sym typeface="Century Gothic"/>
            </a:endParaRPr>
          </a:p>
        </p:txBody>
      </p:sp>
      <p:sp>
        <p:nvSpPr>
          <p:cNvPr id="228" name="Google Shape;228;p33"/>
          <p:cNvSpPr txBox="1">
            <a:spLocks noGrp="1"/>
          </p:cNvSpPr>
          <p:nvPr>
            <p:ph type="body" idx="1"/>
          </p:nvPr>
        </p:nvSpPr>
        <p:spPr>
          <a:xfrm>
            <a:off x="628650" y="1659775"/>
            <a:ext cx="7886700" cy="22923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150000"/>
              </a:lnSpc>
              <a:spcBef>
                <a:spcPts val="0"/>
              </a:spcBef>
              <a:spcAft>
                <a:spcPts val="0"/>
              </a:spcAft>
              <a:buClrTx/>
              <a:buSzPts val="1800"/>
              <a:buFont typeface="Century Gothic"/>
              <a:buAutoNum type="arabicPeriod"/>
            </a:pPr>
            <a:r>
              <a:rPr lang="en" sz="1800" b="0" i="0" u="none" strike="noStrike" cap="none" dirty="0">
                <a:solidFill>
                  <a:schemeClr val="tx1"/>
                </a:solidFill>
                <a:latin typeface="Century Gothic"/>
                <a:ea typeface="Century Gothic"/>
                <a:cs typeface="Century Gothic"/>
                <a:sym typeface="Century Gothic"/>
              </a:rPr>
              <a:t>I can write a </a:t>
            </a:r>
            <a:r>
              <a:rPr lang="en" sz="1800" b="0" i="0" u="sng" strike="noStrike" cap="none" dirty="0">
                <a:solidFill>
                  <a:schemeClr val="tx1"/>
                </a:solidFill>
                <a:latin typeface="Century Gothic"/>
                <a:ea typeface="Century Gothic"/>
                <a:cs typeface="Century Gothic"/>
                <a:sym typeface="Century Gothic"/>
              </a:rPr>
              <a:t>first-person point-of-view</a:t>
            </a:r>
            <a:r>
              <a:rPr lang="en" sz="1800" b="0" i="0" u="none" strike="noStrike" cap="none" dirty="0">
                <a:solidFill>
                  <a:schemeClr val="tx1"/>
                </a:solidFill>
                <a:latin typeface="Century Gothic"/>
                <a:ea typeface="Century Gothic"/>
                <a:cs typeface="Century Gothic"/>
                <a:sym typeface="Century Gothic"/>
              </a:rPr>
              <a:t> narrative of a character using details from the text in Act III, Scene 3 of </a:t>
            </a:r>
            <a:r>
              <a:rPr lang="en" sz="1800" b="0" i="1" u="none" strike="noStrike" cap="none" dirty="0">
                <a:solidFill>
                  <a:schemeClr val="tx1"/>
                </a:solidFill>
                <a:latin typeface="Century Gothic"/>
                <a:ea typeface="Century Gothic"/>
                <a:cs typeface="Century Gothic"/>
                <a:sym typeface="Century Gothic"/>
              </a:rPr>
              <a:t>Divided Loyalties</a:t>
            </a:r>
            <a:r>
              <a:rPr lang="en" sz="1800" b="0" i="0" u="none" strike="noStrike" cap="none" dirty="0">
                <a:solidFill>
                  <a:schemeClr val="tx1"/>
                </a:solidFill>
                <a:latin typeface="Century Gothic"/>
                <a:ea typeface="Century Gothic"/>
                <a:cs typeface="Century Gothic"/>
                <a:sym typeface="Century Gothic"/>
              </a:rPr>
              <a:t>.</a:t>
            </a: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Tx/>
              <a:buSzPts val="1800"/>
              <a:buFont typeface="Century Gothic"/>
              <a:buAutoNum type="arabicPeriod"/>
            </a:pPr>
            <a:r>
              <a:rPr lang="en" sz="1800" b="0" i="0" u="none" strike="noStrike" cap="none" dirty="0">
                <a:solidFill>
                  <a:schemeClr val="tx1"/>
                </a:solidFill>
                <a:latin typeface="Century Gothic"/>
                <a:ea typeface="Century Gothic"/>
                <a:cs typeface="Century Gothic"/>
                <a:sym typeface="Century Gothic"/>
              </a:rPr>
              <a:t>I can form and use the </a:t>
            </a:r>
            <a:r>
              <a:rPr lang="en" sz="1800" b="0" i="0" u="sng" strike="noStrike" cap="none" dirty="0">
                <a:solidFill>
                  <a:schemeClr val="tx1"/>
                </a:solidFill>
                <a:latin typeface="Century Gothic"/>
                <a:ea typeface="Century Gothic"/>
                <a:cs typeface="Century Gothic"/>
                <a:sym typeface="Century Gothic"/>
              </a:rPr>
              <a:t>progressive verb</a:t>
            </a:r>
            <a:r>
              <a:rPr lang="en" sz="1800" b="0" i="0" u="none" strike="noStrike" cap="none" dirty="0">
                <a:solidFill>
                  <a:schemeClr val="tx1"/>
                </a:solidFill>
                <a:latin typeface="Century Gothic"/>
                <a:ea typeface="Century Gothic"/>
                <a:cs typeface="Century Gothic"/>
                <a:sym typeface="Century Gothic"/>
              </a:rPr>
              <a:t> tenses.</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p:txBody>
      </p:sp>
      <p:pic>
        <p:nvPicPr>
          <p:cNvPr id="229" name="Google Shape;229;p33"/>
          <p:cNvPicPr preferRelativeResize="0"/>
          <p:nvPr/>
        </p:nvPicPr>
        <p:blipFill rotWithShape="1">
          <a:blip r:embed="rId3">
            <a:alphaModFix/>
          </a:blip>
          <a:srcRect/>
          <a:stretch/>
        </p:blipFill>
        <p:spPr>
          <a:xfrm>
            <a:off x="8515350" y="4409542"/>
            <a:ext cx="514275" cy="5142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239486" y="222840"/>
            <a:ext cx="8665027"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dirty="0">
                <a:solidFill>
                  <a:srgbClr val="000000"/>
                </a:solidFill>
                <a:latin typeface="Century Gothic"/>
                <a:ea typeface="Century Gothic"/>
                <a:cs typeface="Century Gothic"/>
                <a:sym typeface="Century Gothic"/>
              </a:rPr>
              <a:t>Reading Aloud: </a:t>
            </a:r>
            <a:r>
              <a:rPr lang="en" sz="2800" b="0" i="1" u="none" strike="noStrike" cap="none" dirty="0">
                <a:solidFill>
                  <a:srgbClr val="000000"/>
                </a:solidFill>
                <a:latin typeface="Century Gothic"/>
                <a:ea typeface="Century Gothic"/>
                <a:cs typeface="Century Gothic"/>
                <a:sym typeface="Century Gothic"/>
              </a:rPr>
              <a:t>Divided Loyalties,</a:t>
            </a:r>
            <a:r>
              <a:rPr lang="en" sz="2800" b="0" i="0" u="none" strike="noStrike" cap="none" dirty="0">
                <a:solidFill>
                  <a:srgbClr val="000000"/>
                </a:solidFill>
                <a:latin typeface="Century Gothic"/>
                <a:ea typeface="Century Gothic"/>
                <a:cs typeface="Century Gothic"/>
                <a:sym typeface="Century Gothic"/>
              </a:rPr>
              <a:t> Act III, Scene 3</a:t>
            </a:r>
            <a:endParaRPr sz="2800" b="0" i="0" u="none" strike="noStrike" cap="none" dirty="0">
              <a:solidFill>
                <a:srgbClr val="000000"/>
              </a:solidFill>
              <a:latin typeface="Century Gothic"/>
              <a:ea typeface="Century Gothic"/>
              <a:cs typeface="Century Gothic"/>
              <a:sym typeface="Century Gothic"/>
            </a:endParaRPr>
          </a:p>
        </p:txBody>
      </p:sp>
      <p:pic>
        <p:nvPicPr>
          <p:cNvPr id="235" name="Google Shape;235;p34"/>
          <p:cNvPicPr preferRelativeResize="0"/>
          <p:nvPr/>
        </p:nvPicPr>
        <p:blipFill rotWithShape="1">
          <a:blip r:embed="rId3">
            <a:alphaModFix/>
          </a:blip>
          <a:srcRect/>
          <a:stretch/>
        </p:blipFill>
        <p:spPr>
          <a:xfrm>
            <a:off x="3224213" y="1061294"/>
            <a:ext cx="2695575" cy="351472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FD75174-F422-423A-9066-7CD0F3C1F61D}"/>
</file>

<file path=customXml/itemProps2.xml><?xml version="1.0" encoding="utf-8"?>
<ds:datastoreItem xmlns:ds="http://schemas.openxmlformats.org/officeDocument/2006/customXml" ds:itemID="{6EC81815-04E6-4485-AD03-A4E552B389FB}"/>
</file>

<file path=customXml/itemProps3.xml><?xml version="1.0" encoding="utf-8"?>
<ds:datastoreItem xmlns:ds="http://schemas.openxmlformats.org/officeDocument/2006/customXml" ds:itemID="{11F7823C-EEC9-4C4E-A8B1-29ABCBC378EE}"/>
</file>

<file path=docProps/app.xml><?xml version="1.0" encoding="utf-8"?>
<Properties xmlns="http://schemas.openxmlformats.org/officeDocument/2006/extended-properties" xmlns:vt="http://schemas.openxmlformats.org/officeDocument/2006/docPropsVTypes">
  <TotalTime>0</TotalTime>
  <Words>3053</Words>
  <Application>Microsoft Office PowerPoint</Application>
  <PresentationFormat>On-screen Show (16:9)</PresentationFormat>
  <Paragraphs>291</Paragraphs>
  <Slides>15</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Century Gothic</vt:lpstr>
      <vt:lpstr>Georgia</vt:lpstr>
      <vt:lpstr>Overlock</vt:lpstr>
      <vt:lpstr>Office Theme</vt:lpstr>
      <vt:lpstr>Office Theme</vt:lpstr>
      <vt:lpstr>Grade 4: Module 3: Unit 2: Lesson 12 Teacher slide, before teaching.</vt:lpstr>
      <vt:lpstr>Grade 4: Module 3: Unit 2: Lesson 12 Teacher slide, before teaching.</vt:lpstr>
      <vt:lpstr>Grade 4: Module 3: Unit 2: Lesson 12 Teacher slide, before teaching.</vt:lpstr>
      <vt:lpstr>Grade 4: Module 3: Unit 2: Lesson 12 Teacher slide, before teaching.</vt:lpstr>
      <vt:lpstr>Grade 4: Module 3: Unit 2: Lesson 12 Teacher slide, before teaching.</vt:lpstr>
      <vt:lpstr>Grade 4: Module 3:  Unit 2: Lesson 12</vt:lpstr>
      <vt:lpstr>Hello, Students!</vt:lpstr>
      <vt:lpstr>Returning Mid-Unit 2 Assessments and Reviewing Learning Targets</vt:lpstr>
      <vt:lpstr>Reading Aloud: Divided Loyalties, Act III, Scene 3</vt:lpstr>
      <vt:lpstr>End of Unit 2 Assessment: Narrative Writing: First Person Story Based on Divided Loyalties</vt:lpstr>
      <vt:lpstr>Returning Mid-Unit 2 Assessments and Reviewing Learning Targets</vt:lpstr>
      <vt:lpstr>Tracking Progress </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12 Teacher slide, before teaching.</dc:title>
  <dc:creator>nbravo</dc:creator>
  <cp:lastModifiedBy>Nicole Bravo</cp:lastModifiedBy>
  <cp:revision>1</cp:revision>
  <dcterms:modified xsi:type="dcterms:W3CDTF">2018-10-23T03:29:29Z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