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23.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77"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7010400" cy="92964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362478-22B8-423B-827E-EEA18EB59089}">
  <a:tblStyle styleId="{5F362478-22B8-423B-827E-EEA18EB5908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553600A-BA86-4B47-A18D-BB5F0580B30A}"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811" autoAdjust="0"/>
  </p:normalViewPr>
  <p:slideViewPr>
    <p:cSldViewPr snapToGrid="0">
      <p:cViewPr varScale="1">
        <p:scale>
          <a:sx n="47" d="100"/>
          <a:sy n="47" d="100"/>
        </p:scale>
        <p:origin x="123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914307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43259024c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443259024c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Snap or Trap Review and Fluency. Fluency is defined as reading smoothly, with expression, not too fast or too slow, and reflecting the meaning of the story. Students will be familiar with both practices.</a:t>
            </a:r>
            <a:endParaRPr dirty="0"/>
          </a:p>
          <a:p>
            <a:pPr marL="457200" lvl="0" indent="-304800" algn="l" rtl="0">
              <a:spcBef>
                <a:spcPts val="0"/>
              </a:spcBef>
              <a:spcAft>
                <a:spcPts val="0"/>
              </a:spcAft>
              <a:buSzPts val="1200"/>
              <a:buChar char="●"/>
            </a:pPr>
            <a:r>
              <a:rPr lang="en-US" dirty="0"/>
              <a:t>Students will identify words that are regularly spelled or “snap” words vs. words that are irregularly spelled or “trap” words. Regularly spelled or “snap” words will be added to the Interactive Word Wall in this lesson. (Irregularly spelled or “trap” words were added in Lesson 31.)</a:t>
            </a:r>
            <a:endParaRPr dirty="0"/>
          </a:p>
          <a:p>
            <a:pPr marL="457200" lvl="0" indent="-304800" algn="l" rtl="0">
              <a:spcBef>
                <a:spcPts val="0"/>
              </a:spcBef>
              <a:spcAft>
                <a:spcPts val="0"/>
              </a:spcAft>
              <a:buSzPts val="1200"/>
              <a:buChar char="●"/>
            </a:pPr>
            <a:r>
              <a:rPr lang="en-US" dirty="0"/>
              <a:t>Students will interact with an excerpt from the decodable reader “A New Playground” to work together to read the excerpt fluently. They will think about how to apply phrasing, expression, and other rules of fluency and offer each other feedback.</a:t>
            </a:r>
            <a:endParaRPr dirty="0"/>
          </a:p>
          <a:p>
            <a:pPr marL="457200" lvl="0" indent="-304800" algn="l" rtl="0">
              <a:spcBef>
                <a:spcPts val="0"/>
              </a:spcBef>
              <a:spcAft>
                <a:spcPts val="0"/>
              </a:spcAft>
              <a:buClr>
                <a:schemeClr val="dk1"/>
              </a:buClr>
              <a:buSzPts val="1200"/>
              <a:buChar char="●"/>
            </a:pPr>
            <a:r>
              <a:rPr lang="en-US" dirty="0"/>
              <a:t>All the elements of fluency (smoothly, with expression, not too fast or slow, with meaning) will be visited while students work together to read the excerpt fluently. </a:t>
            </a:r>
            <a:endParaRPr dirty="0"/>
          </a:p>
          <a:p>
            <a:pPr marL="457200" lvl="0" indent="-304800" algn="l" rtl="0">
              <a:spcBef>
                <a:spcPts val="0"/>
              </a:spcBef>
              <a:spcAft>
                <a:spcPts val="0"/>
              </a:spcAft>
              <a:buSzPts val="1200"/>
              <a:buChar char="●"/>
            </a:pPr>
            <a:r>
              <a:rPr lang="en-US" dirty="0"/>
              <a:t>Consider collecting the sentences and excerpts of text used in the Work Time on chart paper in such a way that they can be practiced by the group, in pairs or individually. This may involve collecting them into a class notebook, individual notebooks, or displaying them on chart paper.</a:t>
            </a:r>
            <a:endParaRPr dirty="0"/>
          </a:p>
          <a:p>
            <a:pPr marL="457200" lvl="0" indent="0" algn="l" rtl="0">
              <a:spcBef>
                <a:spcPts val="0"/>
              </a:spcBef>
              <a:spcAft>
                <a:spcPts val="0"/>
              </a:spcAft>
              <a:buNone/>
            </a:pP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207" name="Google Shape;207;g443259024c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87920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p>
          <a:p>
            <a:pPr marL="0" marR="0" lvl="0" indent="0" algn="l" rtl="0">
              <a:lnSpc>
                <a:spcPct val="100000"/>
              </a:lnSpc>
              <a:spcBef>
                <a:spcPts val="0"/>
              </a:spcBef>
              <a:spcAft>
                <a:spcPts val="0"/>
              </a:spcAft>
              <a:buNone/>
            </a:pPr>
            <a:r>
              <a:rPr lang="en-US" b="1" i="0" u="none" strike="noStrike" cap="none" dirty="0">
                <a:solidFill>
                  <a:schemeClr val="dk1"/>
                </a:solidFill>
                <a:latin typeface="Calibri"/>
                <a:cs typeface="Calibri"/>
                <a:sym typeface="Calibri"/>
              </a:rPr>
              <a:t>Grouping: Whole group</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0" lvl="0" indent="0" algn="l" rtl="0">
              <a:lnSpc>
                <a:spcPct val="100000"/>
              </a:lnSpc>
              <a:spcBef>
                <a:spcPts val="0"/>
              </a:spcBef>
              <a:spcAft>
                <a:spcPts val="0"/>
              </a:spcAft>
              <a:buNone/>
            </a:pPr>
            <a:endParaRPr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284" name="Google Shape;284;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4636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8-10</a:t>
            </a:r>
            <a:r>
              <a:rPr lang="en-US" b="1" i="0" u="none" strike="noStrike" cap="none" dirty="0">
                <a:solidFill>
                  <a:schemeClr val="dk1"/>
                </a:solidFill>
                <a:latin typeface="Calibri"/>
                <a:ea typeface="Calibri"/>
                <a:cs typeface="Calibri"/>
                <a:sym typeface="Calibri"/>
              </a:rPr>
              <a:t> minutes</a:t>
            </a:r>
            <a:endParaRPr b="1" i="0" u="none" strike="noStrike" cap="none" dirty="0">
              <a:solidFill>
                <a:schemeClr val="dk1"/>
              </a:solidFill>
              <a:latin typeface="Calibri"/>
              <a:ea typeface="Calibri"/>
              <a:cs typeface="Calibri"/>
              <a:sym typeface="Calibri"/>
            </a:endParaRPr>
          </a:p>
          <a:p>
            <a:pPr marL="457200" marR="0" lvl="1" indent="0" algn="l" rtl="0">
              <a:spcBef>
                <a:spcPts val="0"/>
              </a:spcBef>
              <a:spcAft>
                <a:spcPts val="0"/>
              </a:spcAft>
              <a:buNone/>
            </a:pP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Explain to students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pages 5 &amp; 6 from their decodable).</a:t>
            </a:r>
            <a:endParaRPr dirty="0"/>
          </a:p>
          <a:p>
            <a:pPr marL="457200" lvl="0" indent="-304800" algn="l" rtl="0">
              <a:spcBef>
                <a:spcPts val="0"/>
              </a:spcBef>
              <a:spcAft>
                <a:spcPts val="0"/>
              </a:spcAft>
              <a:buClr>
                <a:schemeClr val="dk1"/>
              </a:buClr>
              <a:buSzPts val="1200"/>
              <a:buFont typeface="Calibri"/>
              <a:buChar char="●"/>
            </a:pPr>
            <a:r>
              <a:rPr lang="en-US" dirty="0"/>
              <a:t>Have student helpers assist with distributing materials. </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“A New Playground.”</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or part of the story from their decodable reader “A New Playground.”</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that these are four important rules of fluency that were mentioned in the song and invite them to think about these elements as they listen while the excerpt is being read.</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word by word in a monotone, skipping over punctuation, with little to no expression.</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turn to an elbow partner and share what they noticed about how the teacher read the excerpt.</a:t>
            </a:r>
            <a:endParaRPr dirty="0"/>
          </a:p>
          <a:p>
            <a:pPr marL="457200" lvl="0" indent="-304800" algn="l" rtl="0">
              <a:spcBef>
                <a:spcPts val="0"/>
              </a:spcBef>
              <a:spcAft>
                <a:spcPts val="0"/>
              </a:spcAft>
              <a:buClr>
                <a:schemeClr val="dk1"/>
              </a:buClr>
              <a:buSzPts val="1200"/>
              <a:buFont typeface="Calibri"/>
              <a:buAutoNum type="arabicPeriod"/>
            </a:pPr>
            <a:r>
              <a:rPr lang="en-US" dirty="0"/>
              <a:t>Invite two or three student volunteers to share what they noticed with their partners (examples: </a:t>
            </a:r>
            <a:r>
              <a:rPr lang="en-US" b="0" dirty="0"/>
              <a:t>sounded word by word, sounded too slow or too fast, sounded “boring”); </a:t>
            </a:r>
            <a:r>
              <a:rPr lang="en-US" dirty="0"/>
              <a:t>prompt students to name specific examples in the text </a:t>
            </a:r>
            <a:r>
              <a:rPr lang="en-US" b="0" dirty="0"/>
              <a:t>(i.e., naming a place where it was word by word, where punctuation was skipped).</a:t>
            </a:r>
            <a:endParaRPr b="0"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Does anyone have any suggestions for how I could make this more fluent</a:t>
            </a:r>
            <a:r>
              <a:rPr lang="en-US" dirty="0"/>
              <a:t>?” (</a:t>
            </a:r>
            <a:r>
              <a:rPr lang="en-US" b="0" dirty="0"/>
              <a:t>Responses will vary. Examples: stop at the periods; pause at the comma; make it sound like talking when Sam or James is speaking; say groups of words together</a:t>
            </a:r>
            <a:r>
              <a:rPr lang="en-US" dirty="0"/>
              <a:t>.)</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again, incorporating students’ suggestions.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think about the meaning of the selected text. Ask: “</a:t>
            </a:r>
            <a:r>
              <a:rPr lang="en-US" i="1" dirty="0"/>
              <a:t>What is happening in this excerpt?</a:t>
            </a:r>
            <a:r>
              <a:rPr lang="en-US" dirty="0"/>
              <a:t>” </a:t>
            </a:r>
            <a:r>
              <a:rPr lang="en-US" b="0" dirty="0"/>
              <a:t>(Sam, James, and Pat are playing at the new playground.)</a:t>
            </a:r>
            <a:endParaRPr b="0"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Sam say about playing in the playhouse and sandbox?”</a:t>
            </a:r>
            <a:r>
              <a:rPr lang="en-US" b="1" dirty="0"/>
              <a:t> </a:t>
            </a:r>
            <a:r>
              <a:rPr lang="en-US" b="0" dirty="0"/>
              <a:t>(They’re not too big because the playhouse and sandbox are still fun.)</a:t>
            </a:r>
            <a:endParaRPr b="0" dirty="0"/>
          </a:p>
          <a:p>
            <a:pPr marL="457200" lvl="0" indent="-304800" algn="l" rtl="0">
              <a:spcBef>
                <a:spcPts val="0"/>
              </a:spcBef>
              <a:spcAft>
                <a:spcPts val="0"/>
              </a:spcAft>
              <a:buClr>
                <a:schemeClr val="dk1"/>
              </a:buClr>
              <a:buSzPts val="1200"/>
              <a:buFont typeface="Calibri"/>
              <a:buAutoNum type="arabicPeriod"/>
            </a:pPr>
            <a:r>
              <a:rPr lang="en-US" dirty="0"/>
              <a:t>Point to the card labeled “with meaning” and say: </a:t>
            </a:r>
            <a:r>
              <a:rPr lang="en-US" i="0" dirty="0"/>
              <a:t>“Reading this fluently means that we read with the expression indicated by the punctuation. The author uses an exclamation point to communicate Sam’s feeling about playing in the playhouse and sandbox.” </a:t>
            </a:r>
            <a:endParaRPr i="0" dirty="0"/>
          </a:p>
          <a:p>
            <a:pPr marL="457200" lvl="0" indent="-304800" algn="l" rtl="0">
              <a:spcBef>
                <a:spcPts val="0"/>
              </a:spcBef>
              <a:spcAft>
                <a:spcPts val="0"/>
              </a:spcAft>
              <a:buClr>
                <a:schemeClr val="dk1"/>
              </a:buClr>
              <a:buSzPts val="1200"/>
              <a:buFont typeface="Calibri"/>
              <a:buAutoNum type="arabicPeriod"/>
            </a:pPr>
            <a:r>
              <a:rPr lang="en-US" dirty="0"/>
              <a:t>Invite one or two student volunteers to come up and read the excerpt with expression. </a:t>
            </a:r>
            <a:endParaRPr dirty="0"/>
          </a:p>
          <a:p>
            <a:pPr marL="457200" lvl="0" indent="-304800" algn="l" rtl="0">
              <a:spcBef>
                <a:spcPts val="0"/>
              </a:spcBef>
              <a:spcAft>
                <a:spcPts val="0"/>
              </a:spcAft>
              <a:buClr>
                <a:schemeClr val="dk1"/>
              </a:buClr>
              <a:buSzPts val="1200"/>
              <a:buFont typeface="Calibri"/>
              <a:buAutoNum type="arabicPeriod"/>
            </a:pPr>
            <a:r>
              <a:rPr lang="en-US" dirty="0"/>
              <a:t>Review the rules of fluency: smoothly, with expression, with meaning, just the right speed. </a:t>
            </a:r>
            <a:endParaRPr dirty="0"/>
          </a:p>
          <a:p>
            <a:pPr marL="457200" lvl="0" indent="-304800" algn="l" rtl="0">
              <a:spcBef>
                <a:spcPts val="0"/>
              </a:spcBef>
              <a:spcAft>
                <a:spcPts val="0"/>
              </a:spcAft>
              <a:buClr>
                <a:schemeClr val="dk1"/>
              </a:buClr>
              <a:buSzPts val="1200"/>
              <a:buFont typeface="Calibri"/>
              <a:buAutoNum type="arabicPeriod"/>
            </a:pPr>
            <a:r>
              <a:rPr lang="en-US" dirty="0"/>
              <a:t>Distribute individual copies of excerpt from the Decodable Reader: “A New Playground!” (or students can use pages 5 &amp; 6 from reader).</a:t>
            </a:r>
            <a:endParaRPr dirty="0"/>
          </a:p>
          <a:p>
            <a:pPr marL="457200" lvl="0" indent="-304800" algn="l" rtl="0">
              <a:spcBef>
                <a:spcPts val="0"/>
              </a:spcBef>
              <a:spcAft>
                <a:spcPts val="0"/>
              </a:spcAft>
              <a:buClr>
                <a:schemeClr val="dk1"/>
              </a:buClr>
              <a:buSzPts val="1200"/>
              <a:buFont typeface="Calibri"/>
              <a:buAutoNum type="arabicPeriod"/>
            </a:pPr>
            <a:r>
              <a:rPr lang="en-US" dirty="0"/>
              <a:t>Pair students up and invite them to take turns reading the excerpt fluently and giving each other one star (positive comment naming a rule of fluency that was evident) and one step (a rule of fluency that wasn’t evident or could be worked on). </a:t>
            </a:r>
            <a:endParaRPr dirty="0"/>
          </a:p>
          <a:p>
            <a:pPr marL="457200" lvl="0" indent="-304800" algn="l" rtl="0">
              <a:spcBef>
                <a:spcPts val="0"/>
              </a:spcBef>
              <a:spcAft>
                <a:spcPts val="0"/>
              </a:spcAft>
              <a:buClr>
                <a:schemeClr val="dk1"/>
              </a:buClr>
              <a:buSzPts val="1200"/>
              <a:buFont typeface="Calibri"/>
              <a:buAutoNum type="arabicPeriod"/>
            </a:pPr>
            <a:r>
              <a:rPr lang="en-US" dirty="0"/>
              <a:t>Students practice reading fluently with a partner. </a:t>
            </a:r>
            <a:endParaRPr dirty="0"/>
          </a:p>
          <a:p>
            <a:pPr marL="457200" lvl="0" indent="-304800" algn="l" rtl="0">
              <a:spcBef>
                <a:spcPts val="0"/>
              </a:spcBef>
              <a:spcAft>
                <a:spcPts val="0"/>
              </a:spcAft>
              <a:buClr>
                <a:schemeClr val="dk1"/>
              </a:buClr>
              <a:buSzPts val="1200"/>
              <a:buFont typeface="Calibri"/>
              <a:buAutoNum type="arabicPeriod"/>
            </a:pPr>
            <a:r>
              <a:rPr lang="en-US" dirty="0"/>
              <a:t>If time allows, consider inviting one or two students to come up and read the excerpt to the group. When they are done, the teacher can invite students to name one star and one step.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Char char="●"/>
            </a:pPr>
            <a:r>
              <a:rPr lang="en-US" dirty="0"/>
              <a:t>Students are recognizing and applying the elements of fluency.</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As you circulate to monitor student pairs reading, consider “dropping in” and begin a brief choral read with the student reading, especially for students that would benefit most from a choral read with a fluent reader.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32) for students to use when partnering up and practicing fluent reading, or assigning some students the excerpt and others the entire decodable, depending on student need.</a:t>
            </a:r>
            <a:endParaRPr dirty="0"/>
          </a:p>
          <a:p>
            <a:pPr marL="457200" lvl="0" indent="-304800" algn="l" rtl="0">
              <a:spcBef>
                <a:spcPts val="0"/>
              </a:spcBef>
              <a:spcAft>
                <a:spcPts val="0"/>
              </a:spcAft>
              <a:buClr>
                <a:schemeClr val="dk1"/>
              </a:buClr>
              <a:buSzPts val="1200"/>
              <a:buFont typeface="Calibri"/>
              <a:buChar char="●"/>
            </a:pPr>
            <a:r>
              <a:rPr lang="en-US" dirty="0"/>
              <a:t>If students are successfully reading the dialogue with expression, consider revising or extending this into Independent Work Time to focus on phrasing. Invite students to read the first sentence aloud and determine what group of words should be read together. Underline those words and invite the students to read the sentence again, reading each group of words together to make it sound “smooth” (i.e., phrased).</a:t>
            </a:r>
            <a:endParaRPr dirty="0"/>
          </a:p>
        </p:txBody>
      </p:sp>
      <p:sp>
        <p:nvSpPr>
          <p:cNvPr id="293" name="Google Shape;293;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4" name="Google Shape;294;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2231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r>
              <a:rPr lang="en-US" dirty="0"/>
              <a:t> None.</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way they took responsibility for their learning to become a proficient reader. Define “responsibility” for students. (Something they did by themselves on their own as a learner to become a proficient reader.)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dirty="0"/>
              <a:t>Students who can express fluency in terms of the elements.</a:t>
            </a:r>
            <a:endParaRPr b="1" dirty="0"/>
          </a:p>
          <a:p>
            <a:pPr marL="457200" marR="0" lvl="0" indent="0" algn="l" rtl="0">
              <a:spcBef>
                <a:spcPts val="0"/>
              </a:spcBef>
              <a:spcAft>
                <a:spcPts val="0"/>
              </a:spcAft>
              <a:buNone/>
            </a:pPr>
            <a:endParaRPr b="1" dirty="0"/>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dirty="0"/>
              <a:t>“When I read the excerpt I thought about ________, and ___________.”</a:t>
            </a:r>
            <a:endParaRPr dirty="0"/>
          </a:p>
          <a:p>
            <a:pPr marL="914400" marR="0" lvl="1" indent="-304800" algn="l" rtl="0">
              <a:spcBef>
                <a:spcPts val="0"/>
              </a:spcBef>
              <a:spcAft>
                <a:spcPts val="0"/>
              </a:spcAft>
              <a:buClr>
                <a:schemeClr val="dk1"/>
              </a:buClr>
              <a:buSzPts val="1200"/>
              <a:buFont typeface="Calibri"/>
              <a:buChar char="○"/>
            </a:pPr>
            <a:r>
              <a:rPr lang="en-US" dirty="0"/>
              <a:t>“After I got feedback about ______ from ______, I read the excerpt again and it sounded ______.“</a:t>
            </a:r>
            <a:endParaRPr sz="1200" b="0" i="0" u="none" strike="noStrike" cap="none" dirty="0">
              <a:solidFill>
                <a:schemeClr val="dk1"/>
              </a:solidFill>
              <a:latin typeface="Calibri"/>
              <a:ea typeface="Calibri"/>
              <a:cs typeface="Calibri"/>
              <a:sym typeface="Calibri"/>
            </a:endParaRPr>
          </a:p>
        </p:txBody>
      </p:sp>
      <p:sp>
        <p:nvSpPr>
          <p:cNvPr id="302" name="Google Shape;302;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3" name="Google Shape;303;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8336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p>
          <a:p>
            <a:pPr marL="0" lvl="0" indent="0" algn="l" rtl="0">
              <a:spcBef>
                <a:spcPts val="0"/>
              </a:spcBef>
              <a:spcAft>
                <a:spcPts val="0"/>
              </a:spcAft>
              <a:buClr>
                <a:schemeClr val="dk1"/>
              </a:buClr>
              <a:buFont typeface="Arial"/>
              <a:buNone/>
            </a:pPr>
            <a:r>
              <a:rPr lang="en-US" b="1" dirty="0"/>
              <a:t>Grouping: Whole group</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Song sung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311" name="Google Shape;311;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3388902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43330a8ef_1_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443330a8ef_1_15: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dirty="0"/>
              <a:t>Suggested slide pacing: 2-3 minutes</a:t>
            </a:r>
          </a:p>
          <a:p>
            <a:pPr marL="0" lvl="0" indent="0" algn="l" rtl="0">
              <a:lnSpc>
                <a:spcPct val="100000"/>
              </a:lnSpc>
              <a:spcBef>
                <a:spcPts val="0"/>
              </a:spcBef>
              <a:spcAft>
                <a:spcPts val="0"/>
              </a:spcAft>
              <a:buClr>
                <a:schemeClr val="dk1"/>
              </a:buClr>
              <a:buSzPts val="1100"/>
              <a:buFont typeface="Arial"/>
              <a:buNone/>
            </a:pPr>
            <a:r>
              <a:rPr lang="en-US" b="1" dirty="0"/>
              <a:t>Grouping: Whole group</a:t>
            </a:r>
            <a:endParaRPr b="1" dirty="0"/>
          </a:p>
          <a:p>
            <a:pPr marL="0" lvl="0" indent="0" algn="l" rtl="0">
              <a:lnSpc>
                <a:spcPct val="100000"/>
              </a:lnSpc>
              <a:spcBef>
                <a:spcPts val="0"/>
              </a:spcBef>
              <a:spcAft>
                <a:spcPts val="0"/>
              </a:spcAft>
              <a:buClr>
                <a:schemeClr val="dk1"/>
              </a:buClr>
              <a:buSzPts val="1100"/>
              <a:buFont typeface="Arial"/>
              <a:buNone/>
            </a:pPr>
            <a:endParaRPr b="1" dirty="0"/>
          </a:p>
          <a:p>
            <a:pPr marL="0" lvl="0" indent="0" algn="l" rtl="0">
              <a:lnSpc>
                <a:spcPct val="100000"/>
              </a:lnSpc>
              <a:spcBef>
                <a:spcPts val="0"/>
              </a:spcBef>
              <a:spcAft>
                <a:spcPts val="0"/>
              </a:spcAft>
              <a:buClr>
                <a:schemeClr val="dk1"/>
              </a:buClr>
              <a:buSzPts val="1100"/>
              <a:buFont typeface="Arial"/>
              <a:buNone/>
            </a:pPr>
            <a:r>
              <a:rPr lang="en-US" dirty="0"/>
              <a:t>Teaching Notes: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0" lvl="0" indent="0" algn="l" rtl="0">
              <a:lnSpc>
                <a:spcPct val="100000"/>
              </a:lnSpc>
              <a:spcBef>
                <a:spcPts val="0"/>
              </a:spcBef>
              <a:spcAft>
                <a:spcPts val="0"/>
              </a:spcAft>
              <a:buClr>
                <a:schemeClr val="dk1"/>
              </a:buClr>
              <a:buSzPts val="1100"/>
              <a:buFont typeface="Arial"/>
              <a:buNone/>
            </a:pPr>
            <a:endParaRPr dirty="0">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en-US" dirty="0"/>
              <a:t>Teacher Actions: None.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Supports/Meeting Student Needs: None.</a:t>
            </a:r>
            <a:endParaRPr dirty="0"/>
          </a:p>
        </p:txBody>
      </p:sp>
      <p:sp>
        <p:nvSpPr>
          <p:cNvPr id="317" name="Google Shape;317;g443330a8ef_1_15: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1562071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443330a8ef_1_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443330a8ef_1_22: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dirty="0"/>
              <a:t>Suggested slide pacing: 10-15 minutes</a:t>
            </a:r>
            <a:endParaRPr b="1" dirty="0"/>
          </a:p>
          <a:p>
            <a:pPr marL="0" lvl="0" indent="0" algn="l" rtl="0">
              <a:lnSpc>
                <a:spcPct val="100000"/>
              </a:lnSpc>
              <a:spcBef>
                <a:spcPts val="0"/>
              </a:spcBef>
              <a:spcAft>
                <a:spcPts val="0"/>
              </a:spcAft>
              <a:buClr>
                <a:schemeClr val="dk1"/>
              </a:buClr>
              <a:buSzPts val="1100"/>
              <a:buFont typeface="Arial"/>
              <a:buNone/>
            </a:pPr>
            <a:r>
              <a:rPr lang="en-US" b="1" dirty="0"/>
              <a:t>Grouping: Independent work time</a:t>
            </a:r>
            <a:endParaRPr b="1" dirty="0"/>
          </a:p>
          <a:p>
            <a:pPr marL="0" lvl="0" indent="0" algn="l" rtl="0">
              <a:lnSpc>
                <a:spcPct val="100000"/>
              </a:lnSpc>
              <a:spcBef>
                <a:spcPts val="0"/>
              </a:spcBef>
              <a:spcAft>
                <a:spcPts val="0"/>
              </a:spcAft>
              <a:buClr>
                <a:schemeClr val="dk1"/>
              </a:buClr>
              <a:buSzPts val="1100"/>
              <a:buFont typeface="Arial"/>
              <a:buNone/>
            </a:pPr>
            <a:endParaRPr b="1" dirty="0"/>
          </a:p>
          <a:p>
            <a:pPr marL="0" lvl="0" indent="0" algn="l" rtl="0">
              <a:lnSpc>
                <a:spcPct val="100000"/>
              </a:lnSpc>
              <a:spcBef>
                <a:spcPts val="0"/>
              </a:spcBef>
              <a:spcAft>
                <a:spcPts val="0"/>
              </a:spcAft>
              <a:buClr>
                <a:schemeClr val="dk1"/>
              </a:buClr>
              <a:buSzPts val="1100"/>
              <a:buFont typeface="Arial"/>
              <a:buNone/>
            </a:pPr>
            <a:r>
              <a:rPr lang="en-US" dirty="0"/>
              <a:t>Teaching Notes: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Choices for these activities are described below, and can also be found after each lesson in </a:t>
            </a:r>
            <a:r>
              <a:rPr lang="en-US" b="1" dirty="0"/>
              <a:t>Module 2 Teacher Guide. </a:t>
            </a:r>
            <a:r>
              <a:rPr lang="en-US" dirty="0"/>
              <a:t>To differentiate further, change the difficulty of text based on the ability of the student (See notes in “Student Supports/Meeting Student Needs” below).</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Monitor partners as they work until students become familiar with working independently from teacher guidance. One suggested group today is a teacher-directed group.</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Distribute materials:</a:t>
            </a:r>
            <a:endParaRPr dirty="0"/>
          </a:p>
          <a:p>
            <a:pPr marL="914400" lvl="1" indent="-304800" algn="l" rtl="0">
              <a:lnSpc>
                <a:spcPct val="100000"/>
              </a:lnSpc>
              <a:spcBef>
                <a:spcPts val="0"/>
              </a:spcBef>
              <a:spcAft>
                <a:spcPts val="0"/>
              </a:spcAft>
              <a:buClr>
                <a:schemeClr val="dk1"/>
              </a:buClr>
              <a:buSzPts val="1200"/>
              <a:buFont typeface="Calibri"/>
              <a:buChar char="○"/>
            </a:pPr>
            <a:r>
              <a:rPr lang="en-US" dirty="0"/>
              <a:t>Copy per student of “A New Playground” decodable text; Rules of Fluency cards, anchor chart, etc. for student reference.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Teacher Actions: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Share activities and instructions with students.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working in assigned activity?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coding/marking punctuation correctly? (as assigned)</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reading per assignment?</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asking peers for assistance as needed before asking teacher?</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Encourage students to use the Interactive Word Wall and any anchor charts, etc. posted in the classroom that may be used as a reference during activity work.</a:t>
            </a:r>
            <a:endParaRPr dirty="0"/>
          </a:p>
          <a:p>
            <a:pPr marL="457200" lvl="0" indent="-304800" algn="l" rtl="0">
              <a:lnSpc>
                <a:spcPct val="100000"/>
              </a:lnSpc>
              <a:spcBef>
                <a:spcPts val="0"/>
              </a:spcBef>
              <a:spcAft>
                <a:spcPts val="0"/>
              </a:spcAft>
              <a:buClr>
                <a:schemeClr val="dk1"/>
              </a:buClr>
              <a:buSzPts val="1200"/>
              <a:buFont typeface="Arial"/>
              <a:buChar char="●"/>
            </a:pPr>
            <a:r>
              <a:rPr lang="en-US" dirty="0"/>
              <a:t>Consider assigning Engagement Text from this cycle in lieu of decodable reader for the “A New Playground” student pairs.</a:t>
            </a:r>
            <a:endParaRPr dirty="0"/>
          </a:p>
          <a:p>
            <a:pPr marL="457200" lvl="0" indent="-304800" algn="l" rtl="0">
              <a:lnSpc>
                <a:spcPct val="100000"/>
              </a:lnSpc>
              <a:spcBef>
                <a:spcPts val="0"/>
              </a:spcBef>
              <a:spcAft>
                <a:spcPts val="0"/>
              </a:spcAft>
              <a:buClr>
                <a:schemeClr val="dk1"/>
              </a:buClr>
              <a:buSzPts val="1200"/>
              <a:buFont typeface="Arial"/>
              <a:buChar char="●"/>
            </a:pPr>
            <a:r>
              <a:rPr lang="en-US" dirty="0"/>
              <a:t>Vary number of students in groups as </a:t>
            </a:r>
            <a:r>
              <a:rPr lang="en-US"/>
              <a:t>needed.</a:t>
            </a:r>
            <a:endParaRPr dirty="0"/>
          </a:p>
        </p:txBody>
      </p:sp>
      <p:sp>
        <p:nvSpPr>
          <p:cNvPr id="325" name="Google Shape;325;g443330a8ef_1_22: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extLst>
      <p:ext uri="{BB962C8B-B14F-4D97-AF65-F5344CB8AC3E}">
        <p14:creationId xmlns:p14="http://schemas.microsoft.com/office/powerpoint/2010/main" val="726809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43259024c_0_1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43259024c_0_111: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Snap or Trap Word List and T-chart (cut apart in advance)</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“A New Playground” (see supporting materials)</a:t>
            </a:r>
            <a:endParaRPr dirty="0"/>
          </a:p>
          <a:p>
            <a:pPr marL="457200" lvl="0" indent="-304800" algn="l" rtl="0">
              <a:spcBef>
                <a:spcPts val="0"/>
              </a:spcBef>
              <a:spcAft>
                <a:spcPts val="0"/>
              </a:spcAft>
              <a:buSzPts val="1200"/>
              <a:buChar char="●"/>
            </a:pPr>
            <a:r>
              <a:rPr lang="en-US" dirty="0"/>
              <a:t>Student copies of excerpt from decodable “A New Playground” p. 5 &amp; 6</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p:txBody>
      </p:sp>
      <p:sp>
        <p:nvSpPr>
          <p:cNvPr id="214" name="Google Shape;214;g443259024c_0_11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733736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43259024c_0_22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43259024c_0_22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dirty="0"/>
              <a:t>Review Independent and Small Group Work guidance (</a:t>
            </a:r>
            <a:r>
              <a:rPr lang="en-US" b="1" dirty="0"/>
              <a:t>Skills Block Resource Manual</a:t>
            </a:r>
            <a:r>
              <a:rPr lang="en-US" dirty="0"/>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3740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Char char="●"/>
            </a:pPr>
            <a:r>
              <a:rPr lang="en-US" dirty="0"/>
              <a:t>Students work with regularly spelled high-frequency words accumulated in first grade cycles and new high-frequency words introduced in this cycle. Regular examination of those words for known </a:t>
            </a:r>
            <a:r>
              <a:rPr lang="en-US" dirty="0" err="1"/>
              <a:t>graphophonemic</a:t>
            </a:r>
            <a:r>
              <a:rPr lang="en-US" dirty="0"/>
              <a:t> (letter-sound) patterns supports automaticity and commitment of those patterns to memory. </a:t>
            </a:r>
            <a:endParaRPr dirty="0"/>
          </a:p>
          <a:p>
            <a:pPr marL="457200" marR="0" lvl="0" indent="-304800" algn="l" rtl="0">
              <a:spcBef>
                <a:spcPts val="0"/>
              </a:spcBef>
              <a:spcAft>
                <a:spcPts val="0"/>
              </a:spcAft>
              <a:buClr>
                <a:srgbClr val="333333"/>
              </a:buClr>
              <a:buSzPts val="1200"/>
              <a:buChar char="●"/>
            </a:pPr>
            <a:r>
              <a:rPr lang="en-US" dirty="0"/>
              <a:t>Students work with short pieces of text containing patterns worked with in this cycle and in previous cycles to develop fluency (phrasing, expression, speed, and meaning).</a:t>
            </a:r>
            <a:endParaRPr dirty="0"/>
          </a:p>
          <a:p>
            <a:pPr marL="914400" marR="0" lvl="0" indent="0" algn="l" rtl="0">
              <a:spcBef>
                <a:spcPts val="0"/>
              </a:spcBef>
              <a:spcAft>
                <a:spcPts val="0"/>
              </a:spcAft>
              <a:buNone/>
            </a:pPr>
            <a:endParaRPr dirty="0">
              <a:solidFill>
                <a:srgbClr val="333333"/>
              </a:solidFill>
              <a:highlight>
                <a:srgbClr val="FFFFFF"/>
              </a:highlight>
            </a:endParaRPr>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have difficulty applying all the elements of fluency simultaneously. They should read first for accuracy. </a:t>
            </a:r>
            <a:endParaRPr dirty="0"/>
          </a:p>
          <a:p>
            <a:pPr marL="457200" marR="0" lvl="0" indent="-304800" algn="l" rtl="0">
              <a:spcBef>
                <a:spcPts val="0"/>
              </a:spcBef>
              <a:spcAft>
                <a:spcPts val="0"/>
              </a:spcAft>
              <a:buSzPts val="1200"/>
              <a:buChar char="●"/>
            </a:pPr>
            <a:r>
              <a:rPr lang="en-US" dirty="0"/>
              <a:t>Encourage multiple readings practicing each element of fluency.</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Determine if students can identify regularly spelled high-frequency words and explain what makes them “regularly spelled.” </a:t>
            </a: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contraction, elements, excerpt, expression, fluency, frequently, grapple, phrase (L) </a:t>
            </a:r>
            <a:endParaRPr b="0" i="0" strike="noStrike" cap="none" dirty="0">
              <a:solidFill>
                <a:schemeClr val="dk1"/>
              </a:solidFill>
              <a:latin typeface="Calibri"/>
              <a:ea typeface="Calibri"/>
              <a:cs typeface="Calibri"/>
              <a:sym typeface="Calibri"/>
            </a:endParaRPr>
          </a:p>
        </p:txBody>
      </p:sp>
      <p:sp>
        <p:nvSpPr>
          <p:cNvPr id="227" name="Google Shape;22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8" name="Google Shape;22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9470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a:t>
            </a:r>
          </a:p>
          <a:p>
            <a:pPr marL="0" marR="0" lvl="0" indent="0" algn="l" rtl="0">
              <a:lnSpc>
                <a:spcPct val="100000"/>
              </a:lnSpc>
              <a:spcBef>
                <a:spcPts val="0"/>
              </a:spcBef>
              <a:spcAft>
                <a:spcPts val="0"/>
              </a:spcAft>
              <a:buNone/>
            </a:pPr>
            <a:r>
              <a:rPr lang="en-US" sz="1200" b="1" i="0" u="none" strike="noStrike" cap="none" dirty="0">
                <a:solidFill>
                  <a:schemeClr val="dk1"/>
                </a:solidFill>
                <a:latin typeface="Calibri"/>
                <a:ea typeface="Calibri"/>
                <a:cs typeface="Calibri"/>
                <a:sym typeface="Calibri"/>
              </a:rPr>
              <a:t>Grouping: Whole group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238" name="Google Shape;23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3269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p>
          <a:p>
            <a:pPr marL="0" marR="0" lvl="0" indent="0" algn="l" rtl="0">
              <a:lnSpc>
                <a:spcPct val="100000"/>
              </a:lnSpc>
              <a:spcBef>
                <a:spcPts val="0"/>
              </a:spcBef>
              <a:spcAft>
                <a:spcPts val="0"/>
              </a:spcAft>
              <a:buNone/>
            </a:pPr>
            <a:r>
              <a:rPr lang="en-US" b="1" i="0" u="none" strike="noStrike" cap="none" dirty="0">
                <a:solidFill>
                  <a:schemeClr val="dk1"/>
                </a:solidFill>
                <a:latin typeface="Calibri"/>
                <a:cs typeface="Calibri"/>
                <a:sym typeface="Calibri"/>
              </a:rPr>
              <a:t>Grouping: Whole group</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0" lvl="0" indent="0" algn="l" rtl="0">
              <a:lnSpc>
                <a:spcPct val="100000"/>
              </a:lnSpc>
              <a:spcBef>
                <a:spcPts val="0"/>
              </a:spcBef>
              <a:spcAft>
                <a:spcPts val="0"/>
              </a:spcAft>
              <a:buNone/>
            </a:pPr>
            <a:endParaRPr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246" name="Google Shape;24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8485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43259024c_0_33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443259024c_0_33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57200" lvl="0" indent="-304800" algn="l" rtl="0">
              <a:lnSpc>
                <a:spcPct val="100000"/>
              </a:lnSpc>
              <a:spcBef>
                <a:spcPts val="0"/>
              </a:spcBef>
              <a:spcAft>
                <a:spcPts val="0"/>
              </a:spcAft>
              <a:buSzPts val="1200"/>
              <a:buChar char="●"/>
            </a:pPr>
            <a:r>
              <a:rPr lang="en-US" sz="1200" dirty="0">
                <a:solidFill>
                  <a:schemeClr val="dk1"/>
                </a:solidFill>
                <a:latin typeface="Calibri"/>
                <a:ea typeface="Calibri"/>
                <a:cs typeface="Calibri"/>
                <a:sym typeface="Calibri"/>
              </a:rPr>
              <a:t>Snap or Trap is a</a:t>
            </a:r>
            <a:r>
              <a:rPr lang="en-US" dirty="0"/>
              <a:t>n </a:t>
            </a:r>
            <a:r>
              <a:rPr lang="en-US" sz="1200" dirty="0">
                <a:solidFill>
                  <a:schemeClr val="dk1"/>
                </a:solidFill>
                <a:latin typeface="Calibri"/>
                <a:ea typeface="Calibri"/>
                <a:cs typeface="Calibri"/>
                <a:sym typeface="Calibri"/>
              </a:rPr>
              <a:t>instructional practice that has previously been </a:t>
            </a:r>
            <a:r>
              <a:rPr lang="en-US" dirty="0"/>
              <a:t>introduced. </a:t>
            </a:r>
            <a:r>
              <a:rPr lang="en-US" sz="1200" dirty="0">
                <a:solidFill>
                  <a:schemeClr val="dk1"/>
                </a:solidFill>
                <a:latin typeface="Calibri"/>
                <a:ea typeface="Calibri"/>
                <a:cs typeface="Calibri"/>
                <a:sym typeface="Calibri"/>
              </a:rPr>
              <a:t>Be prepared to model and guide students </a:t>
            </a:r>
            <a:r>
              <a:rPr lang="en-US" dirty="0"/>
              <a:t>as needed</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Char char="●"/>
            </a:pPr>
            <a:r>
              <a:rPr lang="en-US" dirty="0"/>
              <a:t>This slide has an animation if technology is available. </a:t>
            </a:r>
            <a:endParaRPr dirty="0"/>
          </a:p>
          <a:p>
            <a:pPr marL="457200" lvl="0" indent="-304800" algn="l" rtl="0">
              <a:lnSpc>
                <a:spcPct val="100000"/>
              </a:lnSpc>
              <a:spcBef>
                <a:spcPts val="0"/>
              </a:spcBef>
              <a:spcAft>
                <a:spcPts val="0"/>
              </a:spcAft>
              <a:buSzPts val="1200"/>
              <a:buChar char="●"/>
            </a:pPr>
            <a:r>
              <a:rPr lang="en-US" dirty="0"/>
              <a:t>Consider snapping fingers after saying “snap” and pretending to “trap” a word with hands cupped and clapped together when a word is a “trap.”</a:t>
            </a:r>
            <a:endParaRPr dirty="0"/>
          </a:p>
          <a:p>
            <a:pPr marL="457200" lvl="0" indent="-304800" algn="l" rtl="0">
              <a:lnSpc>
                <a:spcPct val="100000"/>
              </a:lnSpc>
              <a:spcBef>
                <a:spcPts val="0"/>
              </a:spcBef>
              <a:spcAft>
                <a:spcPts val="0"/>
              </a:spcAft>
              <a:buSzPts val="1200"/>
              <a:buChar char="●"/>
            </a:pPr>
            <a:r>
              <a:rPr lang="en-US" dirty="0"/>
              <a:t>Students may place these words in the snap column:</a:t>
            </a:r>
            <a:endParaRPr dirty="0"/>
          </a:p>
          <a:p>
            <a:pPr marL="914400" lvl="1" indent="-304800" algn="l" rtl="0">
              <a:lnSpc>
                <a:spcPct val="100000"/>
              </a:lnSpc>
              <a:spcBef>
                <a:spcPts val="0"/>
              </a:spcBef>
              <a:spcAft>
                <a:spcPts val="0"/>
              </a:spcAft>
              <a:buSzPts val="1200"/>
              <a:buChar char="○"/>
            </a:pPr>
            <a:r>
              <a:rPr lang="en-US" dirty="0"/>
              <a:t>“can’t” because the words “can” and “not” are regular closed-syllable CVC words</a:t>
            </a:r>
            <a:endParaRPr dirty="0"/>
          </a:p>
          <a:p>
            <a:pPr marL="914400" lvl="1" indent="-304800" algn="l" rtl="0">
              <a:lnSpc>
                <a:spcPct val="100000"/>
              </a:lnSpc>
              <a:spcBef>
                <a:spcPts val="0"/>
              </a:spcBef>
              <a:spcAft>
                <a:spcPts val="0"/>
              </a:spcAft>
              <a:buSzPts val="1200"/>
              <a:buChar char="○"/>
            </a:pPr>
            <a:r>
              <a:rPr lang="en-US" dirty="0"/>
              <a:t>“which” because the closed syllable makes the “</a:t>
            </a:r>
            <a:r>
              <a:rPr lang="en-US" dirty="0" err="1"/>
              <a:t>i</a:t>
            </a:r>
            <a:r>
              <a:rPr lang="en-US" dirty="0"/>
              <a:t>” say /</a:t>
            </a:r>
            <a:r>
              <a:rPr lang="en-US" dirty="0" err="1"/>
              <a:t>i</a:t>
            </a:r>
            <a:r>
              <a:rPr lang="en-US" dirty="0"/>
              <a:t>/.</a:t>
            </a:r>
            <a:endParaRPr dirty="0"/>
          </a:p>
          <a:p>
            <a:pPr marL="914400" lvl="1" indent="-304800" algn="l" rtl="0">
              <a:spcBef>
                <a:spcPts val="0"/>
              </a:spcBef>
              <a:spcAft>
                <a:spcPts val="0"/>
              </a:spcAft>
              <a:buSzPts val="1200"/>
              <a:buChar char="○"/>
            </a:pPr>
            <a:r>
              <a:rPr lang="en-US" dirty="0"/>
              <a:t>“isn’t” because “is” is a VC word and “not” is a regular closed-syllable CVC word</a:t>
            </a:r>
            <a:endParaRPr dirty="0"/>
          </a:p>
          <a:p>
            <a:pPr marL="914400" lvl="1" indent="-304800" algn="l" rtl="0">
              <a:spcBef>
                <a:spcPts val="0"/>
              </a:spcBef>
              <a:spcAft>
                <a:spcPts val="0"/>
              </a:spcAft>
              <a:buClr>
                <a:schemeClr val="dk1"/>
              </a:buClr>
              <a:buSzPts val="1200"/>
              <a:buChar char="○"/>
            </a:pPr>
            <a:r>
              <a:rPr lang="en-US" dirty="0"/>
              <a:t>“didn’t” because the words “did” and “not” are regular closed-syllable CVC words</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“We know some words are used frequently in reading and writing.”</a:t>
            </a:r>
            <a:endParaRPr i="0"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“Who remembers what ‘frequently’ means?” </a:t>
            </a:r>
            <a:r>
              <a:rPr lang="en-US" b="0" dirty="0"/>
              <a:t>(a lot; often)</a:t>
            </a:r>
            <a:endParaRPr b="0" dirty="0"/>
          </a:p>
          <a:p>
            <a:pPr marL="457200" lvl="0" indent="-304800" algn="l" rtl="0">
              <a:lnSpc>
                <a:spcPct val="100000"/>
              </a:lnSpc>
              <a:spcBef>
                <a:spcPts val="0"/>
              </a:spcBef>
              <a:spcAft>
                <a:spcPts val="0"/>
              </a:spcAft>
              <a:buSzPts val="1200"/>
              <a:buFont typeface="Calibri"/>
              <a:buAutoNum type="arabicPeriod"/>
            </a:pPr>
            <a:r>
              <a:rPr lang="en-US" dirty="0"/>
              <a:t>Remind students that high-frequency words need to be recognized “in a snap” (instantly) to support reading all kinds of text.</a:t>
            </a:r>
            <a:endParaRPr dirty="0"/>
          </a:p>
          <a:p>
            <a:pPr marL="457200" lvl="0" indent="-304800" algn="l" rtl="0">
              <a:lnSpc>
                <a:spcPct val="100000"/>
              </a:lnSpc>
              <a:spcBef>
                <a:spcPts val="0"/>
              </a:spcBef>
              <a:spcAft>
                <a:spcPts val="0"/>
              </a:spcAft>
              <a:buSzPts val="1200"/>
              <a:buFont typeface="Calibri"/>
              <a:buAutoNum type="arabicPeriod"/>
            </a:pPr>
            <a:r>
              <a:rPr lang="en-US" dirty="0"/>
              <a:t>Invite students to share with the group or with an elbow partner how knowing a word “in a snap” supports reading all kinds of text (</a:t>
            </a:r>
            <a:r>
              <a:rPr lang="en-US" b="0" dirty="0"/>
              <a:t>frees our brains up to figure out new words; more fluent because we don’t have to keep stopping for those words).</a:t>
            </a:r>
            <a:endParaRPr b="0" i="1" dirty="0"/>
          </a:p>
          <a:p>
            <a:pPr marL="457200" lvl="0" indent="-304800" algn="l" rtl="0">
              <a:lnSpc>
                <a:spcPct val="100000"/>
              </a:lnSpc>
              <a:spcBef>
                <a:spcPts val="0"/>
              </a:spcBef>
              <a:spcAft>
                <a:spcPts val="0"/>
              </a:spcAft>
              <a:buSzPts val="1200"/>
              <a:buFont typeface="Calibri"/>
              <a:buAutoNum type="arabicPeriod"/>
            </a:pPr>
            <a:r>
              <a:rPr lang="en-US" i="0" dirty="0"/>
              <a:t>“Some words on this list are snap words because they are spelled just like they sound so we can easily decode them. Some are trap words because they can’t be easily decoded. We want to be able to read all of these words automatically, so we are practicing them this week. Today we are going to identify the high-frequency words on this list that we think are already snap words because they are spelled just like they sound, and we are able to read them easily. Listen as I read these words and think about the sounds that you hear along with the letters you see.”</a:t>
            </a:r>
            <a:r>
              <a:rPr lang="en-US" i="1" dirty="0"/>
              <a:t>  </a:t>
            </a:r>
            <a:endParaRPr i="1" dirty="0"/>
          </a:p>
          <a:p>
            <a:pPr marL="457200" lvl="0" indent="-304800" algn="l" rtl="0">
              <a:lnSpc>
                <a:spcPct val="100000"/>
              </a:lnSpc>
              <a:spcBef>
                <a:spcPts val="0"/>
              </a:spcBef>
              <a:spcAft>
                <a:spcPts val="0"/>
              </a:spcAft>
              <a:buSzPts val="1200"/>
              <a:buFont typeface="Calibri"/>
              <a:buAutoNum type="arabicPeriod"/>
            </a:pPr>
            <a:r>
              <a:rPr lang="en-US" dirty="0"/>
              <a:t>Read all words listed</a:t>
            </a:r>
            <a:r>
              <a:rPr lang="en-US" i="1" dirty="0"/>
              <a:t>. </a:t>
            </a:r>
            <a:endParaRPr i="1" dirty="0"/>
          </a:p>
          <a:p>
            <a:pPr marL="457200" lvl="0" indent="-304800" algn="l" rtl="0">
              <a:lnSpc>
                <a:spcPct val="100000"/>
              </a:lnSpc>
              <a:spcBef>
                <a:spcPts val="0"/>
              </a:spcBef>
              <a:spcAft>
                <a:spcPts val="0"/>
              </a:spcAft>
              <a:buSzPts val="1200"/>
              <a:buFont typeface="Calibri"/>
              <a:buAutoNum type="arabicPeriod"/>
            </a:pPr>
            <a:r>
              <a:rPr lang="en-US" dirty="0"/>
              <a:t>Read “can’t” and ask:</a:t>
            </a:r>
            <a:r>
              <a:rPr lang="en-US" i="1" dirty="0"/>
              <a:t> “Who remembers what we call this kind of a word that is a shortened form of two words?”</a:t>
            </a:r>
            <a:r>
              <a:rPr lang="en-US" b="1" i="1" dirty="0"/>
              <a:t> </a:t>
            </a:r>
            <a:r>
              <a:rPr lang="en-US" b="0" dirty="0"/>
              <a:t>(contraction)</a:t>
            </a:r>
            <a:r>
              <a:rPr lang="en-US" b="0" i="1" dirty="0"/>
              <a:t> </a:t>
            </a:r>
            <a:r>
              <a:rPr lang="en-US" i="1" dirty="0"/>
              <a:t>“What is that mark called that tells us this is a contraction?”</a:t>
            </a:r>
            <a:r>
              <a:rPr lang="en-US" b="1" i="1" dirty="0"/>
              <a:t> </a:t>
            </a:r>
            <a:r>
              <a:rPr lang="en-US" b="0" dirty="0"/>
              <a:t>(apostrophe)</a:t>
            </a:r>
            <a:r>
              <a:rPr lang="en-US" b="0" i="1" dirty="0"/>
              <a:t> </a:t>
            </a:r>
            <a:endParaRPr b="0" i="1"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“Yes, the apostrophe marks the contraction as it holds the place of a letter.” </a:t>
            </a:r>
            <a:endParaRPr i="0"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“What two words form the contraction ‘can’t’?” </a:t>
            </a:r>
            <a:r>
              <a:rPr lang="en-US" b="0" dirty="0"/>
              <a:t>(“can,” “not”)</a:t>
            </a:r>
            <a:r>
              <a:rPr lang="en-US" b="0" i="1" dirty="0"/>
              <a:t> </a:t>
            </a:r>
            <a:r>
              <a:rPr lang="en-US" i="1" dirty="0"/>
              <a:t>“What letter is the apostrophe replacing in this contraction?” </a:t>
            </a:r>
            <a:r>
              <a:rPr lang="en-US" b="0" dirty="0"/>
              <a:t>(the “no” in “not”) </a:t>
            </a:r>
            <a:endParaRPr b="0" i="1" dirty="0"/>
          </a:p>
          <a:p>
            <a:pPr marL="457200" lvl="0" indent="-304800" algn="l" rtl="0">
              <a:lnSpc>
                <a:spcPct val="100000"/>
              </a:lnSpc>
              <a:spcBef>
                <a:spcPts val="0"/>
              </a:spcBef>
              <a:spcAft>
                <a:spcPts val="0"/>
              </a:spcAft>
              <a:buSzPts val="1200"/>
              <a:buFont typeface="Calibri"/>
              <a:buAutoNum type="arabicPeriod"/>
            </a:pPr>
            <a:r>
              <a:rPr lang="en-US" dirty="0"/>
              <a:t>Say:</a:t>
            </a:r>
            <a:r>
              <a:rPr lang="en-US" i="1" dirty="0"/>
              <a:t> </a:t>
            </a:r>
            <a:r>
              <a:rPr lang="en-US" i="0" dirty="0"/>
              <a:t>“That’s right. We know that ‘can’t’ is the contraction for ‘can not,’ marked with the apostrophe between ‘n’ and ‘t.’” </a:t>
            </a:r>
            <a:endParaRPr i="0" dirty="0"/>
          </a:p>
          <a:p>
            <a:pPr marL="457200" lvl="0" indent="-304800" algn="l" rtl="0">
              <a:lnSpc>
                <a:spcPct val="100000"/>
              </a:lnSpc>
              <a:spcBef>
                <a:spcPts val="0"/>
              </a:spcBef>
              <a:spcAft>
                <a:spcPts val="0"/>
              </a:spcAft>
              <a:buSzPts val="1200"/>
              <a:buFont typeface="Calibri"/>
              <a:buAutoNum type="arabicPeriod"/>
            </a:pPr>
            <a:r>
              <a:rPr lang="en-US" dirty="0"/>
              <a:t>Ask:</a:t>
            </a:r>
            <a:r>
              <a:rPr lang="en-US" i="1" dirty="0"/>
              <a:t> “If the words for ‘can’t’ are ‘can not,’ would we say this is a snap or trap?” </a:t>
            </a:r>
            <a:r>
              <a:rPr lang="en-US" b="0" dirty="0"/>
              <a:t>(snap)</a:t>
            </a:r>
            <a:r>
              <a:rPr lang="en-US" b="0" i="1" dirty="0"/>
              <a:t> </a:t>
            </a:r>
            <a:endParaRPr b="0" i="1" dirty="0"/>
          </a:p>
          <a:p>
            <a:pPr marL="457200" lvl="0" indent="-304800" algn="l" rtl="0">
              <a:lnSpc>
                <a:spcPct val="100000"/>
              </a:lnSpc>
              <a:spcBef>
                <a:spcPts val="0"/>
              </a:spcBef>
              <a:spcAft>
                <a:spcPts val="0"/>
              </a:spcAft>
              <a:buSzPts val="1200"/>
              <a:buFont typeface="Calibri"/>
              <a:buAutoNum type="arabicPeriod"/>
            </a:pPr>
            <a:r>
              <a:rPr lang="en-US" dirty="0"/>
              <a:t>Put “can’t” card in the Snap column on the Snap or Trap T-chart.</a:t>
            </a:r>
            <a:r>
              <a:rPr lang="en-US" i="1" dirty="0"/>
              <a:t> </a:t>
            </a:r>
            <a:endParaRPr i="1"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“Can anyone find another snap word? Even if you’re not sure, grapple with it until you come up with a possible answer.” </a:t>
            </a:r>
            <a:r>
              <a:rPr lang="en-US" i="0" dirty="0"/>
              <a:t>(Example: “Which” is a snap word.)</a:t>
            </a:r>
            <a:r>
              <a:rPr lang="en-US" i="1" dirty="0"/>
              <a:t> “Why do you think it’s a snap word?” </a:t>
            </a:r>
            <a:r>
              <a:rPr lang="en-US" b="0" dirty="0"/>
              <a:t>(Because the letters match the sounds we hear.) </a:t>
            </a:r>
            <a:endParaRPr b="0" dirty="0"/>
          </a:p>
          <a:p>
            <a:pPr marL="457200" lvl="0" indent="-304800" algn="l" rtl="0">
              <a:lnSpc>
                <a:spcPct val="100000"/>
              </a:lnSpc>
              <a:spcBef>
                <a:spcPts val="0"/>
              </a:spcBef>
              <a:spcAft>
                <a:spcPts val="0"/>
              </a:spcAft>
              <a:buSzPts val="1200"/>
              <a:buFont typeface="Calibri"/>
              <a:buAutoNum type="arabicPeriod"/>
            </a:pPr>
            <a:r>
              <a:rPr lang="en-US" dirty="0"/>
              <a:t>Say</a:t>
            </a:r>
            <a:r>
              <a:rPr lang="en-US" i="1" dirty="0"/>
              <a:t>: </a:t>
            </a:r>
            <a:r>
              <a:rPr lang="en-US" i="0" u="none" dirty="0"/>
              <a:t>“Yes! ‘Which’ is a snap word because it follows an easily decodable pattern. It belongs in the Snap column.” </a:t>
            </a:r>
            <a:endParaRPr i="0" u="none" dirty="0"/>
          </a:p>
          <a:p>
            <a:pPr marL="457200" lvl="0" indent="-304800" algn="l" rtl="0">
              <a:lnSpc>
                <a:spcPct val="100000"/>
              </a:lnSpc>
              <a:spcBef>
                <a:spcPts val="0"/>
              </a:spcBef>
              <a:spcAft>
                <a:spcPts val="0"/>
              </a:spcAft>
              <a:buSzPts val="1200"/>
              <a:buFont typeface="Calibri"/>
              <a:buAutoNum type="arabicPeriod"/>
            </a:pPr>
            <a:r>
              <a:rPr lang="en-US" dirty="0"/>
              <a:t>Add the second snap word to the T-chart. </a:t>
            </a:r>
            <a:endParaRPr i="1" dirty="0"/>
          </a:p>
          <a:p>
            <a:pPr marL="457200" lvl="0" indent="-304800" algn="l" rtl="0">
              <a:lnSpc>
                <a:spcPct val="100000"/>
              </a:lnSpc>
              <a:spcBef>
                <a:spcPts val="0"/>
              </a:spcBef>
              <a:spcAft>
                <a:spcPts val="0"/>
              </a:spcAft>
              <a:buSzPts val="1200"/>
              <a:buFont typeface="Calibri"/>
              <a:buAutoNum type="arabicPeriod"/>
            </a:pPr>
            <a:r>
              <a:rPr lang="en-US" dirty="0"/>
              <a:t>Students and teachers read snap words. When finished, words will be placed on Interactive Word Wall.</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a:t>while</a:t>
            </a:r>
            <a:r>
              <a:rPr lang="en-US" sz="1200" dirty="0">
                <a:solidFill>
                  <a:schemeClr val="dk1"/>
                </a:solidFill>
                <a:latin typeface="Calibri"/>
                <a:ea typeface="Calibri"/>
                <a:cs typeface="Calibri"/>
                <a:sym typeface="Calibri"/>
              </a:rPr>
              <a:t> 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 Model the struggle. Think aloud about how to read the words, and analyze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as whole 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Use the phrases from Grade 1: “play fair” for “snap” words, and “don’t play fair” for “trap” words if needed to clarify task.</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Offer student-friendly definitions as needed. For example: “Grapple” means to wrestle with something, to keep trying and keep working even when a problem is not easy to figure out.  </a:t>
            </a:r>
            <a:endParaRPr dirty="0"/>
          </a:p>
        </p:txBody>
      </p:sp>
    </p:spTree>
    <p:extLst>
      <p:ext uri="{BB962C8B-B14F-4D97-AF65-F5344CB8AC3E}">
        <p14:creationId xmlns:p14="http://schemas.microsoft.com/office/powerpoint/2010/main" val="1234142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43259024c_0_43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g443259024c_0_43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see slide 7</a:t>
            </a:r>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dirty="0"/>
              <a:t>Teacher Notes: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Use this slide for students to check their answers.</a:t>
            </a:r>
            <a:endParaRPr dirty="0"/>
          </a:p>
          <a:p>
            <a:pPr marL="457200" lvl="0" indent="-304800" algn="l" rtl="0">
              <a:spcBef>
                <a:spcPts val="0"/>
              </a:spcBef>
              <a:spcAft>
                <a:spcPts val="0"/>
              </a:spcAft>
              <a:buSzPts val="1200"/>
              <a:buChar char="●"/>
            </a:pPr>
            <a:r>
              <a:rPr lang="en-US" dirty="0"/>
              <a:t>Snap or Trap T-chart for teacher reference with answer key if needed and technology is available. Only Snap words are added to the Interactive Word Wall for this lesson.  </a:t>
            </a:r>
            <a:endParaRPr dirty="0"/>
          </a:p>
          <a:p>
            <a:pPr marL="457200" lvl="0" indent="-304800" algn="l" rtl="0">
              <a:spcBef>
                <a:spcPts val="0"/>
              </a:spcBef>
              <a:spcAft>
                <a:spcPts val="0"/>
              </a:spcAft>
              <a:buClr>
                <a:schemeClr val="dk1"/>
              </a:buClr>
              <a:buSzPts val="1200"/>
              <a:buChar char="●"/>
            </a:pPr>
            <a:r>
              <a:rPr lang="en-US" dirty="0"/>
              <a:t>Students may place these words in the Snap column:</a:t>
            </a:r>
            <a:endParaRPr dirty="0"/>
          </a:p>
          <a:p>
            <a:pPr marL="914400" lvl="1" indent="-304800" algn="l" rtl="0">
              <a:spcBef>
                <a:spcPts val="0"/>
              </a:spcBef>
              <a:spcAft>
                <a:spcPts val="0"/>
              </a:spcAft>
              <a:buClr>
                <a:schemeClr val="dk1"/>
              </a:buClr>
              <a:buSzPts val="1200"/>
              <a:buChar char="○"/>
            </a:pPr>
            <a:r>
              <a:rPr lang="en-US" dirty="0"/>
              <a:t>“can’t” because the words “can” and “not” are regular closed-syllable CVC words</a:t>
            </a:r>
            <a:endParaRPr dirty="0"/>
          </a:p>
          <a:p>
            <a:pPr marL="914400" lvl="1" indent="-304800" algn="l" rtl="0">
              <a:spcBef>
                <a:spcPts val="0"/>
              </a:spcBef>
              <a:spcAft>
                <a:spcPts val="0"/>
              </a:spcAft>
              <a:buClr>
                <a:schemeClr val="dk1"/>
              </a:buClr>
              <a:buSzPts val="1200"/>
              <a:buChar char="○"/>
            </a:pPr>
            <a:r>
              <a:rPr lang="en-US" dirty="0"/>
              <a:t>“which” because the closed syllable makes the “</a:t>
            </a:r>
            <a:r>
              <a:rPr lang="en-US" dirty="0" err="1"/>
              <a:t>i</a:t>
            </a:r>
            <a:r>
              <a:rPr lang="en-US" dirty="0"/>
              <a:t>” say /</a:t>
            </a:r>
            <a:r>
              <a:rPr lang="en-US" dirty="0" err="1"/>
              <a:t>i</a:t>
            </a:r>
            <a:r>
              <a:rPr lang="en-US" dirty="0"/>
              <a:t>/</a:t>
            </a:r>
            <a:endParaRPr dirty="0"/>
          </a:p>
          <a:p>
            <a:pPr marL="914400" lvl="1" indent="-304800" algn="l" rtl="0">
              <a:spcBef>
                <a:spcPts val="0"/>
              </a:spcBef>
              <a:spcAft>
                <a:spcPts val="0"/>
              </a:spcAft>
              <a:buClr>
                <a:schemeClr val="dk1"/>
              </a:buClr>
              <a:buSzPts val="1200"/>
              <a:buChar char="○"/>
            </a:pPr>
            <a:r>
              <a:rPr lang="en-US" dirty="0"/>
              <a:t>“isn’t” because “is” is a VC word and “not” is a regular closed-syllable CVC word</a:t>
            </a:r>
            <a:endParaRPr dirty="0"/>
          </a:p>
          <a:p>
            <a:pPr marL="914400" lvl="1" indent="-304800" algn="l" rtl="0">
              <a:spcBef>
                <a:spcPts val="0"/>
              </a:spcBef>
              <a:spcAft>
                <a:spcPts val="0"/>
              </a:spcAft>
              <a:buClr>
                <a:schemeClr val="dk1"/>
              </a:buClr>
              <a:buSzPts val="1200"/>
              <a:buChar char="○"/>
            </a:pPr>
            <a:r>
              <a:rPr lang="en-US" dirty="0"/>
              <a:t>“didn’t” because the words “did” and “not” are regular closed-syllable CVC words</a:t>
            </a:r>
            <a:endParaRPr dirty="0"/>
          </a:p>
          <a:p>
            <a:pPr marL="914400" lvl="0" indent="0" algn="l" rtl="0">
              <a:spcBef>
                <a:spcPts val="0"/>
              </a:spcBef>
              <a:spcAft>
                <a:spcPts val="0"/>
              </a:spcAft>
              <a:buNone/>
            </a:pPr>
            <a:endParaRPr dirty="0"/>
          </a:p>
          <a:p>
            <a:pPr marL="0" lvl="0" indent="0" algn="l" rtl="0">
              <a:spcBef>
                <a:spcPts val="0"/>
              </a:spcBef>
              <a:spcAft>
                <a:spcPts val="0"/>
              </a:spcAft>
              <a:buClr>
                <a:srgbClr val="000000"/>
              </a:buClr>
              <a:buSzPts val="1100"/>
              <a:buFont typeface="Arial"/>
              <a:buNone/>
            </a:pPr>
            <a:r>
              <a:rPr lang="en-US" dirty="0"/>
              <a:t>Teacher Actions: </a:t>
            </a:r>
            <a:endParaRPr dirty="0"/>
          </a:p>
          <a:p>
            <a:pPr marL="457200" lvl="0" indent="-304800" algn="l" rtl="0">
              <a:spcBef>
                <a:spcPts val="0"/>
              </a:spcBef>
              <a:spcAft>
                <a:spcPts val="0"/>
              </a:spcAft>
              <a:buSzPts val="1200"/>
              <a:buFont typeface="Calibri"/>
              <a:buAutoNum type="arabicPeriod"/>
            </a:pPr>
            <a:r>
              <a:rPr lang="en-US" dirty="0"/>
              <a:t>Instruct students to check their work.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 </a:t>
            </a:r>
            <a:endParaRPr dirty="0"/>
          </a:p>
        </p:txBody>
      </p:sp>
      <p:sp>
        <p:nvSpPr>
          <p:cNvPr id="265" name="Google Shape;265;g443259024c_0_43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6" name="Google Shape;266;g443259024c_0_43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9987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sz="1200" b="1" i="0" u="none" strike="noStrike" cap="none" dirty="0">
                <a:solidFill>
                  <a:schemeClr val="dk1"/>
                </a:solidFill>
                <a:latin typeface="Calibri"/>
                <a:cs typeface="Calibri"/>
                <a:sym typeface="Calibri"/>
              </a:rPr>
              <a:t>Grouping: Whole group</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276" name="Google Shape;276;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7" name="Google Shape;277;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9265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1"/>
          <p:cNvSpPr txBox="1">
            <a:spLocks noGrp="1"/>
          </p:cNvSpPr>
          <p:nvPr>
            <p:ph type="body" idx="1"/>
          </p:nvPr>
        </p:nvSpPr>
        <p:spPr>
          <a:xfrm>
            <a:off x="838200" y="1613550"/>
            <a:ext cx="10515600" cy="4286400"/>
          </a:xfrm>
          <a:prstGeom prst="rect">
            <a:avLst/>
          </a:prstGeom>
          <a:noFill/>
          <a:ln>
            <a:noFill/>
          </a:ln>
        </p:spPr>
        <p:txBody>
          <a:bodyPr spcFirstLastPara="1" wrap="square" lIns="91425" tIns="45700" rIns="91425" bIns="45700" anchor="t" anchorCtr="0">
            <a:noAutofit/>
          </a:bodyPr>
          <a:lstStyle/>
          <a:p>
            <a:pPr marL="0" marR="0" lvl="0" indent="0" algn="l" rtl="0">
              <a:spcBef>
                <a:spcPts val="1000"/>
              </a:spcBef>
              <a:spcAft>
                <a:spcPts val="0"/>
              </a:spcAft>
              <a:buNone/>
            </a:pPr>
            <a:r>
              <a:rPr lang="en-US" sz="2200" dirty="0">
                <a:solidFill>
                  <a:srgbClr val="333333"/>
                </a:solidFill>
                <a:highlight>
                  <a:srgbClr val="FFFFFF"/>
                </a:highlight>
              </a:rPr>
              <a:t>This lesson includes two instructional practices: Snap or Trap Review and Fluency. Students will identify the “snap” or regularly spelled high-frequency words in this lesson. Fluency is defined as reading smoothly, with expression, not too fast or too slow, and reflecting the meaning of the story. Students will think about how to apply phrasing, expression, and other rules of fluency and offer each other feedback.</a:t>
            </a:r>
          </a:p>
          <a:p>
            <a:pPr marL="0" marR="0" lvl="0" indent="0" algn="l" rtl="0">
              <a:spcBef>
                <a:spcPts val="1000"/>
              </a:spcBef>
              <a:spcAft>
                <a:spcPts val="0"/>
              </a:spcAft>
              <a:buNone/>
            </a:pPr>
            <a:endParaRPr sz="2200" i="1"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smoothly, 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spelling patterns, syllable types and vowel sounds </a:t>
            </a:r>
            <a:endParaRPr sz="2200" b="0" i="0" u="none" strike="noStrike" cap="none" dirty="0">
              <a:solidFill>
                <a:schemeClr val="dk1"/>
              </a:solidFill>
              <a:latin typeface="Century Gothic"/>
              <a:ea typeface="Century Gothic"/>
              <a:cs typeface="Century Gothic"/>
              <a:sym typeface="Century Gothic"/>
            </a:endParaRPr>
          </a:p>
        </p:txBody>
      </p:sp>
      <p:sp>
        <p:nvSpPr>
          <p:cNvPr id="210" name="Google Shape;210;p31"/>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1: Cycle 7: Lesson 34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287" name="Google Shape;287;p40"/>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110000"/>
              </a:lnSpc>
              <a:spcBef>
                <a:spcPts val="1000"/>
              </a:spcBef>
              <a:spcAft>
                <a:spcPts val="0"/>
              </a:spcAft>
              <a:buClr>
                <a:srgbClr val="333333"/>
              </a:buClr>
              <a:buSzPts val="2800"/>
              <a:buChar char="●"/>
            </a:pPr>
            <a:r>
              <a:rPr lang="en-US" dirty="0">
                <a:solidFill>
                  <a:srgbClr val="333333"/>
                </a:solidFill>
                <a:highlight>
                  <a:srgbClr val="FFFFFF"/>
                </a:highlight>
              </a:rPr>
              <a:t>I can read fluently (smoothly, with expression and meaning, rereading and self-correcting when necessary).</a:t>
            </a: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288" name="Google Shape;288;p40"/>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289" name="Google Shape;289;p40"/>
          <p:cNvPicPr preferRelativeResize="0"/>
          <p:nvPr/>
        </p:nvPicPr>
        <p:blipFill>
          <a:blip r:embed="rId4">
            <a:alphaModFix/>
          </a:blip>
          <a:stretch>
            <a:fillRect/>
          </a:stretch>
        </p:blipFill>
        <p:spPr>
          <a:xfrm>
            <a:off x="11024900" y="5685663"/>
            <a:ext cx="1086975" cy="8791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1"/>
          <p:cNvSpPr txBox="1"/>
          <p:nvPr/>
        </p:nvSpPr>
        <p:spPr>
          <a:xfrm>
            <a:off x="390262" y="89025"/>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dirty="0">
                <a:latin typeface="Century Gothic"/>
                <a:ea typeface="Century Gothic"/>
                <a:cs typeface="Century Gothic"/>
                <a:sym typeface="Century Gothic"/>
              </a:rPr>
              <a:t>Fluency </a:t>
            </a:r>
            <a:endParaRPr sz="4200" dirty="0">
              <a:latin typeface="Century Gothic"/>
              <a:ea typeface="Century Gothic"/>
              <a:cs typeface="Century Gothic"/>
              <a:sym typeface="Century Gothic"/>
            </a:endParaRPr>
          </a:p>
        </p:txBody>
      </p:sp>
      <p:sp>
        <p:nvSpPr>
          <p:cNvPr id="297" name="Google Shape;297;p41"/>
          <p:cNvSpPr txBox="1"/>
          <p:nvPr/>
        </p:nvSpPr>
        <p:spPr>
          <a:xfrm>
            <a:off x="157163" y="902925"/>
            <a:ext cx="6789900" cy="5802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Excerpt from Decodable Reader: “A New Playground!”</a:t>
            </a:r>
          </a:p>
          <a:p>
            <a:pPr marL="0" lvl="0" indent="0" algn="ctr" rtl="0">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 </a:t>
            </a:r>
            <a:r>
              <a:rPr lang="en-US"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2200" dirty="0">
                <a:solidFill>
                  <a:schemeClr val="dk1"/>
                </a:solidFill>
                <a:latin typeface="Century Gothic"/>
                <a:ea typeface="Century Gothic"/>
                <a:cs typeface="Century Gothic"/>
                <a:sym typeface="Century Gothic"/>
              </a:rPr>
              <a:t>Sam saw James at the playhouse. He joined him there. “Don’t you think you are too big for the playhouse?” asked Sam. “I am here with Pat. But it doesn’t matter how big I am. The playhouse is still fun!” said James.</a:t>
            </a:r>
            <a:endParaRPr sz="22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2200" dirty="0">
                <a:solidFill>
                  <a:schemeClr val="dk1"/>
                </a:solidFill>
                <a:latin typeface="Century Gothic"/>
                <a:ea typeface="Century Gothic"/>
                <a:cs typeface="Century Gothic"/>
                <a:sym typeface="Century Gothic"/>
              </a:rPr>
              <a:t>Sam and James played there for some time. Then they joined Pat in the sandbox. There was a big mound of sand with lots of sand toys. “I don’t think we are too big for the sandbox. Do you?” asked Sam. “No way. We can enjoy the sandbox if we are big or small!” said James.</a:t>
            </a:r>
            <a:endParaRPr sz="2200" dirty="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				</a:t>
            </a:r>
            <a:r>
              <a:rPr lang="en-US" sz="2400" dirty="0">
                <a:solidFill>
                  <a:schemeClr val="dk1"/>
                </a:solidFill>
              </a:rPr>
              <a:t>	</a:t>
            </a:r>
            <a:endParaRPr sz="24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298" name="Google Shape;298;p41"/>
          <p:cNvSpPr txBox="1"/>
          <p:nvPr/>
        </p:nvSpPr>
        <p:spPr>
          <a:xfrm>
            <a:off x="7180162" y="902925"/>
            <a:ext cx="4839900" cy="458347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dirty="0">
                <a:latin typeface="Century Gothic"/>
                <a:ea typeface="Century Gothic"/>
                <a:cs typeface="Century Gothic"/>
                <a:sym typeface="Century Gothic"/>
              </a:rPr>
              <a:t>Rules of Fluency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smoothly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expression</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meaning</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just the right speed </a:t>
            </a:r>
            <a:endParaRPr sz="3000" b="1"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8"/>
                                        </p:tgtEl>
                                        <p:attrNameLst>
                                          <p:attrName>style.visibility</p:attrName>
                                        </p:attrNameLst>
                                      </p:cBhvr>
                                      <p:to>
                                        <p:strVal val="visible"/>
                                      </p:to>
                                    </p:set>
                                    <p:animEffect transition="in" filter="fade">
                                      <p:cBhvr>
                                        <p:cTn id="7" dur="1000"/>
                                        <p:tgtEl>
                                          <p:spTgt spid="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306" name="Google Shape;306;p42"/>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In what way did you take responsibility for your own learning in this lesson to become a proficient reader?</a:t>
            </a:r>
            <a:endParaRPr>
              <a:latin typeface="Century Gothic"/>
              <a:ea typeface="Century Gothic"/>
              <a:cs typeface="Century Gothic"/>
              <a:sym typeface="Century Gothic"/>
            </a:endParaRPr>
          </a:p>
        </p:txBody>
      </p:sp>
      <p:pic>
        <p:nvPicPr>
          <p:cNvPr id="307" name="Google Shape;307;p42"/>
          <p:cNvPicPr preferRelativeResize="0"/>
          <p:nvPr/>
        </p:nvPicPr>
        <p:blipFill>
          <a:blip r:embed="rId3">
            <a:alphaModFix/>
          </a:blip>
          <a:stretch>
            <a:fillRect/>
          </a:stretch>
        </p:blipFill>
        <p:spPr>
          <a:xfrm>
            <a:off x="938125" y="2143426"/>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3"/>
          <p:cNvSpPr txBox="1"/>
          <p:nvPr/>
        </p:nvSpPr>
        <p:spPr>
          <a:xfrm>
            <a:off x="428625" y="1385888"/>
            <a:ext cx="11397000" cy="57561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279;p39"/>
          <p:cNvSpPr txBox="1">
            <a:spLocks noGrp="1"/>
          </p:cNvSpPr>
          <p:nvPr>
            <p:ph type="title"/>
          </p:nvPr>
        </p:nvSpPr>
        <p:spPr>
          <a:xfrm>
            <a:off x="668350" y="365125"/>
            <a:ext cx="10515600" cy="10922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4"/>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1100"/>
              <a:buFont typeface="Arial"/>
              <a:buNone/>
            </a:pPr>
            <a:r>
              <a:rPr lang="en-US" sz="4200"/>
              <a:t> Independent Work Learning Target</a:t>
            </a:r>
            <a:endParaRPr sz="4200"/>
          </a:p>
          <a:p>
            <a:pPr marL="0" lvl="0" indent="0" algn="l" rtl="0">
              <a:spcBef>
                <a:spcPts val="0"/>
              </a:spcBef>
              <a:spcAft>
                <a:spcPts val="0"/>
              </a:spcAft>
              <a:buNone/>
            </a:pPr>
            <a:endParaRPr/>
          </a:p>
        </p:txBody>
      </p:sp>
      <p:sp>
        <p:nvSpPr>
          <p:cNvPr id="320" name="Google Shape;320;p44"/>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457200" lvl="0" indent="-406400" algn="l" rtl="0">
              <a:lnSpc>
                <a:spcPct val="110000"/>
              </a:lnSpc>
              <a:spcBef>
                <a:spcPts val="1100"/>
              </a:spcBef>
              <a:spcAft>
                <a:spcPts val="0"/>
              </a:spcAft>
              <a:buClr>
                <a:srgbClr val="333333"/>
              </a:buClr>
              <a:buSzPts val="2800"/>
              <a:buChar char="•"/>
            </a:pPr>
            <a:r>
              <a:rPr lang="en-US" dirty="0">
                <a:solidFill>
                  <a:srgbClr val="333333"/>
                </a:solidFill>
                <a:highlight>
                  <a:srgbClr val="FFFFFF"/>
                </a:highlight>
              </a:rPr>
              <a:t>I can read fluently (smoothly, with expression and meaning, rereading and self-correcting when necessary).</a:t>
            </a:r>
            <a:endParaRPr dirty="0">
              <a:solidFill>
                <a:srgbClr val="333333"/>
              </a:solidFill>
              <a:highlight>
                <a:srgbClr val="FFFFFF"/>
              </a:highlight>
            </a:endParaRPr>
          </a:p>
          <a:p>
            <a:pPr marL="0" lvl="0" indent="0" algn="l" rtl="0">
              <a:spcBef>
                <a:spcPts val="1100"/>
              </a:spcBef>
              <a:spcAft>
                <a:spcPts val="0"/>
              </a:spcAft>
              <a:buNone/>
            </a:pPr>
            <a:endParaRPr dirty="0"/>
          </a:p>
        </p:txBody>
      </p:sp>
      <p:pic>
        <p:nvPicPr>
          <p:cNvPr id="321" name="Google Shape;321;p44"/>
          <p:cNvPicPr preferRelativeResize="0"/>
          <p:nvPr/>
        </p:nvPicPr>
        <p:blipFill>
          <a:blip r:embed="rId3">
            <a:alphaModFix/>
          </a:blip>
          <a:stretch>
            <a:fillRect/>
          </a:stretch>
        </p:blipFill>
        <p:spPr>
          <a:xfrm>
            <a:off x="11072813" y="5672138"/>
            <a:ext cx="984350" cy="8088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graphicFrame>
        <p:nvGraphicFramePr>
          <p:cNvPr id="327" name="Google Shape;327;p45"/>
          <p:cNvGraphicFramePr/>
          <p:nvPr>
            <p:extLst>
              <p:ext uri="{D42A27DB-BD31-4B8C-83A1-F6EECF244321}">
                <p14:modId xmlns:p14="http://schemas.microsoft.com/office/powerpoint/2010/main" val="2420418351"/>
              </p:ext>
            </p:extLst>
          </p:nvPr>
        </p:nvGraphicFramePr>
        <p:xfrm>
          <a:off x="104773" y="152400"/>
          <a:ext cx="12030075" cy="7175818"/>
        </p:xfrm>
        <a:graphic>
          <a:graphicData uri="http://schemas.openxmlformats.org/drawingml/2006/table">
            <a:tbl>
              <a:tblPr>
                <a:noFill/>
                <a:tableStyleId>{1553600A-BA86-4B47-A18D-BB5F0580B30A}</a:tableStyleId>
              </a:tblPr>
              <a:tblGrid>
                <a:gridCol w="4019175">
                  <a:extLst>
                    <a:ext uri="{9D8B030D-6E8A-4147-A177-3AD203B41FA5}">
                      <a16:colId xmlns:a16="http://schemas.microsoft.com/office/drawing/2014/main" val="20000"/>
                    </a:ext>
                  </a:extLst>
                </a:gridCol>
                <a:gridCol w="4004052">
                  <a:extLst>
                    <a:ext uri="{9D8B030D-6E8A-4147-A177-3AD203B41FA5}">
                      <a16:colId xmlns:a16="http://schemas.microsoft.com/office/drawing/2014/main" val="20001"/>
                    </a:ext>
                  </a:extLst>
                </a:gridCol>
                <a:gridCol w="4006848">
                  <a:extLst>
                    <a:ext uri="{9D8B030D-6E8A-4147-A177-3AD203B41FA5}">
                      <a16:colId xmlns:a16="http://schemas.microsoft.com/office/drawing/2014/main" val="20002"/>
                    </a:ext>
                  </a:extLst>
                </a:gridCol>
              </a:tblGrid>
              <a:tr h="742950">
                <a:tc>
                  <a:txBody>
                    <a:bodyPr/>
                    <a:lstStyle/>
                    <a:p>
                      <a:pPr marL="0" lvl="0" indent="0" algn="l" rtl="0">
                        <a:lnSpc>
                          <a:spcPct val="120000"/>
                        </a:lnSpc>
                        <a:spcBef>
                          <a:spcPts val="0"/>
                        </a:spcBef>
                        <a:spcAft>
                          <a:spcPts val="0"/>
                        </a:spcAft>
                        <a:buNone/>
                      </a:pPr>
                      <a:r>
                        <a:rPr lang="en-US" sz="2700" b="1" dirty="0">
                          <a:latin typeface="Century Gothic"/>
                          <a:ea typeface="Century Gothic"/>
                          <a:cs typeface="Century Gothic"/>
                          <a:sym typeface="Century Gothic"/>
                        </a:rPr>
                        <a:t>Punctuation Detective</a:t>
                      </a:r>
                      <a:endParaRPr sz="2700" b="1"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US" sz="2700" b="1">
                          <a:latin typeface="Century Gothic"/>
                          <a:ea typeface="Century Gothic"/>
                          <a:cs typeface="Century Gothic"/>
                          <a:sym typeface="Century Gothic"/>
                        </a:rPr>
                        <a:t>Acting with Expression</a:t>
                      </a:r>
                      <a:endParaRPr sz="2700" b="1">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US" sz="2500" b="1">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6248400">
                <a:tc>
                  <a:txBody>
                    <a:bodyPr/>
                    <a:lstStyle/>
                    <a:p>
                      <a:pPr marL="0" lvl="0" indent="0" algn="l" rtl="0">
                        <a:lnSpc>
                          <a:spcPct val="120000"/>
                        </a:lnSpc>
                        <a:spcBef>
                          <a:spcPts val="0"/>
                        </a:spcBef>
                        <a:spcAft>
                          <a:spcPts val="0"/>
                        </a:spcAft>
                        <a:buNone/>
                      </a:pPr>
                      <a:r>
                        <a:rPr lang="en-US" sz="1800" b="1" dirty="0">
                          <a:latin typeface="Century Gothic"/>
                          <a:ea typeface="Century Gothic"/>
                          <a:cs typeface="Century Gothic"/>
                          <a:sym typeface="Century Gothic"/>
                        </a:rPr>
                        <a:t>Teacher Group.</a:t>
                      </a:r>
                      <a:endParaRPr sz="1800" b="1" dirty="0">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Chorally reread the excerpt from “A New Playground,” pp. 5-6 of the decodable reader.</a:t>
                      </a: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Read the excerpt again. This time, pause at the commas, stop at the periods, use an asking voice for the question marks and an excited voice for the exclamation marks.</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US" sz="1800" b="1" dirty="0">
                          <a:latin typeface="Century Gothic"/>
                          <a:ea typeface="Century Gothic"/>
                          <a:cs typeface="Century Gothic"/>
                          <a:sym typeface="Century Gothic"/>
                        </a:rPr>
                        <a:t>Work in a group of three.</a:t>
                      </a:r>
                      <a:endParaRPr sz="1800" b="1" dirty="0">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Find and circle all the punctuation marks (periods, question &amp; exclamation marks, commas, quotation marks) in the excerpt from </a:t>
                      </a:r>
                      <a:r>
                        <a:rPr lang="en-US" sz="1800" dirty="0">
                          <a:solidFill>
                            <a:schemeClr val="dk1"/>
                          </a:solidFill>
                          <a:latin typeface="Century Gothic"/>
                          <a:ea typeface="Century Gothic"/>
                          <a:cs typeface="Century Gothic"/>
                          <a:sym typeface="Century Gothic"/>
                        </a:rPr>
                        <a:t>“A New Playground,” pp. 5-6 </a:t>
                      </a:r>
                      <a:r>
                        <a:rPr lang="en-US" sz="1800" dirty="0">
                          <a:latin typeface="Century Gothic"/>
                          <a:ea typeface="Century Gothic"/>
                          <a:cs typeface="Century Gothic"/>
                          <a:sym typeface="Century Gothic"/>
                        </a:rPr>
                        <a:t>of the decodable reader.</a:t>
                      </a: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Determine who will act as the narrator, who will act as Sam and who will be James.</a:t>
                      </a: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As you act out your parts, pause at commas, stop at periods, use an asking voice for question marks and an excited voice at exclamation marks.</a:t>
                      </a:r>
                      <a:endParaRPr sz="1800"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US" sz="1800" b="1" dirty="0">
                          <a:latin typeface="Century Gothic"/>
                          <a:ea typeface="Century Gothic"/>
                          <a:cs typeface="Century Gothic"/>
                          <a:sym typeface="Century Gothic"/>
                        </a:rPr>
                        <a:t>Work with a partner.</a:t>
                      </a:r>
                      <a:endParaRPr sz="1800" b="1" dirty="0">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US" sz="1750" dirty="0">
                          <a:latin typeface="Century Gothic"/>
                          <a:ea typeface="Century Gothic"/>
                          <a:cs typeface="Century Gothic"/>
                          <a:sym typeface="Century Gothic"/>
                        </a:rPr>
                        <a:t>Take turns reporting on the new playground by reading the decodable being a reporter or a camera person filming.</a:t>
                      </a:r>
                    </a:p>
                    <a:p>
                      <a:pPr marL="342900" lvl="0" indent="-342900" algn="l" rtl="0">
                        <a:lnSpc>
                          <a:spcPct val="120000"/>
                        </a:lnSpc>
                        <a:spcBef>
                          <a:spcPts val="0"/>
                        </a:spcBef>
                        <a:spcAft>
                          <a:spcPts val="0"/>
                        </a:spcAft>
                        <a:buFont typeface="+mj-lt"/>
                        <a:buAutoNum type="arabicPeriod"/>
                      </a:pPr>
                      <a:r>
                        <a:rPr lang="en-US" sz="1750" dirty="0">
                          <a:latin typeface="Century Gothic"/>
                          <a:ea typeface="Century Gothic"/>
                          <a:cs typeface="Century Gothic"/>
                          <a:sym typeface="Century Gothic"/>
                        </a:rPr>
                        <a:t>Change roles every page. (Whoever “reports” the first page will “film” the second page.)</a:t>
                      </a:r>
                    </a:p>
                    <a:p>
                      <a:pPr marL="342900" lvl="0" indent="-342900" algn="l" rtl="0">
                        <a:lnSpc>
                          <a:spcPct val="120000"/>
                        </a:lnSpc>
                        <a:spcBef>
                          <a:spcPts val="0"/>
                        </a:spcBef>
                        <a:spcAft>
                          <a:spcPts val="0"/>
                        </a:spcAft>
                        <a:buFont typeface="+mj-lt"/>
                        <a:buAutoNum type="arabicPeriod"/>
                      </a:pPr>
                      <a:r>
                        <a:rPr lang="en-US" sz="1750" dirty="0">
                          <a:latin typeface="Century Gothic"/>
                          <a:ea typeface="Century Gothic"/>
                          <a:cs typeface="Century Gothic"/>
                          <a:sym typeface="Century Gothic"/>
                        </a:rPr>
                        <a:t>If time permits, read the story again changing the partner that starts as the “reporter” on the first page.</a:t>
                      </a:r>
                    </a:p>
                    <a:p>
                      <a:pPr marL="342900" lvl="0" indent="-342900" algn="l" rtl="0">
                        <a:lnSpc>
                          <a:spcPct val="120000"/>
                        </a:lnSpc>
                        <a:spcBef>
                          <a:spcPts val="0"/>
                        </a:spcBef>
                        <a:spcAft>
                          <a:spcPts val="0"/>
                        </a:spcAft>
                        <a:buFont typeface="+mj-lt"/>
                        <a:buAutoNum type="arabicPeriod"/>
                      </a:pPr>
                      <a:r>
                        <a:rPr lang="en-US" sz="1750" dirty="0">
                          <a:latin typeface="Century Gothic"/>
                          <a:ea typeface="Century Gothic"/>
                          <a:cs typeface="Century Gothic"/>
                          <a:sym typeface="Century Gothic"/>
                        </a:rPr>
                        <a:t>Compliment your partner on how he/she reads fluently and help your partner if he/she is not fluent.</a:t>
                      </a:r>
                      <a:endParaRPr sz="1750"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2"/>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34: </a:t>
            </a:r>
            <a:endParaRPr sz="2400" dirty="0"/>
          </a:p>
          <a:p>
            <a:pPr marL="0" lvl="0" indent="0" algn="l" rtl="0">
              <a:lnSpc>
                <a:spcPct val="100000"/>
              </a:lnSpc>
              <a:spcBef>
                <a:spcPts val="0"/>
              </a:spcBef>
              <a:spcAft>
                <a:spcPts val="0"/>
              </a:spcAft>
              <a:buClr>
                <a:schemeClr val="dk1"/>
              </a:buClr>
              <a:buSzPts val="1100"/>
              <a:buFont typeface="Arial"/>
              <a:buNone/>
            </a:pP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Snap or Trap Word List and T-chart</a:t>
            </a:r>
            <a:endParaRPr sz="2400" dirty="0"/>
          </a:p>
          <a:p>
            <a:pPr marL="457200" lvl="0" indent="-381000" algn="l" rtl="0">
              <a:lnSpc>
                <a:spcPct val="100000"/>
              </a:lnSpc>
              <a:spcBef>
                <a:spcPts val="1000"/>
              </a:spcBef>
              <a:spcAft>
                <a:spcPts val="0"/>
              </a:spcAft>
              <a:buSzPts val="2400"/>
              <a:buFont typeface="Century Gothic"/>
              <a:buChar char="●"/>
            </a:pPr>
            <a:r>
              <a:rPr lang="en-US" sz="2400" dirty="0"/>
              <a:t>Rules of Fluency written on index Cards (</a:t>
            </a:r>
            <a:r>
              <a:rPr lang="en-US" sz="2400" i="1" dirty="0"/>
              <a:t>Smoothly, With Expression, With Meaning, Just the Right Speed)</a:t>
            </a:r>
            <a:endParaRPr sz="24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“A New Playground”</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Student copies of excerpt from decodable “A New Playground” p. 5 &amp; 6</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"The Fluency Song” (one to display; on slide, see supporting materials)</a:t>
            </a:r>
            <a:endParaRPr sz="2400" dirty="0"/>
          </a:p>
          <a:p>
            <a:pPr marL="457200" lvl="0" indent="-355600" algn="l" rtl="0">
              <a:lnSpc>
                <a:spcPct val="100000"/>
              </a:lnSpc>
              <a:spcBef>
                <a:spcPts val="0"/>
              </a:spcBef>
              <a:spcAft>
                <a:spcPts val="0"/>
              </a:spcAft>
              <a:buSzPts val="2000"/>
              <a:buChar char="●"/>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217" name="Google Shape;217;p32"/>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1: Cycle 7: Lesson 34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3"/>
          <p:cNvSpPr txBox="1">
            <a:spLocks noGrp="1"/>
          </p:cNvSpPr>
          <p:nvPr>
            <p:ph type="body" idx="1"/>
          </p:nvPr>
        </p:nvSpPr>
        <p:spPr>
          <a:xfrm>
            <a:off x="415600" y="19323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a:solidFill>
                  <a:schemeClr val="dk1"/>
                </a:solidFill>
                <a:latin typeface="Century Gothic"/>
                <a:ea typeface="Century Gothic"/>
                <a:cs typeface="Century Gothic"/>
                <a:sym typeface="Century Gothic"/>
              </a:rPr>
              <a:t>Preparing for Lesson 34: </a:t>
            </a:r>
            <a:endParaRPr>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spcBef>
                <a:spcPts val="1100"/>
              </a:spcBef>
              <a:spcAft>
                <a:spcPts val="0"/>
              </a:spcAft>
              <a:buClr>
                <a:srgbClr val="333333"/>
              </a:buClr>
              <a:buSzPts val="2800"/>
              <a:buFont typeface="Century Gothic"/>
              <a:buChar char="•"/>
            </a:pPr>
            <a:r>
              <a:rPr lang="en-US" dirty="0">
                <a:solidFill>
                  <a:srgbClr val="333333"/>
                </a:solidFill>
                <a:highlight>
                  <a:schemeClr val="lt1"/>
                </a:highlight>
                <a:latin typeface="Century Gothic"/>
                <a:ea typeface="Century Gothic"/>
                <a:cs typeface="Century Gothic"/>
                <a:sym typeface="Century Gothic"/>
              </a:rPr>
              <a:t>Review Independent and Small Group Work guidance (Skills Block Resource Manual)</a:t>
            </a:r>
            <a:endParaRPr dirty="0">
              <a:solidFill>
                <a:srgbClr val="333333"/>
              </a:solidFill>
              <a:highlight>
                <a:schemeClr val="lt1"/>
              </a:highlight>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223" name="Google Shape;223;p33"/>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a:latin typeface="Century Gothic"/>
                <a:ea typeface="Century Gothic"/>
                <a:cs typeface="Century Gothic"/>
                <a:sym typeface="Century Gothic"/>
              </a:rPr>
              <a:t>Grade 2: Module 2: Part 1: Cycle 7: Lesson 34</a:t>
            </a:r>
            <a:endParaRPr sz="40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a:latin typeface="Century Gothic"/>
                <a:ea typeface="Century Gothic"/>
                <a:cs typeface="Century Gothic"/>
                <a:sym typeface="Century Gothic"/>
              </a:rPr>
              <a:t>Teacher slide, before teaching.</a:t>
            </a:r>
            <a:endParaRPr sz="24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34"/>
          <p:cNvPicPr preferRelativeResize="0"/>
          <p:nvPr/>
        </p:nvPicPr>
        <p:blipFill rotWithShape="1">
          <a:blip r:embed="rId3">
            <a:alphaModFix/>
          </a:blip>
          <a:srcRect/>
          <a:stretch/>
        </p:blipFill>
        <p:spPr>
          <a:xfrm>
            <a:off x="2169604" y="325825"/>
            <a:ext cx="8107484" cy="3358034"/>
          </a:xfrm>
          <a:prstGeom prst="rect">
            <a:avLst/>
          </a:prstGeom>
          <a:noFill/>
          <a:ln>
            <a:noFill/>
          </a:ln>
        </p:spPr>
      </p:pic>
      <p:sp>
        <p:nvSpPr>
          <p:cNvPr id="231" name="Google Shape;231;p34"/>
          <p:cNvSpPr/>
          <p:nvPr/>
        </p:nvSpPr>
        <p:spPr>
          <a:xfrm>
            <a:off x="0" y="5017800"/>
            <a:ext cx="12192000" cy="18402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32" name="Google Shape;232;p34"/>
          <p:cNvSpPr txBox="1"/>
          <p:nvPr/>
        </p:nvSpPr>
        <p:spPr>
          <a:xfrm>
            <a:off x="2052146" y="4217485"/>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7: Lesson 34</a:t>
            </a:r>
            <a:endParaRPr sz="3200" b="1">
              <a:solidFill>
                <a:srgbClr val="404040"/>
              </a:solidFill>
              <a:latin typeface="Century Gothic"/>
              <a:ea typeface="Century Gothic"/>
              <a:cs typeface="Century Gothic"/>
              <a:sym typeface="Century Gothic"/>
            </a:endParaRPr>
          </a:p>
        </p:txBody>
      </p:sp>
      <p:pic>
        <p:nvPicPr>
          <p:cNvPr id="233" name="Google Shape;233;p34"/>
          <p:cNvPicPr preferRelativeResize="0"/>
          <p:nvPr/>
        </p:nvPicPr>
        <p:blipFill rotWithShape="1">
          <a:blip r:embed="rId4">
            <a:alphaModFix/>
          </a:blip>
          <a:srcRect/>
          <a:stretch/>
        </p:blipFill>
        <p:spPr>
          <a:xfrm>
            <a:off x="0" y="6231465"/>
            <a:ext cx="735156" cy="626535"/>
          </a:xfrm>
          <a:prstGeom prst="rect">
            <a:avLst/>
          </a:prstGeom>
          <a:noFill/>
          <a:ln>
            <a:noFill/>
          </a:ln>
        </p:spPr>
      </p:pic>
      <p:pic>
        <p:nvPicPr>
          <p:cNvPr id="234" name="Google Shape;234;p34"/>
          <p:cNvPicPr preferRelativeResize="0"/>
          <p:nvPr/>
        </p:nvPicPr>
        <p:blipFill rotWithShape="1">
          <a:blip r:embed="rId5">
            <a:alphaModFix/>
          </a:blip>
          <a:srcRect/>
          <a:stretch/>
        </p:blipFill>
        <p:spPr>
          <a:xfrm>
            <a:off x="11042602" y="6609871"/>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242" name="Google Shape;242;p35"/>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“It’s time to grapple baby, grapple baby, grapple baby. Grapple baby, grapple baby, grapple. </a:t>
            </a:r>
            <a:endParaRPr sz="300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Is it a snap or trap word? Think about it and back it up. Think and back it up. Is it a snap or trap word? </a:t>
            </a:r>
            <a:endParaRPr sz="300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It’s going to hard, but think about it and make a start.”</a:t>
            </a:r>
            <a:endParaRPr sz="300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249" name="Google Shape;249;p36"/>
          <p:cNvSpPr txBox="1">
            <a:spLocks noGrp="1"/>
          </p:cNvSpPr>
          <p:nvPr>
            <p:ph type="body" idx="1"/>
          </p:nvPr>
        </p:nvSpPr>
        <p:spPr>
          <a:xfrm>
            <a:off x="789025" y="1285800"/>
            <a:ext cx="10515600" cy="428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a:solidFill>
                <a:srgbClr val="333333"/>
              </a:solidFill>
              <a:highlight>
                <a:srgbClr val="FFFFFF"/>
              </a:highlight>
            </a:endParaRPr>
          </a:p>
          <a:p>
            <a:pPr marL="457200" marR="0" lvl="0" indent="-406400" algn="l" rtl="0">
              <a:lnSpc>
                <a:spcPct val="90000"/>
              </a:lnSpc>
              <a:spcBef>
                <a:spcPts val="1000"/>
              </a:spcBef>
              <a:spcAft>
                <a:spcPts val="0"/>
              </a:spcAft>
              <a:buClr>
                <a:schemeClr val="dk1"/>
              </a:buClr>
              <a:buSzPts val="2800"/>
              <a:buFont typeface="Century Gothic"/>
              <a:buChar char="●"/>
            </a:pPr>
            <a:r>
              <a:rPr lang="en-US">
                <a:solidFill>
                  <a:srgbClr val="333333"/>
                </a:solidFill>
                <a:highlight>
                  <a:srgbClr val="FFFFFF"/>
                </a:highlight>
              </a:rPr>
              <a:t>I can read high-frequency words that play fair. </a:t>
            </a:r>
            <a:endParaRPr>
              <a:solidFill>
                <a:srgbClr val="333333"/>
              </a:solidFill>
              <a:highlight>
                <a:srgbClr val="FFFFFF"/>
              </a:highlight>
            </a:endParaRPr>
          </a:p>
          <a:p>
            <a:pPr marL="457200" marR="0" lvl="0" indent="-406400" algn="l" rtl="0">
              <a:lnSpc>
                <a:spcPct val="90000"/>
              </a:lnSpc>
              <a:spcBef>
                <a:spcPts val="1000"/>
              </a:spcBef>
              <a:spcAft>
                <a:spcPts val="0"/>
              </a:spcAft>
              <a:buClr>
                <a:srgbClr val="333333"/>
              </a:buClr>
              <a:buSzPts val="2800"/>
              <a:buChar char="●"/>
            </a:pPr>
            <a:r>
              <a:rPr lang="en-US">
                <a:solidFill>
                  <a:srgbClr val="333333"/>
                </a:solidFill>
                <a:highlight>
                  <a:srgbClr val="FFFFFF"/>
                </a:highlight>
              </a:rPr>
              <a:t>I can read high-frequency words that don’t play fair. </a:t>
            </a: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250" name="Google Shape;250;p36"/>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251" name="Google Shape;251;p36"/>
          <p:cNvPicPr preferRelativeResize="0"/>
          <p:nvPr/>
        </p:nvPicPr>
        <p:blipFill>
          <a:blip r:embed="rId4">
            <a:alphaModFix/>
          </a:blip>
          <a:stretch>
            <a:fillRect/>
          </a:stretch>
        </p:blipFill>
        <p:spPr>
          <a:xfrm>
            <a:off x="11072813" y="5743050"/>
            <a:ext cx="968187" cy="749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7"/>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257" name="Google Shape;257;p37"/>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258" name="Google Shape;258;p37"/>
          <p:cNvSpPr txBox="1">
            <a:spLocks noGrp="1"/>
          </p:cNvSpPr>
          <p:nvPr>
            <p:ph type="body" idx="1"/>
          </p:nvPr>
        </p:nvSpPr>
        <p:spPr>
          <a:xfrm>
            <a:off x="325813" y="994358"/>
            <a:ext cx="5269200" cy="5705400"/>
          </a:xfrm>
          <a:prstGeom prst="rect">
            <a:avLst/>
          </a:prstGeom>
        </p:spPr>
        <p:txBody>
          <a:bodyPr spcFirstLastPara="1" wrap="square" lIns="91425" tIns="45700" rIns="91425" bIns="45700" anchor="t" anchorCtr="0">
            <a:noAutofit/>
          </a:bodyPr>
          <a:lstStyle/>
          <a:p>
            <a:pPr marL="0" lvl="0" indent="0" algn="l" rtl="0">
              <a:spcBef>
                <a:spcPts val="1100"/>
              </a:spcBef>
              <a:spcAft>
                <a:spcPts val="0"/>
              </a:spcAft>
              <a:buNone/>
            </a:pPr>
            <a:r>
              <a:rPr lang="en-US" sz="2400" b="1" dirty="0"/>
              <a:t>their</a:t>
            </a:r>
            <a:endParaRPr sz="2400" b="1" dirty="0"/>
          </a:p>
          <a:p>
            <a:pPr marL="0" lvl="0" indent="0" algn="l" rtl="0">
              <a:spcBef>
                <a:spcPts val="1100"/>
              </a:spcBef>
              <a:spcAft>
                <a:spcPts val="0"/>
              </a:spcAft>
              <a:buNone/>
            </a:pPr>
            <a:r>
              <a:rPr lang="en-US" sz="2400" b="1" dirty="0"/>
              <a:t>people</a:t>
            </a:r>
            <a:endParaRPr sz="2400" b="1" dirty="0"/>
          </a:p>
          <a:p>
            <a:pPr marL="0" lvl="0" indent="0" algn="l" rtl="0">
              <a:spcBef>
                <a:spcPts val="1100"/>
              </a:spcBef>
              <a:spcAft>
                <a:spcPts val="0"/>
              </a:spcAft>
              <a:buNone/>
            </a:pPr>
            <a:r>
              <a:rPr lang="en-US" sz="2400" b="1" dirty="0"/>
              <a:t>don’t </a:t>
            </a:r>
            <a:endParaRPr sz="2400" b="1" dirty="0"/>
          </a:p>
          <a:p>
            <a:pPr marL="0" lvl="0" indent="0" algn="l" rtl="0">
              <a:spcBef>
                <a:spcPts val="1100"/>
              </a:spcBef>
              <a:spcAft>
                <a:spcPts val="0"/>
              </a:spcAft>
              <a:buNone/>
            </a:pPr>
            <a:r>
              <a:rPr lang="en-US" sz="2400" b="1" dirty="0"/>
              <a:t>doesn’t</a:t>
            </a:r>
            <a:endParaRPr sz="2400" b="1" dirty="0"/>
          </a:p>
          <a:p>
            <a:pPr marL="0" lvl="0" indent="0" algn="l" rtl="0">
              <a:spcBef>
                <a:spcPts val="1100"/>
              </a:spcBef>
              <a:spcAft>
                <a:spcPts val="0"/>
              </a:spcAft>
              <a:buNone/>
            </a:pPr>
            <a:r>
              <a:rPr lang="en-US" sz="2400" b="1" dirty="0"/>
              <a:t>there</a:t>
            </a:r>
            <a:endParaRPr sz="2400" b="1" dirty="0"/>
          </a:p>
          <a:p>
            <a:pPr marL="0" lvl="0" indent="0" algn="l" rtl="0">
              <a:spcBef>
                <a:spcPts val="1100"/>
              </a:spcBef>
              <a:spcAft>
                <a:spcPts val="0"/>
              </a:spcAft>
              <a:buNone/>
            </a:pPr>
            <a:r>
              <a:rPr lang="en-US" sz="2400" b="1" dirty="0"/>
              <a:t>can’t</a:t>
            </a:r>
            <a:endParaRPr sz="2400" b="1" dirty="0"/>
          </a:p>
          <a:p>
            <a:pPr marL="0" lvl="0" indent="0" algn="l" rtl="0">
              <a:spcBef>
                <a:spcPts val="1100"/>
              </a:spcBef>
              <a:spcAft>
                <a:spcPts val="0"/>
              </a:spcAft>
              <a:buNone/>
            </a:pPr>
            <a:r>
              <a:rPr lang="en-US" sz="2400" b="1" dirty="0"/>
              <a:t>which</a:t>
            </a:r>
            <a:endParaRPr sz="2400" b="1" dirty="0"/>
          </a:p>
          <a:p>
            <a:pPr marL="0" lvl="0" indent="0" algn="l" rtl="0">
              <a:spcBef>
                <a:spcPts val="1100"/>
              </a:spcBef>
              <a:spcAft>
                <a:spcPts val="0"/>
              </a:spcAft>
              <a:buNone/>
            </a:pPr>
            <a:r>
              <a:rPr lang="en-US" sz="2400" b="1" dirty="0"/>
              <a:t>walk</a:t>
            </a:r>
            <a:endParaRPr sz="2400" b="1" dirty="0"/>
          </a:p>
          <a:p>
            <a:pPr marL="0" lvl="0" indent="0" algn="l" rtl="0">
              <a:spcBef>
                <a:spcPts val="1100"/>
              </a:spcBef>
              <a:spcAft>
                <a:spcPts val="0"/>
              </a:spcAft>
              <a:buNone/>
            </a:pPr>
            <a:r>
              <a:rPr lang="en-US" sz="2400" b="1" dirty="0"/>
              <a:t>isn’t</a:t>
            </a:r>
            <a:endParaRPr sz="2400" b="1" dirty="0"/>
          </a:p>
          <a:p>
            <a:pPr marL="0" lvl="0" indent="0" algn="l" rtl="0">
              <a:spcBef>
                <a:spcPts val="1100"/>
              </a:spcBef>
              <a:spcAft>
                <a:spcPts val="0"/>
              </a:spcAft>
              <a:buNone/>
            </a:pPr>
            <a:r>
              <a:rPr lang="en-US" sz="2400" b="1" dirty="0"/>
              <a:t>didn’t  </a:t>
            </a:r>
            <a:r>
              <a:rPr lang="en-US" sz="3600" b="1" dirty="0"/>
              <a:t> 		</a:t>
            </a:r>
            <a:endParaRPr sz="3600" b="1" dirty="0"/>
          </a:p>
          <a:p>
            <a:pPr marL="0" lvl="0" indent="0" algn="l" rtl="0">
              <a:spcBef>
                <a:spcPts val="1100"/>
              </a:spcBef>
              <a:spcAft>
                <a:spcPts val="0"/>
              </a:spcAft>
              <a:buNone/>
            </a:pPr>
            <a:r>
              <a:rPr lang="en-US" sz="3600" dirty="0"/>
              <a:t>			</a:t>
            </a:r>
            <a:endParaRPr sz="3600" dirty="0"/>
          </a:p>
          <a:p>
            <a:pPr marL="1219200" lvl="0" indent="0" algn="l" rtl="0">
              <a:spcBef>
                <a:spcPts val="1100"/>
              </a:spcBef>
              <a:spcAft>
                <a:spcPts val="0"/>
              </a:spcAft>
              <a:buNone/>
            </a:pPr>
            <a:r>
              <a:rPr lang="en-US" sz="3200" dirty="0"/>
              <a:t>                                        </a:t>
            </a:r>
            <a:endParaRPr sz="3200" dirty="0"/>
          </a:p>
        </p:txBody>
      </p:sp>
      <p:graphicFrame>
        <p:nvGraphicFramePr>
          <p:cNvPr id="259" name="Google Shape;259;p37"/>
          <p:cNvGraphicFramePr/>
          <p:nvPr/>
        </p:nvGraphicFramePr>
        <p:xfrm>
          <a:off x="6133375" y="798600"/>
          <a:ext cx="5642950" cy="5252540"/>
        </p:xfrm>
        <a:graphic>
          <a:graphicData uri="http://schemas.openxmlformats.org/drawingml/2006/table">
            <a:tbl>
              <a:tblPr>
                <a:noFill/>
                <a:tableStyleId>{5F362478-22B8-423B-827E-EEA18EB59089}</a:tableStyleId>
              </a:tblPr>
              <a:tblGrid>
                <a:gridCol w="2821475">
                  <a:extLst>
                    <a:ext uri="{9D8B030D-6E8A-4147-A177-3AD203B41FA5}">
                      <a16:colId xmlns:a16="http://schemas.microsoft.com/office/drawing/2014/main" val="20000"/>
                    </a:ext>
                  </a:extLst>
                </a:gridCol>
                <a:gridCol w="2821475">
                  <a:extLst>
                    <a:ext uri="{9D8B030D-6E8A-4147-A177-3AD203B41FA5}">
                      <a16:colId xmlns:a16="http://schemas.microsoft.com/office/drawing/2014/main" val="20001"/>
                    </a:ext>
                  </a:extLst>
                </a:gridCol>
              </a:tblGrid>
              <a:tr h="738100">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Snap</a:t>
                      </a:r>
                      <a:endParaRPr/>
                    </a:p>
                  </a:txBody>
                  <a:tcPr marL="91425" marR="91425" marT="91425" marB="91425">
                    <a:solidFill>
                      <a:srgbClr val="CCCCCC"/>
                    </a:solidFill>
                  </a:tcPr>
                </a:tc>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Trap</a:t>
                      </a:r>
                      <a:endParaRPr/>
                    </a:p>
                  </a:txBody>
                  <a:tcPr marL="91425" marR="91425" marT="91425" marB="91425">
                    <a:solidFill>
                      <a:srgbClr val="CCCCCC"/>
                    </a:solidFill>
                  </a:tcPr>
                </a:tc>
                <a:extLst>
                  <a:ext uri="{0D108BD9-81ED-4DB2-BD59-A6C34878D82A}">
                    <a16:rowId xmlns:a16="http://schemas.microsoft.com/office/drawing/2014/main" val="10000"/>
                  </a:ext>
                </a:extLst>
              </a:tr>
              <a:tr h="738100">
                <a:tc>
                  <a:txBody>
                    <a:bodyPr/>
                    <a:lstStyle/>
                    <a:p>
                      <a:pPr marL="0" lvl="0" indent="0" algn="l" rtl="0">
                        <a:spcBef>
                          <a:spcPts val="0"/>
                        </a:spcBef>
                        <a:spcAft>
                          <a:spcPts val="0"/>
                        </a:spcAft>
                        <a:buNone/>
                      </a:pP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738100">
                <a:tc>
                  <a:txBody>
                    <a:bodyPr/>
                    <a:lstStyle/>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5"/>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6"/>
                  </a:ext>
                </a:extLst>
              </a:tr>
            </a:tbl>
          </a:graphicData>
        </a:graphic>
      </p:graphicFrame>
      <p:sp>
        <p:nvSpPr>
          <p:cNvPr id="260" name="Google Shape;260;p37"/>
          <p:cNvSpPr txBox="1"/>
          <p:nvPr/>
        </p:nvSpPr>
        <p:spPr>
          <a:xfrm>
            <a:off x="6681000" y="1769800"/>
            <a:ext cx="1393800" cy="53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latin typeface="Century Gothic"/>
                <a:ea typeface="Century Gothic"/>
                <a:cs typeface="Century Gothic"/>
                <a:sym typeface="Century Gothic"/>
              </a:rPr>
              <a:t>can’t</a:t>
            </a:r>
            <a:endParaRPr sz="2400" b="1">
              <a:latin typeface="Century Gothic"/>
              <a:ea typeface="Century Gothic"/>
              <a:cs typeface="Century Gothic"/>
              <a:sym typeface="Century Gothic"/>
            </a:endParaRPr>
          </a:p>
        </p:txBody>
      </p:sp>
      <p:sp>
        <p:nvSpPr>
          <p:cNvPr id="261" name="Google Shape;261;p37"/>
          <p:cNvSpPr txBox="1"/>
          <p:nvPr/>
        </p:nvSpPr>
        <p:spPr>
          <a:xfrm>
            <a:off x="6681000" y="2496100"/>
            <a:ext cx="1548600" cy="66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latin typeface="Century Gothic"/>
                <a:ea typeface="Century Gothic"/>
                <a:cs typeface="Century Gothic"/>
                <a:sym typeface="Century Gothic"/>
              </a:rPr>
              <a:t>which</a:t>
            </a:r>
            <a:endParaRPr sz="24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8"/>
                                        </p:tgtEl>
                                        <p:attrNameLst>
                                          <p:attrName>style.visibility</p:attrName>
                                        </p:attrNameLst>
                                      </p:cBhvr>
                                      <p:to>
                                        <p:strVal val="visible"/>
                                      </p:to>
                                    </p:set>
                                    <p:animEffect transition="in" filter="fade">
                                      <p:cBhvr>
                                        <p:cTn id="7" dur="1000"/>
                                        <p:tgtEl>
                                          <p:spTgt spid="2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0"/>
                                        </p:tgtEl>
                                        <p:attrNameLst>
                                          <p:attrName>style.visibility</p:attrName>
                                        </p:attrNameLst>
                                      </p:cBhvr>
                                      <p:to>
                                        <p:strVal val="visible"/>
                                      </p:to>
                                    </p:set>
                                    <p:animEffect transition="in" filter="fade">
                                      <p:cBhvr>
                                        <p:cTn id="12" dur="1000"/>
                                        <p:tgtEl>
                                          <p:spTgt spid="26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1"/>
                                        </p:tgtEl>
                                        <p:attrNameLst>
                                          <p:attrName>style.visibility</p:attrName>
                                        </p:attrNameLst>
                                      </p:cBhvr>
                                      <p:to>
                                        <p:strVal val="visible"/>
                                      </p:to>
                                    </p:set>
                                    <p:animEffect transition="in" filter="fade">
                                      <p:cBhvr>
                                        <p:cTn id="17" dur="10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8"/>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p:txBody>
      </p:sp>
      <p:pic>
        <p:nvPicPr>
          <p:cNvPr id="269" name="Google Shape;269;p38"/>
          <p:cNvPicPr preferRelativeResize="0"/>
          <p:nvPr/>
        </p:nvPicPr>
        <p:blipFill>
          <a:blip r:embed="rId3">
            <a:alphaModFix/>
          </a:blip>
          <a:stretch>
            <a:fillRect/>
          </a:stretch>
        </p:blipFill>
        <p:spPr>
          <a:xfrm>
            <a:off x="1101425" y="0"/>
            <a:ext cx="9825599" cy="6019400"/>
          </a:xfrm>
          <a:prstGeom prst="rect">
            <a:avLst/>
          </a:prstGeom>
          <a:noFill/>
          <a:ln>
            <a:noFill/>
          </a:ln>
        </p:spPr>
      </p:pic>
      <p:sp>
        <p:nvSpPr>
          <p:cNvPr id="270" name="Google Shape;270;p38"/>
          <p:cNvSpPr txBox="1"/>
          <p:nvPr/>
        </p:nvSpPr>
        <p:spPr>
          <a:xfrm>
            <a:off x="7196050" y="2427300"/>
            <a:ext cx="2222100" cy="3071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can’t </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which</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isn’t</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didn’t</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271" name="Google Shape;271;p38"/>
          <p:cNvSpPr txBox="1"/>
          <p:nvPr/>
        </p:nvSpPr>
        <p:spPr>
          <a:xfrm>
            <a:off x="2363625" y="2057400"/>
            <a:ext cx="2784300" cy="4108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their</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people</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don’t</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doesn’t</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there</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walk</a:t>
            </a:r>
            <a:endParaRPr sz="3000">
              <a:latin typeface="Century Gothic"/>
              <a:ea typeface="Century Gothic"/>
              <a:cs typeface="Century Gothic"/>
              <a:sym typeface="Century Gothic"/>
            </a:endParaRPr>
          </a:p>
        </p:txBody>
      </p:sp>
      <p:sp>
        <p:nvSpPr>
          <p:cNvPr id="272" name="Google Shape;272;p38"/>
          <p:cNvSpPr txBox="1"/>
          <p:nvPr/>
        </p:nvSpPr>
        <p:spPr>
          <a:xfrm>
            <a:off x="1427950" y="5366325"/>
            <a:ext cx="5768100" cy="124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9"/>
          <p:cNvSpPr txBox="1">
            <a:spLocks noGrp="1"/>
          </p:cNvSpPr>
          <p:nvPr>
            <p:ph type="title"/>
          </p:nvPr>
        </p:nvSpPr>
        <p:spPr>
          <a:xfrm>
            <a:off x="668350" y="365125"/>
            <a:ext cx="10515600" cy="10922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p:txBody>
      </p:sp>
      <p:sp>
        <p:nvSpPr>
          <p:cNvPr id="280" name="Google Shape;280;p39"/>
          <p:cNvSpPr txBox="1">
            <a:spLocks noGrp="1"/>
          </p:cNvSpPr>
          <p:nvPr>
            <p:ph type="body" idx="2"/>
          </p:nvPr>
        </p:nvSpPr>
        <p:spPr>
          <a:xfrm>
            <a:off x="669850" y="1585775"/>
            <a:ext cx="10514100" cy="4654800"/>
          </a:xfrm>
          <a:prstGeom prst="rect">
            <a:avLst/>
          </a:prstGeom>
          <a:noFill/>
          <a:ln>
            <a:noFill/>
          </a:ln>
        </p:spPr>
        <p:txBody>
          <a:bodyPr spcFirstLastPara="1" wrap="square" lIns="91425" tIns="45700" rIns="91425" bIns="45700" anchor="t" anchorCtr="0">
            <a:noAutofit/>
          </a:bodyPr>
          <a:lstStyle/>
          <a:p>
            <a:pPr marL="0" marR="0" lvl="0" indent="0" rtl="0">
              <a:spcBef>
                <a:spcPts val="1000"/>
              </a:spcBef>
              <a:spcAft>
                <a:spcPts val="0"/>
              </a:spcAft>
              <a:buClr>
                <a:schemeClr val="dk1"/>
              </a:buClr>
              <a:buSzPts val="1110"/>
              <a:buFont typeface="Arial"/>
              <a:buNone/>
            </a:pPr>
            <a:r>
              <a:rPr lang="en-US" sz="2600" dirty="0">
                <a:solidFill>
                  <a:srgbClr val="000000"/>
                </a:solidFill>
              </a:rPr>
              <a:t>Teacher: </a:t>
            </a:r>
            <a:r>
              <a:rPr lang="en-US" sz="2600" dirty="0">
                <a:solidFill>
                  <a:srgbClr val="FF0000"/>
                </a:solidFill>
              </a:rPr>
              <a:t>“Can you read this fluently? Smoothly, with expression, please. Can you read it smoothly with expression and meaning?</a:t>
            </a:r>
            <a:r>
              <a:rPr lang="en-US" sz="2600" u="none" strike="noStrike" cap="none" dirty="0">
                <a:solidFill>
                  <a:srgbClr val="FF0000"/>
                </a:solidFill>
              </a:rPr>
              <a:t>”</a:t>
            </a:r>
            <a:endParaRPr sz="2600" dirty="0">
              <a:solidFill>
                <a:srgbClr val="FF0000"/>
              </a:solidFill>
            </a:endParaRPr>
          </a:p>
          <a:p>
            <a:pPr marL="0" marR="0" lvl="0" indent="-64135" algn="l" rtl="0">
              <a:lnSpc>
                <a:spcPct val="90000"/>
              </a:lnSpc>
              <a:spcBef>
                <a:spcPts val="1000"/>
              </a:spcBef>
              <a:spcAft>
                <a:spcPts val="0"/>
              </a:spcAft>
              <a:buClr>
                <a:schemeClr val="dk1"/>
              </a:buClr>
              <a:buSzPts val="2590"/>
              <a:buFont typeface="Arial"/>
              <a:buNone/>
            </a:pPr>
            <a:endParaRPr lang="en-US" sz="2600" dirty="0">
              <a:solidFill>
                <a:srgbClr val="000000"/>
              </a:solidFill>
            </a:endParaRPr>
          </a:p>
          <a:p>
            <a:pPr marL="0" marR="0" lvl="0" indent="-64135" algn="l" rtl="0">
              <a:lnSpc>
                <a:spcPct val="90000"/>
              </a:lnSpc>
              <a:spcBef>
                <a:spcPts val="1000"/>
              </a:spcBef>
              <a:spcAft>
                <a:spcPts val="0"/>
              </a:spcAft>
              <a:buClr>
                <a:schemeClr val="dk1"/>
              </a:buClr>
              <a:buSzPts val="2590"/>
              <a:buFont typeface="Arial"/>
              <a:buNone/>
            </a:pPr>
            <a:r>
              <a:rPr lang="en-US" sz="2600" dirty="0">
                <a:solidFill>
                  <a:srgbClr val="000000"/>
                </a:solidFill>
              </a:rPr>
              <a:t>Students: </a:t>
            </a:r>
            <a:r>
              <a:rPr lang="en-US" sz="2600" dirty="0">
                <a:solidFill>
                  <a:srgbClr val="FF0000"/>
                </a:solidFill>
              </a:rPr>
              <a:t>“Yes, we’ll read it fluently. Not too fast and not too slow. Yes, we’ll read it fluently at just the right speed.” </a:t>
            </a:r>
            <a:endParaRPr sz="2600" dirty="0">
              <a:solidFill>
                <a:srgbClr val="FF0000"/>
              </a:solidFill>
            </a:endParaRPr>
          </a:p>
          <a:p>
            <a:pPr marL="0" marR="0" lvl="0" indent="-64135" algn="l" rtl="0">
              <a:lnSpc>
                <a:spcPct val="90000"/>
              </a:lnSpc>
              <a:spcBef>
                <a:spcPts val="1000"/>
              </a:spcBef>
              <a:spcAft>
                <a:spcPts val="0"/>
              </a:spcAft>
              <a:buClr>
                <a:schemeClr val="dk1"/>
              </a:buClr>
              <a:buSzPts val="2590"/>
              <a:buFont typeface="Arial"/>
              <a:buNone/>
            </a:pPr>
            <a:endParaRPr sz="2600" dirty="0">
              <a:solidFill>
                <a:srgbClr val="FF0000"/>
              </a:solidFill>
            </a:endParaRPr>
          </a:p>
          <a:p>
            <a:pPr marL="0" marR="0" lvl="0" indent="-64135" algn="l" rtl="0">
              <a:lnSpc>
                <a:spcPct val="90000"/>
              </a:lnSpc>
              <a:spcBef>
                <a:spcPts val="1000"/>
              </a:spcBef>
              <a:spcAft>
                <a:spcPts val="0"/>
              </a:spcAft>
              <a:buClr>
                <a:schemeClr val="dk1"/>
              </a:buClr>
              <a:buSzPts val="2590"/>
              <a:buFont typeface="Arial"/>
              <a:buNone/>
            </a:pPr>
            <a:r>
              <a:rPr lang="en-US" sz="2600" dirty="0">
                <a:solidFill>
                  <a:srgbClr val="000000"/>
                </a:solidFill>
              </a:rPr>
              <a:t>All together: </a:t>
            </a:r>
            <a:r>
              <a:rPr lang="en-US" sz="2600" dirty="0">
                <a:solidFill>
                  <a:srgbClr val="FF0000"/>
                </a:solidFill>
              </a:rPr>
              <a:t>“So now we’ll read this fluently. Think about how smooth it will be. Now we’ll read it fluently at just the right speed.” </a:t>
            </a:r>
            <a:endParaRPr sz="2600"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231099-BB70-400A-BE51-64279F46C344}"/>
</file>

<file path=customXml/itemProps2.xml><?xml version="1.0" encoding="utf-8"?>
<ds:datastoreItem xmlns:ds="http://schemas.openxmlformats.org/officeDocument/2006/customXml" ds:itemID="{4D58F5B0-951A-4900-9034-5635531B85AA}"/>
</file>

<file path=customXml/itemProps3.xml><?xml version="1.0" encoding="utf-8"?>
<ds:datastoreItem xmlns:ds="http://schemas.openxmlformats.org/officeDocument/2006/customXml" ds:itemID="{374C4457-D575-4436-BAD1-8340DAF48AF8}"/>
</file>

<file path=docProps/app.xml><?xml version="1.0" encoding="utf-8"?>
<Properties xmlns="http://schemas.openxmlformats.org/officeDocument/2006/extended-properties" xmlns:vt="http://schemas.openxmlformats.org/officeDocument/2006/docPropsVTypes">
  <TotalTime>50</TotalTime>
  <Words>4629</Words>
  <Application>Microsoft Office PowerPoint</Application>
  <PresentationFormat>Widescreen</PresentationFormat>
  <Paragraphs>382</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Century Gothic</vt:lpstr>
      <vt:lpstr>Arial</vt:lpstr>
      <vt:lpstr>Times New Roman</vt:lpstr>
      <vt:lpstr>Calibri</vt:lpstr>
      <vt:lpstr>Office Theme</vt:lpstr>
      <vt:lpstr>Office Theme</vt:lpstr>
      <vt:lpstr>Grade 2: Module 2: Part 1: Cycle 7: Lesson 34 Teacher slide, before teaching.</vt:lpstr>
      <vt:lpstr>Grade 2: Module 2: Part 1: Cycle 7: Lesson 34 Teacher slide, before teaching.</vt:lpstr>
      <vt:lpstr>Grade 2: Module 2: Part 1: Cycle 7: Lesson 34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Reflection Time </vt:lpstr>
      <vt:lpstr>Transition Song </vt:lpstr>
      <vt:lpstr> Independent Work Learning Target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7: Lesson 34 Teacher slide, before teaching.</dc:title>
  <dc:creator>nbravo</dc:creator>
  <cp:lastModifiedBy>me@briannadasilva.com</cp:lastModifiedBy>
  <cp:revision>7</cp:revision>
  <dcterms:modified xsi:type="dcterms:W3CDTF">2018-12-10T19:02:42Z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