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2.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9F20030-09A9-421B-80DC-5FEA108239CD}">
  <a:tblStyle styleId="{29F20030-09A9-421B-80DC-5FEA108239CD}"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8991" autoAdjust="0"/>
  </p:normalViewPr>
  <p:slideViewPr>
    <p:cSldViewPr snapToGrid="0">
      <p:cViewPr varScale="1">
        <p:scale>
          <a:sx n="86" d="100"/>
          <a:sy n="86" d="100"/>
        </p:scale>
        <p:origin x="-1752" y="-104"/>
      </p:cViewPr>
      <p:guideLst>
        <p:guide orient="horz" pos="1620"/>
        <p:guide pos="2880"/>
      </p:guideLst>
    </p:cSldViewPr>
  </p:slideViewPr>
  <p:notesTextViewPr>
    <p:cViewPr>
      <p:scale>
        <a:sx n="1" d="1"/>
        <a:sy n="1" d="1"/>
      </p:scale>
      <p:origin x="0" y="86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notesMaster" Target="notesMasters/notesMaster1.xml"/><Relationship Id="rId8" Type="http://schemas.openxmlformats.org/officeDocument/2006/relationships/slide" Target="slides/slide5.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printerSettings" Target="printerSettings/printerSettings1.bin"/><Relationship Id="rId9" Type="http://schemas.openxmlformats.org/officeDocument/2006/relationships/slide" Target="slides/slide6.xml"/><Relationship Id="rId22" Type="http://schemas.openxmlformats.org/officeDocument/2006/relationships/theme" Target="theme/theme1.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0660486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Chapter 5 of </a:t>
            </a: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(6-8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Reading for Gist and Unfamiliar Vocabulary: Pages 59-62 of </a:t>
            </a: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(15-18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Text-Dependent Questions, Pages 59-62 (12-15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Determining Author’s Purpose and Conflicting Evidence or Viewpoints (15-17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Read pages 91-98 and finish filling out the </a:t>
            </a: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for the industrial food chain.</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 Chapter 10. Remember to record any new vocabulary on your word-catcher.</a:t>
            </a:r>
            <a:endParaRPr sz="1200" dirty="0">
              <a:latin typeface="Calibri"/>
              <a:ea typeface="Calibri"/>
              <a:cs typeface="Calibri"/>
              <a:sym typeface="Calibri"/>
            </a:endParaRPr>
          </a:p>
          <a:p>
            <a:pPr marL="0" lvl="0" indent="0" algn="l" rtl="0">
              <a:lnSpc>
                <a:spcPct val="115000"/>
              </a:lnSpc>
              <a:spcBef>
                <a:spcPts val="0"/>
              </a:spcBef>
              <a:spcAft>
                <a:spcPts val="0"/>
              </a:spcAft>
              <a:buNone/>
            </a:pP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080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(Teammates Consult Protocol)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Text-Dependent Questions, Pages 59-62</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Teammates Consult) allows for total participation of students. It encourages critical thinking, collaboration, and social construction of knowledge. It also helps students to practice their speaking and listening skills.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into the triads they have been working with since the beginning of the unit. Tell them that now they are going to dig deeper into this section of the text to understand it fully.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Text-Dependent Questions: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Pages 59-62 of </a:t>
            </a:r>
            <a:r>
              <a:rPr lang="en" sz="1200" b="1"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work through the questions on this handout. Remind them of the Teammates Consult protocol in which they discuss the answer and come to an agreement before they all pick up their pens at the same time to write the answer on their recording form.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in answering the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someone else from another triad to discuss and compare their answers. Invite students to revise their answers if they think necessary based on what they see in the answers of the person they are working with.</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accurately responding to the text-dependent questions and referring directly back to the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third paragraph on page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questions to encourage students to refer to the text: “</a:t>
            </a:r>
            <a:r>
              <a:rPr lang="en" sz="1200" i="1" dirty="0">
                <a:solidFill>
                  <a:schemeClr val="dk1"/>
                </a:solidFill>
                <a:latin typeface="Calibri"/>
                <a:ea typeface="Calibri"/>
                <a:cs typeface="Calibri"/>
                <a:sym typeface="Calibri"/>
              </a:rPr>
              <a:t>How did you come to that answer? Can you use a detail from the text to support your answer? Can you point out to that answer in the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0" name="Google Shape;270;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7053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7-9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(Slide 1) Determining Author’s Purpose and Conflicting Evidence or Viewpoints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Closing and Assessment A. On this slide, students will complete Part 1 of the organizer.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they discussed in the previous lesson, different kinds of texts have different purposes.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parts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contain facts and information to inform/teach you about where your food comes from and what happens to </a:t>
            </a:r>
            <a:r>
              <a:rPr lang="en" sz="1200" dirty="0" smtClean="0">
                <a:solidFill>
                  <a:schemeClr val="dk1"/>
                </a:solidFill>
                <a:latin typeface="Calibri"/>
                <a:ea typeface="Calibri"/>
                <a:cs typeface="Calibri"/>
                <a:sym typeface="Calibri"/>
              </a:rPr>
              <a:t>it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ome </a:t>
            </a:r>
            <a:r>
              <a:rPr lang="en" sz="1200" dirty="0">
                <a:solidFill>
                  <a:schemeClr val="dk1"/>
                </a:solidFill>
                <a:latin typeface="Calibri"/>
                <a:ea typeface="Calibri"/>
                <a:cs typeface="Calibri"/>
                <a:sym typeface="Calibri"/>
              </a:rPr>
              <a:t>parts try to persuade you to eat a certain way or to not eat certain foods, and some parts do both at once.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today, students are going to analyze pages 59-62 to determine the author’s purpose.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Pages 59-62:</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Author’s Purpose graphic organizer</a:t>
            </a:r>
            <a:r>
              <a:rPr lang="en" sz="1200" dirty="0">
                <a:solidFill>
                  <a:schemeClr val="dk1"/>
                </a:solidFill>
                <a:latin typeface="Calibri"/>
                <a:ea typeface="Calibri"/>
                <a:cs typeface="Calibri"/>
                <a:sym typeface="Calibri"/>
              </a:rPr>
              <a:t>. Ask students to reread pages 59-62 keeping the questions on this graphic organizer in mind.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triads the questions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in triads to discuss and fill out the first three boxes of Part 1 of their </a:t>
            </a:r>
            <a:r>
              <a:rPr lang="en" sz="1200" b="1" dirty="0">
                <a:solidFill>
                  <a:schemeClr val="dk1"/>
                </a:solidFill>
                <a:latin typeface="Calibri"/>
                <a:ea typeface="Calibri"/>
                <a:cs typeface="Calibri"/>
                <a:sym typeface="Calibri"/>
              </a:rPr>
              <a:t>Pages 59-62: Author’s Purpose graphic organizer</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discussing and recording accurate responses to the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8" name="Google Shape;278;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798076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71166d69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7-9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(Slide 2) Determining Author’s Purpose and Conflicting Evidence or Viewpoints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Closing and Assessment A. On this slide, students will complete Part 2 of the organizer.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Teammates Consult) allows for total participation of students. It encourages critical thinking, collaboration, and social construction of knowledge. It also helps students to practice their speaking and listening skills.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on to focus students’ attention on Part 2 of the organizer. Ask students to discuss in triads the questions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continue working in triads to discuss and fill out the first two boxes of Part 2 of their </a:t>
            </a:r>
            <a:r>
              <a:rPr lang="en" sz="1200" b="1" dirty="0">
                <a:solidFill>
                  <a:schemeClr val="dk1"/>
                </a:solidFill>
                <a:latin typeface="Calibri"/>
                <a:ea typeface="Calibri"/>
                <a:cs typeface="Calibri"/>
                <a:sym typeface="Calibri"/>
              </a:rPr>
              <a:t>Pages 59-62: Author’s Purpose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the last question on the slide. Invite students to continue working in triads to fill out that box on their graphic organizer.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discussing and recording accurate responses to the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triads to be following the Teammates Consult Protocol.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sample student responses refer to </a:t>
            </a:r>
            <a:r>
              <a:rPr lang="en" sz="1200" b="1" dirty="0">
                <a:solidFill>
                  <a:schemeClr val="dk1"/>
                </a:solidFill>
                <a:latin typeface="Calibri"/>
                <a:ea typeface="Calibri"/>
                <a:cs typeface="Calibri"/>
                <a:sym typeface="Calibri"/>
              </a:rPr>
              <a:t>Pages 47–49: Author’s Purpose graphic organizer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struggle with this and may need guiding toward the idea that although Michael Pollan is giving a positive outcome of CAFOs, he is explaining that it comes at a cost.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85" name="Google Shape;285;g471166d69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5148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94" name="Google Shape;294;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4372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1" name="Google Shape;301;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6933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(at least 10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Dictionaries (enough for students to be able to reference them quickly while reading)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Pages 59-62 of </a:t>
            </a:r>
            <a:r>
              <a:rPr lang="en" sz="1200" b="1"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Pages 47–49: Author’s Purpose graphic organizer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Young Readers Edition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(begun in Lesson 2;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Closely: Guiding Questions handout </a:t>
            </a:r>
            <a:r>
              <a:rPr lang="en" sz="1200" dirty="0">
                <a:solidFill>
                  <a:schemeClr val="dk1"/>
                </a:solidFill>
                <a:latin typeface="Calibri"/>
                <a:ea typeface="Calibri"/>
                <a:cs typeface="Calibri"/>
                <a:sym typeface="Calibri"/>
              </a:rPr>
              <a:t>(one for display; 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Word-catcher</a:t>
            </a:r>
            <a:r>
              <a:rPr lang="en" sz="1200" dirty="0">
                <a:solidFill>
                  <a:schemeClr val="dk1"/>
                </a:solidFill>
                <a:latin typeface="Calibri"/>
                <a:ea typeface="Calibri"/>
                <a:cs typeface="Calibri"/>
                <a:sym typeface="Calibri"/>
              </a:rPr>
              <a:t> (from Lesson 2; students may need a new copy if they filled out the one they have)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9314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P</a:t>
            </a:r>
            <a:r>
              <a:rPr lang="en" sz="1200" dirty="0" smtClean="0">
                <a:solidFill>
                  <a:schemeClr val="dk1"/>
                </a:solidFill>
                <a:latin typeface="Calibri"/>
                <a:ea typeface="Calibri"/>
                <a:cs typeface="Calibri"/>
                <a:sym typeface="Calibri"/>
              </a:rPr>
              <a:t>ages </a:t>
            </a:r>
            <a:r>
              <a:rPr lang="en" sz="1200" dirty="0">
                <a:solidFill>
                  <a:schemeClr val="dk1"/>
                </a:solidFill>
                <a:latin typeface="Calibri"/>
                <a:ea typeface="Calibri"/>
                <a:cs typeface="Calibri"/>
                <a:sym typeface="Calibri"/>
              </a:rPr>
              <a:t>59-62 (up to “Steer Number 534”)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graphic organizer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answers, for teacher refere</a:t>
            </a:r>
            <a:r>
              <a:rPr lang="en" sz="1200" dirty="0">
                <a:solidFill>
                  <a:schemeClr val="dk1"/>
                </a:solidFill>
                <a:latin typeface="Calibri"/>
                <a:ea typeface="Calibri"/>
                <a:cs typeface="Calibri"/>
                <a:sym typeface="Calibri"/>
              </a:rPr>
              <a:t>nce; from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Pages 59-62 of </a:t>
            </a:r>
            <a:r>
              <a:rPr lang="en" sz="1200" b="1" i="1" dirty="0">
                <a:solidFill>
                  <a:schemeClr val="dk1"/>
                </a:solidFill>
                <a:latin typeface="Calibri"/>
                <a:ea typeface="Calibri"/>
                <a:cs typeface="Calibri"/>
                <a:sym typeface="Calibri"/>
              </a:rPr>
              <a:t>The Omnivore’s Dilemma</a:t>
            </a:r>
            <a:r>
              <a:rPr lang="en" sz="1200" b="1" dirty="0">
                <a:solidFill>
                  <a:schemeClr val="dk1"/>
                </a:solidFill>
                <a:latin typeface="Calibri"/>
                <a:ea typeface="Calibri"/>
                <a:cs typeface="Calibri"/>
                <a:sym typeface="Calibri"/>
              </a:rPr>
              <a:t>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Pages 47–49: Author’s Purpose graphic organizer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Teammates Consult Protocol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Cold Call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9790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Reading for Gist, Answering Text-Dependent Questions, and Determining Author’s Purpose: Industrial Food Chain</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6141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2794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c3ec676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6-8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Chapter 5 of The Omnivore’s Dilemma</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Opening the lesson by asking students to share their homework makes them accountable for completing the homework. It also gives you the opportunity to monitor which students have not been completing their homework.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i="1" dirty="0">
                <a:solidFill>
                  <a:schemeClr val="dk1"/>
                </a:solidFill>
                <a:latin typeface="Calibri"/>
                <a:ea typeface="Calibri"/>
                <a:cs typeface="Calibri"/>
                <a:sym typeface="Calibri"/>
              </a:rPr>
              <a:t>The Omnivore’s Dilemma.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for part of their homework they were to read Chapter 5 and continue filling out their </a:t>
            </a: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for Michael Pollan’s industrial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students to share what they recorded on their organizers.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student ideas to add to the displayed </a:t>
            </a: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that you began filling out with the class in the previous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add to and revise their organizers where they think necessary based on the class model.</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Industrial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Food Chain graphic organizer (answers, for teacher reference)</a:t>
            </a:r>
            <a:r>
              <a:rPr lang="en" sz="1200" dirty="0">
                <a:solidFill>
                  <a:schemeClr val="dk1"/>
                </a:solidFill>
                <a:latin typeface="Calibri"/>
                <a:ea typeface="Calibri"/>
                <a:cs typeface="Calibri"/>
                <a:sym typeface="Calibri"/>
              </a:rPr>
              <a:t> (from Lesson 3) to guide students toward the information their notes should include.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c3ec676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7259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B. Unpacking Learning Targets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Learning targets are a research-based strategy that helps all students, especially challenged learners.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the class to read the learning targets with you:</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have already seen these learning targets in the previous lessons and of what gist, author’s purpose, and conflicting evidence and viewpoints mean.</a:t>
            </a:r>
            <a:endParaRPr sz="1200">
              <a:solidFill>
                <a:schemeClr val="dk1"/>
              </a:solidFill>
              <a:latin typeface="Calibri"/>
              <a:ea typeface="Calibri"/>
              <a:cs typeface="Calibri"/>
              <a:sym typeface="Calibri"/>
            </a:endParaRPr>
          </a:p>
          <a:p>
            <a:pPr marL="91440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47" name="Google Shape;247;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18988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Reading for Gist and Unfamiliar Vocabulary: Pages 59-62 of </a:t>
            </a:r>
            <a:r>
              <a:rPr lang="en" sz="1200" b="1" i="1" dirty="0">
                <a:solidFill>
                  <a:schemeClr val="dk1"/>
                </a:solidFill>
                <a:latin typeface="Calibri"/>
                <a:ea typeface="Calibri"/>
                <a:cs typeface="Calibri"/>
                <a:sym typeface="Calibri"/>
              </a:rPr>
              <a:t>The Omnivore’s Dilemma</a:t>
            </a:r>
            <a:endParaRPr sz="1200" b="1" i="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On this slide, students will reread the excerpt and annotate for gist.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Inviting students to say the gist aloud to a partner or the teacher before writing can give them the confidence to record their ideas and ensure they know what to write.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on the description of the industrial food chain on page 12. Invite students to read that food chain again to refresh their memory of what it is about.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read pages 59-62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for the gist. Remind them that they should have already done a first read of these pages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Topic, Information, and Ideas on the Questioning Texts row of the </a:t>
            </a:r>
            <a:r>
              <a:rPr lang="en" sz="1200" b="1" dirty="0">
                <a:solidFill>
                  <a:schemeClr val="dk1"/>
                </a:solidFill>
                <a:latin typeface="Calibri"/>
                <a:ea typeface="Calibri"/>
                <a:cs typeface="Calibri"/>
                <a:sym typeface="Calibri"/>
              </a:rPr>
              <a:t>Reading Closely: Guiding Questions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reread from the beginning of Chapter 5 up to “Steer Number 534” on page 62 for the gist.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write their annotations of the gist of each paragraph on </a:t>
            </a:r>
            <a:r>
              <a:rPr lang="en" sz="1200" b="0" dirty="0">
                <a:solidFill>
                  <a:schemeClr val="dk1"/>
                </a:solidFill>
                <a:latin typeface="Calibri"/>
                <a:ea typeface="Calibri"/>
                <a:cs typeface="Calibri"/>
                <a:sym typeface="Calibri"/>
              </a:rPr>
              <a:t>sticky notes to </a:t>
            </a:r>
            <a:r>
              <a:rPr lang="en" sz="1200" dirty="0">
                <a:solidFill>
                  <a:schemeClr val="dk1"/>
                </a:solidFill>
                <a:latin typeface="Calibri"/>
                <a:ea typeface="Calibri"/>
                <a:cs typeface="Calibri"/>
                <a:sym typeface="Calibri"/>
              </a:rPr>
              <a:t>stick in the margin of the book. Ask them to use </a:t>
            </a:r>
            <a:r>
              <a:rPr lang="en" sz="1200" b="0" dirty="0">
                <a:solidFill>
                  <a:schemeClr val="dk1"/>
                </a:solidFill>
                <a:latin typeface="Calibri"/>
                <a:ea typeface="Calibri"/>
                <a:cs typeface="Calibri"/>
                <a:sym typeface="Calibri"/>
              </a:rPr>
              <a:t>their word-catcher to record any new vocabulary. Remind students that if they still aren’t sure what the word means after looking for context clues, they are to look in a dictionary, and if they can’t find the definition there, they should leave the Definition column blank to be discussed with the whole group later.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students up and invite them to work together to find the gist and record unfamiliar words on their word-catchers for pages 59-62.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support students as they read.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pairs to be annotating the gist of the section of text in the margin.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those who need more support, ask them to practice telling you the gist of a section before they write it in the margin.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4" name="Google Shape;254;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5487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71166d697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Reading for Gist and Unfamiliar Vocabulary: Pages 59-62 of </a:t>
            </a:r>
            <a:r>
              <a:rPr lang="en" sz="1200" b="1" i="1" dirty="0">
                <a:solidFill>
                  <a:schemeClr val="dk1"/>
                </a:solidFill>
                <a:latin typeface="Calibri"/>
                <a:ea typeface="Calibri"/>
                <a:cs typeface="Calibri"/>
                <a:sym typeface="Calibri"/>
              </a:rPr>
              <a:t>The Omnivore’s Dilemma</a:t>
            </a:r>
            <a:endParaRPr sz="1200" b="1" i="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On this slide, students will discuss key vocabulary from the text excerpt.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 Consider allowing students to grapple with a complex text before explicit teaching of vocabulary. After students have read for the gist, they can identify challenging vocabulary for themselves. Teachers can address student-selected vocabulary as well as predetermined vocabulary upon subsequent encounters with the text. However, in some cases and with some students, pre-teaching selected vocabulary may be necessary.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different student to compare what they wrote for their gist statements and to help each other with any unfamiliar vocabulary they haven’t been able to figure out the meaning of.</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whole group and invite students to share any unfamiliar vocabulary words they found on pages 59-62 along with the definition. Where students were unable to work out the definition from the context or find it in a dictionary, encourage other students to assist them with the definition. Ensure that a student verifies the meaning for the whole class in a dictionary. To keep things moving, if no one else knows what the word means, tell students what it means.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class members to record new words on their word-catcher.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many words we use today have Greek and Latin origins, either in the root of the word and/or in the affixes, and that becoming familiar with some of these can help us figure out the meaning of unfamiliar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a:t>
            </a:r>
            <a:r>
              <a:rPr lang="en" sz="1200" i="1" dirty="0">
                <a:solidFill>
                  <a:schemeClr val="dk1"/>
                </a:solidFill>
                <a:latin typeface="Calibri"/>
                <a:ea typeface="Calibri"/>
                <a:cs typeface="Calibri"/>
                <a:sym typeface="Calibri"/>
              </a:rPr>
              <a:t>resident</a:t>
            </a:r>
            <a:r>
              <a:rPr lang="en" sz="1200" dirty="0">
                <a:solidFill>
                  <a:schemeClr val="dk1"/>
                </a:solidFill>
                <a:latin typeface="Calibri"/>
                <a:ea typeface="Calibri"/>
                <a:cs typeface="Calibri"/>
                <a:sym typeface="Calibri"/>
              </a:rPr>
              <a:t>, specifically the “sid” part of this word, on page 60. Ask: “</a:t>
            </a:r>
            <a:r>
              <a:rPr lang="en" sz="1200" i="1" dirty="0">
                <a:solidFill>
                  <a:schemeClr val="dk1"/>
                </a:solidFill>
                <a:latin typeface="Calibri"/>
                <a:ea typeface="Calibri"/>
                <a:cs typeface="Calibri"/>
                <a:sym typeface="Calibri"/>
              </a:rPr>
              <a:t>What word does ‘sid’ sound like?” </a:t>
            </a:r>
            <a:r>
              <a:rPr lang="en" sz="1200" dirty="0">
                <a:solidFill>
                  <a:schemeClr val="dk1"/>
                </a:solidFill>
                <a:latin typeface="Calibri"/>
                <a:ea typeface="Calibri"/>
                <a:cs typeface="Calibri"/>
                <a:sym typeface="Calibri"/>
              </a:rPr>
              <a:t>Select volunteers to share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what is a resident?</a:t>
            </a:r>
            <a:r>
              <a:rPr lang="en" sz="1200" dirty="0">
                <a:solidFill>
                  <a:schemeClr val="dk1"/>
                </a:solidFill>
                <a:latin typeface="Calibri"/>
                <a:ea typeface="Calibri"/>
                <a:cs typeface="Calibri"/>
                <a:sym typeface="Calibri"/>
              </a:rPr>
              <a:t>” Cold call students to share their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a:t>
            </a:r>
            <a:r>
              <a:rPr lang="en" sz="1200" i="1" dirty="0">
                <a:solidFill>
                  <a:schemeClr val="dk1"/>
                </a:solidFill>
                <a:latin typeface="Calibri"/>
                <a:ea typeface="Calibri"/>
                <a:cs typeface="Calibri"/>
                <a:sym typeface="Calibri"/>
              </a:rPr>
              <a:t>densely</a:t>
            </a:r>
            <a:r>
              <a:rPr lang="en" sz="1200" dirty="0">
                <a:solidFill>
                  <a:schemeClr val="dk1"/>
                </a:solidFill>
                <a:latin typeface="Calibri"/>
                <a:ea typeface="Calibri"/>
                <a:cs typeface="Calibri"/>
                <a:sym typeface="Calibri"/>
              </a:rPr>
              <a:t>, specifically the “dens” part of this word, on page 61. Explain that “dens” is Latin for thick, so densely means thickly.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word part ‘sid</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listen for them to explain that “sid” sounds like “sit.” Tell students that “sid” is Latin and means sit or live.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word resident, listen for them to say that it means someone who lives there.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struggle with the following words, so be sure to address them here: ramrod-straight, prairie, feedlot, manure, steer, government subsidies, subsidizing, fertilizer.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62" name="Google Shape;262;g471166d697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8328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207250" y="344416"/>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4</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207250" y="1080725"/>
            <a:ext cx="8572500" cy="41289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500" dirty="0">
                <a:latin typeface="Century Gothic"/>
                <a:ea typeface="Century Gothic"/>
                <a:cs typeface="Century Gothic"/>
                <a:sym typeface="Century Gothic"/>
              </a:rPr>
              <a:t>This lesson will take approximately 50-60 minutes to complete. </a:t>
            </a: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500" dirty="0">
                <a:latin typeface="Century Gothic"/>
                <a:ea typeface="Century Gothic"/>
                <a:cs typeface="Century Gothic"/>
                <a:sym typeface="Century Gothic"/>
              </a:rPr>
              <a:t>The purpose of today’s lesson is to have students work in pairs and triads with less teacher modeling and input to find the gist, answer text-dependent questions, and to determine the author’s purpose and identify conflicting viewpoints and evidence. This is to prepare them for the </a:t>
            </a:r>
            <a:r>
              <a:rPr lang="en" sz="1500" b="1" dirty="0">
                <a:latin typeface="Century Gothic"/>
                <a:ea typeface="Century Gothic"/>
                <a:cs typeface="Century Gothic"/>
                <a:sym typeface="Century Gothic"/>
              </a:rPr>
              <a:t>mid-unit assessment </a:t>
            </a:r>
            <a:r>
              <a:rPr lang="en" sz="1500" dirty="0">
                <a:latin typeface="Century Gothic"/>
                <a:ea typeface="Century Gothic"/>
                <a:cs typeface="Century Gothic"/>
                <a:sym typeface="Century Gothic"/>
              </a:rPr>
              <a:t>in which they will do this independently.</a:t>
            </a:r>
            <a:endParaRPr sz="1500" dirty="0">
              <a:latin typeface="Century Gothic"/>
              <a:ea typeface="Century Gothic"/>
              <a:cs typeface="Century Gothic"/>
              <a:sym typeface="Century Gothic"/>
            </a:endParaRPr>
          </a:p>
          <a:p>
            <a:pPr marL="457200" lvl="0" indent="0" algn="l" rtl="0">
              <a:spcBef>
                <a:spcPts val="0"/>
              </a:spcBef>
              <a:spcAft>
                <a:spcPts val="0"/>
              </a:spcAft>
              <a:buNone/>
            </a:pPr>
            <a:endParaRPr sz="15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3200"/>
              <a:buFont typeface="Arial"/>
              <a:buNone/>
            </a:pPr>
            <a:r>
              <a:rPr lang="en" sz="1500" dirty="0">
                <a:latin typeface="Century Gothic"/>
                <a:ea typeface="Century Gothic"/>
                <a:cs typeface="Century Gothic"/>
                <a:sym typeface="Century Gothic"/>
              </a:rPr>
              <a:t>The Learning Targets for students today are:</a:t>
            </a:r>
            <a:endParaRPr sz="1500" dirty="0">
              <a:latin typeface="Century Gothic"/>
              <a:ea typeface="Century Gothic"/>
              <a:cs typeface="Century Gothic"/>
              <a:sym typeface="Century Gothic"/>
            </a:endParaRPr>
          </a:p>
          <a:p>
            <a:pPr marL="457200" lvl="0" indent="-323850" algn="l" rtl="0">
              <a:lnSpc>
                <a:spcPct val="100000"/>
              </a:lnSpc>
              <a:spcBef>
                <a:spcPts val="100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find the gist of pages 59-62</a:t>
            </a:r>
            <a:r>
              <a:rPr lang="en" sz="1500" dirty="0">
                <a:latin typeface="Century Gothic"/>
                <a:ea typeface="Century Gothic"/>
                <a:cs typeface="Century Gothic"/>
                <a:sym typeface="Century Gothic"/>
              </a:rPr>
              <a:t> of </a:t>
            </a:r>
            <a:r>
              <a:rPr lang="en" sz="1500" i="1" dirty="0">
                <a:latin typeface="Century Gothic"/>
                <a:ea typeface="Century Gothic"/>
                <a:cs typeface="Century Gothic"/>
                <a:sym typeface="Century Gothic"/>
              </a:rPr>
              <a:t>The Omnivore’s Dilemma</a:t>
            </a:r>
            <a:r>
              <a:rPr lang="en" sz="1500" dirty="0">
                <a:latin typeface="Century Gothic"/>
                <a:ea typeface="Century Gothic"/>
                <a:cs typeface="Century Gothic"/>
                <a:sym typeface="Century Gothic"/>
              </a:rPr>
              <a:t>.</a:t>
            </a:r>
            <a:endParaRPr sz="1500" dirty="0">
              <a:latin typeface="Century Gothic"/>
              <a:ea typeface="Century Gothic"/>
              <a:cs typeface="Century Gothic"/>
              <a:sym typeface="Century Gothic"/>
            </a:endParaRPr>
          </a:p>
          <a:p>
            <a:pPr marL="457200" lvl="0" indent="-323850" algn="l" rtl="0">
              <a:lnSpc>
                <a:spcPct val="100000"/>
              </a:lnSpc>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I can r</a:t>
            </a:r>
            <a:r>
              <a:rPr lang="en" sz="1500" i="1" dirty="0">
                <a:latin typeface="Century Gothic"/>
                <a:ea typeface="Century Gothic"/>
                <a:cs typeface="Century Gothic"/>
                <a:sym typeface="Century Gothic"/>
              </a:rPr>
              <a:t>ead closely to answer questions about pages 59-62</a:t>
            </a:r>
            <a:r>
              <a:rPr lang="en" sz="1500" dirty="0">
                <a:latin typeface="Century Gothic"/>
                <a:ea typeface="Century Gothic"/>
                <a:cs typeface="Century Gothic"/>
                <a:sym typeface="Century Gothic"/>
              </a:rPr>
              <a:t> of </a:t>
            </a:r>
            <a:r>
              <a:rPr lang="en" sz="1500" i="1" dirty="0">
                <a:latin typeface="Century Gothic"/>
                <a:ea typeface="Century Gothic"/>
                <a:cs typeface="Century Gothic"/>
                <a:sym typeface="Century Gothic"/>
              </a:rPr>
              <a:t>The Omnivore’s Dilemma</a:t>
            </a:r>
            <a:r>
              <a:rPr lang="en" sz="1500" dirty="0">
                <a:latin typeface="Century Gothic"/>
                <a:ea typeface="Century Gothic"/>
                <a:cs typeface="Century Gothic"/>
                <a:sym typeface="Century Gothic"/>
              </a:rPr>
              <a:t>.</a:t>
            </a:r>
            <a:endParaRPr sz="1500" dirty="0">
              <a:latin typeface="Century Gothic"/>
              <a:ea typeface="Century Gothic"/>
              <a:cs typeface="Century Gothic"/>
              <a:sym typeface="Century Gothic"/>
            </a:endParaRPr>
          </a:p>
          <a:p>
            <a:pPr lvl="0" indent="-323850">
              <a:spcBef>
                <a:spcPts val="0"/>
              </a:spcBef>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describe </a:t>
            </a:r>
            <a:r>
              <a:rPr lang="en" sz="1500" i="1" dirty="0">
                <a:latin typeface="Century Gothic"/>
                <a:ea typeface="Century Gothic"/>
                <a:cs typeface="Century Gothic"/>
                <a:sym typeface="Century Gothic"/>
              </a:rPr>
              <a:t>Michael </a:t>
            </a:r>
            <a:r>
              <a:rPr lang="en" sz="1500" i="1" dirty="0" smtClean="0">
                <a:latin typeface="Century Gothic"/>
                <a:ea typeface="Century Gothic"/>
                <a:cs typeface="Century Gothic"/>
                <a:sym typeface="Century Gothic"/>
              </a:rPr>
              <a:t>Pollan</a:t>
            </a:r>
            <a:r>
              <a:rPr lang="en-US" sz="1500" i="1" dirty="0" smtClean="0">
                <a:latin typeface="Century Gothic"/>
                <a:ea typeface="Century Gothic"/>
                <a:cs typeface="Century Gothic"/>
                <a:sym typeface="Century Gothic"/>
              </a:rPr>
              <a:t>’s </a:t>
            </a:r>
            <a:r>
              <a:rPr lang="en" sz="1500" i="1" dirty="0" smtClean="0">
                <a:latin typeface="Century Gothic"/>
                <a:ea typeface="Century Gothic"/>
                <a:cs typeface="Century Gothic"/>
                <a:sym typeface="Century Gothic"/>
              </a:rPr>
              <a:t>purpose </a:t>
            </a:r>
            <a:r>
              <a:rPr lang="en" sz="1500" i="1" dirty="0" smtClean="0">
                <a:latin typeface="Century Gothic"/>
                <a:ea typeface="Century Gothic"/>
                <a:cs typeface="Century Gothic"/>
                <a:sym typeface="Century Gothic"/>
              </a:rPr>
              <a:t>in </a:t>
            </a:r>
            <a:r>
              <a:rPr lang="en" sz="1500" i="1" dirty="0">
                <a:latin typeface="Century Gothic"/>
                <a:ea typeface="Century Gothic"/>
                <a:cs typeface="Century Gothic"/>
                <a:sym typeface="Century Gothic"/>
              </a:rPr>
              <a:t>the excerpt </a:t>
            </a:r>
            <a:r>
              <a:rPr lang="en" sz="1500" dirty="0">
                <a:latin typeface="Century Gothic"/>
                <a:ea typeface="Century Gothic"/>
                <a:cs typeface="Century Gothic"/>
                <a:sym typeface="Century Gothic"/>
              </a:rPr>
              <a:t>from </a:t>
            </a:r>
            <a:r>
              <a:rPr lang="en" sz="1500" i="1" dirty="0">
                <a:latin typeface="Century Gothic"/>
                <a:ea typeface="Century Gothic"/>
                <a:cs typeface="Century Gothic"/>
                <a:sym typeface="Century Gothic"/>
              </a:rPr>
              <a:t>The Omnivore’s Dilemma</a:t>
            </a:r>
            <a:r>
              <a:rPr lang="en" sz="1500" dirty="0">
                <a:latin typeface="Century Gothic"/>
                <a:ea typeface="Century Gothic"/>
                <a:cs typeface="Century Gothic"/>
                <a:sym typeface="Century Gothic"/>
              </a:rPr>
              <a:t>.</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identify the conflicting evidence and viewpoints Michael Pollan has used </a:t>
            </a:r>
            <a:r>
              <a:rPr lang="en" sz="1500" dirty="0">
                <a:latin typeface="Century Gothic"/>
                <a:ea typeface="Century Gothic"/>
                <a:cs typeface="Century Gothic"/>
                <a:sym typeface="Century Gothic"/>
              </a:rPr>
              <a:t>and explain how he responds to them.</a:t>
            </a:r>
            <a:endParaRPr sz="15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Analyze a Text</a:t>
            </a:r>
            <a:endParaRPr sz="3300" i="0" u="none" strike="noStrike" cap="none">
              <a:solidFill>
                <a:schemeClr val="dk1"/>
              </a:solidFill>
              <a:latin typeface="Century Gothic"/>
              <a:ea typeface="Century Gothic"/>
              <a:cs typeface="Century Gothic"/>
              <a:sym typeface="Century Gothic"/>
            </a:endParaRPr>
          </a:p>
        </p:txBody>
      </p:sp>
      <p:sp>
        <p:nvSpPr>
          <p:cNvPr id="273" name="Google Shape;273;p46"/>
          <p:cNvSpPr txBox="1">
            <a:spLocks noGrp="1"/>
          </p:cNvSpPr>
          <p:nvPr>
            <p:ph type="body" idx="1"/>
          </p:nvPr>
        </p:nvSpPr>
        <p:spPr>
          <a:xfrm>
            <a:off x="770000" y="1165300"/>
            <a:ext cx="7886700" cy="30207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Remember, for the Teammates Consult Protocol, all group members will:</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leave pencils in the pot on the table until signaled to write.</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reread the appropriate section of the text. </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think about the answer to the question.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discuss with the group for 3 minutes to come to an agreement about how to best answer the question.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Write the answer when given the signal.</a:t>
            </a:r>
            <a:endParaRPr sz="18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800">
              <a:latin typeface="Century Gothic"/>
              <a:ea typeface="Century Gothic"/>
              <a:cs typeface="Century Gothic"/>
              <a:sym typeface="Century Gothic"/>
            </a:endParaRPr>
          </a:p>
        </p:txBody>
      </p:sp>
      <p:pic>
        <p:nvPicPr>
          <p:cNvPr id="275" name="Google Shape;275;p46"/>
          <p:cNvPicPr preferRelativeResize="0"/>
          <p:nvPr/>
        </p:nvPicPr>
        <p:blipFill>
          <a:blip r:embed="rId3">
            <a:alphaModFix/>
          </a:blip>
          <a:stretch>
            <a:fillRect/>
          </a:stretch>
        </p:blipFill>
        <p:spPr>
          <a:xfrm>
            <a:off x="7944013" y="4459113"/>
            <a:ext cx="470643" cy="450325"/>
          </a:xfrm>
          <a:prstGeom prst="rect">
            <a:avLst/>
          </a:prstGeom>
          <a:noFill/>
          <a:ln>
            <a:noFill/>
          </a:ln>
        </p:spPr>
      </p:pic>
      <p:pic>
        <p:nvPicPr>
          <p:cNvPr id="6" name="Google Shape;259;p44"/>
          <p:cNvPicPr preferRelativeResize="0"/>
          <p:nvPr/>
        </p:nvPicPr>
        <p:blipFill>
          <a:blip r:embed="rId4">
            <a:alphaModFix/>
          </a:blip>
          <a:stretch>
            <a:fillRect/>
          </a:stretch>
        </p:blipFill>
        <p:spPr>
          <a:xfrm>
            <a:off x="8447314" y="4421926"/>
            <a:ext cx="563644" cy="48751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the Author’s Purpose </a:t>
            </a:r>
            <a:endParaRPr sz="3300" i="0" u="none" strike="noStrike" cap="none">
              <a:solidFill>
                <a:schemeClr val="dk1"/>
              </a:solidFill>
              <a:latin typeface="Century Gothic"/>
              <a:ea typeface="Century Gothic"/>
              <a:cs typeface="Century Gothic"/>
              <a:sym typeface="Century Gothic"/>
            </a:endParaRPr>
          </a:p>
        </p:txBody>
      </p:sp>
      <p:sp>
        <p:nvSpPr>
          <p:cNvPr id="281" name="Google Shape;281;p47"/>
          <p:cNvSpPr txBox="1">
            <a:spLocks noGrp="1"/>
          </p:cNvSpPr>
          <p:nvPr>
            <p:ph type="body" idx="1"/>
          </p:nvPr>
        </p:nvSpPr>
        <p:spPr>
          <a:xfrm>
            <a:off x="713675" y="1202850"/>
            <a:ext cx="7886700" cy="3433800"/>
          </a:xfrm>
          <a:prstGeom prst="rect">
            <a:avLst/>
          </a:prstGeom>
          <a:noFill/>
          <a:ln>
            <a:noFill/>
          </a:ln>
        </p:spPr>
        <p:txBody>
          <a:bodyPr spcFirstLastPara="1" wrap="square" lIns="68575" tIns="34275" rIns="68575" bIns="34275" anchor="t" anchorCtr="0">
            <a:noAutofit/>
          </a:bodyPr>
          <a:lstStyle/>
          <a:p>
            <a:pPr marL="457200" lvl="0" indent="-355600" algn="l" rtl="0">
              <a:lnSpc>
                <a:spcPct val="100000"/>
              </a:lnSpc>
              <a:spcBef>
                <a:spcPts val="0"/>
              </a:spcBef>
              <a:spcAft>
                <a:spcPts val="0"/>
              </a:spcAft>
              <a:buSzPts val="2000"/>
              <a:buFont typeface="Century Gothic"/>
              <a:buChar char="•"/>
            </a:pPr>
            <a:r>
              <a:rPr lang="en" sz="2000">
                <a:latin typeface="Century Gothic"/>
                <a:ea typeface="Century Gothic"/>
                <a:cs typeface="Century Gothic"/>
                <a:sym typeface="Century Gothic"/>
              </a:rPr>
              <a:t>What is the author’s purpose on pages 59-62? Is it to entertain? Is it to inform? It is to persuade? Is it more than one of those things?</a:t>
            </a:r>
            <a:endParaRPr sz="2000">
              <a:latin typeface="Century Gothic"/>
              <a:ea typeface="Century Gothic"/>
              <a:cs typeface="Century Gothic"/>
              <a:sym typeface="Century Gothic"/>
            </a:endParaRPr>
          </a:p>
          <a:p>
            <a:pPr marL="457200" lvl="0" indent="-355600" algn="l" rtl="0">
              <a:lnSpc>
                <a:spcPct val="100000"/>
              </a:lnSpc>
              <a:spcBef>
                <a:spcPts val="1000"/>
              </a:spcBef>
              <a:spcAft>
                <a:spcPts val="0"/>
              </a:spcAft>
              <a:buSzPts val="2000"/>
              <a:buFont typeface="Century Gothic"/>
              <a:buChar char="•"/>
            </a:pPr>
            <a:r>
              <a:rPr lang="en" sz="2000">
                <a:latin typeface="Century Gothic"/>
                <a:ea typeface="Century Gothic"/>
                <a:cs typeface="Century Gothic"/>
                <a:sym typeface="Century Gothic"/>
              </a:rPr>
              <a:t>How do you know? Is Michael Pollan giving us just facts? Or is he making a claim and supporting it with evidence? Or is he doing both?</a:t>
            </a:r>
            <a:endParaRPr sz="2000">
              <a:latin typeface="Century Gothic"/>
              <a:ea typeface="Century Gothic"/>
              <a:cs typeface="Century Gothic"/>
              <a:sym typeface="Century Gothic"/>
            </a:endParaRPr>
          </a:p>
          <a:p>
            <a:pPr marL="457200" lvl="0" indent="-355600" algn="l" rtl="0">
              <a:lnSpc>
                <a:spcPct val="100000"/>
              </a:lnSpc>
              <a:spcBef>
                <a:spcPts val="1000"/>
              </a:spcBef>
              <a:spcAft>
                <a:spcPts val="0"/>
              </a:spcAft>
              <a:buSzPts val="2000"/>
              <a:buFont typeface="Century Gothic"/>
              <a:buChar char="•"/>
            </a:pPr>
            <a:r>
              <a:rPr lang="en" sz="2000">
                <a:latin typeface="Century Gothic"/>
                <a:ea typeface="Century Gothic"/>
                <a:cs typeface="Century Gothic"/>
                <a:sym typeface="Century Gothic"/>
              </a:rPr>
              <a:t>What is he saying about CAFOs here?</a:t>
            </a:r>
            <a:endParaRPr sz="2000">
              <a:latin typeface="Century Gothic"/>
              <a:ea typeface="Century Gothic"/>
              <a:cs typeface="Century Gothic"/>
              <a:sym typeface="Century Gothic"/>
            </a:endParaRPr>
          </a:p>
          <a:p>
            <a:pPr marL="457200" lvl="0" indent="-355600" algn="l" rtl="0">
              <a:lnSpc>
                <a:spcPct val="100000"/>
              </a:lnSpc>
              <a:spcBef>
                <a:spcPts val="1000"/>
              </a:spcBef>
              <a:spcAft>
                <a:spcPts val="1000"/>
              </a:spcAft>
              <a:buSzPts val="2000"/>
              <a:buFont typeface="Century Gothic"/>
              <a:buChar char="•"/>
            </a:pPr>
            <a:r>
              <a:rPr lang="en" sz="2000">
                <a:latin typeface="Century Gothic"/>
                <a:ea typeface="Century Gothic"/>
                <a:cs typeface="Century Gothic"/>
                <a:sym typeface="Century Gothic"/>
              </a:rPr>
              <a:t>Which details from the text can you use to support your claim?</a:t>
            </a:r>
            <a:endParaRPr sz="2000">
              <a:latin typeface="Century Gothic"/>
              <a:ea typeface="Century Gothic"/>
              <a:cs typeface="Century Gothic"/>
              <a:sym typeface="Century Gothic"/>
            </a:endParaRPr>
          </a:p>
        </p:txBody>
      </p:sp>
      <p:pic>
        <p:nvPicPr>
          <p:cNvPr id="282" name="Google Shape;282;p47"/>
          <p:cNvPicPr preferRelativeResize="0"/>
          <p:nvPr/>
        </p:nvPicPr>
        <p:blipFill>
          <a:blip r:embed="rId3">
            <a:alphaModFix/>
          </a:blip>
          <a:stretch>
            <a:fillRect/>
          </a:stretch>
        </p:blipFill>
        <p:spPr>
          <a:xfrm>
            <a:off x="8526236" y="4422373"/>
            <a:ext cx="450325" cy="4503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Conflicting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Evidence or Viewpoints </a:t>
            </a:r>
            <a:endParaRPr sz="3300" i="0" u="none" strike="noStrike" cap="none">
              <a:solidFill>
                <a:schemeClr val="dk1"/>
              </a:solidFill>
              <a:latin typeface="Century Gothic"/>
              <a:ea typeface="Century Gothic"/>
              <a:cs typeface="Century Gothic"/>
              <a:sym typeface="Century Gothic"/>
            </a:endParaRPr>
          </a:p>
        </p:txBody>
      </p:sp>
      <p:sp>
        <p:nvSpPr>
          <p:cNvPr id="288" name="Google Shape;288;p48"/>
          <p:cNvSpPr txBox="1">
            <a:spLocks noGrp="1"/>
          </p:cNvSpPr>
          <p:nvPr>
            <p:ph type="body" idx="1"/>
          </p:nvPr>
        </p:nvSpPr>
        <p:spPr>
          <a:xfrm>
            <a:off x="751225" y="1353475"/>
            <a:ext cx="7886700" cy="28515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000">
                <a:latin typeface="Century Gothic"/>
                <a:ea typeface="Century Gothic"/>
                <a:cs typeface="Century Gothic"/>
                <a:sym typeface="Century Gothic"/>
              </a:rPr>
              <a:t>In Your Triads, Discuss:</a:t>
            </a:r>
            <a:endParaRPr sz="20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a:latin typeface="Century Gothic"/>
                <a:ea typeface="Century Gothic"/>
                <a:cs typeface="Century Gothic"/>
                <a:sym typeface="Century Gothic"/>
              </a:rPr>
              <a:t>What claim is Michael Pollan making here?</a:t>
            </a:r>
            <a:endParaRPr sz="2000">
              <a:latin typeface="Century Gothic"/>
              <a:ea typeface="Century Gothic"/>
              <a:cs typeface="Century Gothic"/>
              <a:sym typeface="Century Gothic"/>
            </a:endParaRPr>
          </a:p>
          <a:p>
            <a:pPr marL="457200" lvl="0" indent="-355600" algn="l" rtl="0">
              <a:lnSpc>
                <a:spcPct val="100000"/>
              </a:lnSpc>
              <a:spcBef>
                <a:spcPts val="1000"/>
              </a:spcBef>
              <a:spcAft>
                <a:spcPts val="0"/>
              </a:spcAft>
              <a:buSzPts val="2000"/>
              <a:buFont typeface="Century Gothic"/>
              <a:buChar char="•"/>
            </a:pPr>
            <a:r>
              <a:rPr lang="en" sz="2000">
                <a:latin typeface="Century Gothic"/>
                <a:ea typeface="Century Gothic"/>
                <a:cs typeface="Century Gothic"/>
                <a:sym typeface="Century Gothic"/>
              </a:rPr>
              <a:t>What evidence does he use to support his claim?</a:t>
            </a:r>
            <a:endParaRPr sz="2000">
              <a:latin typeface="Century Gothic"/>
              <a:ea typeface="Century Gothic"/>
              <a:cs typeface="Century Gothic"/>
              <a:sym typeface="Century Gothic"/>
            </a:endParaRPr>
          </a:p>
          <a:p>
            <a:pPr marL="457200" lvl="0" indent="-355600" algn="l" rtl="0">
              <a:lnSpc>
                <a:spcPct val="100000"/>
              </a:lnSpc>
              <a:spcBef>
                <a:spcPts val="1000"/>
              </a:spcBef>
              <a:spcAft>
                <a:spcPts val="0"/>
              </a:spcAft>
              <a:buSzPts val="2000"/>
              <a:buFont typeface="Century Gothic"/>
              <a:buChar char="•"/>
            </a:pPr>
            <a:r>
              <a:rPr lang="en" sz="2000">
                <a:latin typeface="Century Gothic"/>
                <a:ea typeface="Century Gothic"/>
                <a:cs typeface="Century Gothic"/>
                <a:sym typeface="Century Gothic"/>
              </a:rPr>
              <a:t>How has Michael Pollan responded to the conflicting viewpoint or evidence? Has he argued against it? Or has he mentioned it briefly but without many details?</a:t>
            </a:r>
            <a:endParaRPr sz="180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endParaRPr sz="1600">
              <a:latin typeface="Century Gothic"/>
              <a:ea typeface="Century Gothic"/>
              <a:cs typeface="Century Gothic"/>
              <a:sym typeface="Century Gothic"/>
            </a:endParaRPr>
          </a:p>
        </p:txBody>
      </p:sp>
      <p:pic>
        <p:nvPicPr>
          <p:cNvPr id="289" name="Google Shape;289;p48"/>
          <p:cNvPicPr preferRelativeResize="0"/>
          <p:nvPr/>
        </p:nvPicPr>
        <p:blipFill>
          <a:blip r:embed="rId3">
            <a:alphaModFix/>
          </a:blip>
          <a:stretch>
            <a:fillRect/>
          </a:stretch>
        </p:blipFill>
        <p:spPr>
          <a:xfrm>
            <a:off x="8353425" y="4360172"/>
            <a:ext cx="771525" cy="581025"/>
          </a:xfrm>
          <a:prstGeom prst="rect">
            <a:avLst/>
          </a:prstGeom>
          <a:noFill/>
          <a:ln>
            <a:noFill/>
          </a:ln>
        </p:spPr>
      </p:pic>
      <p:pic>
        <p:nvPicPr>
          <p:cNvPr id="290" name="Google Shape;290;p48"/>
          <p:cNvPicPr preferRelativeResize="0"/>
          <p:nvPr/>
        </p:nvPicPr>
        <p:blipFill>
          <a:blip r:embed="rId4">
            <a:alphaModFix/>
          </a:blip>
          <a:stretch>
            <a:fillRect/>
          </a:stretch>
        </p:blipFill>
        <p:spPr>
          <a:xfrm>
            <a:off x="7815945" y="4368265"/>
            <a:ext cx="526229" cy="562050"/>
          </a:xfrm>
          <a:prstGeom prst="rect">
            <a:avLst/>
          </a:prstGeom>
          <a:noFill/>
          <a:ln>
            <a:noFill/>
          </a:ln>
        </p:spPr>
      </p:pic>
      <p:pic>
        <p:nvPicPr>
          <p:cNvPr id="291" name="Google Shape;291;p48"/>
          <p:cNvPicPr preferRelativeResize="0"/>
          <p:nvPr/>
        </p:nvPicPr>
        <p:blipFill>
          <a:blip r:embed="rId5">
            <a:alphaModFix/>
          </a:blip>
          <a:stretch>
            <a:fillRect/>
          </a:stretch>
        </p:blipFill>
        <p:spPr>
          <a:xfrm>
            <a:off x="7234920" y="4390552"/>
            <a:ext cx="581025" cy="5174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97" name="Google Shape;297;p49"/>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Read pages 91-98 and finish filling out the </a:t>
            </a:r>
            <a:r>
              <a:rPr lang="en" sz="2400" b="1">
                <a:latin typeface="Century Gothic"/>
                <a:ea typeface="Century Gothic"/>
                <a:cs typeface="Century Gothic"/>
                <a:sym typeface="Century Gothic"/>
              </a:rPr>
              <a:t>Food Chain graphic organizer</a:t>
            </a:r>
            <a:r>
              <a:rPr lang="en" sz="2400">
                <a:latin typeface="Century Gothic"/>
                <a:ea typeface="Century Gothic"/>
                <a:cs typeface="Century Gothic"/>
                <a:sym typeface="Century Gothic"/>
              </a:rPr>
              <a:t> for the industrial food chain.</a:t>
            </a:r>
            <a:endParaRPr sz="24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Read Chapter 10. Remember to record any new vocabulary on your word-catcher.</a:t>
            </a:r>
            <a:endParaRPr sz="240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04" name="Google Shape;304;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05" name="Google Shape;305;p50"/>
          <p:cNvGraphicFramePr/>
          <p:nvPr/>
        </p:nvGraphicFramePr>
        <p:xfrm>
          <a:off x="577216" y="1385887"/>
          <a:ext cx="7989600" cy="3230175"/>
        </p:xfrm>
        <a:graphic>
          <a:graphicData uri="http://schemas.openxmlformats.org/drawingml/2006/table">
            <a:tbl>
              <a:tblPr firstRow="1" bandRow="1">
                <a:noFill/>
                <a:tableStyleId>{29F20030-09A9-421B-80DC-5FEA108239CD}</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325900" y="1369225"/>
            <a:ext cx="84024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4: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0" lvl="0" indent="0" algn="l" rtl="0">
              <a:spcBef>
                <a:spcPts val="1000"/>
              </a:spcBef>
              <a:spcAft>
                <a:spcPts val="0"/>
              </a:spcAft>
              <a:buNone/>
            </a:pPr>
            <a:r>
              <a:rPr lang="en" sz="1800">
                <a:latin typeface="Century Gothic"/>
                <a:ea typeface="Century Gothic"/>
                <a:cs typeface="Century Gothic"/>
                <a:sym typeface="Century Gothic"/>
              </a:rPr>
              <a:t>In advance, prepare the following new materials:</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Sticky notes (at least 10 per student)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Dictionaries (enough for students to be able to reference them quickly while reading)</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a:latin typeface="Century Gothic"/>
                <a:ea typeface="Century Gothic"/>
                <a:cs typeface="Century Gothic"/>
                <a:sym typeface="Century Gothic"/>
              </a:rPr>
              <a:t>Text-Dependent Questions: Pages 59-62 of </a:t>
            </a:r>
            <a:r>
              <a:rPr lang="en" sz="1800" b="1" i="1">
                <a:latin typeface="Century Gothic"/>
                <a:ea typeface="Century Gothic"/>
                <a:cs typeface="Century Gothic"/>
                <a:sym typeface="Century Gothic"/>
              </a:rPr>
              <a:t>The Omnivore’s Dilemma</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a:latin typeface="Century Gothic"/>
                <a:ea typeface="Century Gothic"/>
                <a:cs typeface="Century Gothic"/>
                <a:sym typeface="Century Gothic"/>
              </a:rPr>
              <a:t>Pages 47–49: Author’s Purpose graphic organizer </a:t>
            </a:r>
            <a:r>
              <a:rPr lang="en" sz="1800">
                <a:latin typeface="Century Gothic"/>
                <a:ea typeface="Century Gothic"/>
                <a:cs typeface="Century Gothic"/>
                <a:sym typeface="Century Gothic"/>
              </a:rPr>
              <a:t>(one per student)</a:t>
            </a:r>
            <a:endParaRPr sz="1800">
              <a:latin typeface="Century Gothic"/>
              <a:ea typeface="Century Gothic"/>
              <a:cs typeface="Century Gothic"/>
              <a:sym typeface="Century Gothic"/>
            </a:endParaRPr>
          </a:p>
          <a:p>
            <a:pPr marL="0" lvl="0" indent="0" algn="l" rtl="0">
              <a:lnSpc>
                <a:spcPct val="100000"/>
              </a:lnSpc>
              <a:spcBef>
                <a:spcPts val="100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5206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4: </a:t>
            </a:r>
            <a:r>
              <a:rPr lang="en" sz="1800">
                <a:latin typeface="Century Gothic"/>
                <a:ea typeface="Century Gothic"/>
                <a:cs typeface="Century Gothic"/>
                <a:sym typeface="Century Gothic"/>
              </a:rPr>
              <a:t>Reading and protocols to read in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a:latin typeface="Century Gothic"/>
                <a:ea typeface="Century Gothic"/>
                <a:cs typeface="Century Gothic"/>
                <a:sym typeface="Century Gothic"/>
              </a:rPr>
              <a:t>In advance, read pages 59-62 (up to “Steer Number 534”) considering the gist of each paragraph, the answers to the text-dependent questions students will be asked, and the author’s purpose and conflicting evidence and viewpoints (see the answer key for the text-dependent questions and </a:t>
            </a:r>
            <a:r>
              <a:rPr lang="en" sz="1800" b="1">
                <a:latin typeface="Century Gothic"/>
                <a:ea typeface="Century Gothic"/>
                <a:cs typeface="Century Gothic"/>
                <a:sym typeface="Century Gothic"/>
              </a:rPr>
              <a:t>Author’s Purpose graphic organizer</a:t>
            </a:r>
            <a:r>
              <a:rPr lang="en" sz="1800">
                <a:latin typeface="Century Gothic"/>
                <a:ea typeface="Century Gothic"/>
                <a:cs typeface="Century Gothic"/>
                <a:sym typeface="Century Gothic"/>
              </a:rPr>
              <a:t> in supporting materials).</a:t>
            </a: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42501"/>
            <a:ext cx="7886700" cy="3538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work in pairs and triads with less help from your teacher to find the gist, answer text-dependent questions, and to determine the author’s purpose and identify conflicting viewpoints and evidence. This is to prepare you for the </a:t>
            </a:r>
            <a:r>
              <a:rPr lang="en" sz="1800" b="1" dirty="0">
                <a:latin typeface="Century Gothic"/>
                <a:ea typeface="Century Gothic"/>
                <a:cs typeface="Century Gothic"/>
                <a:sym typeface="Century Gothic"/>
              </a:rPr>
              <a:t>mid-unit assessment </a:t>
            </a:r>
            <a:r>
              <a:rPr lang="en" sz="1800" dirty="0">
                <a:latin typeface="Century Gothic"/>
                <a:ea typeface="Century Gothic"/>
                <a:cs typeface="Century Gothic"/>
                <a:sym typeface="Century Gothic"/>
              </a:rPr>
              <a:t>in which you will do this independently.</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ideas from Chapter 5.</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Read pages 59-62 for gist and unfamiliar vocabulary.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Answer text-dependent questions for pages 59-62.</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Work with partners to determine author’s purpose and conflicting viewpoints.</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516025" y="987175"/>
            <a:ext cx="36138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Understanding</a:t>
            </a:r>
            <a:endParaRPr sz="3300" i="0" u="none" strike="noStrike" cap="none">
              <a:solidFill>
                <a:schemeClr val="dk1"/>
              </a:solidFill>
              <a:latin typeface="Century Gothic"/>
              <a:ea typeface="Century Gothic"/>
              <a:cs typeface="Century Gothic"/>
              <a:sym typeface="Century Gothic"/>
            </a:endParaRPr>
          </a:p>
        </p:txBody>
      </p:sp>
      <p:pic>
        <p:nvPicPr>
          <p:cNvPr id="244" name="Google Shape;244;p42"/>
          <p:cNvPicPr preferRelativeResize="0"/>
          <p:nvPr/>
        </p:nvPicPr>
        <p:blipFill>
          <a:blip r:embed="rId3">
            <a:alphaModFix/>
          </a:blip>
          <a:stretch>
            <a:fillRect/>
          </a:stretch>
        </p:blipFill>
        <p:spPr>
          <a:xfrm>
            <a:off x="4378138" y="134350"/>
            <a:ext cx="4137200" cy="4529450"/>
          </a:xfrm>
          <a:prstGeom prst="rect">
            <a:avLst/>
          </a:prstGeom>
          <a:noFill/>
          <a:ln w="19050" cap="flat" cmpd="sng">
            <a:solidFill>
              <a:srgbClr val="44546A"/>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50" name="Google Shape;250;p43"/>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000" dirty="0">
                <a:latin typeface="Century Gothic"/>
                <a:ea typeface="Century Gothic"/>
                <a:cs typeface="Century Gothic"/>
                <a:sym typeface="Century Gothic"/>
              </a:rPr>
              <a:t>Th</a:t>
            </a:r>
            <a:r>
              <a:rPr lang="en" sz="1800" dirty="0">
                <a:latin typeface="Century Gothic"/>
                <a:ea typeface="Century Gothic"/>
                <a:cs typeface="Century Gothic"/>
                <a:sym typeface="Century Gothic"/>
              </a:rPr>
              <a:t>e Learning Targets for students today are:</a:t>
            </a:r>
            <a:endParaRPr sz="1800" dirty="0">
              <a:latin typeface="Century Gothic"/>
              <a:ea typeface="Century Gothic"/>
              <a:cs typeface="Century Gothic"/>
              <a:sym typeface="Century Gothic"/>
            </a:endParaRPr>
          </a:p>
          <a:p>
            <a:pPr marL="457200" lvl="0" indent="-342900" algn="l" rtl="0">
              <a:lnSpc>
                <a:spcPct val="100000"/>
              </a:lnSpc>
              <a:spcBef>
                <a:spcPts val="1000"/>
              </a:spcBef>
              <a:spcAft>
                <a:spcPts val="0"/>
              </a:spcAft>
              <a:buSzPts val="1800"/>
              <a:buFont typeface="Century Gothic"/>
              <a:buAutoNum type="arabicPeriod"/>
            </a:pPr>
            <a:r>
              <a:rPr lang="en" sz="1800" dirty="0">
                <a:latin typeface="Century Gothic"/>
                <a:ea typeface="Century Gothic"/>
                <a:cs typeface="Century Gothic"/>
                <a:sym typeface="Century Gothic"/>
              </a:rPr>
              <a:t>I can </a:t>
            </a:r>
            <a:r>
              <a:rPr lang="en" sz="1800" i="1" dirty="0">
                <a:latin typeface="Century Gothic"/>
                <a:ea typeface="Century Gothic"/>
                <a:cs typeface="Century Gothic"/>
                <a:sym typeface="Century Gothic"/>
              </a:rPr>
              <a:t>find the gist of pages 59-62</a:t>
            </a:r>
            <a:r>
              <a:rPr lang="en" sz="1800" dirty="0">
                <a:latin typeface="Century Gothic"/>
                <a:ea typeface="Century Gothic"/>
                <a:cs typeface="Century Gothic"/>
                <a:sym typeface="Century Gothic"/>
              </a:rPr>
              <a:t> of </a:t>
            </a:r>
            <a:r>
              <a:rPr lang="en" sz="1800" i="1" dirty="0">
                <a:latin typeface="Century Gothic"/>
                <a:ea typeface="Century Gothic"/>
                <a:cs typeface="Century Gothic"/>
                <a:sym typeface="Century Gothic"/>
              </a:rPr>
              <a:t>The Omnivore’s Dilemma</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 can r</a:t>
            </a:r>
            <a:r>
              <a:rPr lang="en" sz="1800" i="1" dirty="0">
                <a:latin typeface="Century Gothic"/>
                <a:ea typeface="Century Gothic"/>
                <a:cs typeface="Century Gothic"/>
                <a:sym typeface="Century Gothic"/>
              </a:rPr>
              <a:t>ead closely to answer questions about pages 59-62</a:t>
            </a:r>
            <a:r>
              <a:rPr lang="en" sz="1800" dirty="0">
                <a:latin typeface="Century Gothic"/>
                <a:ea typeface="Century Gothic"/>
                <a:cs typeface="Century Gothic"/>
                <a:sym typeface="Century Gothic"/>
              </a:rPr>
              <a:t> of </a:t>
            </a:r>
            <a:r>
              <a:rPr lang="en" sz="1800" i="1" dirty="0">
                <a:latin typeface="Century Gothic"/>
                <a:ea typeface="Century Gothic"/>
                <a:cs typeface="Century Gothic"/>
                <a:sym typeface="Century Gothic"/>
              </a:rPr>
              <a:t>The Omnivore’s Dilemma</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lvl="0" indent="-342900">
              <a:spcBef>
                <a:spcPts val="0"/>
              </a:spcBef>
              <a:buSzPts val="1800"/>
              <a:buFont typeface="Century Gothic"/>
              <a:buAutoNum type="arabicPeriod"/>
            </a:pPr>
            <a:r>
              <a:rPr lang="en" sz="1800" dirty="0">
                <a:latin typeface="Century Gothic"/>
                <a:ea typeface="Century Gothic"/>
                <a:cs typeface="Century Gothic"/>
                <a:sym typeface="Century Gothic"/>
              </a:rPr>
              <a:t>I can </a:t>
            </a:r>
            <a:r>
              <a:rPr lang="en" sz="1800" i="1" dirty="0">
                <a:latin typeface="Century Gothic"/>
                <a:ea typeface="Century Gothic"/>
                <a:cs typeface="Century Gothic"/>
                <a:sym typeface="Century Gothic"/>
              </a:rPr>
              <a:t>describe Michael </a:t>
            </a:r>
            <a:r>
              <a:rPr lang="en" sz="1800" i="1" dirty="0" smtClean="0">
                <a:latin typeface="Century Gothic"/>
                <a:ea typeface="Century Gothic"/>
                <a:cs typeface="Century Gothic"/>
                <a:sym typeface="Century Gothic"/>
              </a:rPr>
              <a:t>Pollan</a:t>
            </a:r>
            <a:r>
              <a:rPr lang="en-US" sz="1800" i="1" dirty="0" smtClean="0">
                <a:latin typeface="Century Gothic"/>
                <a:ea typeface="Century Gothic"/>
                <a:cs typeface="Century Gothic"/>
                <a:sym typeface="Century Gothic"/>
              </a:rPr>
              <a:t>’s</a:t>
            </a:r>
            <a:r>
              <a:rPr lang="en" sz="1800" i="1" dirty="0" smtClean="0">
                <a:latin typeface="Century Gothic"/>
                <a:ea typeface="Century Gothic"/>
                <a:cs typeface="Century Gothic"/>
                <a:sym typeface="Century Gothic"/>
              </a:rPr>
              <a:t> </a:t>
            </a:r>
            <a:r>
              <a:rPr lang="en" sz="1800" i="1" dirty="0">
                <a:latin typeface="Century Gothic"/>
                <a:ea typeface="Century Gothic"/>
                <a:cs typeface="Century Gothic"/>
                <a:sym typeface="Century Gothic"/>
              </a:rPr>
              <a:t>purpose </a:t>
            </a:r>
            <a:r>
              <a:rPr lang="en" sz="1800" i="1" dirty="0" smtClean="0">
                <a:latin typeface="Century Gothic"/>
                <a:ea typeface="Century Gothic"/>
                <a:cs typeface="Century Gothic"/>
                <a:sym typeface="Century Gothic"/>
              </a:rPr>
              <a:t>in </a:t>
            </a:r>
            <a:r>
              <a:rPr lang="en" sz="1800" i="1" dirty="0">
                <a:latin typeface="Century Gothic"/>
                <a:ea typeface="Century Gothic"/>
                <a:cs typeface="Century Gothic"/>
                <a:sym typeface="Century Gothic"/>
              </a:rPr>
              <a:t>the excerpt </a:t>
            </a:r>
            <a:r>
              <a:rPr lang="en" sz="1800" dirty="0">
                <a:latin typeface="Century Gothic"/>
                <a:ea typeface="Century Gothic"/>
                <a:cs typeface="Century Gothic"/>
                <a:sym typeface="Century Gothic"/>
              </a:rPr>
              <a:t>from </a:t>
            </a:r>
            <a:r>
              <a:rPr lang="en" sz="1800" i="1" dirty="0">
                <a:latin typeface="Century Gothic"/>
                <a:ea typeface="Century Gothic"/>
                <a:cs typeface="Century Gothic"/>
                <a:sym typeface="Century Gothic"/>
              </a:rPr>
              <a:t>The Omnivore’s Dilemma</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 can </a:t>
            </a:r>
            <a:r>
              <a:rPr lang="en" sz="1800" i="1" dirty="0">
                <a:latin typeface="Century Gothic"/>
                <a:ea typeface="Century Gothic"/>
                <a:cs typeface="Century Gothic"/>
                <a:sym typeface="Century Gothic"/>
              </a:rPr>
              <a:t>identify the conflicting evidence and viewpoints Michael Pollan has used </a:t>
            </a:r>
            <a:r>
              <a:rPr lang="en" sz="1800" dirty="0">
                <a:latin typeface="Century Gothic"/>
                <a:ea typeface="Century Gothic"/>
                <a:cs typeface="Century Gothic"/>
                <a:sym typeface="Century Gothic"/>
              </a:rPr>
              <a:t>and explain how he responds to them.</a:t>
            </a:r>
            <a:endParaRPr sz="1800" dirty="0">
              <a:latin typeface="Century Gothic"/>
              <a:ea typeface="Century Gothic"/>
              <a:cs typeface="Century Gothic"/>
              <a:sym typeface="Century Gothic"/>
            </a:endParaRPr>
          </a:p>
        </p:txBody>
      </p:sp>
      <p:pic>
        <p:nvPicPr>
          <p:cNvPr id="251" name="Google Shape;251;p43"/>
          <p:cNvPicPr preferRelativeResize="0"/>
          <p:nvPr/>
        </p:nvPicPr>
        <p:blipFill>
          <a:blip r:embed="rId3">
            <a:alphaModFix/>
          </a:blip>
          <a:stretch>
            <a:fillRect/>
          </a:stretch>
        </p:blipFill>
        <p:spPr>
          <a:xfrm>
            <a:off x="8392886" y="4408713"/>
            <a:ext cx="594846" cy="52862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0" y="592975"/>
            <a:ext cx="4309200" cy="3142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Read and Annotate for Gist</a:t>
            </a:r>
            <a:endParaRPr sz="3300" i="1" u="none" strike="noStrike" cap="none">
              <a:solidFill>
                <a:schemeClr val="dk1"/>
              </a:solidFill>
              <a:latin typeface="Century Gothic"/>
              <a:ea typeface="Century Gothic"/>
              <a:cs typeface="Century Gothic"/>
              <a:sym typeface="Century Gothic"/>
            </a:endParaRPr>
          </a:p>
        </p:txBody>
      </p:sp>
      <p:pic>
        <p:nvPicPr>
          <p:cNvPr id="257" name="Google Shape;257;p44"/>
          <p:cNvPicPr preferRelativeResize="0"/>
          <p:nvPr/>
        </p:nvPicPr>
        <p:blipFill rotWithShape="1">
          <a:blip r:embed="rId3">
            <a:alphaModFix/>
          </a:blip>
          <a:srcRect b="1703"/>
          <a:stretch/>
        </p:blipFill>
        <p:spPr>
          <a:xfrm>
            <a:off x="4309175" y="161226"/>
            <a:ext cx="4457300" cy="4073318"/>
          </a:xfrm>
          <a:prstGeom prst="rect">
            <a:avLst/>
          </a:prstGeom>
          <a:noFill/>
          <a:ln>
            <a:noFill/>
          </a:ln>
        </p:spPr>
      </p:pic>
      <p:pic>
        <p:nvPicPr>
          <p:cNvPr id="258" name="Google Shape;258;p44"/>
          <p:cNvPicPr preferRelativeResize="0"/>
          <p:nvPr/>
        </p:nvPicPr>
        <p:blipFill>
          <a:blip r:embed="rId4">
            <a:alphaModFix/>
          </a:blip>
          <a:stretch>
            <a:fillRect/>
          </a:stretch>
        </p:blipFill>
        <p:spPr>
          <a:xfrm>
            <a:off x="7896161" y="4378451"/>
            <a:ext cx="562039" cy="585417"/>
          </a:xfrm>
          <a:prstGeom prst="rect">
            <a:avLst/>
          </a:prstGeom>
          <a:noFill/>
          <a:ln>
            <a:noFill/>
          </a:ln>
        </p:spPr>
      </p:pic>
      <p:pic>
        <p:nvPicPr>
          <p:cNvPr id="259" name="Google Shape;259;p44"/>
          <p:cNvPicPr preferRelativeResize="0"/>
          <p:nvPr/>
        </p:nvPicPr>
        <p:blipFill>
          <a:blip r:embed="rId5">
            <a:alphaModFix/>
          </a:blip>
          <a:stretch>
            <a:fillRect/>
          </a:stretch>
        </p:blipFill>
        <p:spPr>
          <a:xfrm>
            <a:off x="8447314" y="4421926"/>
            <a:ext cx="563644" cy="48751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154300" y="273850"/>
            <a:ext cx="88125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Key Vocabulary </a:t>
            </a:r>
            <a:endParaRPr sz="3300" i="0" u="none" strike="noStrike" cap="none">
              <a:solidFill>
                <a:schemeClr val="dk1"/>
              </a:solidFill>
              <a:latin typeface="Century Gothic"/>
              <a:ea typeface="Century Gothic"/>
              <a:cs typeface="Century Gothic"/>
              <a:sym typeface="Century Gothic"/>
            </a:endParaRPr>
          </a:p>
        </p:txBody>
      </p:sp>
      <p:pic>
        <p:nvPicPr>
          <p:cNvPr id="265" name="Google Shape;265;p45"/>
          <p:cNvPicPr preferRelativeResize="0"/>
          <p:nvPr/>
        </p:nvPicPr>
        <p:blipFill>
          <a:blip r:embed="rId3">
            <a:alphaModFix/>
          </a:blip>
          <a:stretch>
            <a:fillRect/>
          </a:stretch>
        </p:blipFill>
        <p:spPr>
          <a:xfrm>
            <a:off x="917175" y="1151525"/>
            <a:ext cx="7005250" cy="3153025"/>
          </a:xfrm>
          <a:prstGeom prst="rect">
            <a:avLst/>
          </a:prstGeom>
          <a:noFill/>
          <a:ln w="19050" cap="flat" cmpd="sng">
            <a:solidFill>
              <a:srgbClr val="44546A"/>
            </a:solidFill>
            <a:prstDash val="solid"/>
            <a:round/>
            <a:headEnd type="none" w="sm" len="sm"/>
            <a:tailEnd type="none" w="sm" len="sm"/>
          </a:ln>
        </p:spPr>
      </p:pic>
      <p:pic>
        <p:nvPicPr>
          <p:cNvPr id="266" name="Google Shape;266;p45"/>
          <p:cNvPicPr preferRelativeResize="0"/>
          <p:nvPr/>
        </p:nvPicPr>
        <p:blipFill>
          <a:blip r:embed="rId4">
            <a:alphaModFix/>
          </a:blip>
          <a:stretch>
            <a:fillRect/>
          </a:stretch>
        </p:blipFill>
        <p:spPr>
          <a:xfrm>
            <a:off x="7973066" y="4334654"/>
            <a:ext cx="463362" cy="640283"/>
          </a:xfrm>
          <a:prstGeom prst="rect">
            <a:avLst/>
          </a:prstGeom>
          <a:noFill/>
          <a:ln>
            <a:noFill/>
          </a:ln>
        </p:spPr>
      </p:pic>
      <p:pic>
        <p:nvPicPr>
          <p:cNvPr id="6" name="Google Shape;259;p44"/>
          <p:cNvPicPr preferRelativeResize="0"/>
          <p:nvPr/>
        </p:nvPicPr>
        <p:blipFill>
          <a:blip r:embed="rId5">
            <a:alphaModFix/>
          </a:blip>
          <a:stretch>
            <a:fillRect/>
          </a:stretch>
        </p:blipFill>
        <p:spPr>
          <a:xfrm>
            <a:off x="8447314" y="4421926"/>
            <a:ext cx="563644" cy="48751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FF353BF-0597-402B-903E-5DC5B77CB8B0}"/>
</file>

<file path=customXml/itemProps2.xml><?xml version="1.0" encoding="utf-8"?>
<ds:datastoreItem xmlns:ds="http://schemas.openxmlformats.org/officeDocument/2006/customXml" ds:itemID="{5E6BDF40-D708-4D31-91B7-3CD88DF93F3D}"/>
</file>

<file path=customXml/itemProps3.xml><?xml version="1.0" encoding="utf-8"?>
<ds:datastoreItem xmlns:ds="http://schemas.openxmlformats.org/officeDocument/2006/customXml" ds:itemID="{AD1232F2-52C1-4784-8C9C-CCC4B24F54DC}"/>
</file>

<file path=docProps/app.xml><?xml version="1.0" encoding="utf-8"?>
<Properties xmlns="http://schemas.openxmlformats.org/officeDocument/2006/extended-properties" xmlns:vt="http://schemas.openxmlformats.org/officeDocument/2006/docPropsVTypes">
  <TotalTime>27</TotalTime>
  <Words>2956</Words>
  <Application>Microsoft Macintosh PowerPoint</Application>
  <PresentationFormat>On-screen Show (16:9)</PresentationFormat>
  <Paragraphs>296</Paragraphs>
  <Slides>14</Slides>
  <Notes>14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14</vt:i4>
      </vt:variant>
    </vt:vector>
  </HeadingPairs>
  <TitlesOfParts>
    <vt:vector size="20" baseType="lpstr">
      <vt:lpstr>Century Gothic</vt:lpstr>
      <vt:lpstr>Overlock</vt:lpstr>
      <vt:lpstr>Calibri</vt:lpstr>
      <vt:lpstr>Simple Light</vt:lpstr>
      <vt:lpstr>Office Theme</vt:lpstr>
      <vt:lpstr>Office Theme</vt:lpstr>
      <vt:lpstr> Grade 8: Module 4: Unit 1: Lesson 4 Teacher slide, before teaching. </vt:lpstr>
      <vt:lpstr>  Grade 8: Module 4: Unit 1: Lesson 4 Teacher slide, before teaching. </vt:lpstr>
      <vt:lpstr>  Grade 8: Module 4: Unit 1: Lesson 4 Teacher slide, before teaching. </vt:lpstr>
      <vt:lpstr>Grade 8: Module 4:  Unit 1: Lesson 4</vt:lpstr>
      <vt:lpstr>Hello, Students!</vt:lpstr>
      <vt:lpstr>Let’s Share Understanding</vt:lpstr>
      <vt:lpstr>Let’s Unpack the Learning Targets</vt:lpstr>
      <vt:lpstr>Let’s Read and Annotate for Gist</vt:lpstr>
      <vt:lpstr>Let’s Discuss Key Vocabulary </vt:lpstr>
      <vt:lpstr>Let’s Analyze a Text</vt:lpstr>
      <vt:lpstr>Let’s Discuss the Author’s Purpose </vt:lpstr>
      <vt:lpstr>Let’s Discuss Conflicting  Evidence or Viewpoints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4 Teacher slide, before teaching. </dc:title>
  <dc:creator>nbravo</dc:creator>
  <cp:lastModifiedBy>Alexander Specht</cp:lastModifiedBy>
  <cp:revision>4</cp:revision>
  <dcterms:modified xsi:type="dcterms:W3CDTF">2018-11-27T00:32:58Z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