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9FA0C0-9304-4C69-B53C-7BFB26E52CC4}" v="23" dt="2018-09-05T20:41:59.598"/>
  </p1510:revLst>
</p1510:revInfo>
</file>

<file path=ppt/tableStyles.xml><?xml version="1.0" encoding="utf-8"?>
<a:tblStyleLst xmlns:a="http://schemas.openxmlformats.org/drawingml/2006/main" def="{7184EC3B-E492-4C1E-A16D-FA9DB4FD48EE}">
  <a:tblStyle styleId="{7184EC3B-E492-4C1E-A16D-FA9DB4FD48E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183" autoAdjust="0"/>
  </p:normalViewPr>
  <p:slideViewPr>
    <p:cSldViewPr snapToGrid="0">
      <p:cViewPr varScale="1">
        <p:scale>
          <a:sx n="128" d="100"/>
          <a:sy n="128" d="100"/>
        </p:scale>
        <p:origin x="113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19FA0C0-9304-4C69-B53C-7BFB26E52CC4}"/>
    <pc:docChg chg="modSld modMainMaster">
      <pc:chgData name="Natalie Ivey" userId="2c81a4b0-7596-4a42-b4da-e7aac4dfeff9" providerId="ADAL" clId="{619FA0C0-9304-4C69-B53C-7BFB26E52CC4}" dt="2018-09-05T20:41:59.598" v="22" actId="1076"/>
      <pc:docMkLst>
        <pc:docMk/>
      </pc:docMkLst>
      <pc:sldChg chg="addSp modSp">
        <pc:chgData name="Natalie Ivey" userId="2c81a4b0-7596-4a42-b4da-e7aac4dfeff9" providerId="ADAL" clId="{619FA0C0-9304-4C69-B53C-7BFB26E52CC4}" dt="2018-09-05T20:41:44.838" v="18" actId="1076"/>
        <pc:sldMkLst>
          <pc:docMk/>
          <pc:sldMk cId="0" sldId="259"/>
        </pc:sldMkLst>
        <pc:picChg chg="add mod">
          <ac:chgData name="Natalie Ivey" userId="2c81a4b0-7596-4a42-b4da-e7aac4dfeff9" providerId="ADAL" clId="{619FA0C0-9304-4C69-B53C-7BFB26E52CC4}" dt="2018-09-05T20:41:44.838" v="18" actId="1076"/>
          <ac:picMkLst>
            <pc:docMk/>
            <pc:sldMk cId="0" sldId="259"/>
            <ac:picMk id="3" creationId="{7CEA266E-CCBE-44CC-8E31-145AE11F1844}"/>
          </ac:picMkLst>
        </pc:picChg>
      </pc:sldChg>
      <pc:sldChg chg="modSp">
        <pc:chgData name="Natalie Ivey" userId="2c81a4b0-7596-4a42-b4da-e7aac4dfeff9" providerId="ADAL" clId="{619FA0C0-9304-4C69-B53C-7BFB26E52CC4}" dt="2018-09-05T20:41:59.598" v="22" actId="1076"/>
        <pc:sldMkLst>
          <pc:docMk/>
          <pc:sldMk cId="0" sldId="263"/>
        </pc:sldMkLst>
        <pc:picChg chg="mod">
          <ac:chgData name="Natalie Ivey" userId="2c81a4b0-7596-4a42-b4da-e7aac4dfeff9" providerId="ADAL" clId="{619FA0C0-9304-4C69-B53C-7BFB26E52CC4}" dt="2018-09-05T20:41:53.847" v="19" actId="14100"/>
          <ac:picMkLst>
            <pc:docMk/>
            <pc:sldMk cId="0" sldId="263"/>
            <ac:picMk id="179" creationId="{00000000-0000-0000-0000-000000000000}"/>
          </ac:picMkLst>
        </pc:picChg>
        <pc:picChg chg="mod">
          <ac:chgData name="Natalie Ivey" userId="2c81a4b0-7596-4a42-b4da-e7aac4dfeff9" providerId="ADAL" clId="{619FA0C0-9304-4C69-B53C-7BFB26E52CC4}" dt="2018-09-05T20:41:59.598" v="22" actId="1076"/>
          <ac:picMkLst>
            <pc:docMk/>
            <pc:sldMk cId="0" sldId="263"/>
            <ac:picMk id="180" creationId="{00000000-0000-0000-0000-000000000000}"/>
          </ac:picMkLst>
        </pc:picChg>
      </pc:sldChg>
      <pc:sldMasterChg chg="addSp modSp">
        <pc:chgData name="Natalie Ivey" userId="2c81a4b0-7596-4a42-b4da-e7aac4dfeff9" providerId="ADAL" clId="{619FA0C0-9304-4C69-B53C-7BFB26E52CC4}" dt="2018-09-05T20:40:21.926" v="6" actId="1076"/>
        <pc:sldMasterMkLst>
          <pc:docMk/>
          <pc:sldMasterMk cId="0" sldId="2147483670"/>
        </pc:sldMasterMkLst>
        <pc:picChg chg="add mod">
          <ac:chgData name="Natalie Ivey" userId="2c81a4b0-7596-4a42-b4da-e7aac4dfeff9" providerId="ADAL" clId="{619FA0C0-9304-4C69-B53C-7BFB26E52CC4}" dt="2018-09-05T20:39:56.862" v="1" actId="1076"/>
          <ac:picMkLst>
            <pc:docMk/>
            <pc:sldMasterMk cId="0" sldId="2147483670"/>
            <ac:picMk id="3" creationId="{75189AE0-6711-4ADC-87AE-FF6093376B0C}"/>
          </ac:picMkLst>
        </pc:picChg>
        <pc:picChg chg="add mod">
          <ac:chgData name="Natalie Ivey" userId="2c81a4b0-7596-4a42-b4da-e7aac4dfeff9" providerId="ADAL" clId="{619FA0C0-9304-4C69-B53C-7BFB26E52CC4}" dt="2018-09-05T20:40:09.686" v="4" actId="1076"/>
          <ac:picMkLst>
            <pc:docMk/>
            <pc:sldMasterMk cId="0" sldId="2147483670"/>
            <ac:picMk id="5" creationId="{DBBDB00F-5189-4C04-A1AA-E49098BDFCC5}"/>
          </ac:picMkLst>
        </pc:picChg>
        <pc:picChg chg="add mod">
          <ac:chgData name="Natalie Ivey" userId="2c81a4b0-7596-4a42-b4da-e7aac4dfeff9" providerId="ADAL" clId="{619FA0C0-9304-4C69-B53C-7BFB26E52CC4}" dt="2018-09-05T20:40:21.926" v="6" actId="1076"/>
          <ac:picMkLst>
            <pc:docMk/>
            <pc:sldMasterMk cId="0" sldId="2147483670"/>
            <ac:picMk id="10" creationId="{46D13522-CAE3-4E1B-BF97-8A55C13C789A}"/>
          </ac:picMkLst>
        </pc:picChg>
      </pc:sldMasterChg>
      <pc:sldMasterChg chg="addSp modSp">
        <pc:chgData name="Natalie Ivey" userId="2c81a4b0-7596-4a42-b4da-e7aac4dfeff9" providerId="ADAL" clId="{619FA0C0-9304-4C69-B53C-7BFB26E52CC4}" dt="2018-09-05T20:41:14.215" v="14" actId="1076"/>
        <pc:sldMasterMkLst>
          <pc:docMk/>
          <pc:sldMasterMk cId="0" sldId="2147483671"/>
        </pc:sldMasterMkLst>
        <pc:picChg chg="add mod">
          <ac:chgData name="Natalie Ivey" userId="2c81a4b0-7596-4a42-b4da-e7aac4dfeff9" providerId="ADAL" clId="{619FA0C0-9304-4C69-B53C-7BFB26E52CC4}" dt="2018-09-05T20:40:45.118" v="8" actId="1076"/>
          <ac:picMkLst>
            <pc:docMk/>
            <pc:sldMasterMk cId="0" sldId="2147483671"/>
            <ac:picMk id="3" creationId="{26D03056-3542-4B21-90C9-EE9074B63A9D}"/>
          </ac:picMkLst>
        </pc:picChg>
        <pc:picChg chg="add mod">
          <ac:chgData name="Natalie Ivey" userId="2c81a4b0-7596-4a42-b4da-e7aac4dfeff9" providerId="ADAL" clId="{619FA0C0-9304-4C69-B53C-7BFB26E52CC4}" dt="2018-09-05T20:41:02.190" v="12" actId="1076"/>
          <ac:picMkLst>
            <pc:docMk/>
            <pc:sldMasterMk cId="0" sldId="2147483671"/>
            <ac:picMk id="5" creationId="{DEC3E503-EC42-4B52-812F-339E1DAE649B}"/>
          </ac:picMkLst>
        </pc:picChg>
        <pc:picChg chg="add mod">
          <ac:chgData name="Natalie Ivey" userId="2c81a4b0-7596-4a42-b4da-e7aac4dfeff9" providerId="ADAL" clId="{619FA0C0-9304-4C69-B53C-7BFB26E52CC4}" dt="2018-09-05T20:41:14.215" v="14" actId="1076"/>
          <ac:picMkLst>
            <pc:docMk/>
            <pc:sldMasterMk cId="0" sldId="2147483671"/>
            <ac:picMk id="7" creationId="{F4FC57BF-FE43-45E9-AB48-2211FB68F7C1}"/>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016103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8"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8"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read poems and gather evidence of what inspired poets to write. As a class, they analyze poems by William Carlos Williams. Then they work in their expert groups to analyze poems by their group’s selected poet.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 find poems by their expert group poet, students use an internet search engine to find poems. If the technology necessary for students to complete this reading online is unavailable, find and provide students with printed copies of poems by their expert group poets.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the habit of character focus is on working to become an effective learner. The characteristics that students are reminded of specifically are collaboration and initiative as they continue to work in expert groups.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practice their fluency in this lesson by reading poems by William Carlos Williams and their expert group poets in Work Times A and B.</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research reading that students complete for homework will help build both their vocabulary and knowledge pertaining to poetry and what inspires people to write. By participating in this volume of reading over a span of time, students will develop a wide base of knowledge about the world and the words that help describe and make sense of it.</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020050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Google Shape;19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learning target. Remind them that they used this protocol in the first half of the unit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using the learning target.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collaborated and took initiative in this lesson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student responses to make note of who may need more support with this learning target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3954996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e12ad77bd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Google Shape;201;g3e12ad77b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their</a:t>
            </a:r>
            <a:r>
              <a:rPr lang="en" sz="1200" b="1" dirty="0">
                <a:solidFill>
                  <a:schemeClr val="dk1"/>
                </a:solidFill>
                <a:latin typeface="Calibri"/>
                <a:ea typeface="Calibri"/>
                <a:cs typeface="Calibri"/>
                <a:sym typeface="Calibri"/>
              </a:rPr>
              <a:t> Close Read Note-catcher: Expert Group Poet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are going to share evidence of what inspired their expert group’s poet using the </a:t>
            </a:r>
            <a:r>
              <a:rPr lang="en" sz="1200" b="0" dirty="0">
                <a:solidFill>
                  <a:schemeClr val="dk1"/>
                </a:solidFill>
                <a:latin typeface="Calibri"/>
                <a:ea typeface="Calibri"/>
                <a:cs typeface="Calibri"/>
                <a:sym typeface="Calibri"/>
              </a:rPr>
              <a:t>Back-to-Back and Face-to-Face protocol</a:t>
            </a:r>
            <a:r>
              <a:rPr lang="en" sz="1200" dirty="0">
                <a:solidFill>
                  <a:schemeClr val="dk1"/>
                </a:solidFill>
                <a:latin typeface="Calibri"/>
                <a:ea typeface="Calibri"/>
                <a:cs typeface="Calibri"/>
                <a:sym typeface="Calibri"/>
              </a:rPr>
              <a:t>. Remind students that they used this protocol in Lesson 3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  </a:t>
            </a:r>
            <a:r>
              <a:rPr lang="en" sz="1200" u="sng" dirty="0">
                <a:solidFill>
                  <a:srgbClr val="0097A7"/>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following question: </a:t>
            </a:r>
            <a:r>
              <a:rPr lang="en" sz="1200" i="1" dirty="0">
                <a:solidFill>
                  <a:schemeClr val="dk1"/>
                </a:solidFill>
                <a:latin typeface="Calibri"/>
                <a:ea typeface="Calibri"/>
                <a:cs typeface="Calibri"/>
                <a:sym typeface="Calibri"/>
              </a:rPr>
              <a:t>“What inspired your expert group’s poet? What evidence do you see of this in his or her poetry?” </a:t>
            </a: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repeat this process with a new partner, using the same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to their seats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participating in the protocol sufficiently by answering the questions with their partners.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bullet points from the informative essay prompt introduced in Opening A. Ask students to give specific examples of how they worked toward achieving them in this lesson. Invite students to rephrase the bullet points now that they have more experience finding facts and details.</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46486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Google Shape;20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4090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15" name="Google Shape;215;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6054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resources and materials can be downloaded at: </a:t>
            </a:r>
            <a:r>
              <a:rPr lang="en" sz="1200" u="sng" dirty="0">
                <a:solidFill>
                  <a:schemeClr val="hlink"/>
                </a:solidFill>
                <a:latin typeface="Calibri"/>
                <a:ea typeface="Calibri"/>
                <a:cs typeface="Calibri"/>
                <a:sym typeface="Calibri"/>
                <a:hlinkClick r:id="rId3"/>
              </a:rPr>
              <a:t>http://curriculum.eleducation.org/curriculum/ela/grade-4/module-1/unit-2/lesson-8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poems for display: </a:t>
            </a:r>
            <a:r>
              <a:rPr lang="en" sz="1200" b="0" dirty="0">
                <a:solidFill>
                  <a:schemeClr val="dk1"/>
                </a:solidFill>
                <a:latin typeface="Calibri"/>
                <a:ea typeface="Calibri"/>
                <a:cs typeface="Calibri"/>
                <a:sym typeface="Calibri"/>
              </a:rPr>
              <a:t>“The Red Wheelbarrow,” “This Is Just to Say,” and “Children’s Games II.” </a:t>
            </a:r>
            <a:r>
              <a:rPr lang="en" sz="1200" dirty="0">
                <a:solidFill>
                  <a:schemeClr val="dk1"/>
                </a:solidFill>
                <a:latin typeface="Calibri"/>
                <a:ea typeface="Calibri"/>
                <a:cs typeface="Calibri"/>
                <a:sym typeface="Calibri"/>
              </a:rPr>
              <a:t>These poems can be found on the inside front and back covers of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Steps to display during the expert group work in Work Time B</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Technology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necessary for each student to research and read his or her expert group poet’s poems.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Informative Essay Prompt: What Inspires Poets? </a:t>
            </a:r>
            <a:r>
              <a:rPr lang="en" sz="1200" dirty="0">
                <a:solidFill>
                  <a:schemeClr val="dk1"/>
                </a:solidFill>
                <a:latin typeface="Calibri"/>
                <a:ea typeface="Calibri"/>
                <a:cs typeface="Calibri"/>
                <a:sym typeface="Calibri"/>
              </a:rPr>
              <a:t>(from Lesson 6; 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Close Read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a:t>
            </a:r>
            <a:r>
              <a:rPr lang="en" sz="1200" dirty="0">
                <a:solidFill>
                  <a:schemeClr val="dk1"/>
                </a:solidFill>
                <a:latin typeface="Calibri"/>
                <a:ea typeface="Calibri"/>
                <a:cs typeface="Calibri"/>
                <a:sym typeface="Calibri"/>
              </a:rPr>
              <a:t> (from Lesson 6; one per student and one to display)</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(from Lesson 7; one per student in each expert group)</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(from Lesson 7; see Teaching Notes; 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Discussion Norms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(from Lesson 7; answers, for teacher reference)</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(from Unit 1, Lesson 10; 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 </a:t>
            </a:r>
            <a:r>
              <a:rPr lang="en" sz="1200" dirty="0">
                <a:solidFill>
                  <a:schemeClr val="dk1"/>
                </a:solidFill>
                <a:latin typeface="Calibri"/>
                <a:ea typeface="Calibri"/>
                <a:cs typeface="Calibri"/>
                <a:sym typeface="Calibri"/>
              </a:rPr>
              <a:t>(example, for teacher reference in Module 1 Teacher Supporting Materials)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in their expert groups. Arrange the classroom for groups to site together prior to the lesson.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2234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lesson 8 found here: </a:t>
            </a:r>
            <a:r>
              <a:rPr lang="en" sz="1200" u="sng" dirty="0">
                <a:solidFill>
                  <a:schemeClr val="hlink"/>
                </a:solidFill>
                <a:latin typeface="Calibri"/>
                <a:ea typeface="Calibri"/>
                <a:cs typeface="Calibri"/>
                <a:sym typeface="Calibri"/>
                <a:hlinkClick r:id="rId3"/>
              </a:rPr>
              <a:t>http://curriculum.eleducation.org/curriculum/ela/grade-4/module-1/unit-2/lesson-8</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over the poems to be displayed during lesson instruction.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Thumb-O-Meter and Back-to-Back and Face-to-Face protocols. </a:t>
            </a:r>
            <a:r>
              <a:rPr lang="en" sz="1200" u="sng" dirty="0">
                <a:solidFill>
                  <a:srgbClr val="0097A7"/>
                </a:solidFill>
                <a:latin typeface="Calibri"/>
                <a:ea typeface="Calibri"/>
                <a:cs typeface="Calibri"/>
                <a:sym typeface="Calibri"/>
                <a:hlinkClick r:id="rId4"/>
              </a:rPr>
              <a:t>https://eleducation.org/resources/el-education-classroom-protocols</a:t>
            </a:r>
            <a:endParaRPr sz="1200" u="sng" dirty="0">
              <a:solidFill>
                <a:srgbClr val="0097A7"/>
              </a:solidFill>
              <a:latin typeface="Calibri"/>
              <a:ea typeface="Calibri"/>
              <a:cs typeface="Calibri"/>
              <a:sym typeface="Calibri"/>
              <a:hlinkClick r:id="rId4"/>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9715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Google Shape;14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87678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Google Shape;15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agenda on the slide or have a fluent student read it aloud.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as the agenda is read aloud.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4179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 and read it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been reading biographies about poets to learn more about their lives and what </a:t>
            </a:r>
            <a:r>
              <a:rPr lang="en" sz="1200" i="0" dirty="0">
                <a:solidFill>
                  <a:schemeClr val="dk1"/>
                </a:solidFill>
                <a:latin typeface="Calibri"/>
                <a:ea typeface="Calibri"/>
                <a:cs typeface="Calibri"/>
                <a:sym typeface="Calibri"/>
              </a:rPr>
              <a:t>inspired</a:t>
            </a:r>
            <a:r>
              <a:rPr lang="en" sz="1200" dirty="0">
                <a:solidFill>
                  <a:schemeClr val="dk1"/>
                </a:solidFill>
                <a:latin typeface="Calibri"/>
                <a:ea typeface="Calibri"/>
                <a:cs typeface="Calibri"/>
                <a:sym typeface="Calibri"/>
              </a:rPr>
              <a:t> them to write.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Informative Essay Prompt: What Inspires Poets?</a:t>
            </a:r>
            <a:r>
              <a:rPr lang="en" sz="1200" dirty="0">
                <a:solidFill>
                  <a:schemeClr val="dk1"/>
                </a:solidFill>
                <a:latin typeface="Calibri"/>
                <a:ea typeface="Calibri"/>
                <a:cs typeface="Calibri"/>
                <a:sym typeface="Calibri"/>
              </a:rPr>
              <a:t> and invite students to take out their copy. Remind students that they have been learning more about different poets in order to write an informational essay explaining what inspired their poet and describing the evidence of this in his or her poetry.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aloud the “REMEMBER: A well-written informational piece” section. Reassure students that they may not understand each bullet point in this section right now, but they will by the end of the unit.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following bullet points: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“Uses accurate and relevant facts, details, and other information to develop the topic”</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“Includes details from the poet’s poems and explains how each detail is evidence of what inspired the poet”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read poems to find evidence of what inspired their poets to write, and that they will use this evidence when writing their essays later in the unit.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of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collaboration</a:t>
            </a:r>
            <a:r>
              <a:rPr lang="en-US" sz="1200" i="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initiative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as students will be working in expert groups and will need to work well together to accomplish today’s tasks.</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actively participating in the classroom discussion.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bullet points in the informative essay prompt, go in depth when discussing the meaning of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accurate</a:t>
            </a:r>
            <a:r>
              <a:rPr lang="en-US" sz="1200" i="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relevan</a:t>
            </a:r>
            <a:r>
              <a:rPr lang="en" sz="1200" i="1"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Tell students that accurate means that it is correct and relevant means appropriate or connected to the topic at hand.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9272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Google Shape;167;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This slide content is continued on the next slide.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before they work with their expert groups to read and analyze poems by their poet, they will practice as a class to read some poems by William Carlos Williams, looking for evidence in his poetry of what inspired him.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retrieve their </a:t>
            </a:r>
            <a:r>
              <a:rPr lang="en" sz="1200" b="1" dirty="0">
                <a:solidFill>
                  <a:schemeClr val="dk1"/>
                </a:solidFill>
                <a:latin typeface="Calibri"/>
                <a:ea typeface="Calibri"/>
                <a:cs typeface="Calibri"/>
                <a:sym typeface="Calibri"/>
              </a:rPr>
              <a:t>Close Read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a:t>
            </a:r>
            <a:r>
              <a:rPr lang="en" sz="1200" dirty="0">
                <a:solidFill>
                  <a:schemeClr val="dk1"/>
                </a:solidFill>
                <a:latin typeface="Calibri"/>
                <a:ea typeface="Calibri"/>
                <a:cs typeface="Calibri"/>
                <a:sym typeface="Calibri"/>
              </a:rPr>
              <a:t> and tell them that they will record their thinking in the “What evidence do you see of this in his poetry?” box on the note-catcher.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inspired William Carlos Williams?” </a:t>
            </a:r>
            <a:r>
              <a:rPr lang="en" sz="1200" b="1" dirty="0">
                <a:solidFill>
                  <a:schemeClr val="dk1"/>
                </a:solidFill>
                <a:latin typeface="Calibri"/>
                <a:ea typeface="Calibri"/>
                <a:cs typeface="Calibri"/>
                <a:sym typeface="Calibri"/>
              </a:rPr>
              <a:t>(everyday objects and the lives of common people) </a:t>
            </a:r>
            <a:r>
              <a:rPr lang="en" sz="1200" i="1" dirty="0">
                <a:solidFill>
                  <a:schemeClr val="dk1"/>
                </a:solidFill>
                <a:latin typeface="Calibri"/>
                <a:ea typeface="Calibri"/>
                <a:cs typeface="Calibri"/>
                <a:sym typeface="Calibri"/>
              </a:rPr>
              <a:t>“What poems have we read by William Carlos Williams?” (“</a:t>
            </a:r>
            <a:r>
              <a:rPr lang="en" sz="1200" b="1" dirty="0">
                <a:solidFill>
                  <a:schemeClr val="dk1"/>
                </a:solidFill>
                <a:latin typeface="Calibri"/>
                <a:ea typeface="Calibri"/>
                <a:cs typeface="Calibri"/>
                <a:sym typeface="Calibri"/>
              </a:rPr>
              <a:t>The Red Wheelbarrow”)</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0" dirty="0">
                <a:solidFill>
                  <a:schemeClr val="dk1"/>
                </a:solidFill>
                <a:latin typeface="Calibri"/>
                <a:ea typeface="Calibri"/>
                <a:cs typeface="Calibri"/>
                <a:sym typeface="Calibri"/>
              </a:rPr>
              <a:t>“The Red Wheelbarrow</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direct students’ attention to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from Unit 1. Using a total participation technique, invite responses from the group: </a:t>
            </a:r>
            <a:r>
              <a:rPr lang="en" sz="1200" i="1" dirty="0">
                <a:solidFill>
                  <a:schemeClr val="dk1"/>
                </a:solidFill>
                <a:latin typeface="Calibri"/>
                <a:ea typeface="Calibri"/>
                <a:cs typeface="Calibri"/>
                <a:sym typeface="Calibri"/>
              </a:rPr>
              <a:t>“What characteristics of poetry did this poem have?”</a:t>
            </a:r>
            <a:r>
              <a:rPr lang="en" sz="1200" b="1" dirty="0">
                <a:solidFill>
                  <a:schemeClr val="dk1"/>
                </a:solidFill>
                <a:latin typeface="Calibri"/>
                <a:ea typeface="Calibri"/>
                <a:cs typeface="Calibri"/>
                <a:sym typeface="Calibri"/>
              </a:rPr>
              <a:t> (It is organized with short lines and stanzas; one sentence is broken into four stanzas; it uses imagery to help the reader imagine what the wheelbarrow looks like.) </a:t>
            </a:r>
            <a:r>
              <a:rPr lang="en" sz="1200" i="1" dirty="0">
                <a:solidFill>
                  <a:schemeClr val="dk1"/>
                </a:solidFill>
                <a:latin typeface="Calibri"/>
                <a:ea typeface="Calibri"/>
                <a:cs typeface="Calibri"/>
                <a:sym typeface="Calibri"/>
              </a:rPr>
              <a:t>“What is this poem about?” </a:t>
            </a:r>
            <a:r>
              <a:rPr lang="en" sz="1200" b="1" dirty="0">
                <a:solidFill>
                  <a:schemeClr val="dk1"/>
                </a:solidFill>
                <a:latin typeface="Calibri"/>
                <a:ea typeface="Calibri"/>
                <a:cs typeface="Calibri"/>
                <a:sym typeface="Calibri"/>
              </a:rPr>
              <a:t>(It describes a red wheelbarrow and tells how beautiful a common wheelbarrow can be.) </a:t>
            </a:r>
            <a:r>
              <a:rPr lang="en" sz="1200" i="1" dirty="0">
                <a:solidFill>
                  <a:schemeClr val="dk1"/>
                </a:solidFill>
                <a:latin typeface="Calibri"/>
                <a:ea typeface="Calibri"/>
                <a:cs typeface="Calibri"/>
                <a:sym typeface="Calibri"/>
              </a:rPr>
              <a:t>“What evidence do you see in this poem of what inspired William Carlos Williams?” </a:t>
            </a:r>
            <a:r>
              <a:rPr lang="en" sz="1200" b="1" dirty="0">
                <a:solidFill>
                  <a:schemeClr val="dk1"/>
                </a:solidFill>
                <a:latin typeface="Calibri"/>
                <a:ea typeface="Calibri"/>
                <a:cs typeface="Calibri"/>
                <a:sym typeface="Calibri"/>
              </a:rPr>
              <a:t>(The poem is about an everyday object.)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“What evidence do you see of this in his poetry?” box on the </a:t>
            </a:r>
            <a:r>
              <a:rPr lang="en" sz="1200" b="1" dirty="0">
                <a:solidFill>
                  <a:schemeClr val="dk1"/>
                </a:solidFill>
                <a:latin typeface="Calibri"/>
                <a:ea typeface="Calibri"/>
                <a:cs typeface="Calibri"/>
                <a:sym typeface="Calibri"/>
              </a:rPr>
              <a:t>Close Read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Close Read Note-catcher: A River of Words, Author’s Note </a:t>
            </a:r>
            <a:r>
              <a:rPr lang="en" sz="1200" b="0" dirty="0">
                <a:solidFill>
                  <a:schemeClr val="dk1"/>
                </a:solidFill>
                <a:latin typeface="Calibri"/>
                <a:ea typeface="Calibri"/>
                <a:cs typeface="Calibri"/>
                <a:sym typeface="Calibri"/>
              </a:rPr>
              <a:t>(answers,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responses are similar to those in parenthesis in Teacher actions section.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able to provide evidence to capture in the Evidence section of the note-catcher.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two sets of pre-written sticky notes. One set will have examples of things that inspired the poet and the other set will be evidence from the poem. Have students match the appropriate evidence to the inspiration.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colored markers to circle, underline, and annotate the parts of each poem that correspond to each note. Write the notes in the same color used to identify evidence.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829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d9723e727_0_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Google Shape;176;g3d9723e72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“This Is Just to Say” and invite students to chorally read it aloud with you.</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with students what the poem is about and what evidence they see in the poem of what inspired William Carlos Williams.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“What evidence do you see of this in his poetry?” box on the note-catcher. Refer to </a:t>
            </a:r>
            <a:r>
              <a:rPr lang="en" sz="1200" b="1" dirty="0">
                <a:solidFill>
                  <a:schemeClr val="dk1"/>
                </a:solidFill>
                <a:latin typeface="Calibri"/>
                <a:ea typeface="Calibri"/>
                <a:cs typeface="Calibri"/>
                <a:sym typeface="Calibri"/>
              </a:rPr>
              <a:t>Close Read Note-catcher: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Author’s Note </a:t>
            </a:r>
            <a:r>
              <a:rPr lang="en" sz="1200" b="0" dirty="0">
                <a:solidFill>
                  <a:schemeClr val="dk1"/>
                </a:solidFill>
                <a:latin typeface="Calibri"/>
                <a:ea typeface="Calibri"/>
                <a:cs typeface="Calibri"/>
                <a:sym typeface="Calibri"/>
              </a:rPr>
              <a:t>(answers,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need additional practice with identifying evidence of what inspired William Carlos Williams, display </a:t>
            </a:r>
            <a:r>
              <a:rPr lang="en"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Children’s Games II” </a:t>
            </a:r>
            <a:r>
              <a:rPr lang="en" sz="1200" dirty="0">
                <a:solidFill>
                  <a:schemeClr val="dk1"/>
                </a:solidFill>
                <a:latin typeface="Calibri"/>
                <a:ea typeface="Calibri"/>
                <a:cs typeface="Calibri"/>
                <a:sym typeface="Calibri"/>
              </a:rPr>
              <a:t>and repeat as needed.</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responses are similar to those in parenthesis in Teacher actions section.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able to provide evidence to capture in the Evidence section of the note-catcher.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two sets of pre-written sticky notes. One set will have examples of things that inspired the poet and the other set will be evidence from the poem. Have students match the appropriate evidence to the inspiration.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4221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Group/Expert Groups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a:t>
            </a:r>
            <a:r>
              <a:rPr lang="en" sz="1200" b="1" dirty="0">
                <a:solidFill>
                  <a:schemeClr val="dk1"/>
                </a:solidFill>
                <a:latin typeface="Calibri"/>
                <a:ea typeface="Calibri"/>
                <a:cs typeface="Calibri"/>
                <a:sym typeface="Calibri"/>
              </a:rPr>
              <a:t> expert group poet biographies</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and move to sit with their expert groups.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work in their groups to read a familiar poem by their poet, as well as some new poems by their poet. As they read, they should think about the evidence they see in their poet’s poems of what inspired him or 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and review the directions on the slide.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and remind students to think about these norms as they analyze poems by their poets.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expert groups:</a:t>
            </a:r>
            <a:r>
              <a:rPr lang="en" sz="1200" i="1" dirty="0">
                <a:solidFill>
                  <a:schemeClr val="dk1"/>
                </a:solidFill>
                <a:latin typeface="Calibri"/>
                <a:ea typeface="Calibri"/>
                <a:cs typeface="Calibri"/>
                <a:sym typeface="Calibri"/>
              </a:rPr>
              <a:t>“What inspired your poet to write?” </a:t>
            </a:r>
            <a:r>
              <a:rPr lang="en" sz="1200" b="1" dirty="0">
                <a:solidFill>
                  <a:schemeClr val="dk1"/>
                </a:solidFill>
                <a:latin typeface="Calibri"/>
                <a:ea typeface="Calibri"/>
                <a:cs typeface="Calibri"/>
                <a:sym typeface="Calibri"/>
              </a:rPr>
              <a:t>(Responses will vary based on poet.)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for students how to use a search engine to find poems by their expert group poet. Use William Carlos Williams as a model and use terms such as “William Carlos Williams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poems.”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their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device</a:t>
            </a:r>
            <a:r>
              <a:rPr lang="en" sz="1200" dirty="0">
                <a:solidFill>
                  <a:schemeClr val="dk1"/>
                </a:solidFill>
                <a:latin typeface="Calibri"/>
                <a:ea typeface="Calibri"/>
                <a:cs typeface="Calibri"/>
                <a:sym typeface="Calibri"/>
              </a:rPr>
              <a:t> to research the </a:t>
            </a:r>
            <a:r>
              <a:rPr lang="en" sz="1200" b="0" dirty="0">
                <a:solidFill>
                  <a:schemeClr val="dk1"/>
                </a:solidFill>
                <a:latin typeface="Calibri"/>
                <a:ea typeface="Calibri"/>
                <a:cs typeface="Calibri"/>
                <a:sym typeface="Calibri"/>
              </a:rPr>
              <a:t>expert group poems </a:t>
            </a:r>
            <a:r>
              <a:rPr lang="en" sz="1200" dirty="0">
                <a:solidFill>
                  <a:schemeClr val="dk1"/>
                </a:solidFill>
                <a:latin typeface="Calibri"/>
                <a:ea typeface="Calibri"/>
                <a:cs typeface="Calibri"/>
                <a:sym typeface="Calibri"/>
              </a:rPr>
              <a:t>and begin working.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 Refer to</a:t>
            </a:r>
            <a:r>
              <a:rPr lang="en" sz="1200" b="1" dirty="0">
                <a:solidFill>
                  <a:schemeClr val="dk1"/>
                </a:solidFill>
                <a:latin typeface="Calibri"/>
                <a:ea typeface="Calibri"/>
                <a:cs typeface="Calibri"/>
                <a:sym typeface="Calibri"/>
              </a:rPr>
              <a:t> Close Read Note-catcher: Expert Group Poet </a:t>
            </a:r>
            <a:r>
              <a:rPr lang="en" sz="1200" b="0" dirty="0">
                <a:solidFill>
                  <a:schemeClr val="dk1"/>
                </a:solidFill>
                <a:latin typeface="Calibri"/>
                <a:ea typeface="Calibri"/>
                <a:cs typeface="Calibri"/>
                <a:sym typeface="Calibri"/>
              </a:rPr>
              <a:t>(answers,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and invite them to use what they learned today to complete the evidence column of their </a:t>
            </a:r>
            <a:r>
              <a:rPr lang="en" sz="1200" b="1" dirty="0">
                <a:solidFill>
                  <a:schemeClr val="dk1"/>
                </a:solidFill>
                <a:latin typeface="Calibri"/>
                <a:ea typeface="Calibri"/>
                <a:cs typeface="Calibri"/>
                <a:sym typeface="Calibri"/>
              </a:rPr>
              <a:t>What Inspires Poets to Write Poetry? note-catcher</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What Inspires Poets to Write Poetry? note-catcher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that they are discussing what inspired their expert group poet to write and citing specific evidence from the poems when writing notes on their </a:t>
            </a:r>
            <a:r>
              <a:rPr lang="en" sz="1200" b="1" dirty="0">
                <a:solidFill>
                  <a:schemeClr val="dk1"/>
                </a:solidFill>
                <a:latin typeface="Calibri"/>
                <a:ea typeface="Calibri"/>
                <a:cs typeface="Calibri"/>
                <a:sym typeface="Calibri"/>
              </a:rPr>
              <a:t>Close Read Note-catcher: Expert Group Poet.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poet biographies may be above some students’ reading levels. Consider allowing students to complete the note-catcher as they listen to the book on tape.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5469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5189AE0-6711-4ADC-87AE-FF6093376B0C}"/>
              </a:ext>
            </a:extLst>
          </p:cNvPr>
          <p:cNvPicPr>
            <a:picLocks noChangeAspect="1"/>
          </p:cNvPicPr>
          <p:nvPr userDrawn="1"/>
        </p:nvPicPr>
        <p:blipFill>
          <a:blip r:embed="rId13"/>
          <a:stretch>
            <a:fillRect/>
          </a:stretch>
        </p:blipFill>
        <p:spPr>
          <a:xfrm>
            <a:off x="8277947" y="4913942"/>
            <a:ext cx="762000" cy="142875"/>
          </a:xfrm>
          <a:prstGeom prst="rect">
            <a:avLst/>
          </a:prstGeom>
        </p:spPr>
      </p:pic>
      <p:pic>
        <p:nvPicPr>
          <p:cNvPr id="5" name="Picture 4">
            <a:extLst>
              <a:ext uri="{FF2B5EF4-FFF2-40B4-BE49-F238E27FC236}">
                <a16:creationId xmlns:a16="http://schemas.microsoft.com/office/drawing/2014/main" id="{DBBDB00F-5189-4C04-A1AA-E49098BDFCC5}"/>
              </a:ext>
            </a:extLst>
          </p:cNvPr>
          <p:cNvPicPr>
            <a:picLocks noChangeAspect="1"/>
          </p:cNvPicPr>
          <p:nvPr userDrawn="1"/>
        </p:nvPicPr>
        <p:blipFill>
          <a:blip r:embed="rId14"/>
          <a:stretch>
            <a:fillRect/>
          </a:stretch>
        </p:blipFill>
        <p:spPr>
          <a:xfrm>
            <a:off x="4252586" y="4611144"/>
            <a:ext cx="638827" cy="532356"/>
          </a:xfrm>
          <a:prstGeom prst="rect">
            <a:avLst/>
          </a:prstGeom>
        </p:spPr>
      </p:pic>
      <p:pic>
        <p:nvPicPr>
          <p:cNvPr id="10" name="Picture 9">
            <a:extLst>
              <a:ext uri="{FF2B5EF4-FFF2-40B4-BE49-F238E27FC236}">
                <a16:creationId xmlns:a16="http://schemas.microsoft.com/office/drawing/2014/main" id="{46D13522-CAE3-4E1B-BF97-8A55C13C789A}"/>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6D03056-3542-4B21-90C9-EE9074B63A9D}"/>
              </a:ext>
            </a:extLst>
          </p:cNvPr>
          <p:cNvPicPr>
            <a:picLocks noChangeAspect="1"/>
          </p:cNvPicPr>
          <p:nvPr userDrawn="1"/>
        </p:nvPicPr>
        <p:blipFill>
          <a:blip r:embed="rId13"/>
          <a:stretch>
            <a:fillRect/>
          </a:stretch>
        </p:blipFill>
        <p:spPr>
          <a:xfrm>
            <a:off x="7848600" y="4969725"/>
            <a:ext cx="762000" cy="142875"/>
          </a:xfrm>
          <a:prstGeom prst="rect">
            <a:avLst/>
          </a:prstGeom>
        </p:spPr>
      </p:pic>
      <p:pic>
        <p:nvPicPr>
          <p:cNvPr id="5" name="Picture 4">
            <a:extLst>
              <a:ext uri="{FF2B5EF4-FFF2-40B4-BE49-F238E27FC236}">
                <a16:creationId xmlns:a16="http://schemas.microsoft.com/office/drawing/2014/main" id="{DEC3E503-EC42-4B52-812F-339E1DAE649B}"/>
              </a:ext>
            </a:extLst>
          </p:cNvPr>
          <p:cNvPicPr>
            <a:picLocks noChangeAspect="1"/>
          </p:cNvPicPr>
          <p:nvPr userDrawn="1"/>
        </p:nvPicPr>
        <p:blipFill>
          <a:blip r:embed="rId14"/>
          <a:stretch>
            <a:fillRect/>
          </a:stretch>
        </p:blipFill>
        <p:spPr>
          <a:xfrm>
            <a:off x="4323129" y="4696820"/>
            <a:ext cx="497742" cy="414785"/>
          </a:xfrm>
          <a:prstGeom prst="rect">
            <a:avLst/>
          </a:prstGeom>
        </p:spPr>
      </p:pic>
      <p:pic>
        <p:nvPicPr>
          <p:cNvPr id="7" name="Picture 6">
            <a:extLst>
              <a:ext uri="{FF2B5EF4-FFF2-40B4-BE49-F238E27FC236}">
                <a16:creationId xmlns:a16="http://schemas.microsoft.com/office/drawing/2014/main" id="{F4FC57BF-FE43-45E9-AB48-2211FB68F7C1}"/>
              </a:ext>
            </a:extLst>
          </p:cNvPr>
          <p:cNvPicPr>
            <a:picLocks noChangeAspect="1"/>
          </p:cNvPicPr>
          <p:nvPr userDrawn="1"/>
        </p:nvPicPr>
        <p:blipFill>
          <a:blip r:embed="rId15"/>
          <a:stretch>
            <a:fillRect/>
          </a:stretch>
        </p:blipFill>
        <p:spPr>
          <a:xfrm>
            <a:off x="-70157"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8</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read poems and gather evidence of what inspired poets to write. As a class, we will analyze poems by William Carlos Williams. Then, we will work in expert groups to analyze poems by a selected poet. Students will use an internet search engine to fin</a:t>
            </a:r>
            <a:r>
              <a:rPr lang="en-US" sz="1400" dirty="0">
                <a:solidFill>
                  <a:schemeClr val="dk1"/>
                </a:solidFill>
              </a:rPr>
              <a:t>d</a:t>
            </a:r>
            <a:r>
              <a:rPr lang="en" sz="1400" dirty="0">
                <a:solidFill>
                  <a:schemeClr val="dk1"/>
                </a:solidFill>
              </a:rPr>
              <a:t> poems. In this lesson, the habit of character focus is on working to become an effective learner..</a:t>
            </a:r>
            <a:endParaRPr sz="1400" dirty="0">
              <a:solidFill>
                <a:schemeClr val="dk1"/>
              </a:solidFill>
            </a:endParaRPr>
          </a:p>
          <a:p>
            <a:pPr marL="0" lvl="1" indent="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describe what inspired my poet to write poetry using evidence from his or her poems.</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Reflecting on our Learning </a:t>
            </a:r>
            <a:endParaRPr/>
          </a:p>
        </p:txBody>
      </p:sp>
      <p:sp>
        <p:nvSpPr>
          <p:cNvPr id="196" name="Google Shape;196;p34"/>
          <p:cNvSpPr txBox="1">
            <a:spLocks noGrp="1"/>
          </p:cNvSpPr>
          <p:nvPr>
            <p:ph type="body" idx="1"/>
          </p:nvPr>
        </p:nvSpPr>
        <p:spPr>
          <a:xfrm>
            <a:off x="497750" y="1152475"/>
            <a:ext cx="8334900" cy="3416400"/>
          </a:xfrm>
          <a:prstGeom prst="rect">
            <a:avLst/>
          </a:prstGeom>
        </p:spPr>
        <p:txBody>
          <a:bodyPr spcFirstLastPara="1" wrap="square" lIns="91425" tIns="91425" rIns="91425" bIns="91425" anchor="t" anchorCtr="0">
            <a:noAutofit/>
          </a:bodyPr>
          <a:lstStyle/>
          <a:p>
            <a:pPr marL="457200" lvl="0" indent="-368300" rtl="0">
              <a:spcBef>
                <a:spcPts val="0"/>
              </a:spcBef>
              <a:spcAft>
                <a:spcPts val="0"/>
              </a:spcAft>
              <a:buClr>
                <a:schemeClr val="dk1"/>
              </a:buClr>
              <a:buSzPts val="2200"/>
              <a:buAutoNum type="arabicPeriod"/>
            </a:pPr>
            <a:r>
              <a:rPr lang="en" sz="2200" dirty="0">
                <a:solidFill>
                  <a:schemeClr val="dk1"/>
                </a:solidFill>
              </a:rPr>
              <a:t>Use the Thumb-O-Meter to reflect on your progress toward today’s  learning target.</a:t>
            </a:r>
          </a:p>
          <a:p>
            <a:pPr lvl="1" indent="-368300">
              <a:buClr>
                <a:schemeClr val="dk1"/>
              </a:buClr>
              <a:buSzPct val="100000"/>
            </a:pPr>
            <a:r>
              <a:rPr lang="en" sz="2200" dirty="0">
                <a:solidFill>
                  <a:schemeClr val="dk1"/>
                </a:solidFill>
              </a:rPr>
              <a:t>I can describe what inspired my poet to write poetry using evidence from his or her poems.</a:t>
            </a:r>
          </a:p>
          <a:p>
            <a:pPr marL="603250" indent="-514350">
              <a:buClr>
                <a:schemeClr val="dk1"/>
              </a:buClr>
              <a:buSzPct val="100000"/>
              <a:buFont typeface="+mj-lt"/>
              <a:buAutoNum type="arabicPeriod"/>
            </a:pPr>
            <a:endParaRPr lang="en" sz="2200" dirty="0">
              <a:solidFill>
                <a:schemeClr val="dk1"/>
              </a:solidFill>
            </a:endParaRPr>
          </a:p>
          <a:p>
            <a:pPr marL="603250" indent="-514350">
              <a:buClr>
                <a:schemeClr val="dk1"/>
              </a:buClr>
              <a:buSzPct val="100000"/>
              <a:buFont typeface="+mj-lt"/>
              <a:buAutoNum type="arabicPeriod"/>
            </a:pPr>
            <a:r>
              <a:rPr lang="en" sz="2200" dirty="0">
                <a:solidFill>
                  <a:schemeClr val="dk1"/>
                </a:solidFill>
              </a:rPr>
              <a:t>Now, use the Thumb-O-Meter to assess how well you think you collaborated with your group and took initiative.  </a:t>
            </a:r>
            <a:endParaRPr sz="2200" dirty="0">
              <a:solidFill>
                <a:schemeClr val="dk1"/>
              </a:solidFill>
            </a:endParaRPr>
          </a:p>
          <a:p>
            <a:pPr marL="0" lvl="0" indent="0" rtl="0">
              <a:spcBef>
                <a:spcPts val="0"/>
              </a:spcBef>
              <a:spcAft>
                <a:spcPts val="0"/>
              </a:spcAft>
              <a:buNone/>
            </a:pPr>
            <a:endParaRPr dirty="0">
              <a:solidFill>
                <a:schemeClr val="dk1"/>
              </a:solidFill>
            </a:endParaRPr>
          </a:p>
        </p:txBody>
      </p:sp>
      <p:pic>
        <p:nvPicPr>
          <p:cNvPr id="197" name="Google Shape;197;p34"/>
          <p:cNvPicPr preferRelativeResize="0"/>
          <p:nvPr/>
        </p:nvPicPr>
        <p:blipFill>
          <a:blip r:embed="rId3">
            <a:alphaModFix/>
          </a:blip>
          <a:stretch>
            <a:fillRect/>
          </a:stretch>
        </p:blipFill>
        <p:spPr>
          <a:xfrm>
            <a:off x="8251371" y="4390824"/>
            <a:ext cx="580929" cy="457852"/>
          </a:xfrm>
          <a:prstGeom prst="rect">
            <a:avLst/>
          </a:prstGeom>
          <a:noFill/>
          <a:ln>
            <a:noFill/>
          </a:ln>
        </p:spPr>
      </p:pic>
      <p:pic>
        <p:nvPicPr>
          <p:cNvPr id="198" name="Google Shape;198;p34"/>
          <p:cNvPicPr preferRelativeResize="0"/>
          <p:nvPr/>
        </p:nvPicPr>
        <p:blipFill>
          <a:blip r:embed="rId4">
            <a:alphaModFix/>
          </a:blip>
          <a:stretch>
            <a:fillRect/>
          </a:stretch>
        </p:blipFill>
        <p:spPr>
          <a:xfrm>
            <a:off x="7714826" y="4434745"/>
            <a:ext cx="507769" cy="4251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Sharing our work </a:t>
            </a:r>
            <a:endParaRPr/>
          </a:p>
        </p:txBody>
      </p:sp>
      <p:sp>
        <p:nvSpPr>
          <p:cNvPr id="204" name="Google Shape;204;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61950" rtl="0">
              <a:spcBef>
                <a:spcPts val="0"/>
              </a:spcBef>
              <a:spcAft>
                <a:spcPts val="0"/>
              </a:spcAft>
              <a:buSzPts val="2100"/>
              <a:buAutoNum type="arabicPeriod"/>
            </a:pPr>
            <a:r>
              <a:rPr lang="en" sz="2100" dirty="0"/>
              <a:t>Take out your </a:t>
            </a:r>
            <a:r>
              <a:rPr lang="en" sz="2100" b="1" dirty="0"/>
              <a:t>Close Read Note-catcher: Expert Group Poet</a:t>
            </a:r>
            <a:r>
              <a:rPr lang="en" sz="2100" dirty="0"/>
              <a:t>. </a:t>
            </a:r>
            <a:endParaRPr sz="2100" dirty="0"/>
          </a:p>
          <a:p>
            <a:pPr marL="457200" lvl="0" indent="-361950" rtl="0">
              <a:spcBef>
                <a:spcPts val="0"/>
              </a:spcBef>
              <a:spcAft>
                <a:spcPts val="0"/>
              </a:spcAft>
              <a:buSzPts val="2100"/>
              <a:buAutoNum type="arabicPeriod"/>
            </a:pPr>
            <a:r>
              <a:rPr lang="en" sz="2100" dirty="0"/>
              <a:t>You are going to share evidence of what inspired your expert group’s poet using the Back-to-Back and Face-to-Face protocol. </a:t>
            </a:r>
            <a:endParaRPr sz="2100" dirty="0"/>
          </a:p>
          <a:p>
            <a:pPr marL="457200" lvl="0" indent="-361950" rtl="0">
              <a:spcBef>
                <a:spcPts val="0"/>
              </a:spcBef>
              <a:spcAft>
                <a:spcPts val="0"/>
              </a:spcAft>
              <a:buSzPts val="2100"/>
              <a:buAutoNum type="arabicPeriod"/>
            </a:pPr>
            <a:r>
              <a:rPr lang="en" sz="2100" dirty="0"/>
              <a:t>When your teacher directs you to do so, answer these questions with your partner: </a:t>
            </a:r>
            <a:endParaRPr sz="2100" dirty="0"/>
          </a:p>
          <a:p>
            <a:pPr marL="914400" lvl="1" indent="-361950" rtl="0">
              <a:spcBef>
                <a:spcPts val="0"/>
              </a:spcBef>
              <a:spcAft>
                <a:spcPts val="0"/>
              </a:spcAft>
              <a:buSzPts val="2100"/>
              <a:buAutoNum type="alphaLcPeriod"/>
            </a:pPr>
            <a:r>
              <a:rPr lang="en" sz="2100" dirty="0"/>
              <a:t>What inspired your expert group’s poet?</a:t>
            </a:r>
            <a:endParaRPr sz="2100" dirty="0"/>
          </a:p>
          <a:p>
            <a:pPr marL="914400" lvl="1" indent="-361950" rtl="0">
              <a:spcBef>
                <a:spcPts val="0"/>
              </a:spcBef>
              <a:spcAft>
                <a:spcPts val="0"/>
              </a:spcAft>
              <a:buSzPts val="2100"/>
              <a:buAutoNum type="alphaLcPeriod"/>
            </a:pPr>
            <a:r>
              <a:rPr lang="en" sz="2100" dirty="0"/>
              <a:t>What evidence do you see of this in his or her poetry?</a:t>
            </a:r>
            <a:endParaRPr sz="2100" dirty="0"/>
          </a:p>
          <a:p>
            <a:pPr marL="914400" lvl="1" indent="-361950" rtl="0">
              <a:spcBef>
                <a:spcPts val="0"/>
              </a:spcBef>
              <a:spcAft>
                <a:spcPts val="0"/>
              </a:spcAft>
              <a:buSzPts val="2100"/>
              <a:buAutoNum type="alphaLcPeriod"/>
            </a:pPr>
            <a:r>
              <a:rPr lang="en" sz="2100" dirty="0"/>
              <a:t>Can you give an example?</a:t>
            </a:r>
            <a:endParaRPr sz="2100" dirty="0"/>
          </a:p>
          <a:p>
            <a:pPr marL="457200" lvl="0" indent="-361950" rtl="0">
              <a:spcBef>
                <a:spcPts val="0"/>
              </a:spcBef>
              <a:spcAft>
                <a:spcPts val="0"/>
              </a:spcAft>
              <a:buSzPts val="2100"/>
              <a:buAutoNum type="arabicPeriod"/>
            </a:pPr>
            <a:r>
              <a:rPr lang="en" sz="2100" dirty="0"/>
              <a:t>Repeat this process with a new partner. </a:t>
            </a:r>
            <a:endParaRPr sz="2100" dirty="0"/>
          </a:p>
        </p:txBody>
      </p:sp>
      <p:pic>
        <p:nvPicPr>
          <p:cNvPr id="205" name="Google Shape;205;p35"/>
          <p:cNvPicPr preferRelativeResize="0"/>
          <p:nvPr/>
        </p:nvPicPr>
        <p:blipFill>
          <a:blip r:embed="rId3">
            <a:alphaModFix/>
          </a:blip>
          <a:stretch>
            <a:fillRect/>
          </a:stretch>
        </p:blipFill>
        <p:spPr>
          <a:xfrm>
            <a:off x="8317043" y="4408713"/>
            <a:ext cx="620129" cy="5239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11" name="Google Shape;211;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76200" lvl="0" indent="0">
              <a:spcBef>
                <a:spcPts val="0"/>
              </a:spcBef>
              <a:spcAft>
                <a:spcPts val="0"/>
              </a:spcAft>
              <a:buSzPts val="2400"/>
              <a:buNone/>
            </a:pPr>
            <a:r>
              <a:rPr lang="en" sz="2400" dirty="0"/>
              <a:t>Accountable Research Reading. Select a prompt and respond in the front of your independent reading journal. </a:t>
            </a:r>
            <a:endParaRPr sz="2400" dirty="0"/>
          </a:p>
          <a:p>
            <a:pPr marL="0" lvl="0" indent="0" rtl="0">
              <a:spcBef>
                <a:spcPts val="0"/>
              </a:spcBef>
              <a:spcAft>
                <a:spcPts val="0"/>
              </a:spcAft>
              <a:buNone/>
            </a:pPr>
            <a:endParaRPr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18" name="Google Shape;218;p37"/>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19" name="Google Shape;219;p37"/>
          <p:cNvGraphicFramePr/>
          <p:nvPr/>
        </p:nvGraphicFramePr>
        <p:xfrm>
          <a:off x="773775" y="3463850"/>
          <a:ext cx="7239000" cy="1471550"/>
        </p:xfrm>
        <a:graphic>
          <a:graphicData uri="http://schemas.openxmlformats.org/drawingml/2006/table">
            <a:tbl>
              <a:tblPr>
                <a:noFill/>
                <a:tableStyleId>{7184EC3B-E492-4C1E-A16D-FA9DB4FD48EE}</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8</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86000" y="1306800"/>
            <a:ext cx="7427100" cy="36879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8: </a:t>
            </a:r>
            <a:r>
              <a:rPr lang="en">
                <a:solidFill>
                  <a:schemeClr val="dk1"/>
                </a:solidFill>
              </a:rPr>
              <a:t>Materials and Student Pairings</a:t>
            </a:r>
            <a:endParaRPr>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a:solidFill>
                  <a:schemeClr val="dk1"/>
                </a:solidFill>
              </a:rPr>
              <a:t>Anchor Charts from previous lessons (see Notes)</a:t>
            </a:r>
            <a:endParaRPr sz="1400">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Informative Essay Prompt: What Inspires Poets? </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“The Red Wheelbarrow”</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“This Is Just to Say” </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“Children’s Games II” </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Expert group poet biographies </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Close Read Note-catcher: Expert Group Poet </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Device </a:t>
            </a:r>
            <a:r>
              <a:rPr lang="en" sz="1400">
                <a:solidFill>
                  <a:schemeClr val="dk1"/>
                </a:solidFill>
              </a:rPr>
              <a:t>(one per student; see Technology and Multimedia)</a:t>
            </a:r>
            <a:endParaRPr sz="1400">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Expert group poems </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Close Read Note-catcher: Expert Group Poet </a:t>
            </a:r>
            <a:endParaRPr sz="1400" b="1">
              <a:solidFill>
                <a:schemeClr val="dk1"/>
              </a:solidFill>
            </a:endParaRPr>
          </a:p>
          <a:p>
            <a:pPr marL="457200" lvl="0" indent="-317500" rtl="0">
              <a:lnSpc>
                <a:spcPct val="115000"/>
              </a:lnSpc>
              <a:spcBef>
                <a:spcPts val="0"/>
              </a:spcBef>
              <a:spcAft>
                <a:spcPts val="0"/>
              </a:spcAft>
              <a:buClr>
                <a:schemeClr val="dk1"/>
              </a:buClr>
              <a:buSzPts val="1400"/>
              <a:buFont typeface="Century Gothic"/>
              <a:buChar char="●"/>
            </a:pPr>
            <a:r>
              <a:rPr lang="en" sz="1400" b="1">
                <a:solidFill>
                  <a:schemeClr val="dk1"/>
                </a:solidFill>
              </a:rPr>
              <a:t>What Inspires Poets to Write Poetry? note-catcher </a:t>
            </a:r>
            <a:endParaRPr sz="1400" b="1">
              <a:solidFill>
                <a:schemeClr val="dk1"/>
              </a:solidFill>
            </a:endParaRPr>
          </a:p>
          <a:p>
            <a:pPr marL="457200" lvl="0" indent="0" rtl="0">
              <a:lnSpc>
                <a:spcPct val="115000"/>
              </a:lnSpc>
              <a:spcBef>
                <a:spcPts val="0"/>
              </a:spcBef>
              <a:spcAft>
                <a:spcPts val="0"/>
              </a:spcAft>
              <a:buNone/>
            </a:pPr>
            <a:endParaRPr sz="12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8</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8: </a:t>
            </a:r>
            <a:r>
              <a:rPr lang="en" dirty="0">
                <a:solidFill>
                  <a:schemeClr val="dk1"/>
                </a:solidFill>
              </a:rPr>
              <a:t>Pre-reading and Protocols</a:t>
            </a:r>
            <a:endParaRPr dirty="0">
              <a:solidFill>
                <a:schemeClr val="dk1"/>
              </a:solidFill>
            </a:endParaRPr>
          </a:p>
          <a:p>
            <a:pPr marL="457200" lvl="0" indent="-368300" rtl="0">
              <a:lnSpc>
                <a:spcPct val="115000"/>
              </a:lnSpc>
              <a:spcBef>
                <a:spcPts val="0"/>
              </a:spcBef>
              <a:spcAft>
                <a:spcPts val="0"/>
              </a:spcAft>
              <a:buClr>
                <a:schemeClr val="dk1"/>
              </a:buClr>
              <a:buSzPct val="100000"/>
              <a:buFont typeface="Century Gothic"/>
              <a:buChar char="●"/>
            </a:pPr>
            <a:r>
              <a:rPr lang="en" sz="2000" dirty="0">
                <a:solidFill>
                  <a:schemeClr val="dk1"/>
                </a:solidFill>
              </a:rPr>
              <a:t>The following poems for display: “The Red Wheelbarrow,” “This Is Just to Say,” and “Children’s Games II.” These poems can be found on the inside front and back covers of </a:t>
            </a:r>
            <a:r>
              <a:rPr lang="en" sz="2000" i="1" dirty="0">
                <a:solidFill>
                  <a:schemeClr val="dk1"/>
                </a:solidFill>
              </a:rPr>
              <a:t>A River of Words</a:t>
            </a:r>
            <a:r>
              <a:rPr lang="en" sz="2000" dirty="0">
                <a:solidFill>
                  <a:schemeClr val="dk1"/>
                </a:solidFill>
              </a:rPr>
              <a:t>.</a:t>
            </a:r>
            <a:endParaRPr sz="2000" dirty="0">
              <a:solidFill>
                <a:schemeClr val="dk1"/>
              </a:solidFill>
            </a:endParaRPr>
          </a:p>
          <a:p>
            <a:pPr marL="457200" lvl="0" indent="-368300" rtl="0">
              <a:spcBef>
                <a:spcPts val="0"/>
              </a:spcBef>
              <a:spcAft>
                <a:spcPts val="0"/>
              </a:spcAft>
              <a:buClr>
                <a:schemeClr val="dk1"/>
              </a:buClr>
              <a:buSzPct val="100000"/>
              <a:buFont typeface="Century Gothic"/>
              <a:buChar char="●"/>
            </a:pPr>
            <a:r>
              <a:rPr lang="en" sz="2000" dirty="0">
                <a:solidFill>
                  <a:schemeClr val="dk1"/>
                </a:solidFill>
              </a:rPr>
              <a:t>Technology necessary for each student to research and read his or her expert group poet’s poems.</a:t>
            </a:r>
            <a:endParaRPr sz="2000" dirty="0">
              <a:solidFill>
                <a:schemeClr val="dk1"/>
              </a:solidFill>
            </a:endParaRPr>
          </a:p>
          <a:p>
            <a:pPr marL="457200" lvl="0" indent="-368300" rtl="0">
              <a:spcBef>
                <a:spcPts val="0"/>
              </a:spcBef>
              <a:spcAft>
                <a:spcPts val="0"/>
              </a:spcAft>
              <a:buClr>
                <a:schemeClr val="dk1"/>
              </a:buClr>
              <a:buSzPct val="100000"/>
              <a:buFont typeface="Arial"/>
              <a:buChar char="●"/>
            </a:pPr>
            <a:r>
              <a:rPr lang="en" sz="2000" dirty="0">
                <a:solidFill>
                  <a:schemeClr val="dk1"/>
                </a:solidFill>
              </a:rPr>
              <a:t>Review the Thumb-O-Meter and Back-To-Back and Face-to-Face protocols.</a:t>
            </a:r>
            <a:endParaRPr sz="2000" dirty="0">
              <a:solidFill>
                <a:schemeClr val="dk1"/>
              </a:solidFill>
            </a:endParaRPr>
          </a:p>
          <a:p>
            <a:pPr marL="0" lvl="0" indent="0" rtl="0">
              <a:lnSpc>
                <a:spcPct val="90000"/>
              </a:lnSpc>
              <a:spcBef>
                <a:spcPts val="1000"/>
              </a:spcBef>
              <a:spcAft>
                <a:spcPts val="0"/>
              </a:spcAft>
              <a:buNone/>
            </a:pPr>
            <a:endParaRPr sz="2200" dirty="0">
              <a:solidFill>
                <a:schemeClr val="dk1"/>
              </a:solidFill>
            </a:endParaRPr>
          </a:p>
        </p:txBody>
      </p:sp>
      <p:pic>
        <p:nvPicPr>
          <p:cNvPr id="143" name="Google Shape;143;p27"/>
          <p:cNvPicPr preferRelativeResize="0"/>
          <p:nvPr/>
        </p:nvPicPr>
        <p:blipFill>
          <a:blip r:embed="rId3">
            <a:alphaModFix/>
          </a:blip>
          <a:stretch>
            <a:fillRect/>
          </a:stretch>
        </p:blipFill>
        <p:spPr>
          <a:xfrm>
            <a:off x="5900050" y="4348850"/>
            <a:ext cx="590550" cy="676275"/>
          </a:xfrm>
          <a:prstGeom prst="rect">
            <a:avLst/>
          </a:prstGeom>
          <a:noFill/>
          <a:ln>
            <a:noFill/>
          </a:ln>
        </p:spPr>
      </p:pic>
      <p:pic>
        <p:nvPicPr>
          <p:cNvPr id="144" name="Google Shape;144;p27"/>
          <p:cNvPicPr preferRelativeResize="0"/>
          <p:nvPr/>
        </p:nvPicPr>
        <p:blipFill>
          <a:blip r:embed="rId4">
            <a:alphaModFix/>
          </a:blip>
          <a:stretch>
            <a:fillRect/>
          </a:stretch>
        </p:blipFill>
        <p:spPr>
          <a:xfrm>
            <a:off x="4693675" y="4391703"/>
            <a:ext cx="590550" cy="590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8</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7CEA266E-CCBE-44CC-8E31-145AE11F1844}"/>
              </a:ext>
            </a:extLst>
          </p:cNvPr>
          <p:cNvPicPr>
            <a:picLocks noChangeAspect="1"/>
          </p:cNvPicPr>
          <p:nvPr/>
        </p:nvPicPr>
        <p:blipFill>
          <a:blip r:embed="rId3"/>
          <a:stretch>
            <a:fillRect/>
          </a:stretch>
        </p:blipFill>
        <p:spPr>
          <a:xfrm>
            <a:off x="3674362" y="247706"/>
            <a:ext cx="1795275" cy="82510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6" name="Google Shape;156;p29"/>
          <p:cNvSpPr txBox="1">
            <a:spLocks noGrp="1"/>
          </p:cNvSpPr>
          <p:nvPr>
            <p:ph type="body" idx="1"/>
          </p:nvPr>
        </p:nvSpPr>
        <p:spPr>
          <a:xfrm>
            <a:off x="552600" y="1152475"/>
            <a:ext cx="8044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dirty="0">
                <a:solidFill>
                  <a:schemeClr val="dk1"/>
                </a:solidFill>
              </a:rPr>
              <a:t>Welcome back to our continuing study of poetry! </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0" lvl="0" indent="0">
              <a:spcBef>
                <a:spcPts val="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You will </a:t>
            </a:r>
            <a:r>
              <a:rPr lang="en" sz="1100" dirty="0">
                <a:solidFill>
                  <a:schemeClr val="dk1"/>
                </a:solidFill>
                <a:latin typeface="Arial"/>
                <a:ea typeface="Arial"/>
                <a:cs typeface="Arial"/>
                <a:sym typeface="Arial"/>
              </a:rPr>
              <a:t> </a:t>
            </a:r>
            <a:r>
              <a:rPr lang="en" dirty="0">
                <a:solidFill>
                  <a:schemeClr val="dk1"/>
                </a:solidFill>
              </a:rPr>
              <a:t>read poems and gather evidence of what inspired poets to write.</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As a class, we will analyze poems by William Carlos Williams.</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Then, you will work in your expert groups to analyze poems by your group’s selected poet.</a:t>
            </a:r>
            <a:endParaRPr dirty="0">
              <a:solidFill>
                <a:schemeClr val="dk1"/>
              </a:solidFill>
            </a:endParaRPr>
          </a:p>
          <a:p>
            <a:pPr marL="457200" lvl="0" indent="0" rtl="0">
              <a:spcBef>
                <a:spcPts val="0"/>
              </a:spcBef>
              <a:spcAft>
                <a:spcPts val="0"/>
              </a:spcAft>
              <a:buNone/>
            </a:pPr>
            <a:endParaRPr dirty="0">
              <a:solidFill>
                <a:schemeClr val="dk1"/>
              </a:solidFill>
            </a:endParaRPr>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Our Learning Targets</a:t>
            </a:r>
            <a:endParaRPr/>
          </a:p>
        </p:txBody>
      </p:sp>
      <p:sp>
        <p:nvSpPr>
          <p:cNvPr id="162" name="Google Shape;162;p30"/>
          <p:cNvSpPr txBox="1">
            <a:spLocks noGrp="1"/>
          </p:cNvSpPr>
          <p:nvPr>
            <p:ph type="body" idx="1"/>
          </p:nvPr>
        </p:nvSpPr>
        <p:spPr>
          <a:xfrm>
            <a:off x="3640300" y="1152475"/>
            <a:ext cx="5192100" cy="34164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describe what inspired my poet to write poetry using evidence from his or her poems.  </a:t>
            </a:r>
            <a:endParaRPr>
              <a:solidFill>
                <a:schemeClr val="dk1"/>
              </a:solidFill>
            </a:endParaRPr>
          </a:p>
          <a:p>
            <a:pPr marL="457200" lvl="0" indent="0" rtl="0">
              <a:lnSpc>
                <a:spcPct val="90000"/>
              </a:lnSpc>
              <a:spcBef>
                <a:spcPts val="1000"/>
              </a:spcBef>
              <a:spcAft>
                <a:spcPts val="0"/>
              </a:spcAft>
              <a:buNone/>
            </a:pPr>
            <a:endParaRPr/>
          </a:p>
        </p:txBody>
      </p:sp>
      <p:pic>
        <p:nvPicPr>
          <p:cNvPr id="163" name="Google Shape;163;p30"/>
          <p:cNvPicPr preferRelativeResize="0"/>
          <p:nvPr/>
        </p:nvPicPr>
        <p:blipFill>
          <a:blip r:embed="rId3">
            <a:alphaModFix/>
          </a:blip>
          <a:stretch>
            <a:fillRect/>
          </a:stretch>
        </p:blipFill>
        <p:spPr>
          <a:xfrm>
            <a:off x="8194327" y="4457174"/>
            <a:ext cx="638073" cy="516100"/>
          </a:xfrm>
          <a:prstGeom prst="rect">
            <a:avLst/>
          </a:prstGeom>
          <a:noFill/>
          <a:ln>
            <a:noFill/>
          </a:ln>
        </p:spPr>
      </p:pic>
      <p:pic>
        <p:nvPicPr>
          <p:cNvPr id="164" name="Google Shape;164;p30"/>
          <p:cNvPicPr preferRelativeResize="0"/>
          <p:nvPr/>
        </p:nvPicPr>
        <p:blipFill>
          <a:blip r:embed="rId4">
            <a:alphaModFix/>
          </a:blip>
          <a:stretch>
            <a:fillRect/>
          </a:stretch>
        </p:blipFill>
        <p:spPr>
          <a:xfrm>
            <a:off x="570561" y="1298824"/>
            <a:ext cx="2686050" cy="3416400"/>
          </a:xfrm>
          <a:prstGeom prst="rect">
            <a:avLst/>
          </a:prstGeom>
          <a:noFill/>
          <a:ln w="19050" cap="flat" cmpd="sng">
            <a:solidFill>
              <a:srgbClr val="000000"/>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to Gather Evidence </a:t>
            </a:r>
            <a:endParaRPr/>
          </a:p>
        </p:txBody>
      </p:sp>
      <p:sp>
        <p:nvSpPr>
          <p:cNvPr id="170" name="Google Shape;170;p31"/>
          <p:cNvSpPr txBox="1">
            <a:spLocks noGrp="1"/>
          </p:cNvSpPr>
          <p:nvPr>
            <p:ph type="body" idx="1"/>
          </p:nvPr>
        </p:nvSpPr>
        <p:spPr>
          <a:xfrm>
            <a:off x="247150" y="1065750"/>
            <a:ext cx="8121900" cy="3948300"/>
          </a:xfrm>
          <a:prstGeom prst="rect">
            <a:avLst/>
          </a:prstGeom>
        </p:spPr>
        <p:txBody>
          <a:bodyPr spcFirstLastPara="1" wrap="square" lIns="91425" tIns="91425" rIns="91425" bIns="91425" anchor="t" anchorCtr="0">
            <a:noAutofit/>
          </a:bodyPr>
          <a:lstStyle/>
          <a:p>
            <a:pPr marL="3657600" lvl="0" indent="-342900" rtl="0">
              <a:spcBef>
                <a:spcPts val="0"/>
              </a:spcBef>
              <a:spcAft>
                <a:spcPts val="0"/>
              </a:spcAft>
              <a:buSzPts val="1800"/>
              <a:buAutoNum type="arabicPeriod"/>
            </a:pPr>
            <a:r>
              <a:rPr lang="en"/>
              <a:t>What characteristics of poetry did this poem have?</a:t>
            </a:r>
            <a:endParaRPr/>
          </a:p>
          <a:p>
            <a:pPr marL="3657600" lvl="0" indent="-342900" rtl="0">
              <a:spcBef>
                <a:spcPts val="0"/>
              </a:spcBef>
              <a:spcAft>
                <a:spcPts val="0"/>
              </a:spcAft>
              <a:buSzPts val="1800"/>
              <a:buAutoNum type="arabicPeriod"/>
            </a:pPr>
            <a:r>
              <a:rPr lang="en"/>
              <a:t>What is this poem about?</a:t>
            </a:r>
            <a:endParaRPr/>
          </a:p>
          <a:p>
            <a:pPr marL="3657600" lvl="0" indent="-342900" rtl="0">
              <a:spcBef>
                <a:spcPts val="0"/>
              </a:spcBef>
              <a:spcAft>
                <a:spcPts val="0"/>
              </a:spcAft>
              <a:buSzPts val="1800"/>
              <a:buAutoNum type="arabicPeriod"/>
            </a:pPr>
            <a:r>
              <a:rPr lang="en"/>
              <a:t>What evidence do you see in this poem of what inspired William Carlos Williams?</a:t>
            </a:r>
            <a:endParaRPr/>
          </a:p>
        </p:txBody>
      </p:sp>
      <p:pic>
        <p:nvPicPr>
          <p:cNvPr id="171" name="Google Shape;171;p31"/>
          <p:cNvPicPr preferRelativeResize="0"/>
          <p:nvPr/>
        </p:nvPicPr>
        <p:blipFill>
          <a:blip r:embed="rId3">
            <a:alphaModFix/>
          </a:blip>
          <a:stretch>
            <a:fillRect/>
          </a:stretch>
        </p:blipFill>
        <p:spPr>
          <a:xfrm>
            <a:off x="5927150" y="2571738"/>
            <a:ext cx="1711961" cy="2187125"/>
          </a:xfrm>
          <a:prstGeom prst="rect">
            <a:avLst/>
          </a:prstGeom>
          <a:noFill/>
          <a:ln w="9525" cap="flat" cmpd="sng">
            <a:solidFill>
              <a:srgbClr val="000000"/>
            </a:solidFill>
            <a:prstDash val="solid"/>
            <a:round/>
            <a:headEnd type="none" w="sm" len="sm"/>
            <a:tailEnd type="none" w="sm" len="sm"/>
          </a:ln>
        </p:spPr>
      </p:pic>
      <p:pic>
        <p:nvPicPr>
          <p:cNvPr id="172" name="Google Shape;172;p31"/>
          <p:cNvPicPr preferRelativeResize="0"/>
          <p:nvPr/>
        </p:nvPicPr>
        <p:blipFill>
          <a:blip r:embed="rId4">
            <a:alphaModFix/>
          </a:blip>
          <a:stretch>
            <a:fillRect/>
          </a:stretch>
        </p:blipFill>
        <p:spPr>
          <a:xfrm>
            <a:off x="3421213" y="2956364"/>
            <a:ext cx="2301575" cy="1836861"/>
          </a:xfrm>
          <a:prstGeom prst="rect">
            <a:avLst/>
          </a:prstGeom>
          <a:noFill/>
          <a:ln w="9525" cap="flat" cmpd="sng">
            <a:solidFill>
              <a:srgbClr val="000000"/>
            </a:solidFill>
            <a:prstDash val="solid"/>
            <a:round/>
            <a:headEnd type="none" w="sm" len="sm"/>
            <a:tailEnd type="none" w="sm" len="sm"/>
          </a:ln>
        </p:spPr>
      </p:pic>
      <p:pic>
        <p:nvPicPr>
          <p:cNvPr id="173" name="Google Shape;173;p31"/>
          <p:cNvPicPr preferRelativeResize="0"/>
          <p:nvPr/>
        </p:nvPicPr>
        <p:blipFill>
          <a:blip r:embed="rId5">
            <a:alphaModFix/>
          </a:blip>
          <a:stretch>
            <a:fillRect/>
          </a:stretch>
        </p:blipFill>
        <p:spPr>
          <a:xfrm>
            <a:off x="311698" y="1529375"/>
            <a:ext cx="2905149" cy="326384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to Gather Evidence </a:t>
            </a:r>
            <a:endParaRPr/>
          </a:p>
        </p:txBody>
      </p:sp>
      <p:pic>
        <p:nvPicPr>
          <p:cNvPr id="179" name="Google Shape;179;p32"/>
          <p:cNvPicPr preferRelativeResize="0"/>
          <p:nvPr/>
        </p:nvPicPr>
        <p:blipFill>
          <a:blip r:embed="rId3">
            <a:alphaModFix/>
          </a:blip>
          <a:stretch>
            <a:fillRect/>
          </a:stretch>
        </p:blipFill>
        <p:spPr>
          <a:xfrm>
            <a:off x="144600" y="1366369"/>
            <a:ext cx="2693000" cy="3205631"/>
          </a:xfrm>
          <a:prstGeom prst="rect">
            <a:avLst/>
          </a:prstGeom>
          <a:noFill/>
          <a:ln w="9525" cap="flat" cmpd="sng">
            <a:solidFill>
              <a:srgbClr val="000000"/>
            </a:solidFill>
            <a:prstDash val="solid"/>
            <a:round/>
            <a:headEnd type="none" w="sm" len="sm"/>
            <a:tailEnd type="none" w="sm" len="sm"/>
          </a:ln>
        </p:spPr>
      </p:pic>
      <p:pic>
        <p:nvPicPr>
          <p:cNvPr id="180" name="Google Shape;180;p32"/>
          <p:cNvPicPr preferRelativeResize="0"/>
          <p:nvPr/>
        </p:nvPicPr>
        <p:blipFill>
          <a:blip r:embed="rId4">
            <a:alphaModFix/>
          </a:blip>
          <a:stretch>
            <a:fillRect/>
          </a:stretch>
        </p:blipFill>
        <p:spPr>
          <a:xfrm>
            <a:off x="2962344" y="1366369"/>
            <a:ext cx="3084400" cy="2570513"/>
          </a:xfrm>
          <a:prstGeom prst="rect">
            <a:avLst/>
          </a:prstGeom>
          <a:noFill/>
          <a:ln w="9525" cap="flat" cmpd="sng">
            <a:solidFill>
              <a:srgbClr val="000000"/>
            </a:solidFill>
            <a:prstDash val="solid"/>
            <a:round/>
            <a:headEnd type="none" w="sm" len="sm"/>
            <a:tailEnd type="none" w="sm" len="sm"/>
          </a:ln>
        </p:spPr>
      </p:pic>
      <p:pic>
        <p:nvPicPr>
          <p:cNvPr id="181" name="Google Shape;181;p32"/>
          <p:cNvPicPr preferRelativeResize="0"/>
          <p:nvPr/>
        </p:nvPicPr>
        <p:blipFill>
          <a:blip r:embed="rId5">
            <a:alphaModFix/>
          </a:blip>
          <a:stretch>
            <a:fillRect/>
          </a:stretch>
        </p:blipFill>
        <p:spPr>
          <a:xfrm>
            <a:off x="6306400" y="1156779"/>
            <a:ext cx="2278025" cy="36500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Expert Group Poet</a:t>
            </a:r>
            <a:endParaRPr/>
          </a:p>
        </p:txBody>
      </p:sp>
      <p:sp>
        <p:nvSpPr>
          <p:cNvPr id="187" name="Google Shape;187;p33"/>
          <p:cNvSpPr txBox="1">
            <a:spLocks noGrp="1"/>
          </p:cNvSpPr>
          <p:nvPr>
            <p:ph type="body" idx="1"/>
          </p:nvPr>
        </p:nvSpPr>
        <p:spPr>
          <a:xfrm>
            <a:off x="3080657" y="1004675"/>
            <a:ext cx="5751693" cy="3564300"/>
          </a:xfrm>
          <a:prstGeom prst="rect">
            <a:avLst/>
          </a:prstGeom>
        </p:spPr>
        <p:txBody>
          <a:bodyPr spcFirstLastPara="1" wrap="square" lIns="91425" tIns="91425" rIns="91425" bIns="91425" anchor="t" anchorCtr="0">
            <a:noAutofit/>
          </a:bodyPr>
          <a:lstStyle/>
          <a:p>
            <a:pPr marL="914400" lvl="0" indent="-317500" rtl="0">
              <a:lnSpc>
                <a:spcPct val="115000"/>
              </a:lnSpc>
              <a:spcBef>
                <a:spcPts val="0"/>
              </a:spcBef>
              <a:spcAft>
                <a:spcPts val="0"/>
              </a:spcAft>
              <a:buClr>
                <a:schemeClr val="dk1"/>
              </a:buClr>
              <a:buSzPts val="1400"/>
              <a:buFont typeface="Century Gothic"/>
              <a:buAutoNum type="arabicPeriod"/>
            </a:pPr>
            <a:r>
              <a:rPr lang="en" sz="1400" dirty="0">
                <a:solidFill>
                  <a:schemeClr val="dk1"/>
                </a:solidFill>
              </a:rPr>
              <a:t>As a group, use a search engine to find poems by your expert group poet.</a:t>
            </a:r>
            <a:endParaRPr sz="1400" dirty="0">
              <a:solidFill>
                <a:schemeClr val="dk1"/>
              </a:solidFill>
            </a:endParaRPr>
          </a:p>
          <a:p>
            <a:pPr marL="914400" lvl="0" indent="-317500" rtl="0">
              <a:lnSpc>
                <a:spcPct val="115000"/>
              </a:lnSpc>
              <a:spcBef>
                <a:spcPts val="0"/>
              </a:spcBef>
              <a:spcAft>
                <a:spcPts val="0"/>
              </a:spcAft>
              <a:buClr>
                <a:schemeClr val="dk1"/>
              </a:buClr>
              <a:buSzPts val="1400"/>
              <a:buFont typeface="Century Gothic"/>
              <a:buAutoNum type="arabicPeriod"/>
            </a:pPr>
            <a:r>
              <a:rPr lang="en" sz="1400" dirty="0">
                <a:solidFill>
                  <a:schemeClr val="dk1"/>
                </a:solidFill>
              </a:rPr>
              <a:t>As a group, select a poem to read.</a:t>
            </a:r>
            <a:endParaRPr sz="1400" dirty="0">
              <a:solidFill>
                <a:schemeClr val="dk1"/>
              </a:solidFill>
            </a:endParaRPr>
          </a:p>
          <a:p>
            <a:pPr marL="914400" lvl="0" indent="-317500" rtl="0">
              <a:lnSpc>
                <a:spcPct val="115000"/>
              </a:lnSpc>
              <a:spcBef>
                <a:spcPts val="0"/>
              </a:spcBef>
              <a:spcAft>
                <a:spcPts val="0"/>
              </a:spcAft>
              <a:buClr>
                <a:schemeClr val="dk1"/>
              </a:buClr>
              <a:buSzPts val="1400"/>
              <a:buFont typeface="Century Gothic"/>
              <a:buAutoNum type="arabicPeriod"/>
            </a:pPr>
            <a:r>
              <a:rPr lang="en" sz="1400" dirty="0">
                <a:solidFill>
                  <a:schemeClr val="dk1"/>
                </a:solidFill>
              </a:rPr>
              <a:t>Chorally read the poem.</a:t>
            </a:r>
            <a:endParaRPr sz="1400" dirty="0">
              <a:solidFill>
                <a:schemeClr val="dk1"/>
              </a:solidFill>
            </a:endParaRPr>
          </a:p>
          <a:p>
            <a:pPr marL="914400" lvl="0" indent="-317500" rtl="0">
              <a:lnSpc>
                <a:spcPct val="115000"/>
              </a:lnSpc>
              <a:spcBef>
                <a:spcPts val="0"/>
              </a:spcBef>
              <a:spcAft>
                <a:spcPts val="0"/>
              </a:spcAft>
              <a:buClr>
                <a:schemeClr val="dk1"/>
              </a:buClr>
              <a:buSzPts val="1400"/>
              <a:buFont typeface="Century Gothic"/>
              <a:buAutoNum type="arabicPeriod"/>
            </a:pPr>
            <a:r>
              <a:rPr lang="en" sz="1400" dirty="0">
                <a:solidFill>
                  <a:schemeClr val="dk1"/>
                </a:solidFill>
              </a:rPr>
              <a:t> Discuss these questions with your group:</a:t>
            </a:r>
          </a:p>
          <a:p>
            <a:pPr marL="1371600" lvl="1">
              <a:lnSpc>
                <a:spcPct val="115000"/>
              </a:lnSpc>
              <a:buClr>
                <a:schemeClr val="dk1"/>
              </a:buClr>
            </a:pPr>
            <a:r>
              <a:rPr lang="en" dirty="0">
                <a:solidFill>
                  <a:schemeClr val="dk1"/>
                </a:solidFill>
              </a:rPr>
              <a:t>What characteristics of poetry does this poem have?</a:t>
            </a:r>
          </a:p>
          <a:p>
            <a:pPr marL="1371600" lvl="1">
              <a:lnSpc>
                <a:spcPct val="115000"/>
              </a:lnSpc>
              <a:buClr>
                <a:schemeClr val="dk1"/>
              </a:buClr>
            </a:pPr>
            <a:r>
              <a:rPr lang="en" dirty="0">
                <a:solidFill>
                  <a:schemeClr val="dk1"/>
                </a:solidFill>
              </a:rPr>
              <a:t>What is this poem about?</a:t>
            </a:r>
          </a:p>
          <a:p>
            <a:pPr marL="1371600" lvl="1">
              <a:lnSpc>
                <a:spcPct val="115000"/>
              </a:lnSpc>
              <a:buClr>
                <a:schemeClr val="dk1"/>
              </a:buClr>
            </a:pPr>
            <a:r>
              <a:rPr lang="en" dirty="0">
                <a:solidFill>
                  <a:schemeClr val="dk1"/>
                </a:solidFill>
              </a:rPr>
              <a:t>What evidence do you see in this poem of what inspired your expert group's poet?</a:t>
            </a:r>
            <a:endParaRPr dirty="0">
              <a:solidFill>
                <a:schemeClr val="dk1"/>
              </a:solidFill>
            </a:endParaRPr>
          </a:p>
          <a:p>
            <a:pPr marL="914400" lvl="0" indent="-317500" rtl="0">
              <a:lnSpc>
                <a:spcPct val="115000"/>
              </a:lnSpc>
              <a:spcBef>
                <a:spcPts val="0"/>
              </a:spcBef>
              <a:spcAft>
                <a:spcPts val="0"/>
              </a:spcAft>
              <a:buClr>
                <a:schemeClr val="dk1"/>
              </a:buClr>
              <a:buSzPts val="1400"/>
              <a:buFont typeface="Century Gothic"/>
              <a:buAutoNum type="arabicPeriod"/>
            </a:pPr>
            <a:r>
              <a:rPr lang="en" sz="1400" dirty="0">
                <a:solidFill>
                  <a:schemeClr val="dk1"/>
                </a:solidFill>
              </a:rPr>
              <a:t>Record your group's ideas in the "What evidence do you see of this in his/her poetry?" box on the Close Read Note-catcher: Expert Group Poet.</a:t>
            </a:r>
            <a:endParaRPr sz="1400" dirty="0">
              <a:solidFill>
                <a:schemeClr val="dk1"/>
              </a:solidFill>
            </a:endParaRPr>
          </a:p>
          <a:p>
            <a:pPr marL="914400" lvl="0" indent="-317500" rtl="0">
              <a:lnSpc>
                <a:spcPct val="115000"/>
              </a:lnSpc>
              <a:spcBef>
                <a:spcPts val="0"/>
              </a:spcBef>
              <a:spcAft>
                <a:spcPts val="0"/>
              </a:spcAft>
              <a:buClr>
                <a:schemeClr val="dk1"/>
              </a:buClr>
              <a:buSzPts val="1400"/>
              <a:buFont typeface="Century Gothic"/>
              <a:buAutoNum type="arabicPeriod"/>
            </a:pPr>
            <a:r>
              <a:rPr lang="en" sz="1400" dirty="0">
                <a:solidFill>
                  <a:schemeClr val="dk1"/>
                </a:solidFill>
              </a:rPr>
              <a:t>Select another poem and repeat steps 1–4.</a:t>
            </a:r>
            <a:endParaRPr sz="1400" dirty="0"/>
          </a:p>
        </p:txBody>
      </p:sp>
      <p:pic>
        <p:nvPicPr>
          <p:cNvPr id="188" name="Google Shape;188;p33"/>
          <p:cNvPicPr preferRelativeResize="0"/>
          <p:nvPr/>
        </p:nvPicPr>
        <p:blipFill>
          <a:blip r:embed="rId3">
            <a:alphaModFix/>
          </a:blip>
          <a:stretch>
            <a:fillRect/>
          </a:stretch>
        </p:blipFill>
        <p:spPr>
          <a:xfrm>
            <a:off x="540925" y="1121450"/>
            <a:ext cx="2959900" cy="3330725"/>
          </a:xfrm>
          <a:prstGeom prst="rect">
            <a:avLst/>
          </a:prstGeom>
          <a:noFill/>
          <a:ln w="9525" cap="flat" cmpd="sng">
            <a:solidFill>
              <a:srgbClr val="000000"/>
            </a:solidFill>
            <a:prstDash val="solid"/>
            <a:round/>
            <a:headEnd type="none" w="sm" len="sm"/>
            <a:tailEnd type="none" w="sm" len="sm"/>
          </a:ln>
        </p:spPr>
      </p:pic>
      <p:pic>
        <p:nvPicPr>
          <p:cNvPr id="189" name="Google Shape;189;p33"/>
          <p:cNvPicPr preferRelativeResize="0"/>
          <p:nvPr/>
        </p:nvPicPr>
        <p:blipFill>
          <a:blip r:embed="rId4">
            <a:alphaModFix/>
          </a:blip>
          <a:stretch>
            <a:fillRect/>
          </a:stretch>
        </p:blipFill>
        <p:spPr>
          <a:xfrm>
            <a:off x="8228265" y="4452174"/>
            <a:ext cx="604035" cy="458425"/>
          </a:xfrm>
          <a:prstGeom prst="rect">
            <a:avLst/>
          </a:prstGeom>
          <a:noFill/>
          <a:ln>
            <a:noFill/>
          </a:ln>
        </p:spPr>
      </p:pic>
      <p:pic>
        <p:nvPicPr>
          <p:cNvPr id="190" name="Google Shape;190;p33"/>
          <p:cNvPicPr preferRelativeResize="0"/>
          <p:nvPr/>
        </p:nvPicPr>
        <p:blipFill>
          <a:blip r:embed="rId5">
            <a:alphaModFix/>
          </a:blip>
          <a:stretch>
            <a:fillRect/>
          </a:stretch>
        </p:blipFill>
        <p:spPr>
          <a:xfrm>
            <a:off x="7690775" y="4568975"/>
            <a:ext cx="451500" cy="451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BF0649-8B7A-4F30-BEDA-733D1045F98C}">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F2626F60-DD48-4DC5-BF61-F81E8467B4F8}">
  <ds:schemaRefs>
    <ds:schemaRef ds:uri="http://schemas.microsoft.com/sharepoint/v3/contenttype/forms"/>
  </ds:schemaRefs>
</ds:datastoreItem>
</file>

<file path=customXml/itemProps3.xml><?xml version="1.0" encoding="utf-8"?>
<ds:datastoreItem xmlns:ds="http://schemas.openxmlformats.org/officeDocument/2006/customXml" ds:itemID="{346E0280-2E8B-4878-9D16-94FFC2D23D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56</TotalTime>
  <Words>3378</Words>
  <Application>Microsoft Office PowerPoint</Application>
  <PresentationFormat>On-screen Show (16:9)</PresentationFormat>
  <Paragraphs>251</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Calibri</vt:lpstr>
      <vt:lpstr>Overlock</vt:lpstr>
      <vt:lpstr>Arial</vt:lpstr>
      <vt:lpstr>Century Gothic</vt:lpstr>
      <vt:lpstr>Simple Light</vt:lpstr>
      <vt:lpstr>Office Theme</vt:lpstr>
      <vt:lpstr>Grade 4: Module 1: Unit 2: Lesson 8 Teacher slide, before teaching.</vt:lpstr>
      <vt:lpstr>Grade 4: Module 1: Unit 2: Lesson 8 Teacher slide, before teaching.</vt:lpstr>
      <vt:lpstr>Grade 4: Module 1: Unit 2: Lesson 8 Teacher slide, before teaching.</vt:lpstr>
      <vt:lpstr>PowerPoint Presentation</vt:lpstr>
      <vt:lpstr>Hello, Students!</vt:lpstr>
      <vt:lpstr>Review Our Learning Targets</vt:lpstr>
      <vt:lpstr>Reading to Gather Evidence </vt:lpstr>
      <vt:lpstr>Reading to Gather Evidence </vt:lpstr>
      <vt:lpstr>Expert Group Poet</vt:lpstr>
      <vt:lpstr>Reflecting on our Learning </vt:lpstr>
      <vt:lpstr>Sharing our work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8 Teacher slide, before teaching.</dc:title>
  <dc:creator>nbravo</dc:creator>
  <cp:lastModifiedBy>Natalie Ivey</cp:lastModifiedBy>
  <cp:revision>4</cp:revision>
  <dcterms:modified xsi:type="dcterms:W3CDTF">2018-09-05T20:42:04Z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