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slideLayouts/slideLayout15.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slideLayouts/slideLayout13.xml" ContentType="application/vnd.openxmlformats-officedocument.presentationml.slideLayout+xml"/>
  <Override PartName="/ppt/notesSlides/notesSlide13.xml" ContentType="application/vnd.openxmlformats-officedocument.presentationml.notesSlide+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4.xml" ContentType="application/vnd.openxmlformats-officedocument.presentationml.slideLayout+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5C60C81-DFE4-4684-83B9-37180BAA2F3B}">
  <a:tblStyle styleId="{C5C60C81-DFE4-4684-83B9-37180BAA2F3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091" autoAdjust="0"/>
  </p:normalViewPr>
  <p:slideViewPr>
    <p:cSldViewPr snapToGrid="0">
      <p:cViewPr varScale="1">
        <p:scale>
          <a:sx n="92" d="100"/>
          <a:sy n="92" d="100"/>
        </p:scale>
        <p:origin x="-1576" y="-112"/>
      </p:cViewPr>
      <p:guideLst>
        <p:guide orient="horz" pos="1620"/>
        <p:guide pos="2880"/>
      </p:guideLst>
    </p:cSldViewPr>
  </p:slideViewPr>
  <p:notesTextViewPr>
    <p:cViewPr>
      <p:scale>
        <a:sx n="1" d="1"/>
        <a:sy n="1" d="1"/>
      </p:scale>
      <p:origin x="0" y="95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233434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contrast two authors’ use of evidence,  and to practice using search terms effectively.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hinges on the accurate and full completion of two documents: Sections 5 and 6 of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Think ahead to whether any previous modifications to these materials for students with special needs will require similar modifications in this lesson. If a student struggles with taking notes, consider pairing him or her with a proficient student or giving examples from the text on sticky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marks the transition to preparing to use self-selected sources from the Internet. To do this successfully, students practice using search terms effectively in Work Time B. They also fill out an exit ticket that can serve as a formative assessment of this skill. You may want to provide feedback on the exit tickets and return them in the next lesson to make sure students are on track.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search results will change according to your school’s access to the Internet. It might be helpful to run a “pilot” search on your own, to get a sense of what students’ results might be.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also a continuation and refinement of skills learned in previous lessons within this unit, particularly Lesson 6, when students contrasted different authors’ use of evidence. This skill (RI.7.9) will be a part of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The Closing incorporates a Venn diagram similar to that of Lesson 6, contrasting the Sigman video and the text read in this lesson using the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a:t>
            </a:r>
            <a:r>
              <a:rPr lang="en" sz="1200" dirty="0">
                <a:solidFill>
                  <a:schemeClr val="dk1"/>
                </a:solidFill>
                <a:latin typeface="Calibri"/>
                <a:ea typeface="Calibri"/>
                <a:cs typeface="Calibri"/>
                <a:sym typeface="Calibri"/>
              </a:rPr>
              <a:t>. If time allows, consider asking students to assess the credibility of these sources.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7721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Read-aloud of “Attached to Technology and Paying the Price” with Text-Dependent Questions,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Keep in mind that this lesson requires visual comparison and written transferal of information. If students are visually or physically challenged, this process might be modified for them ahead of time so they are not unnecessarily impeded. Possible modifications include partially filled-in Venn diagrams, creating a Venn diagram on chart paper and/or lined paper instead of 8.5- by 11-inch paper, or giving the students items from the readings on sticky notes to physically sort on the Venn diagram.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excerpt posted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third text-dependent question for students and give them a minute or so to record their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couple of students to share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both positive and negative consequences, such as informing Connor, but also distracting him. Optionally, discuss how the family decision to have group study time is a “cascading consequence” (see Slide 3 for context on this suggestion).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to share whether or not they can identify with Connor. Encouraging students to make evidence-based personal connections to text can facilitate understanding.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2862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Contrasting Authors’ Use of Evidence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helps students to recognize that arguments can be made in different ways, and different forms of evidence can serve valuable purposes.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help to briefly review the four types of evidence.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contrast two authors’ use of evidence on the topic of screen time, much like they did in Lesson 6. Students will use the </a:t>
            </a:r>
            <a:r>
              <a:rPr lang="en" sz="1200" b="1" dirty="0">
                <a:solidFill>
                  <a:schemeClr val="dk1"/>
                </a:solidFill>
                <a:latin typeface="Calibri"/>
                <a:ea typeface="Calibri"/>
                <a:cs typeface="Calibri"/>
                <a:sym typeface="Calibri"/>
              </a:rPr>
              <a:t>Four Types of Evidence/Identify the Evidence note-catcher</a:t>
            </a:r>
            <a:r>
              <a:rPr lang="en" sz="1200" dirty="0">
                <a:solidFill>
                  <a:schemeClr val="dk1"/>
                </a:solidFill>
                <a:latin typeface="Calibri"/>
                <a:ea typeface="Calibri"/>
                <a:cs typeface="Calibri"/>
                <a:sym typeface="Calibri"/>
              </a:rPr>
              <a:t> from Lesson 6 and the </a:t>
            </a:r>
            <a:r>
              <a:rPr lang="en" sz="1200" b="1" dirty="0">
                <a:solidFill>
                  <a:schemeClr val="dk1"/>
                </a:solidFill>
                <a:latin typeface="Calibri"/>
                <a:ea typeface="Calibri"/>
                <a:cs typeface="Calibri"/>
                <a:sym typeface="Calibri"/>
              </a:rPr>
              <a:t>Evaluating an Argument anchor chart </a:t>
            </a:r>
            <a:r>
              <a:rPr lang="en" sz="1200" dirty="0">
                <a:solidFill>
                  <a:schemeClr val="dk1"/>
                </a:solidFill>
                <a:latin typeface="Calibri"/>
                <a:ea typeface="Calibri"/>
                <a:cs typeface="Calibri"/>
                <a:sym typeface="Calibri"/>
              </a:rPr>
              <a:t>to help them analyze the evidence provided.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Venn diagram.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Have students turn to Sections 5 and 6 of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reread their notes and fill out their </a:t>
            </a:r>
            <a:r>
              <a:rPr lang="en" sz="1200" b="0" dirty="0">
                <a:solidFill>
                  <a:schemeClr val="dk1"/>
                </a:solidFill>
                <a:latin typeface="Calibri"/>
                <a:ea typeface="Calibri"/>
                <a:cs typeface="Calibri"/>
                <a:sym typeface="Calibri"/>
              </a:rPr>
              <a:t>Venn diagrams.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their elbow partners and share what they wrote.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2 minutes of discussion, cold call a couple of students to share out with the class.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6, listen for students to </a:t>
            </a:r>
            <a:r>
              <a:rPr lang="en" sz="1200" dirty="0" smtClean="0">
                <a:solidFill>
                  <a:schemeClr val="dk1"/>
                </a:solidFill>
                <a:latin typeface="Calibri"/>
                <a:ea typeface="Calibri"/>
                <a:cs typeface="Calibri"/>
                <a:sym typeface="Calibri"/>
              </a:rPr>
              <a:t>apply </a:t>
            </a:r>
            <a:r>
              <a:rPr lang="en" sz="1200" dirty="0">
                <a:solidFill>
                  <a:schemeClr val="dk1"/>
                </a:solidFill>
                <a:latin typeface="Calibri"/>
                <a:ea typeface="Calibri"/>
                <a:cs typeface="Calibri"/>
                <a:sym typeface="Calibri"/>
              </a:rPr>
              <a:t>their knowledge of the four types of evidence. For example</a:t>
            </a:r>
            <a:r>
              <a:rPr lang="en" sz="1200" b="0" dirty="0">
                <a:solidFill>
                  <a:schemeClr val="dk1"/>
                </a:solidFill>
                <a:latin typeface="Calibri"/>
                <a:ea typeface="Calibri"/>
                <a:cs typeface="Calibri"/>
                <a:sym typeface="Calibri"/>
              </a:rPr>
              <a:t>: “Aric Sigman uses research and personal anecdote; ‘Attached to Technology—The Toll on Children’ uses only personal anecdote.”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further prompting questions, such as: “</a:t>
            </a:r>
            <a:r>
              <a:rPr lang="en" sz="1200" i="1" dirty="0">
                <a:solidFill>
                  <a:schemeClr val="dk1"/>
                </a:solidFill>
                <a:latin typeface="Calibri"/>
                <a:ea typeface="Calibri"/>
                <a:cs typeface="Calibri"/>
                <a:sym typeface="Calibri"/>
              </a:rPr>
              <a:t>What are some of the different kinds of evidence an author or writer can use? Which of those kinds of evidence does Aric Sigman use? Which does the article use?”</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8902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 Using Search Terms Effectively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explicitly telling students that the reason they’re finding “key words” from the article first is because “keywords” are used to search online! When performing internet searches, it makes more sense just to use the most important words related to your question or topic, rather than typing in full sentences. Keyword searches yield more relevant results.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will be helpful to try this search process yourself first.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paragraphs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couple of students to share out the words they selected. As they listen to each other’s words, ask students to raise their hands if they wrote down the same word. Write the most common words on the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Using a projector and computer, demonstrate how you would combine some of those words to run an Internet search (for example, focus + screen time). If possible, project your computer screen and type those search terms into a search engine. Review with students the websites that result.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an Exit Ticket: Lesson 8 to each student. Give them 2 to 3 minutes to fill it out and then collect them. Review their answers and, depending on whether they seem to identify appropriate search terms, you may want to return to </a:t>
            </a:r>
            <a:r>
              <a:rPr lang="en" sz="1200" dirty="0">
                <a:solidFill>
                  <a:schemeClr val="dk1"/>
                </a:solidFill>
                <a:latin typeface="Calibri"/>
                <a:ea typeface="Calibri"/>
                <a:cs typeface="Calibri"/>
                <a:sym typeface="Calibri"/>
              </a:rPr>
              <a:t>this in the next lesson to clarify their understanding.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words such as: “focus,” “screen,” “leisure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anticipate that some students will struggle to underline key words, offer some prompting advice, such as: </a:t>
            </a:r>
            <a:r>
              <a:rPr lang="en" sz="1200" i="1" dirty="0">
                <a:solidFill>
                  <a:schemeClr val="dk1"/>
                </a:solidFill>
                <a:latin typeface="Calibri"/>
                <a:ea typeface="Calibri"/>
                <a:cs typeface="Calibri"/>
                <a:sym typeface="Calibri"/>
              </a:rPr>
              <a:t>“Look for words that have to do with key topics in the article” </a:t>
            </a:r>
            <a:r>
              <a:rPr lang="en" sz="1200" i="0" dirty="0">
                <a:solidFill>
                  <a:schemeClr val="dk1"/>
                </a:solidFill>
                <a:latin typeface="Calibri"/>
                <a:ea typeface="Calibri"/>
                <a:cs typeface="Calibri"/>
                <a:sym typeface="Calibri"/>
              </a:rPr>
              <a:t>or</a:t>
            </a:r>
            <a:r>
              <a:rPr lang="en" sz="1200" i="1" dirty="0">
                <a:solidFill>
                  <a:schemeClr val="dk1"/>
                </a:solidFill>
                <a:latin typeface="Calibri"/>
                <a:ea typeface="Calibri"/>
                <a:cs typeface="Calibri"/>
                <a:sym typeface="Calibri"/>
              </a:rPr>
              <a:t> “Look for words that indicate what point the article makes.”</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1669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6" name="Google Shape;23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1114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44" name="Google Shape;244;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3811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Text-Dependent Questions: “Attached to Technology and Paying the Price”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Close Reading Guide: “Attached to Technology and Paying the Price”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Venn diagram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Exit Ticket: Lesson 8 (one per </a:t>
            </a:r>
            <a:r>
              <a:rPr lang="en" sz="1200" dirty="0">
                <a:solidFill>
                  <a:schemeClr val="dk1"/>
                </a:solidFill>
                <a:latin typeface="Calibri"/>
                <a:ea typeface="Calibri"/>
                <a:cs typeface="Calibri"/>
                <a:sym typeface="Calibri"/>
              </a:rPr>
              <a:t>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Speaking and Listening anchor chart</a:t>
            </a:r>
            <a:r>
              <a:rPr lang="en" sz="1200" dirty="0">
                <a:solidFill>
                  <a:schemeClr val="dk1"/>
                </a:solidFill>
                <a:latin typeface="Calibri"/>
                <a:ea typeface="Calibri"/>
                <a:cs typeface="Calibri"/>
                <a:sym typeface="Calibri"/>
              </a:rPr>
              <a:t>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Projector and computer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“Attached to Technology and Paying the Price”</a:t>
            </a:r>
            <a:r>
              <a:rPr lang="en" sz="1200" dirty="0">
                <a:solidFill>
                  <a:schemeClr val="dk1"/>
                </a:solidFill>
                <a:latin typeface="Calibri"/>
                <a:ea typeface="Calibri"/>
                <a:cs typeface="Calibri"/>
                <a:sym typeface="Calibri"/>
              </a:rPr>
              <a:t> (from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Four Types of Evidence/Identify the Evidence note-catcher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Evaluating an Argument anchor chart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Consider posting the </a:t>
            </a:r>
            <a:r>
              <a:rPr lang="en" sz="1200" b="1" dirty="0">
                <a:solidFill>
                  <a:schemeClr val="dk1"/>
                </a:solidFill>
                <a:latin typeface="Calibri"/>
                <a:ea typeface="Calibri"/>
                <a:cs typeface="Calibri"/>
                <a:sym typeface="Calibri"/>
              </a:rPr>
              <a:t>Speaking and Listening anchor chart </a:t>
            </a:r>
            <a:r>
              <a:rPr lang="en" sz="1200" dirty="0">
                <a:solidFill>
                  <a:schemeClr val="dk1"/>
                </a:solidFill>
                <a:latin typeface="Calibri"/>
                <a:ea typeface="Calibri"/>
                <a:cs typeface="Calibri"/>
                <a:sym typeface="Calibri"/>
              </a:rPr>
              <a:t>(from Lesson 1) in a prominent place or under the document camera, where students can easily refer back to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return to the </a:t>
            </a:r>
            <a:r>
              <a:rPr lang="en" sz="1200" b="0" dirty="0">
                <a:solidFill>
                  <a:schemeClr val="dk1"/>
                </a:solidFill>
                <a:latin typeface="Calibri"/>
                <a:ea typeface="Calibri"/>
                <a:cs typeface="Calibri"/>
                <a:sym typeface="Calibri"/>
              </a:rPr>
              <a:t>Triad Talk protocol established </a:t>
            </a:r>
            <a:r>
              <a:rPr lang="en" sz="1200" dirty="0">
                <a:solidFill>
                  <a:schemeClr val="dk1"/>
                </a:solidFill>
                <a:latin typeface="Calibri"/>
                <a:ea typeface="Calibri"/>
                <a:cs typeface="Calibri"/>
                <a:sym typeface="Calibri"/>
              </a:rPr>
              <a:t>in Lesson 1. Consider whether you will continue the same groupings.</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In advance: Set up a projector and computer (open to a search engine of your choosing) for a quick transition to the Closing (see Slide 12).</a:t>
            </a:r>
            <a:endParaRPr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7720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ties in with the concept of cascading consequences, which will be introduced in Lesson 13. See the module overview and Unit 3 overview for details. Be sure to preview Lesson 13 in advance, so you can foreshadow ideas from that future lesson as you move through the article read here in Lesson 8. In particular, consider having students discuss how the consequences in Question 3 are “cascading consequences”—that is, how one consequence causes another in a domino-type effect.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Triad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4061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4162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5097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Dictionary Definitions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Consider making this Opening a formative assessment strategy by walking around and giving feedback via the criteria on the </a:t>
            </a:r>
            <a:r>
              <a:rPr lang="en" sz="1200" b="1" dirty="0">
                <a:solidFill>
                  <a:schemeClr val="dk1"/>
                </a:solidFill>
                <a:latin typeface="Calibri"/>
                <a:ea typeface="Calibri"/>
                <a:cs typeface="Calibri"/>
                <a:sym typeface="Calibri"/>
              </a:rPr>
              <a:t>Speaking and Listening anchor chart. </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of the three members of each triad should participate in the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remember the criteria on the </a:t>
            </a:r>
            <a:r>
              <a:rPr lang="en" sz="1200" b="1" dirty="0">
                <a:solidFill>
                  <a:schemeClr val="dk1"/>
                </a:solidFill>
                <a:latin typeface="Calibri"/>
                <a:ea typeface="Calibri"/>
                <a:cs typeface="Calibri"/>
                <a:sym typeface="Calibri"/>
              </a:rPr>
              <a:t>Speaking and Listening anchor chart </a:t>
            </a:r>
            <a:r>
              <a:rPr lang="en" sz="1200" dirty="0">
                <a:solidFill>
                  <a:schemeClr val="dk1"/>
                </a:solidFill>
                <a:latin typeface="Calibri"/>
                <a:ea typeface="Calibri"/>
                <a:cs typeface="Calibri"/>
                <a:sym typeface="Calibri"/>
              </a:rPr>
              <a:t>and you weren’t able to post it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you can remind them of these simplified tips: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Present knowledge in a focused, logical, and coherent manner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relevant facts and details to support claims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appropriate eye contact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adequate volume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clear pronunciation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formal English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an active listener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4809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Read-aloud of “Attached to Technology and Paying the Price” with Text-Dependent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Keep in mind that this lesson requires visual comparison and written transferal of information. If students are visually or physically challenged, this process might be modified for them ahead of time so they are not unnecessarily impeded. Possible modifications include partially filled-in Venn diagrams, creating a Venn diagram on chart paper and/or lined paper instead of 8.5- by 11-inch paper, or giving the students items from the readings on sticky notes to physically sort on the Venn diagram.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Text-Dependent Questions: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Attached to Technology and Paying the </a:t>
            </a:r>
            <a:r>
              <a:rPr lang="en" sz="1200" b="1" dirty="0" smtClean="0">
                <a:solidFill>
                  <a:schemeClr val="dk1"/>
                </a:solidFill>
                <a:latin typeface="Calibri"/>
                <a:ea typeface="Calibri"/>
                <a:cs typeface="Calibri"/>
                <a:sym typeface="Calibri"/>
              </a:rPr>
              <a:t>Price</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find the article and direct their attention to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ELLs or struggling students pictures to illustrate some of the central concepts of the reading.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1800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Read-aloud of “Attached to Technology and Paying the Price” with Text-Dependent Questions,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Keep in mind that this lesson requires visual comparison and written transferal of information. If students are visually or physically challenged, this process might be modified for them ahead of time so they are not unnecessarily impeded. Possible modifications include partially filled-in Venn diagrams, creating a Venn diagram on chart paper and/or lined paper instead of 8.5- by 11-inch paper, or giving the students items from the readings on sticky notes to physically sort on the Venn diagram.</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excerpt posted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text-dependent question for students and give them a minute or so to record their answer.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couple of students to share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a:t>
            </a:r>
            <a:r>
              <a:rPr lang="en" sz="1200" b="0" dirty="0">
                <a:solidFill>
                  <a:schemeClr val="dk1"/>
                </a:solidFill>
                <a:latin typeface="Calibri"/>
                <a:ea typeface="Calibri"/>
                <a:cs typeface="Calibri"/>
                <a:sym typeface="Calibri"/>
              </a:rPr>
              <a:t>say “something that is given attention before other things” or “something that demands the most attention or importance.”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Support for Any Students Who Need It: </a:t>
            </a:r>
            <a:r>
              <a:rPr lang="en" sz="1200" b="0" dirty="0" smtClean="0">
                <a:solidFill>
                  <a:schemeClr val="dk1"/>
                </a:solidFill>
                <a:latin typeface="Calibri"/>
                <a:ea typeface="Calibri"/>
                <a:cs typeface="Calibri"/>
                <a:sym typeface="Calibri"/>
              </a:rPr>
              <a:t>None</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5817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Read-aloud of “Attached to Technology and Paying the Price” with Text-Dependent Questions,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Keep in mind that this lesson requires visual comparison and written transferal of information. If students are visually or physically challenged, this process might be modified for them ahead of time so they are not unnecessarily impeded. Possible modifications include partially filled-in Venn diagrams, creating a Venn diagram on chart paper and/or lined paper instead of 8.5- by 11-inch paper, or giving the students items from the readings on sticky notes to physically sort on the Venn diagram.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excerpt posted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text-dependent question for students and give them a minute or so to record their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couple of students to share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make connections to the development of the prefrontal cortex.</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some students might benefit from prompting questions, such as: </a:t>
            </a:r>
            <a:r>
              <a:rPr lang="en" sz="1200" i="1" dirty="0">
                <a:solidFill>
                  <a:schemeClr val="dk1"/>
                </a:solidFill>
                <a:latin typeface="Calibri"/>
                <a:ea typeface="Calibri"/>
                <a:cs typeface="Calibri"/>
                <a:sym typeface="Calibri"/>
              </a:rPr>
              <a:t>“What part of Lily’s brain is most affected by screen use?” “How much has that part of Lily’s brain developed so far?”</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2008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GRi4DPu6WGc" TargetMode="External"/><Relationship Id="rId4" Type="http://schemas.openxmlformats.org/officeDocument/2006/relationships/image" Target="../media/image11.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50-60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this lesson is for students to contrast two authors’ use of evidence and practice using search terms effectively. </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15000"/>
              </a:lnSpc>
              <a:spcBef>
                <a:spcPts val="1000"/>
              </a:spcBef>
              <a:spcAft>
                <a:spcPts val="0"/>
              </a:spcAft>
              <a:buSzPts val="1600"/>
              <a:buChar char="•"/>
            </a:pPr>
            <a:r>
              <a:rPr lang="en" sz="1600"/>
              <a:t>I can use search terms effectively to gather relevant information about screen time. </a:t>
            </a:r>
            <a:endParaRPr sz="1600"/>
          </a:p>
          <a:p>
            <a:pPr marL="457200" lvl="0" indent="-330200" algn="l" rtl="0">
              <a:lnSpc>
                <a:spcPct val="115000"/>
              </a:lnSpc>
              <a:spcBef>
                <a:spcPts val="0"/>
              </a:spcBef>
              <a:spcAft>
                <a:spcPts val="0"/>
              </a:spcAft>
              <a:buSzPts val="1600"/>
              <a:buChar char="•"/>
            </a:pPr>
            <a:r>
              <a:rPr lang="en" sz="1600"/>
              <a:t>I can gather relevant information from </a:t>
            </a:r>
            <a:r>
              <a:rPr lang="en" sz="1600" i="1"/>
              <a:t>“</a:t>
            </a:r>
            <a:r>
              <a:rPr lang="en" sz="1600"/>
              <a:t>Attached to Technology and Paying the Price.”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4"/>
          <p:cNvSpPr txBox="1"/>
          <p:nvPr/>
        </p:nvSpPr>
        <p:spPr>
          <a:xfrm>
            <a:off x="628650" y="1378932"/>
            <a:ext cx="8362800" cy="68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read in your heads as your teacher  reads aloud. We’re going to finish reading the “Toll on Children” section. Be sure to reread the text before you answer the questions.</a:t>
            </a:r>
            <a:endParaRPr sz="1600" dirty="0">
              <a:latin typeface="Century Gothic"/>
              <a:ea typeface="Century Gothic"/>
              <a:cs typeface="Century Gothic"/>
              <a:sym typeface="Century Gothic"/>
            </a:endParaRPr>
          </a:p>
        </p:txBody>
      </p:sp>
      <p:sp>
        <p:nvSpPr>
          <p:cNvPr id="214" name="Google Shape;214;p34"/>
          <p:cNvSpPr txBox="1"/>
          <p:nvPr/>
        </p:nvSpPr>
        <p:spPr>
          <a:xfrm>
            <a:off x="4945350" y="2336464"/>
            <a:ext cx="3839700" cy="270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The third text-dependent question is: </a:t>
            </a:r>
            <a:r>
              <a:rPr lang="en" sz="1600" b="1" dirty="0">
                <a:solidFill>
                  <a:schemeClr val="dk1"/>
                </a:solidFill>
                <a:latin typeface="Century Gothic"/>
                <a:ea typeface="Century Gothic"/>
                <a:cs typeface="Century Gothic"/>
                <a:sym typeface="Century Gothic"/>
              </a:rPr>
              <a:t> What were some of the consequences of Connor’s use of technology?</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Please take a moment to record your answer to this question.</a:t>
            </a:r>
            <a:endParaRPr sz="1600" dirty="0">
              <a:solidFill>
                <a:schemeClr val="dk1"/>
              </a:solidFill>
              <a:latin typeface="Century Gothic"/>
              <a:ea typeface="Century Gothic"/>
              <a:cs typeface="Century Gothic"/>
              <a:sym typeface="Century Gothic"/>
            </a:endParaRPr>
          </a:p>
        </p:txBody>
      </p:sp>
      <p:sp>
        <p:nvSpPr>
          <p:cNvPr id="215" name="Google Shape;215;p34"/>
          <p:cNvSpPr txBox="1">
            <a:spLocks noGrp="1"/>
          </p:cNvSpPr>
          <p:nvPr>
            <p:ph type="title"/>
          </p:nvPr>
        </p:nvSpPr>
        <p:spPr>
          <a:xfrm>
            <a:off x="628650" y="2738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third text-dependent question</a:t>
            </a:r>
            <a:endParaRPr sz="2800" b="1" i="1" dirty="0"/>
          </a:p>
        </p:txBody>
      </p:sp>
      <p:pic>
        <p:nvPicPr>
          <p:cNvPr id="216" name="Google Shape;216;p34"/>
          <p:cNvPicPr preferRelativeResize="0"/>
          <p:nvPr/>
        </p:nvPicPr>
        <p:blipFill>
          <a:blip r:embed="rId3">
            <a:alphaModFix/>
          </a:blip>
          <a:stretch>
            <a:fillRect/>
          </a:stretch>
        </p:blipFill>
        <p:spPr>
          <a:xfrm>
            <a:off x="696525" y="2419755"/>
            <a:ext cx="4158400" cy="2075489"/>
          </a:xfrm>
          <a:prstGeom prst="rect">
            <a:avLst/>
          </a:prstGeom>
          <a:noFill/>
          <a:ln>
            <a:noFill/>
          </a:ln>
        </p:spPr>
      </p:pic>
      <p:pic>
        <p:nvPicPr>
          <p:cNvPr id="12" name="Google Shape;167;p29"/>
          <p:cNvPicPr preferRelativeResize="0"/>
          <p:nvPr/>
        </p:nvPicPr>
        <p:blipFill>
          <a:blip r:embed="rId4">
            <a:alphaModFix/>
          </a:blip>
          <a:stretch>
            <a:fillRect/>
          </a:stretch>
        </p:blipFill>
        <p:spPr>
          <a:xfrm>
            <a:off x="8152000" y="94670"/>
            <a:ext cx="987956" cy="942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compare how authors use evidence</a:t>
            </a:r>
            <a:endParaRPr sz="2800" b="1" dirty="0"/>
          </a:p>
        </p:txBody>
      </p:sp>
      <p:sp>
        <p:nvSpPr>
          <p:cNvPr id="222" name="Google Shape;222;p35"/>
          <p:cNvSpPr txBox="1"/>
          <p:nvPr/>
        </p:nvSpPr>
        <p:spPr>
          <a:xfrm>
            <a:off x="628650" y="1134200"/>
            <a:ext cx="3769800" cy="3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Please use your </a:t>
            </a:r>
            <a:r>
              <a:rPr lang="en" sz="1500" b="1" dirty="0">
                <a:solidFill>
                  <a:schemeClr val="dk1"/>
                </a:solidFill>
                <a:latin typeface="Century Gothic"/>
                <a:ea typeface="Century Gothic"/>
                <a:cs typeface="Century Gothic"/>
                <a:sym typeface="Century Gothic"/>
              </a:rPr>
              <a:t>Four Types of Evidence/Identify the Evidence note-catcher </a:t>
            </a:r>
            <a:r>
              <a:rPr lang="en" sz="1500" dirty="0">
                <a:solidFill>
                  <a:schemeClr val="dk1"/>
                </a:solidFill>
                <a:latin typeface="Century Gothic"/>
                <a:ea typeface="Century Gothic"/>
                <a:cs typeface="Century Gothic"/>
                <a:sym typeface="Century Gothic"/>
              </a:rPr>
              <a:t>and your </a:t>
            </a:r>
            <a:r>
              <a:rPr lang="en" sz="1500" b="1" dirty="0">
                <a:solidFill>
                  <a:schemeClr val="dk1"/>
                </a:solidFill>
                <a:latin typeface="Century Gothic"/>
                <a:ea typeface="Century Gothic"/>
                <a:cs typeface="Century Gothic"/>
                <a:sym typeface="Century Gothic"/>
              </a:rPr>
              <a:t>Evaluating an Argument anchor chart, </a:t>
            </a:r>
            <a:r>
              <a:rPr lang="en" sz="1500" dirty="0">
                <a:solidFill>
                  <a:schemeClr val="dk1"/>
                </a:solidFill>
                <a:latin typeface="Century Gothic"/>
                <a:ea typeface="Century Gothic"/>
                <a:cs typeface="Century Gothic"/>
                <a:sym typeface="Century Gothic"/>
              </a:rPr>
              <a:t>both from Lesson 6, to show how two different sources supported a common claim by using evidence in different ways.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You’ll be contrasting Aric Sigman’s  </a:t>
            </a:r>
            <a:r>
              <a:rPr lang="en" sz="1800" b="1" u="sng" dirty="0">
                <a:solidFill>
                  <a:schemeClr val="hlink"/>
                </a:solidFill>
                <a:latin typeface="Century Gothic"/>
                <a:ea typeface="Century Gothic"/>
                <a:cs typeface="Century Gothic"/>
                <a:sym typeface="Century Gothic"/>
                <a:hlinkClick r:id="rId3"/>
              </a:rPr>
              <a:t>video</a:t>
            </a:r>
            <a:r>
              <a:rPr lang="en" sz="1500" dirty="0">
                <a:solidFill>
                  <a:schemeClr val="dk1"/>
                </a:solidFill>
                <a:latin typeface="Century Gothic"/>
                <a:ea typeface="Century Gothic"/>
                <a:cs typeface="Century Gothic"/>
                <a:sym typeface="Century Gothic"/>
              </a:rPr>
              <a:t> with the “Attached to Technology” article.</a:t>
            </a:r>
            <a:endParaRPr sz="1500" dirty="0">
              <a:solidFill>
                <a:schemeClr val="dk1"/>
              </a:solidFill>
              <a:latin typeface="Century Gothic"/>
              <a:ea typeface="Century Gothic"/>
              <a:cs typeface="Century Gothic"/>
              <a:sym typeface="Century Gothic"/>
            </a:endParaRPr>
          </a:p>
        </p:txBody>
      </p:sp>
      <p:pic>
        <p:nvPicPr>
          <p:cNvPr id="224" name="Google Shape;224;p35"/>
          <p:cNvPicPr preferRelativeResize="0"/>
          <p:nvPr/>
        </p:nvPicPr>
        <p:blipFill>
          <a:blip r:embed="rId4">
            <a:alphaModFix/>
          </a:blip>
          <a:stretch>
            <a:fillRect/>
          </a:stretch>
        </p:blipFill>
        <p:spPr>
          <a:xfrm>
            <a:off x="4398450" y="1191850"/>
            <a:ext cx="4362774" cy="3570650"/>
          </a:xfrm>
          <a:prstGeom prst="rect">
            <a:avLst/>
          </a:prstGeom>
          <a:noFill/>
          <a:ln>
            <a:noFill/>
          </a:ln>
        </p:spPr>
      </p:pic>
      <p:pic>
        <p:nvPicPr>
          <p:cNvPr id="6" name="Google Shape;167;p29"/>
          <p:cNvPicPr preferRelativeResize="0"/>
          <p:nvPr/>
        </p:nvPicPr>
        <p:blipFill>
          <a:blip r:embed="rId5">
            <a:alphaModFix/>
          </a:blip>
          <a:stretch>
            <a:fillRect/>
          </a:stretch>
        </p:blipFill>
        <p:spPr>
          <a:xfrm>
            <a:off x="8152000" y="94670"/>
            <a:ext cx="987956" cy="9428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6"/>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work together to revise our ideas</a:t>
            </a:r>
            <a:endParaRPr sz="2800" b="1" dirty="0"/>
          </a:p>
        </p:txBody>
      </p:sp>
      <p:sp>
        <p:nvSpPr>
          <p:cNvPr id="230" name="Google Shape;230;p36"/>
          <p:cNvSpPr txBox="1"/>
          <p:nvPr/>
        </p:nvSpPr>
        <p:spPr>
          <a:xfrm>
            <a:off x="694300" y="1190225"/>
            <a:ext cx="4230000" cy="32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underline key lines from the article excerpt we just read: the “Toll on Children” section.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Next, look over your underlining and write down the most important words from the article excerpt. This can include nouns, names, dates, and places.</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Your teacher will prompt you to share the words you selected. As you listen to one another’s words, raise your hand if you wrote down the same word.</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232" name="Google Shape;232;p36"/>
          <p:cNvPicPr preferRelativeResize="0"/>
          <p:nvPr/>
        </p:nvPicPr>
        <p:blipFill>
          <a:blip r:embed="rId3">
            <a:alphaModFix/>
          </a:blip>
          <a:stretch>
            <a:fillRect/>
          </a:stretch>
        </p:blipFill>
        <p:spPr>
          <a:xfrm>
            <a:off x="5113225" y="2319100"/>
            <a:ext cx="3914901" cy="2118337"/>
          </a:xfrm>
          <a:prstGeom prst="rect">
            <a:avLst/>
          </a:prstGeom>
          <a:noFill/>
          <a:ln>
            <a:noFill/>
          </a:ln>
        </p:spPr>
      </p:pic>
      <p:sp>
        <p:nvSpPr>
          <p:cNvPr id="233" name="Google Shape;233;p36"/>
          <p:cNvSpPr txBox="1"/>
          <p:nvPr/>
        </p:nvSpPr>
        <p:spPr>
          <a:xfrm>
            <a:off x="5089775" y="1696500"/>
            <a:ext cx="3773700" cy="5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When prompted, please complete this </a:t>
            </a:r>
            <a:r>
              <a:rPr lang="en" sz="1600" b="1">
                <a:latin typeface="Century Gothic"/>
                <a:ea typeface="Century Gothic"/>
                <a:cs typeface="Century Gothic"/>
                <a:sym typeface="Century Gothic"/>
              </a:rPr>
              <a:t>Exit Ticket.</a:t>
            </a:r>
            <a:endParaRPr sz="1600" b="1">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152000" y="94670"/>
            <a:ext cx="987956" cy="9428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9" name="Google Shape;23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40" name="Google Shape;240;p37"/>
          <p:cNvSpPr txBox="1">
            <a:spLocks noGrp="1"/>
          </p:cNvSpPr>
          <p:nvPr>
            <p:ph type="body" idx="1"/>
          </p:nvPr>
        </p:nvSpPr>
        <p:spPr>
          <a:xfrm>
            <a:off x="311700" y="1381075"/>
            <a:ext cx="8520600" cy="32634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dirty="0"/>
              <a:t>Finish adding “Attached to Technology and Paying the Price” into the </a:t>
            </a:r>
            <a:r>
              <a:rPr lang="en" sz="1800" b="1" dirty="0"/>
              <a:t>Researcher’s Notebook, Section 6. </a:t>
            </a:r>
            <a:endParaRPr sz="1800" b="1" dirty="0"/>
          </a:p>
          <a:p>
            <a:pPr marL="457200" lvl="0" indent="-342900" algn="l" rtl="0">
              <a:spcBef>
                <a:spcPts val="0"/>
              </a:spcBef>
              <a:spcAft>
                <a:spcPts val="0"/>
              </a:spcAft>
              <a:buSzPts val="1800"/>
              <a:buChar char="•"/>
            </a:pPr>
            <a:r>
              <a:rPr lang="en" sz="1800" dirty="0"/>
              <a:t>Continue independent reading (at least 20 minutes).</a:t>
            </a:r>
            <a:endParaRPr sz="1800" dirty="0"/>
          </a:p>
        </p:txBody>
      </p:sp>
      <p:pic>
        <p:nvPicPr>
          <p:cNvPr id="6" name="Google Shape;167;p29"/>
          <p:cNvPicPr preferRelativeResize="0"/>
          <p:nvPr/>
        </p:nvPicPr>
        <p:blipFill>
          <a:blip r:embed="rId3">
            <a:alphaModFix/>
          </a:blip>
          <a:stretch>
            <a:fillRect/>
          </a:stretch>
        </p:blipFill>
        <p:spPr>
          <a:xfrm>
            <a:off x="8152000" y="94670"/>
            <a:ext cx="987956" cy="9428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7" name="Google Shape;24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48" name="Google Shape;248;p38"/>
          <p:cNvGraphicFramePr/>
          <p:nvPr/>
        </p:nvGraphicFramePr>
        <p:xfrm>
          <a:off x="577191" y="1248212"/>
          <a:ext cx="7989600" cy="3230175"/>
        </p:xfrm>
        <a:graphic>
          <a:graphicData uri="http://schemas.openxmlformats.org/drawingml/2006/table">
            <a:tbl>
              <a:tblPr firstRow="1" bandRow="1">
                <a:noFill/>
                <a:tableStyleId>{C5C60C81-DFE4-4684-83B9-37180BAA2F3B}</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8</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8:</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Speaking and Listening anchor chart</a:t>
            </a:r>
            <a:r>
              <a:rPr lang="en" dirty="0">
                <a:solidFill>
                  <a:schemeClr val="dk1"/>
                </a:solidFill>
                <a:latin typeface="Century Gothic"/>
                <a:ea typeface="Century Gothic"/>
                <a:cs typeface="Century Gothic"/>
                <a:sym typeface="Century Gothic"/>
              </a:rPr>
              <a:t> (from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Projector and computer</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“Attached to Technology and Paying the Price” (from Lesson 7)</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Text-Dependent Questions: “Attached to Technology and Paying the Price”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Close Reading Guide: “Attached to Technology and Paying the Price”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Researcher’s Notebook </a:t>
            </a:r>
            <a:r>
              <a:rPr lang="en" dirty="0">
                <a:solidFill>
                  <a:schemeClr val="dk1"/>
                </a:solidFill>
                <a:latin typeface="Century Gothic"/>
                <a:ea typeface="Century Gothic"/>
                <a:cs typeface="Century Gothic"/>
                <a:sym typeface="Century Gothic"/>
              </a:rPr>
              <a:t>(from Lesson 4)</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Four Types of Evidence/Identify the Evidence note-catcher </a:t>
            </a:r>
            <a:r>
              <a:rPr lang="en" dirty="0">
                <a:solidFill>
                  <a:schemeClr val="dk1"/>
                </a:solidFill>
                <a:latin typeface="Century Gothic"/>
                <a:ea typeface="Century Gothic"/>
                <a:cs typeface="Century Gothic"/>
                <a:sym typeface="Century Gothic"/>
              </a:rPr>
              <a:t>(from Lesson 6)</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Evaluating an Argument anchor chart </a:t>
            </a:r>
            <a:r>
              <a:rPr lang="en" dirty="0">
                <a:solidFill>
                  <a:schemeClr val="dk1"/>
                </a:solidFill>
                <a:latin typeface="Century Gothic"/>
                <a:ea typeface="Century Gothic"/>
                <a:cs typeface="Century Gothic"/>
                <a:sym typeface="Century Gothic"/>
              </a:rPr>
              <a:t>(from Lesson 6)</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Venn diagram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Exit Ticket: Lesson </a:t>
            </a:r>
            <a:r>
              <a:rPr lang="en" b="1" dirty="0">
                <a:solidFill>
                  <a:schemeClr val="dk1"/>
                </a:solidFill>
                <a:latin typeface="Century Gothic"/>
                <a:ea typeface="Century Gothic"/>
                <a:cs typeface="Century Gothic"/>
                <a:sym typeface="Century Gothic"/>
              </a:rPr>
              <a:t>8 </a:t>
            </a:r>
            <a:r>
              <a:rPr lang="en" dirty="0">
                <a:solidFill>
                  <a:schemeClr val="dk1"/>
                </a:solidFill>
                <a:latin typeface="Century Gothic"/>
                <a:ea typeface="Century Gothic"/>
                <a:cs typeface="Century Gothic"/>
                <a:sym typeface="Century Gothic"/>
              </a:rPr>
              <a:t>(one per student)</a:t>
            </a:r>
            <a:endParaRPr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8</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This lesson ties in with the concept of “cascading </a:t>
            </a:r>
            <a:r>
              <a:rPr lang="en" dirty="0" smtClean="0">
                <a:solidFill>
                  <a:schemeClr val="dk1"/>
                </a:solidFill>
                <a:latin typeface="Century Gothic"/>
                <a:ea typeface="Century Gothic"/>
                <a:cs typeface="Century Gothic"/>
                <a:sym typeface="Century Gothic"/>
              </a:rPr>
              <a:t>consequences</a:t>
            </a:r>
            <a:r>
              <a:rPr lang="en-US" dirty="0" smtClean="0">
                <a:solidFill>
                  <a:schemeClr val="dk1"/>
                </a:solidFill>
                <a:latin typeface="Century Gothic"/>
                <a:ea typeface="Century Gothic"/>
                <a:cs typeface="Century Gothic"/>
                <a:sym typeface="Century Gothic"/>
              </a:rPr>
              <a:t>,</a:t>
            </a:r>
            <a:r>
              <a:rPr lang="en" dirty="0" smtClean="0">
                <a:solidFill>
                  <a:schemeClr val="dk1"/>
                </a:solidFill>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a concept which will be introduced in Lesson 13. See the module overview and Unit 3 overview for details. Be sure to preview Lesson 13 in advance, so you can foreshadow ideas from that future lesson as you move through the article read here in Lesson 8. </a:t>
            </a: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dirty="0">
                <a:solidFill>
                  <a:schemeClr val="dk1"/>
                </a:solidFill>
                <a:latin typeface="Century Gothic"/>
                <a:ea typeface="Century Gothic"/>
                <a:cs typeface="Century Gothic"/>
                <a:sym typeface="Century Gothic"/>
              </a:rPr>
              <a:t>In particular, consider having students discuss how the consequences in Question 3 are “cascading consequences”—that is, how one consequence causes another in a domino-type effect.</a:t>
            </a:r>
            <a:endParaRPr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dirty="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8</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text-dependent questions about the article we read for homework, </a:t>
            </a:r>
            <a:r>
              <a:rPr lang="en" sz="1800" dirty="0">
                <a:solidFill>
                  <a:schemeClr val="dk1"/>
                </a:solidFill>
                <a:latin typeface="Century Gothic"/>
                <a:ea typeface="Century Gothic"/>
                <a:cs typeface="Century Gothic"/>
                <a:sym typeface="Century Gothic"/>
              </a:rPr>
              <a:t>“Attached to Technology and Paying the Price”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Considering how two authors use evidence differently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Practicing how to use search terms effectively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In this lesson, you’ll be working to make sense not only of the text we read as a class, but also of online sources you find by yourself.</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52000" y="94670"/>
            <a:ext cx="987956" cy="942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173" name="Google Shape;173;p30"/>
          <p:cNvSpPr txBox="1"/>
          <p:nvPr/>
        </p:nvSpPr>
        <p:spPr>
          <a:xfrm>
            <a:off x="628650" y="1039400"/>
            <a:ext cx="71154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Our learning targets for today are: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 can use search terms effectively to gather relevant information about screen time.”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 can gather relevant information from ‘Attached to Technology and Paying the Price.’”</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Please get into groups of three for </a:t>
            </a:r>
            <a:r>
              <a:rPr lang="en" sz="1600" b="1" dirty="0">
                <a:latin typeface="Century Gothic"/>
                <a:ea typeface="Century Gothic"/>
                <a:cs typeface="Century Gothic"/>
                <a:sym typeface="Century Gothic"/>
              </a:rPr>
              <a:t>Triad Talks</a:t>
            </a:r>
            <a:r>
              <a:rPr lang="en" sz="1600" dirty="0">
                <a:latin typeface="Century Gothic"/>
                <a:ea typeface="Century Gothic"/>
                <a:cs typeface="Century Gothic"/>
                <a:sym typeface="Century Gothic"/>
              </a:rPr>
              <a:t> and respond to this prompt, using the criteria on the </a:t>
            </a:r>
            <a:r>
              <a:rPr lang="en" sz="1600" b="1" dirty="0">
                <a:latin typeface="Century Gothic"/>
                <a:ea typeface="Century Gothic"/>
                <a:cs typeface="Century Gothic"/>
                <a:sym typeface="Century Gothic"/>
              </a:rPr>
              <a:t>Speaking and Listening anchor chart:</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“Based on what you read for homework, how have you expanded your understanding of screen time? What else are you wondering about the effects of screen time?”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“Which of the two learning targets noted above do you anticipate will be easiest for you today? Which will offer the most challenge?”</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b="1"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8473393" y="4360965"/>
            <a:ext cx="542925" cy="542925"/>
          </a:xfrm>
          <a:prstGeom prst="rect">
            <a:avLst/>
          </a:prstGeom>
          <a:noFill/>
          <a:ln>
            <a:noFill/>
          </a:ln>
        </p:spPr>
      </p:pic>
      <p:pic>
        <p:nvPicPr>
          <p:cNvPr id="6" name="Google Shape;167;p29"/>
          <p:cNvPicPr preferRelativeResize="0"/>
          <p:nvPr/>
        </p:nvPicPr>
        <p:blipFill>
          <a:blip r:embed="rId4">
            <a:alphaModFix/>
          </a:blip>
          <a:stretch>
            <a:fillRect/>
          </a:stretch>
        </p:blipFill>
        <p:spPr>
          <a:xfrm>
            <a:off x="8152000" y="94670"/>
            <a:ext cx="987956" cy="942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prepare to analyze last night’s reading</a:t>
            </a:r>
            <a:endParaRPr sz="2800" b="1" i="1" dirty="0"/>
          </a:p>
        </p:txBody>
      </p:sp>
      <p:sp>
        <p:nvSpPr>
          <p:cNvPr id="181" name="Google Shape;181;p31"/>
          <p:cNvSpPr txBox="1"/>
          <p:nvPr/>
        </p:nvSpPr>
        <p:spPr>
          <a:xfrm>
            <a:off x="628650" y="1400700"/>
            <a:ext cx="43266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take out the article you read last night, </a:t>
            </a:r>
            <a:r>
              <a:rPr lang="en" sz="1600" dirty="0">
                <a:solidFill>
                  <a:schemeClr val="dk1"/>
                </a:solidFill>
                <a:latin typeface="Century Gothic"/>
                <a:ea typeface="Century Gothic"/>
                <a:cs typeface="Century Gothic"/>
                <a:sym typeface="Century Gothic"/>
              </a:rPr>
              <a:t>“Attached to Technology and Paying the Price.”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You’ll receive a handout with three text-dependent questions and as a class, we’ll work together to answer each question.</a:t>
            </a:r>
            <a:endParaRPr sz="1600" dirty="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5431025" y="1150450"/>
            <a:ext cx="3279285" cy="3570650"/>
          </a:xfrm>
          <a:prstGeom prst="rect">
            <a:avLst/>
          </a:prstGeom>
          <a:noFill/>
          <a:ln>
            <a:noFill/>
          </a:ln>
        </p:spPr>
      </p:pic>
      <p:pic>
        <p:nvPicPr>
          <p:cNvPr id="6" name="Google Shape;167;p29"/>
          <p:cNvPicPr preferRelativeResize="0"/>
          <p:nvPr/>
        </p:nvPicPr>
        <p:blipFill>
          <a:blip r:embed="rId4">
            <a:alphaModFix/>
          </a:blip>
          <a:stretch>
            <a:fillRect/>
          </a:stretch>
        </p:blipFill>
        <p:spPr>
          <a:xfrm>
            <a:off x="8152000" y="94670"/>
            <a:ext cx="987956" cy="9428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first text-dependent question</a:t>
            </a:r>
            <a:endParaRPr sz="2800" b="1" i="1" dirty="0"/>
          </a:p>
        </p:txBody>
      </p:sp>
      <p:sp>
        <p:nvSpPr>
          <p:cNvPr id="190" name="Google Shape;190;p32"/>
          <p:cNvSpPr txBox="1"/>
          <p:nvPr/>
        </p:nvSpPr>
        <p:spPr>
          <a:xfrm>
            <a:off x="628650" y="1476820"/>
            <a:ext cx="8310600" cy="68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read in your heads as your teacher reads aloud. We’re going to look at just the “Toll on Children” section today. Be sure to reread the text before you answer the questions.</a:t>
            </a:r>
            <a:endParaRPr sz="1600" dirty="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700275" y="2388350"/>
            <a:ext cx="4136000" cy="1502675"/>
          </a:xfrm>
          <a:prstGeom prst="rect">
            <a:avLst/>
          </a:prstGeom>
          <a:noFill/>
          <a:ln>
            <a:noFill/>
          </a:ln>
        </p:spPr>
      </p:pic>
      <p:pic>
        <p:nvPicPr>
          <p:cNvPr id="192" name="Google Shape;192;p32"/>
          <p:cNvPicPr preferRelativeResize="0"/>
          <p:nvPr/>
        </p:nvPicPr>
        <p:blipFill>
          <a:blip r:embed="rId4">
            <a:alphaModFix/>
          </a:blip>
          <a:stretch>
            <a:fillRect/>
          </a:stretch>
        </p:blipFill>
        <p:spPr>
          <a:xfrm>
            <a:off x="700275" y="3802850"/>
            <a:ext cx="4136000" cy="506000"/>
          </a:xfrm>
          <a:prstGeom prst="rect">
            <a:avLst/>
          </a:prstGeom>
          <a:noFill/>
          <a:ln>
            <a:noFill/>
          </a:ln>
        </p:spPr>
      </p:pic>
      <p:sp>
        <p:nvSpPr>
          <p:cNvPr id="193" name="Google Shape;193;p32"/>
          <p:cNvSpPr txBox="1"/>
          <p:nvPr/>
        </p:nvSpPr>
        <p:spPr>
          <a:xfrm>
            <a:off x="4937061" y="2388350"/>
            <a:ext cx="3839700" cy="270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The first text-dependent question is: </a:t>
            </a:r>
            <a:r>
              <a:rPr lang="en" sz="1200" dirty="0">
                <a:solidFill>
                  <a:schemeClr val="dk1"/>
                </a:solidFill>
                <a:latin typeface="Times New Roman"/>
                <a:ea typeface="Times New Roman"/>
                <a:cs typeface="Times New Roman"/>
                <a:sym typeface="Times New Roman"/>
              </a:rPr>
              <a:t>  </a:t>
            </a:r>
            <a:r>
              <a:rPr lang="en" sz="1600" b="1" dirty="0">
                <a:solidFill>
                  <a:schemeClr val="dk1"/>
                </a:solidFill>
                <a:latin typeface="Century Gothic"/>
                <a:ea typeface="Century Gothic"/>
                <a:cs typeface="Century Gothic"/>
                <a:sym typeface="Century Gothic"/>
              </a:rPr>
              <a:t>“Guessing from context and using your resources, determine what the word </a:t>
            </a:r>
            <a:r>
              <a:rPr lang="en" sz="1600" b="1" i="1" dirty="0">
                <a:solidFill>
                  <a:schemeClr val="dk1"/>
                </a:solidFill>
                <a:latin typeface="Century Gothic"/>
                <a:ea typeface="Century Gothic"/>
                <a:cs typeface="Century Gothic"/>
                <a:sym typeface="Century Gothic"/>
              </a:rPr>
              <a:t>priorities </a:t>
            </a:r>
            <a:r>
              <a:rPr lang="en" sz="1600" b="1" dirty="0">
                <a:solidFill>
                  <a:schemeClr val="dk1"/>
                </a:solidFill>
                <a:latin typeface="Century Gothic"/>
                <a:ea typeface="Century Gothic"/>
                <a:cs typeface="Century Gothic"/>
                <a:sym typeface="Century Gothic"/>
              </a:rPr>
              <a:t>might mean.”</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Please take a moment to record your answer to this question.</a:t>
            </a:r>
            <a:endParaRPr sz="1600" dirty="0">
              <a:solidFill>
                <a:schemeClr val="dk1"/>
              </a:solidFill>
              <a:latin typeface="Century Gothic"/>
              <a:ea typeface="Century Gothic"/>
              <a:cs typeface="Century Gothic"/>
              <a:sym typeface="Century Gothic"/>
            </a:endParaRPr>
          </a:p>
        </p:txBody>
      </p:sp>
      <p:pic>
        <p:nvPicPr>
          <p:cNvPr id="8" name="Google Shape;167;p29"/>
          <p:cNvPicPr preferRelativeResize="0"/>
          <p:nvPr/>
        </p:nvPicPr>
        <p:blipFill>
          <a:blip r:embed="rId5">
            <a:alphaModFix/>
          </a:blip>
          <a:stretch>
            <a:fillRect/>
          </a:stretch>
        </p:blipFill>
        <p:spPr>
          <a:xfrm>
            <a:off x="8152000" y="94670"/>
            <a:ext cx="987956" cy="942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33"/>
          <p:cNvSpPr txBox="1">
            <a:spLocks noGrp="1"/>
          </p:cNvSpPr>
          <p:nvPr>
            <p:ph type="title"/>
          </p:nvPr>
        </p:nvSpPr>
        <p:spPr>
          <a:xfrm>
            <a:off x="540204" y="273850"/>
            <a:ext cx="7601646"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second text-dependent question</a:t>
            </a:r>
            <a:endParaRPr sz="2800" b="1" i="1" dirty="0"/>
          </a:p>
        </p:txBody>
      </p:sp>
      <p:sp>
        <p:nvSpPr>
          <p:cNvPr id="200" name="Google Shape;200;p33"/>
          <p:cNvSpPr txBox="1"/>
          <p:nvPr/>
        </p:nvSpPr>
        <p:spPr>
          <a:xfrm>
            <a:off x="540204" y="1388449"/>
            <a:ext cx="8451246" cy="68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read in your heads as your teacher reads aloud. We’re going to continue reading the “Toll on Children” section. Be sure to reread the text before you answer the questions.</a:t>
            </a:r>
            <a:endParaRPr sz="1600" dirty="0">
              <a:latin typeface="Century Gothic"/>
              <a:ea typeface="Century Gothic"/>
              <a:cs typeface="Century Gothic"/>
              <a:sym typeface="Century Gothic"/>
            </a:endParaRPr>
          </a:p>
        </p:txBody>
      </p:sp>
      <p:sp>
        <p:nvSpPr>
          <p:cNvPr id="201" name="Google Shape;201;p33"/>
          <p:cNvSpPr txBox="1"/>
          <p:nvPr/>
        </p:nvSpPr>
        <p:spPr>
          <a:xfrm>
            <a:off x="5006213" y="2438700"/>
            <a:ext cx="3839700" cy="270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The second text-dependent question is: </a:t>
            </a:r>
            <a:r>
              <a:rPr lang="en" sz="1600" b="1" dirty="0">
                <a:solidFill>
                  <a:schemeClr val="dk1"/>
                </a:solidFill>
                <a:latin typeface="Century Gothic"/>
                <a:ea typeface="Century Gothic"/>
                <a:cs typeface="Century Gothic"/>
                <a:sym typeface="Century Gothic"/>
              </a:rPr>
              <a:t> “How do the researchers’ concerns voiced here connect with what you have learned about the teen brain?”</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Please take a moment to record your answer to this question.</a:t>
            </a:r>
            <a:endParaRPr sz="1600" dirty="0">
              <a:solidFill>
                <a:schemeClr val="dk1"/>
              </a:solidFill>
              <a:latin typeface="Century Gothic"/>
              <a:ea typeface="Century Gothic"/>
              <a:cs typeface="Century Gothic"/>
              <a:sym typeface="Century Gothic"/>
            </a:endParaRPr>
          </a:p>
        </p:txBody>
      </p:sp>
      <p:pic>
        <p:nvPicPr>
          <p:cNvPr id="202" name="Google Shape;202;p33"/>
          <p:cNvPicPr preferRelativeResize="0"/>
          <p:nvPr/>
        </p:nvPicPr>
        <p:blipFill>
          <a:blip r:embed="rId3">
            <a:alphaModFix/>
          </a:blip>
          <a:stretch>
            <a:fillRect/>
          </a:stretch>
        </p:blipFill>
        <p:spPr>
          <a:xfrm>
            <a:off x="540204" y="2974050"/>
            <a:ext cx="4466009" cy="994200"/>
          </a:xfrm>
          <a:prstGeom prst="rect">
            <a:avLst/>
          </a:prstGeom>
          <a:noFill/>
          <a:ln>
            <a:noFill/>
          </a:ln>
        </p:spPr>
      </p:pic>
      <p:pic>
        <p:nvPicPr>
          <p:cNvPr id="7" name="Google Shape;167;p29"/>
          <p:cNvPicPr preferRelativeResize="0"/>
          <p:nvPr/>
        </p:nvPicPr>
        <p:blipFill>
          <a:blip r:embed="rId4">
            <a:alphaModFix/>
          </a:blip>
          <a:stretch>
            <a:fillRect/>
          </a:stretch>
        </p:blipFill>
        <p:spPr>
          <a:xfrm>
            <a:off x="8152000" y="94670"/>
            <a:ext cx="987956" cy="9428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F466B5-B320-454A-9DD8-9A40B53FE590}"/>
</file>

<file path=customXml/itemProps2.xml><?xml version="1.0" encoding="utf-8"?>
<ds:datastoreItem xmlns:ds="http://schemas.openxmlformats.org/officeDocument/2006/customXml" ds:itemID="{A52FE2C9-9E8E-4DAB-BB04-76639C15B092}"/>
</file>

<file path=customXml/itemProps3.xml><?xml version="1.0" encoding="utf-8"?>
<ds:datastoreItem xmlns:ds="http://schemas.openxmlformats.org/officeDocument/2006/customXml" ds:itemID="{67EF5453-F9A0-48F2-8607-4846A810E5C3}"/>
</file>

<file path=docProps/app.xml><?xml version="1.0" encoding="utf-8"?>
<Properties xmlns="http://schemas.openxmlformats.org/officeDocument/2006/extended-properties" xmlns:vt="http://schemas.openxmlformats.org/officeDocument/2006/docPropsVTypes">
  <TotalTime>15</TotalTime>
  <Words>3797</Words>
  <Application>Microsoft Macintosh PowerPoint</Application>
  <PresentationFormat>On-screen Show (16:9)</PresentationFormat>
  <Paragraphs>314</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Calibri</vt:lpstr>
      <vt:lpstr>Century Gothic</vt:lpstr>
      <vt:lpstr>Simple Light</vt:lpstr>
      <vt:lpstr>Office Theme</vt:lpstr>
      <vt:lpstr>PowerPoint Presentation</vt:lpstr>
      <vt:lpstr>PowerPoint Presentation</vt:lpstr>
      <vt:lpstr>PowerPoint Presentation</vt:lpstr>
      <vt:lpstr>Grade 7: Module 4:  Unit 2: Lesson 8</vt:lpstr>
      <vt:lpstr>PowerPoint Presentation</vt:lpstr>
      <vt:lpstr>Let’s review our learning targets</vt:lpstr>
      <vt:lpstr>Let’s prepare to analyze last night’s reading</vt:lpstr>
      <vt:lpstr>Let’s look at the first text-dependent question</vt:lpstr>
      <vt:lpstr>Let’s look at the second text-dependent question</vt:lpstr>
      <vt:lpstr>Let’s look at the third text-dependent question</vt:lpstr>
      <vt:lpstr>Let’s compare how authors use evidence</vt:lpstr>
      <vt:lpstr>Let’s work together to revise our ideas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2018-12-11T13:15:27Z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