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3.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2.xml" ContentType="application/vnd.openxmlformats-officedocument.presentationml.notesSlide+xml"/>
  <Override PartName="/ppt/slideLayouts/slideLayout22.xml" ContentType="application/vnd.openxmlformats-officedocument.presentationml.slideLayout+xml"/>
  <Override PartName="/ppt/notesSlides/notesSlide8.xml" ContentType="application/vnd.openxmlformats-officedocument.presentationml.notesSlide+xml"/>
  <Override PartName="/ppt/notesSlides/notesSlide5.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10.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notesSlides/notesSlide4.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614F6E68-4A64-4FA5-BE89-6B98DC7992CD}">
  <a:tblStyle styleId="{614F6E68-4A64-4FA5-BE89-6B98DC7992CD}"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032" autoAdjust="0"/>
  </p:normalViewPr>
  <p:slideViewPr>
    <p:cSldViewPr snapToGrid="0">
      <p:cViewPr varScale="1">
        <p:scale>
          <a:sx n="103" d="100"/>
          <a:sy n="103" d="100"/>
        </p:scale>
        <p:origin x="-1256" y="-112"/>
      </p:cViewPr>
      <p:guideLst>
        <p:guide orient="horz" pos="1620"/>
        <p:guide pos="2880"/>
      </p:guideLst>
    </p:cSldViewPr>
  </p:slideViewPr>
  <p:notesTextViewPr>
    <p:cViewPr>
      <p:scale>
        <a:sx n="1" d="1"/>
        <a:sy n="1" d="1"/>
      </p:scale>
      <p:origin x="0" y="130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presProps" Target="presProps.xml"/><Relationship Id="rId8" Type="http://schemas.openxmlformats.org/officeDocument/2006/relationships/slide" Target="slides/slide6.xml"/><Relationship Id="rId2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printerSettings" Target="printerSettings/printerSettings1.bin"/><Relationship Id="rId7" Type="http://schemas.openxmlformats.org/officeDocument/2006/relationships/slide" Target="slides/slide5.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3.xml"/><Relationship Id="rId15" Type="http://schemas.openxmlformats.org/officeDocument/2006/relationships/slide" Target="slides/slide13.xml"/><Relationship Id="rId5" Type="http://schemas.openxmlformats.org/officeDocument/2006/relationships/slide" Target="slides/slide3.xml"/><Relationship Id="rId23"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viewProps" Target="viewProps.xml"/><Relationship Id="rId9" Type="http://schemas.openxmlformats.org/officeDocument/2006/relationships/slide" Target="slides/slide7.xml"/><Relationship Id="rId14" Type="http://schemas.openxmlformats.org/officeDocument/2006/relationships/slide" Target="slides/slide12.xml"/><Relationship Id="rId4" Type="http://schemas.openxmlformats.org/officeDocument/2006/relationships/slide" Target="slides/slide2.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19857085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plan the position paper using the planner.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Position Paper Planner </a:t>
            </a:r>
            <a:r>
              <a:rPr lang="en" sz="1200" dirty="0">
                <a:solidFill>
                  <a:schemeClr val="dk1"/>
                </a:solidFill>
                <a:latin typeface="Calibri"/>
                <a:ea typeface="Calibri"/>
                <a:cs typeface="Calibri"/>
                <a:sym typeface="Calibri"/>
              </a:rPr>
              <a:t>builds from the essay planner used in Modules 1–3. Notice the inclusion of a space for students to consider their counterclaims at the end of the planner. This placement is intentional, since there are many possible places for students to include a counterclaim in their essay. If you would like to offer more structure, consider requiring that they acknowledge counterclaims in particular paragraphs—for example, either the introduction or the conclusion.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paper planner also includes a background on brain science. Although this is similar to giving the context, which students know from the “Quote Sandwich” from Module 2A/2B and 3A, it will be challenging. If students experience difficulty with this complex subject, refer them to their notes and texts from Unit 1 and the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 Remind them to write their position paper for an audience that knows nothing about brain science. Have them think about the basic information the reader would need to understand the student’s reasoning. Many of the texts have modeled giving sufficient brain science. Prompt them to return to the texts “Growing Up Digital” and “The Teen Brain: It’s Just Not Grown Up Yet” from Unit 1 as good examples.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Position Paper Planner</a:t>
            </a:r>
            <a:r>
              <a:rPr lang="en" sz="1200" dirty="0">
                <a:solidFill>
                  <a:schemeClr val="dk1"/>
                </a:solidFill>
                <a:latin typeface="Calibri"/>
                <a:ea typeface="Calibri"/>
                <a:cs typeface="Calibri"/>
                <a:sym typeface="Calibri"/>
              </a:rPr>
              <a:t> is first used in Lesson 1 to analyze the model position paper. Beginning in this lesson, students will use it to plan their own position papers and will need a fresh copy. They begin their essay planning in this lesson with the body paragraphs, not with the introduction or the conclusion. This deliberate choice allows students to flesh out the main body of their paper without getting “stuck” on the beginning or the ending. However, writing the introduction first can be a useful synthesizing step for a student; that is, allowing students to clarify the building blocks of their paper before elaborating upon them in the body paragraphs. Consider modifying the order in which the paper is written to meet your students’ needs.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participate in an independent reading check-in using whichever routine you have established with your class. For ideas, see the stand-alone document on EngageNY.org: </a:t>
            </a:r>
            <a:r>
              <a:rPr lang="en" sz="1200" b="1" dirty="0">
                <a:solidFill>
                  <a:schemeClr val="dk1"/>
                </a:solidFill>
                <a:latin typeface="Calibri"/>
                <a:ea typeface="Calibri"/>
                <a:cs typeface="Calibri"/>
                <a:sym typeface="Calibri"/>
              </a:rPr>
              <a:t>Launching Independent Reading in Grades 6–8: Sample Plan</a:t>
            </a:r>
            <a:r>
              <a:rPr lang="en" sz="1200" dirty="0">
                <a:solidFill>
                  <a:schemeClr val="dk1"/>
                </a:solidFill>
                <a:latin typeface="Calibri"/>
                <a:ea typeface="Calibri"/>
                <a:cs typeface="Calibri"/>
                <a:sym typeface="Calibri"/>
              </a:rPr>
              <a:t>. Remember that during this time:</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need time to talk with a peer about their book.</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need a chance to confer with students about their reading (you will confer with a few each time, working your way through a class over several weeks).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need to check in to see if they met their last goal and to set a new goal.</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Feel free to move the independent reading check-in to a more suitable time, should students require more time to write and confer with you.</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121361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4a00fd3bca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4a00fd3bca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B. Independent Reading Check-in </a:t>
            </a: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teacher may decide to complete this activity on a different day if the students are working productively on the position paper planner.</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this time for an independent reading check-in using whichever routine you have established with your class. For ideas, see the stand-alone document on EngageNY.org: </a:t>
            </a:r>
            <a:r>
              <a:rPr lang="en" sz="1200" b="1" dirty="0">
                <a:solidFill>
                  <a:schemeClr val="dk1"/>
                </a:solidFill>
                <a:latin typeface="Calibri"/>
                <a:ea typeface="Calibri"/>
                <a:cs typeface="Calibri"/>
                <a:sym typeface="Calibri"/>
              </a:rPr>
              <a:t>Launching Independent Reading in Grades 6–8: Sample Plan</a:t>
            </a:r>
            <a:r>
              <a:rPr lang="en" sz="1200" dirty="0">
                <a:solidFill>
                  <a:schemeClr val="dk1"/>
                </a:solidFill>
                <a:latin typeface="Calibri"/>
                <a:ea typeface="Calibri"/>
                <a:cs typeface="Calibri"/>
                <a:sym typeface="Calibri"/>
              </a:rPr>
              <a:t>. Remember that during this time: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need time to talk with a peer about their book.</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need a chance to confer with students about their reading (you will confer with a few each time, working your way through a class over several weeks).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need to check in to see if they met their last goal and to set a new goal.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503144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4a00fd3bca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4a00fd3bca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3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Closing and Assessment A. Exit Ticket: What Domain-Specific Words Will You Include in Your Position Paper?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tickets are used as formative assessment by the teacher.</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0" dirty="0">
                <a:solidFill>
                  <a:schemeClr val="dk1"/>
                </a:solidFill>
                <a:latin typeface="Calibri"/>
                <a:ea typeface="Calibri"/>
                <a:cs typeface="Calibri"/>
                <a:sym typeface="Calibri"/>
              </a:rPr>
              <a:t>Exit Ticket: What Domain-Specific Words Will You Include in Your Position Paper? for </a:t>
            </a:r>
            <a:r>
              <a:rPr lang="en" sz="1200" dirty="0">
                <a:solidFill>
                  <a:schemeClr val="dk1"/>
                </a:solidFill>
                <a:latin typeface="Calibri"/>
                <a:ea typeface="Calibri"/>
                <a:cs typeface="Calibri"/>
                <a:sym typeface="Calibri"/>
              </a:rPr>
              <a:t>students to complete. Collect students’ exit tickets.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refer to the </a:t>
            </a:r>
            <a:r>
              <a:rPr lang="en" sz="1200" b="1" dirty="0">
                <a:solidFill>
                  <a:schemeClr val="dk1"/>
                </a:solidFill>
                <a:latin typeface="Calibri"/>
                <a:ea typeface="Calibri"/>
                <a:cs typeface="Calibri"/>
                <a:sym typeface="Calibri"/>
              </a:rPr>
              <a:t>Domain-Specific Vocabulary anchor chart</a:t>
            </a:r>
            <a:r>
              <a:rPr lang="en" sz="1200" dirty="0">
                <a:solidFill>
                  <a:schemeClr val="dk1"/>
                </a:solidFill>
                <a:latin typeface="Calibri"/>
                <a:ea typeface="Calibri"/>
                <a:cs typeface="Calibri"/>
                <a:sym typeface="Calibri"/>
              </a:rPr>
              <a:t> and write at least six words from the list that they think they will use in their position paper.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appropriate terms to be selected.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struggling with handwriting, consider providing a page with the words from the </a:t>
            </a:r>
            <a:r>
              <a:rPr lang="en" sz="1200" b="1" dirty="0">
                <a:solidFill>
                  <a:schemeClr val="dk1"/>
                </a:solidFill>
                <a:latin typeface="Calibri"/>
                <a:ea typeface="Calibri"/>
                <a:cs typeface="Calibri"/>
                <a:sym typeface="Calibri"/>
              </a:rPr>
              <a:t>Domain-Specific Vocabulary anchor chart </a:t>
            </a:r>
            <a:r>
              <a:rPr lang="en" sz="1200" dirty="0">
                <a:solidFill>
                  <a:schemeClr val="dk1"/>
                </a:solidFill>
                <a:latin typeface="Calibri"/>
                <a:ea typeface="Calibri"/>
                <a:cs typeface="Calibri"/>
                <a:sym typeface="Calibri"/>
              </a:rPr>
              <a:t>and ask students to circle those that they will use in their paper.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0294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94448e712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494448e712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041147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27" name="Google Shape;227;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38648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Entry Task: Relationship between Reading, Research, and Writing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Steps to Writing a Position Paper Anchor Chart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Learning target cards </a:t>
            </a:r>
            <a:r>
              <a:rPr lang="en" sz="1200" dirty="0">
                <a:solidFill>
                  <a:schemeClr val="dk1"/>
                </a:solidFill>
                <a:latin typeface="Calibri"/>
                <a:ea typeface="Calibri"/>
                <a:cs typeface="Calibri"/>
                <a:sym typeface="Calibri"/>
              </a:rPr>
              <a:t>(one set cut out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Position Paper Planner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 What Domain-Specific Words Will You Include in Your Position Paper?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Vocabulary anchor chart </a:t>
            </a:r>
            <a:r>
              <a:rPr lang="en" sz="1200" dirty="0">
                <a:solidFill>
                  <a:schemeClr val="dk1"/>
                </a:solidFill>
                <a:latin typeface="Calibri"/>
                <a:ea typeface="Calibri"/>
                <a:cs typeface="Calibri"/>
                <a:sym typeface="Calibri"/>
              </a:rPr>
              <a:t>(begun in Unit 1, Lesson 2)</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 What Will Be the Most Difficult Aspect of Writing This Paper? (from Lesson 1;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Researcher’s notebook </a:t>
            </a:r>
            <a:r>
              <a:rPr lang="en" sz="1200" dirty="0">
                <a:solidFill>
                  <a:schemeClr val="dk1"/>
                </a:solidFill>
                <a:latin typeface="Calibri"/>
                <a:ea typeface="Calibri"/>
                <a:cs typeface="Calibri"/>
                <a:sym typeface="Calibri"/>
              </a:rPr>
              <a:t>(from Unit 2, Lesson 3)</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a:t>
            </a:r>
            <a:r>
              <a:rPr lang="en" sz="1200" dirty="0" smtClean="0">
                <a:solidFill>
                  <a:schemeClr val="dk1"/>
                </a:solidFill>
                <a:latin typeface="Calibri"/>
                <a:ea typeface="Calibri"/>
                <a:cs typeface="Calibri"/>
                <a:sym typeface="Calibri"/>
              </a:rPr>
              <a:t>learning</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7147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Cut out learning target cards and have tape (or other adhesive) available for sticking them on the </a:t>
            </a:r>
            <a:r>
              <a:rPr lang="en" sz="1200" b="1" dirty="0">
                <a:solidFill>
                  <a:schemeClr val="dk1"/>
                </a:solidFill>
                <a:latin typeface="Calibri"/>
                <a:ea typeface="Calibri"/>
                <a:cs typeface="Calibri"/>
                <a:sym typeface="Calibri"/>
              </a:rPr>
              <a:t>Steps to Writing a Position Paper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sure students have access to their </a:t>
            </a:r>
            <a:r>
              <a:rPr lang="en-US" sz="1200" b="1" dirty="0" smtClean="0">
                <a:solidFill>
                  <a:schemeClr val="dk1"/>
                </a:solidFill>
                <a:latin typeface="Calibri"/>
                <a:ea typeface="Calibri"/>
                <a:cs typeface="Calibri"/>
                <a:sym typeface="Calibri"/>
              </a:rPr>
              <a:t>r</a:t>
            </a:r>
            <a:r>
              <a:rPr lang="en" sz="1200" b="1" dirty="0" smtClean="0">
                <a:solidFill>
                  <a:schemeClr val="dk1"/>
                </a:solidFill>
                <a:latin typeface="Calibri"/>
                <a:ea typeface="Calibri"/>
                <a:cs typeface="Calibri"/>
                <a:sym typeface="Calibri"/>
              </a:rPr>
              <a:t>esearcher’s </a:t>
            </a:r>
            <a:r>
              <a:rPr lang="en-US" sz="1200" b="1" dirty="0" smtClean="0">
                <a:solidFill>
                  <a:schemeClr val="dk1"/>
                </a:solidFill>
                <a:latin typeface="Calibri"/>
                <a:ea typeface="Calibri"/>
                <a:cs typeface="Calibri"/>
                <a:sym typeface="Calibri"/>
              </a:rPr>
              <a:t>n</a:t>
            </a:r>
            <a:r>
              <a:rPr lang="en" sz="1200" b="1" dirty="0" smtClean="0">
                <a:solidFill>
                  <a:schemeClr val="dk1"/>
                </a:solidFill>
                <a:latin typeface="Calibri"/>
                <a:ea typeface="Calibri"/>
                <a:cs typeface="Calibri"/>
                <a:sym typeface="Calibri"/>
              </a:rPr>
              <a:t>otebook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Thinking Log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t>
            </a:r>
            <a:r>
              <a:rPr lang="en" sz="1200" b="1" dirty="0">
                <a:solidFill>
                  <a:schemeClr val="dk1"/>
                </a:solidFill>
                <a:latin typeface="Calibri"/>
                <a:ea typeface="Calibri"/>
                <a:cs typeface="Calibri"/>
                <a:sym typeface="Calibri"/>
              </a:rPr>
              <a:t>Steps to Writing a Position Paper anchor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Domain-Specific Vocabulary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1118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08224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6527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946229da4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946229da4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b="1" dirty="0">
                <a:solidFill>
                  <a:schemeClr val="dk1"/>
                </a:solidFill>
              </a:rPr>
              <a:t>Opening A. Entry Task: Relationship between Reading, Research, and </a:t>
            </a:r>
            <a:r>
              <a:rPr lang="en" b="1" dirty="0" smtClean="0">
                <a:solidFill>
                  <a:schemeClr val="dk1"/>
                </a:solidFill>
              </a:rPr>
              <a:t>Writing</a:t>
            </a:r>
            <a:endParaRPr lang="en-US" b="1" dirty="0" smtClean="0">
              <a:solidFill>
                <a:schemeClr val="dk1"/>
              </a:solidFill>
            </a:endParaRPr>
          </a:p>
          <a:p>
            <a:pPr marL="0" lvl="0" indent="0" algn="l" rtl="0">
              <a:lnSpc>
                <a:spcPct val="115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entry tickets allows you to get a quick check for understanding of the concept for that day so that instruction can be adjusted or tailored to students’ needs during the lesson or before the next lesson.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Developing self-assessment and reflection supports all learners, helping them learn to be metacognitive about their learning. Metacognition, or the ability to understand one’s own thought processes, includes the ability to monitor one’s own learning. Learning how to learn helps all students, but it is often a missing ability in those who struggle.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b="1" dirty="0">
              <a:solidFill>
                <a:schemeClr val="dk1"/>
              </a:solidFill>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Entry Task: Relationship between Reading, Research, and Writing </a:t>
            </a:r>
            <a:r>
              <a:rPr lang="en" sz="1200" dirty="0">
                <a:solidFill>
                  <a:schemeClr val="dk1"/>
                </a:solidFill>
                <a:latin typeface="Calibri"/>
                <a:ea typeface="Calibri"/>
                <a:cs typeface="Calibri"/>
                <a:sym typeface="Calibri"/>
              </a:rPr>
              <a:t>and have students respond to the prompt.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completing the entry task.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1716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9f9af097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9f9af097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5-</a:t>
            </a:r>
            <a:r>
              <a:rPr lang="en" sz="1200" b="1" dirty="0" smtClean="0">
                <a:solidFill>
                  <a:schemeClr val="dk1"/>
                </a:solidFill>
                <a:latin typeface="Calibri"/>
                <a:ea typeface="Calibri"/>
                <a:cs typeface="Calibri"/>
                <a:sym typeface="Calibri"/>
              </a:rPr>
              <a:t>7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B. Reviewing Learning Targets and Introducing Steps to Writing a Position Paper Anchor Chart</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a large poster of the </a:t>
            </a:r>
            <a:r>
              <a:rPr lang="en" sz="1200" b="1" dirty="0">
                <a:solidFill>
                  <a:schemeClr val="dk1"/>
                </a:solidFill>
                <a:latin typeface="Calibri"/>
                <a:ea typeface="Calibri"/>
                <a:cs typeface="Calibri"/>
                <a:sym typeface="Calibri"/>
              </a:rPr>
              <a:t>Steps to Writing a Position Paper Anchor Chart</a:t>
            </a:r>
            <a:r>
              <a:rPr lang="en" sz="1200" dirty="0">
                <a:solidFill>
                  <a:schemeClr val="dk1"/>
                </a:solidFill>
                <a:latin typeface="Calibri"/>
                <a:ea typeface="Calibri"/>
                <a:cs typeface="Calibri"/>
                <a:sym typeface="Calibri"/>
              </a:rPr>
              <a:t> to hang in the classroom.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Learning Target cards</a:t>
            </a:r>
            <a:r>
              <a:rPr lang="en" sz="1200" dirty="0">
                <a:solidFill>
                  <a:schemeClr val="dk1"/>
                </a:solidFill>
                <a:latin typeface="Calibri"/>
                <a:ea typeface="Calibri"/>
                <a:cs typeface="Calibri"/>
                <a:sym typeface="Calibri"/>
              </a:rPr>
              <a:t> can be found in the supporting materials.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or project the </a:t>
            </a:r>
            <a:r>
              <a:rPr lang="en" sz="1200" b="1" dirty="0">
                <a:solidFill>
                  <a:schemeClr val="dk1"/>
                </a:solidFill>
                <a:latin typeface="Calibri"/>
                <a:ea typeface="Calibri"/>
                <a:cs typeface="Calibri"/>
                <a:sym typeface="Calibri"/>
              </a:rPr>
              <a:t>Steps to Writing a Position Paper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which steps they have already taken or partially taken and what they have specifically done.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read them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improve my writing through prewriting and planning my position paper.”</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write arguments to support claims with clear reasons and relevant evidence in my position paper.”</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choose new vocabulary that will go into my position paper.”</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write a clear, concise position paper appropriate for the task, purpose, and audience.”</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 about how the learning targets fit in with the steps. Ask them to turn and talk to a partner and tell where each learning target fits on the </a:t>
            </a:r>
            <a:r>
              <a:rPr lang="en" sz="1200" b="1" dirty="0">
                <a:solidFill>
                  <a:schemeClr val="dk1"/>
                </a:solidFill>
                <a:latin typeface="Calibri"/>
                <a:ea typeface="Calibri"/>
                <a:cs typeface="Calibri"/>
                <a:sym typeface="Calibri"/>
              </a:rPr>
              <a:t>Steps to Writing a Position Paper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As students respond, stick the </a:t>
            </a:r>
            <a:r>
              <a:rPr lang="en" sz="1200" b="1" dirty="0">
                <a:solidFill>
                  <a:schemeClr val="dk1"/>
                </a:solidFill>
                <a:latin typeface="Calibri"/>
                <a:ea typeface="Calibri"/>
                <a:cs typeface="Calibri"/>
                <a:sym typeface="Calibri"/>
              </a:rPr>
              <a:t>learning target cards </a:t>
            </a:r>
            <a:r>
              <a:rPr lang="en" sz="1200" dirty="0">
                <a:solidFill>
                  <a:schemeClr val="dk1"/>
                </a:solidFill>
                <a:latin typeface="Calibri"/>
                <a:ea typeface="Calibri"/>
                <a:cs typeface="Calibri"/>
                <a:sym typeface="Calibri"/>
              </a:rPr>
              <a:t>next to the identified step.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disagree as to where to put the target, remind them that writing is a process and they will sometimes revisit these targets as they write, but today they will plan their position paper. Remind them that prewriting and planning are important and will make drafting and revising easier if they put a lot of thought and effort into these steps now.</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2, listen for: </a:t>
            </a:r>
            <a:r>
              <a:rPr lang="en" sz="1200" b="0" dirty="0">
                <a:solidFill>
                  <a:schemeClr val="dk1"/>
                </a:solidFill>
                <a:latin typeface="Calibri"/>
                <a:ea typeface="Calibri"/>
                <a:cs typeface="Calibri"/>
                <a:sym typeface="Calibri"/>
              </a:rPr>
              <a:t>“Prewriting—we have looked for resources and recorded them in our </a:t>
            </a:r>
            <a:r>
              <a:rPr lang="en-US" sz="1200" b="1" dirty="0" smtClean="0">
                <a:solidFill>
                  <a:schemeClr val="dk1"/>
                </a:solidFill>
                <a:latin typeface="Calibri"/>
                <a:ea typeface="Calibri"/>
                <a:cs typeface="Calibri"/>
                <a:sym typeface="Calibri"/>
              </a:rPr>
              <a:t>r</a:t>
            </a:r>
            <a:r>
              <a:rPr lang="en" sz="1200" b="1" dirty="0" smtClean="0">
                <a:solidFill>
                  <a:schemeClr val="dk1"/>
                </a:solidFill>
                <a:latin typeface="Calibri"/>
                <a:ea typeface="Calibri"/>
                <a:cs typeface="Calibri"/>
                <a:sym typeface="Calibri"/>
              </a:rPr>
              <a:t>esearcher’s </a:t>
            </a:r>
            <a:r>
              <a:rPr lang="en-US" sz="1200" b="1" dirty="0" smtClean="0">
                <a:solidFill>
                  <a:schemeClr val="dk1"/>
                </a:solidFill>
                <a:latin typeface="Calibri"/>
                <a:ea typeface="Calibri"/>
                <a:cs typeface="Calibri"/>
                <a:sym typeface="Calibri"/>
              </a:rPr>
              <a:t>n</a:t>
            </a:r>
            <a:r>
              <a:rPr lang="en" sz="1200" b="1" dirty="0" smtClean="0">
                <a:solidFill>
                  <a:schemeClr val="dk1"/>
                </a:solidFill>
                <a:latin typeface="Calibri"/>
                <a:ea typeface="Calibri"/>
                <a:cs typeface="Calibri"/>
                <a:sym typeface="Calibri"/>
              </a:rPr>
              <a:t>otebook</a:t>
            </a:r>
            <a:r>
              <a:rPr lang="en" sz="1200" b="1"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Note to students that this may look like a small step, but it actually represents the majority of the work. Students should be congratulated for already completing the lion’s share of this assignment.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6955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a00fd3bca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4a00fd3bca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18-</a:t>
            </a:r>
            <a:r>
              <a:rPr lang="en" sz="1200" b="1" dirty="0" smtClean="0">
                <a:solidFill>
                  <a:schemeClr val="dk1"/>
                </a:solidFill>
                <a:latin typeface="Calibri"/>
                <a:ea typeface="Calibri"/>
                <a:cs typeface="Calibri"/>
                <a:sym typeface="Calibri"/>
              </a:rPr>
              <a:t>20 </a:t>
            </a:r>
            <a:r>
              <a:rPr lang="en" sz="1200" b="1" dirty="0">
                <a:solidFill>
                  <a:schemeClr val="dk1"/>
                </a:solidFill>
                <a:latin typeface="Calibri"/>
                <a:ea typeface="Calibri"/>
                <a:cs typeface="Calibri"/>
                <a:sym typeface="Calibri"/>
              </a:rPr>
              <a:t>minutes  (this slide,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and </a:t>
            </a:r>
            <a:r>
              <a:rPr lang="en" sz="1200" b="1" dirty="0" smtClean="0">
                <a:solidFill>
                  <a:schemeClr val="dk1"/>
                </a:solidFill>
                <a:latin typeface="Calibri"/>
                <a:ea typeface="Calibri"/>
                <a:cs typeface="Calibri"/>
                <a:sym typeface="Calibri"/>
              </a:rPr>
              <a:t>Partners</a:t>
            </a:r>
            <a:endParaRPr lang="en-US" sz="1200" b="1" dirty="0" smtClean="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Plan Body Paragraphs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Counterclaim is a challenging idea for 7th graders.  The teacher may need to talk through an example with the students or go back to the model from lesson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blank space after the conclusion is the spot for planning the counterclaim.</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 new copy of the </a:t>
            </a:r>
            <a:r>
              <a:rPr lang="en" sz="1200" b="1" dirty="0">
                <a:solidFill>
                  <a:schemeClr val="dk1"/>
                </a:solidFill>
                <a:latin typeface="Calibri"/>
                <a:ea typeface="Calibri"/>
                <a:cs typeface="Calibri"/>
                <a:sym typeface="Calibri"/>
              </a:rPr>
              <a:t>Position Paper Planner</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Remind students that they have had a planner for every paper they have written this year.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this planner is very similar to the </a:t>
            </a:r>
            <a:r>
              <a:rPr lang="en" sz="1200" b="1" dirty="0">
                <a:solidFill>
                  <a:schemeClr val="dk1"/>
                </a:solidFill>
                <a:latin typeface="Calibri"/>
                <a:ea typeface="Calibri"/>
                <a:cs typeface="Calibri"/>
                <a:sym typeface="Calibri"/>
              </a:rPr>
              <a:t>Model Position Planner</a:t>
            </a:r>
            <a:r>
              <a:rPr lang="en" sz="1200" dirty="0">
                <a:solidFill>
                  <a:schemeClr val="dk1"/>
                </a:solidFill>
                <a:latin typeface="Calibri"/>
                <a:ea typeface="Calibri"/>
                <a:cs typeface="Calibri"/>
                <a:sym typeface="Calibri"/>
              </a:rPr>
              <a:t> they worked with in Lesson 1, but has a different focus question at the top.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to the last page of the planner. Point out that they again will need to include a “counterclaim” somewhere in their paper.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to a partner about what a </a:t>
            </a:r>
            <a:r>
              <a:rPr lang="en" sz="1200" i="1" dirty="0">
                <a:solidFill>
                  <a:schemeClr val="dk1"/>
                </a:solidFill>
                <a:latin typeface="Calibri"/>
                <a:ea typeface="Calibri"/>
                <a:cs typeface="Calibri"/>
                <a:sym typeface="Calibri"/>
              </a:rPr>
              <a:t>counterclaim</a:t>
            </a:r>
            <a:r>
              <a:rPr lang="en" sz="1200" dirty="0">
                <a:solidFill>
                  <a:schemeClr val="dk1"/>
                </a:solidFill>
                <a:latin typeface="Calibri"/>
                <a:ea typeface="Calibri"/>
                <a:cs typeface="Calibri"/>
                <a:sym typeface="Calibri"/>
              </a:rPr>
              <a:t> is. Then cold call partnerships to share.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although the place to think about the counterclaim is at the end of the planner, there is no one place in the essay for the counterclaim to go; in addition, there may be more than one counterclaim. They will need to think carefully about where to include it. Remind students that in the model position paper in the previous lesson, the counterclaim was acknowledged in the closing paragraph but could have been mentioned in multiple places.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Reiterate that the counterclaim is not a place where the author contradicts </a:t>
            </a:r>
            <a:r>
              <a:rPr lang="en-US" sz="1200" dirty="0" smtClean="0">
                <a:solidFill>
                  <a:schemeClr val="dk1"/>
                </a:solidFill>
                <a:latin typeface="Calibri"/>
                <a:ea typeface="Calibri"/>
                <a:cs typeface="Calibri"/>
                <a:sym typeface="Calibri"/>
              </a:rPr>
              <a:t>him or </a:t>
            </a:r>
            <a:r>
              <a:rPr lang="en" sz="1200" dirty="0" smtClean="0">
                <a:solidFill>
                  <a:schemeClr val="dk1"/>
                </a:solidFill>
                <a:latin typeface="Calibri"/>
                <a:ea typeface="Calibri"/>
                <a:cs typeface="Calibri"/>
                <a:sym typeface="Calibri"/>
              </a:rPr>
              <a:t>herself</a:t>
            </a:r>
            <a:r>
              <a:rPr lang="en" sz="1200" dirty="0">
                <a:solidFill>
                  <a:schemeClr val="dk1"/>
                </a:solidFill>
                <a:latin typeface="Calibri"/>
                <a:ea typeface="Calibri"/>
                <a:cs typeface="Calibri"/>
                <a:sym typeface="Calibri"/>
              </a:rPr>
              <a:t>, but rather a place where </a:t>
            </a:r>
            <a:r>
              <a:rPr lang="en-US" sz="1200" dirty="0" smtClean="0">
                <a:solidFill>
                  <a:schemeClr val="dk1"/>
                </a:solidFill>
                <a:latin typeface="Calibri"/>
                <a:ea typeface="Calibri"/>
                <a:cs typeface="Calibri"/>
                <a:sym typeface="Calibri"/>
              </a:rPr>
              <a:t>he or </a:t>
            </a:r>
            <a:r>
              <a:rPr lang="en" sz="1200" dirty="0" smtClean="0">
                <a:solidFill>
                  <a:schemeClr val="dk1"/>
                </a:solidFill>
                <a:latin typeface="Calibri"/>
                <a:ea typeface="Calibri"/>
                <a:cs typeface="Calibri"/>
                <a:sym typeface="Calibri"/>
              </a:rPr>
              <a:t>she </a:t>
            </a:r>
            <a:r>
              <a:rPr lang="en" sz="1200" dirty="0">
                <a:solidFill>
                  <a:schemeClr val="dk1"/>
                </a:solidFill>
                <a:latin typeface="Calibri"/>
                <a:ea typeface="Calibri"/>
                <a:cs typeface="Calibri"/>
                <a:sym typeface="Calibri"/>
              </a:rPr>
              <a:t>acknowledges the complexity of the subject and the validity of differing opinions.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counterclaim, listen for something like: </a:t>
            </a:r>
            <a:r>
              <a:rPr lang="en" sz="1200" b="0" dirty="0">
                <a:solidFill>
                  <a:schemeClr val="dk1"/>
                </a:solidFill>
                <a:latin typeface="Calibri"/>
                <a:ea typeface="Calibri"/>
                <a:cs typeface="Calibri"/>
                <a:sym typeface="Calibri"/>
              </a:rPr>
              <a:t>“A claim that is opposite the claim I am making in my paper.”</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being told where to put their counterclaim.</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52081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a00fd3bca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4a00fd3bca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18-</a:t>
            </a:r>
            <a:r>
              <a:rPr lang="en" sz="1200" b="1" dirty="0" smtClean="0">
                <a:solidFill>
                  <a:schemeClr val="dk1"/>
                </a:solidFill>
                <a:latin typeface="Calibri"/>
                <a:ea typeface="Calibri"/>
                <a:cs typeface="Calibri"/>
                <a:sym typeface="Calibri"/>
              </a:rPr>
              <a:t>20 </a:t>
            </a:r>
            <a:r>
              <a:rPr lang="en" sz="1200" b="1" dirty="0">
                <a:solidFill>
                  <a:schemeClr val="dk1"/>
                </a:solidFill>
                <a:latin typeface="Calibri"/>
                <a:ea typeface="Calibri"/>
                <a:cs typeface="Calibri"/>
                <a:sym typeface="Calibri"/>
              </a:rPr>
              <a:t>minutes  (this slide,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and </a:t>
            </a:r>
            <a:r>
              <a:rPr lang="en" sz="1200" b="1" dirty="0" smtClean="0">
                <a:solidFill>
                  <a:schemeClr val="dk1"/>
                </a:solidFill>
                <a:latin typeface="Calibri"/>
                <a:ea typeface="Calibri"/>
                <a:cs typeface="Calibri"/>
                <a:sym typeface="Calibri"/>
              </a:rPr>
              <a:t>Partners</a:t>
            </a:r>
            <a:endParaRPr lang="en-US" sz="1200" b="1" dirty="0" smtClean="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Plan Body Paragraphs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inviting coordinating service providers to your class to check in with students who need more reading support. This is an opportunity to ensure that students comprehend their independent reading and monitor their progress.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may be helpful to model some oral practice of “counterclaim thinking” before students write.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may also be helpful to go back to the model position paper and spend more time with students </a:t>
            </a:r>
            <a:r>
              <a:rPr lang="en-US" sz="1200" dirty="0" smtClean="0">
                <a:solidFill>
                  <a:schemeClr val="dk1"/>
                </a:solidFill>
                <a:latin typeface="Calibri"/>
                <a:ea typeface="Calibri"/>
                <a:cs typeface="Calibri"/>
                <a:sym typeface="Calibri"/>
              </a:rPr>
              <a:t>o</a:t>
            </a:r>
            <a:r>
              <a:rPr lang="en" sz="1200" dirty="0" smtClean="0">
                <a:solidFill>
                  <a:schemeClr val="dk1"/>
                </a:solidFill>
                <a:latin typeface="Calibri"/>
                <a:ea typeface="Calibri"/>
                <a:cs typeface="Calibri"/>
                <a:sym typeface="Calibri"/>
              </a:rPr>
              <a:t>n </a:t>
            </a:r>
            <a:r>
              <a:rPr lang="en" sz="1200" dirty="0">
                <a:solidFill>
                  <a:schemeClr val="dk1"/>
                </a:solidFill>
                <a:latin typeface="Calibri"/>
                <a:ea typeface="Calibri"/>
                <a:cs typeface="Calibri"/>
                <a:sym typeface="Calibri"/>
              </a:rPr>
              <a:t>analyzing how the counterclaim is written.</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Return students</a:t>
            </a:r>
            <a:r>
              <a:rPr lang="en" sz="1200" b="0" dirty="0">
                <a:solidFill>
                  <a:schemeClr val="dk1"/>
                </a:solidFill>
                <a:latin typeface="Calibri"/>
                <a:ea typeface="Calibri"/>
                <a:cs typeface="Calibri"/>
                <a:sym typeface="Calibri"/>
              </a:rPr>
              <a:t>’ Exit Ticket: What Will Be the Most Difficult Aspect of Writing This Paper? </a:t>
            </a:r>
            <a:r>
              <a:rPr lang="en" sz="1200" dirty="0">
                <a:solidFill>
                  <a:schemeClr val="dk1"/>
                </a:solidFill>
                <a:latin typeface="Calibri"/>
                <a:ea typeface="Calibri"/>
                <a:cs typeface="Calibri"/>
                <a:sym typeface="Calibri"/>
              </a:rPr>
              <a:t>Quickly discuss patterns you saw in their responses, and assure students that you will focus on their needs. For example:  </a:t>
            </a:r>
            <a:r>
              <a:rPr lang="en" sz="1200" i="0" dirty="0">
                <a:solidFill>
                  <a:schemeClr val="dk1"/>
                </a:solidFill>
                <a:latin typeface="Calibri"/>
                <a:ea typeface="Calibri"/>
                <a:cs typeface="Calibri"/>
                <a:sym typeface="Calibri"/>
              </a:rPr>
              <a:t>“Twenty of you expressed concern with finding details—we are going to make sure that we hammer this out; and if you still are struggling, let me know and I will work with you.”</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take out their </a:t>
            </a:r>
            <a:r>
              <a:rPr lang="en-US" sz="1200" b="1" dirty="0" smtClean="0">
                <a:solidFill>
                  <a:schemeClr val="dk1"/>
                </a:solidFill>
                <a:latin typeface="Calibri"/>
                <a:ea typeface="Calibri"/>
                <a:cs typeface="Calibri"/>
                <a:sym typeface="Calibri"/>
              </a:rPr>
              <a:t>r</a:t>
            </a:r>
            <a:r>
              <a:rPr lang="en" sz="1200" b="1" dirty="0" smtClean="0">
                <a:solidFill>
                  <a:schemeClr val="dk1"/>
                </a:solidFill>
                <a:latin typeface="Calibri"/>
                <a:ea typeface="Calibri"/>
                <a:cs typeface="Calibri"/>
                <a:sym typeface="Calibri"/>
              </a:rPr>
              <a:t>esearcher’s </a:t>
            </a:r>
            <a:r>
              <a:rPr lang="en-US" sz="1200" b="1" dirty="0" smtClean="0">
                <a:solidFill>
                  <a:schemeClr val="dk1"/>
                </a:solidFill>
                <a:latin typeface="Calibri"/>
                <a:ea typeface="Calibri"/>
                <a:cs typeface="Calibri"/>
                <a:sym typeface="Calibri"/>
              </a:rPr>
              <a:t>n</a:t>
            </a:r>
            <a:r>
              <a:rPr lang="en" sz="1200" b="1" dirty="0" smtClean="0">
                <a:solidFill>
                  <a:schemeClr val="dk1"/>
                </a:solidFill>
                <a:latin typeface="Calibri"/>
                <a:ea typeface="Calibri"/>
                <a:cs typeface="Calibri"/>
                <a:sym typeface="Calibri"/>
              </a:rPr>
              <a:t>otebook</a:t>
            </a:r>
            <a:r>
              <a:rPr lang="en" sz="1200" dirty="0">
                <a:solidFill>
                  <a:schemeClr val="dk1"/>
                </a:solidFill>
                <a:latin typeface="Calibri"/>
                <a:ea typeface="Calibri"/>
                <a:cs typeface="Calibri"/>
                <a:sym typeface="Calibri"/>
              </a:rPr>
              <a:t>. Tell students they can use the three reasons they identified for their homework to fill in the reasons on the planner immediately. Since they have already found and recorded their evidence in their </a:t>
            </a:r>
            <a:r>
              <a:rPr lang="en-US" sz="1200" b="1" dirty="0" smtClean="0">
                <a:solidFill>
                  <a:schemeClr val="dk1"/>
                </a:solidFill>
                <a:latin typeface="Calibri"/>
                <a:ea typeface="Calibri"/>
                <a:cs typeface="Calibri"/>
                <a:sym typeface="Calibri"/>
              </a:rPr>
              <a:t>r</a:t>
            </a:r>
            <a:r>
              <a:rPr lang="en" sz="1200" b="1" dirty="0" smtClean="0">
                <a:solidFill>
                  <a:schemeClr val="dk1"/>
                </a:solidFill>
                <a:latin typeface="Calibri"/>
                <a:ea typeface="Calibri"/>
                <a:cs typeface="Calibri"/>
                <a:sym typeface="Calibri"/>
              </a:rPr>
              <a:t>esearcher’s </a:t>
            </a:r>
            <a:r>
              <a:rPr lang="en-US" sz="1200" b="1" dirty="0" smtClean="0">
                <a:solidFill>
                  <a:schemeClr val="dk1"/>
                </a:solidFill>
                <a:latin typeface="Calibri"/>
                <a:ea typeface="Calibri"/>
                <a:cs typeface="Calibri"/>
                <a:sym typeface="Calibri"/>
              </a:rPr>
              <a:t>n</a:t>
            </a:r>
            <a:r>
              <a:rPr lang="en" sz="1200" b="1" dirty="0" smtClean="0">
                <a:solidFill>
                  <a:schemeClr val="dk1"/>
                </a:solidFill>
                <a:latin typeface="Calibri"/>
                <a:ea typeface="Calibri"/>
                <a:cs typeface="Calibri"/>
                <a:sym typeface="Calibri"/>
              </a:rPr>
              <a:t>otebook</a:t>
            </a:r>
            <a:r>
              <a:rPr lang="en" sz="1200" dirty="0">
                <a:solidFill>
                  <a:schemeClr val="dk1"/>
                </a:solidFill>
                <a:latin typeface="Calibri"/>
                <a:ea typeface="Calibri"/>
                <a:cs typeface="Calibri"/>
                <a:sym typeface="Calibri"/>
              </a:rPr>
              <a:t>, now they will need to make sure their evidence supports their reasons, which support their claims on the planner.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work </a:t>
            </a:r>
            <a:r>
              <a:rPr lang="en" sz="1200" dirty="0" smtClean="0">
                <a:solidFill>
                  <a:schemeClr val="dk1"/>
                </a:solidFill>
                <a:latin typeface="Calibri"/>
                <a:ea typeface="Calibri"/>
                <a:cs typeface="Calibri"/>
                <a:sym typeface="Calibri"/>
              </a:rPr>
              <a:t>only </a:t>
            </a:r>
            <a:r>
              <a:rPr lang="en" sz="1200" dirty="0">
                <a:solidFill>
                  <a:schemeClr val="dk1"/>
                </a:solidFill>
                <a:latin typeface="Calibri"/>
                <a:ea typeface="Calibri"/>
                <a:cs typeface="Calibri"/>
                <a:sym typeface="Calibri"/>
              </a:rPr>
              <a:t>on the body paragraphs and the </a:t>
            </a:r>
            <a:r>
              <a:rPr lang="en" sz="1200" dirty="0" smtClean="0">
                <a:solidFill>
                  <a:schemeClr val="dk1"/>
                </a:solidFill>
                <a:latin typeface="Calibri"/>
                <a:ea typeface="Calibri"/>
                <a:cs typeface="Calibri"/>
                <a:sym typeface="Calibri"/>
              </a:rPr>
              <a:t>counterclaim</a:t>
            </a:r>
            <a:r>
              <a:rPr lang="en-US" sz="120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today, </a:t>
            </a:r>
            <a:r>
              <a:rPr lang="en" sz="1200" dirty="0">
                <a:solidFill>
                  <a:schemeClr val="dk1"/>
                </a:solidFill>
                <a:latin typeface="Calibri"/>
                <a:ea typeface="Calibri"/>
                <a:cs typeface="Calibri"/>
                <a:sym typeface="Calibri"/>
              </a:rPr>
              <a:t>not the introduction or conclusion yet. Let them know they will continue to work on the body paragraphs for homework. Remind them to include a brief explanation of the brain science in the beginning of their body paragraphs. Encourage them to go back to the model position paper they reread for homework if they need help.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time to work. Circulate to support as needed. Push students to be clear and explicit in their planning.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who seem to be stuck while filling in the planner.  Stop and support those students.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parts of the planner already filled in or just the quotes filled in.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172949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11.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a:t>
            </a:r>
            <a:r>
              <a:rPr lang="en" sz="3400" dirty="0">
                <a:latin typeface="Century Gothic"/>
                <a:ea typeface="Century Gothic"/>
                <a:cs typeface="Century Gothic"/>
                <a:sym typeface="Century Gothic"/>
              </a:rPr>
              <a:t> 4</a:t>
            </a:r>
            <a:r>
              <a:rPr lang="en" sz="3400" dirty="0">
                <a:solidFill>
                  <a:srgbClr val="000000"/>
                </a:solidFill>
                <a:latin typeface="Century Gothic"/>
                <a:ea typeface="Century Gothic"/>
                <a:cs typeface="Century Gothic"/>
                <a:sym typeface="Century Gothic"/>
              </a:rPr>
              <a:t>: Unit </a:t>
            </a:r>
            <a:r>
              <a:rPr lang="en-US" sz="3400" dirty="0">
                <a:latin typeface="Century Gothic"/>
                <a:ea typeface="Century Gothic"/>
                <a:cs typeface="Century Gothic"/>
                <a:sym typeface="Century Gothic"/>
              </a:rPr>
              <a:t>3</a:t>
            </a:r>
            <a:r>
              <a:rPr lang="en" sz="3400" dirty="0" smtClean="0">
                <a:solidFill>
                  <a:srgbClr val="000000"/>
                </a:solidFill>
                <a:latin typeface="Century Gothic"/>
                <a:ea typeface="Century Gothic"/>
                <a:cs typeface="Century Gothic"/>
                <a:sym typeface="Century Gothic"/>
              </a:rPr>
              <a:t>: </a:t>
            </a:r>
            <a:r>
              <a:rPr lang="en" sz="3400" dirty="0">
                <a:solidFill>
                  <a:srgbClr val="000000"/>
                </a:solidFill>
                <a:latin typeface="Century Gothic"/>
                <a:ea typeface="Century Gothic"/>
                <a:cs typeface="Century Gothic"/>
                <a:sym typeface="Century Gothic"/>
              </a:rPr>
              <a:t>Lesson </a:t>
            </a:r>
            <a:r>
              <a:rPr lang="en" sz="3400" dirty="0">
                <a:latin typeface="Century Gothic"/>
                <a:ea typeface="Century Gothic"/>
                <a:cs typeface="Century Gothic"/>
                <a:sym typeface="Century Gothic"/>
              </a:rPr>
              <a:t>2</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endParaRPr sz="1800" dirty="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369225"/>
            <a:ext cx="8312100" cy="34695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a:t>This lesson will take approximately 50-60 minutes to complete. </a:t>
            </a:r>
            <a:endParaRPr sz="1800"/>
          </a:p>
          <a:p>
            <a:pPr marL="457200" lvl="0" indent="-342900" algn="l" rtl="0">
              <a:lnSpc>
                <a:spcPct val="100000"/>
              </a:lnSpc>
              <a:spcBef>
                <a:spcPts val="1000"/>
              </a:spcBef>
              <a:spcAft>
                <a:spcPts val="0"/>
              </a:spcAft>
              <a:buSzPts val="1800"/>
              <a:buFont typeface="Century Gothic"/>
              <a:buChar char="•"/>
            </a:pPr>
            <a:r>
              <a:rPr lang="en" sz="1800"/>
              <a:t>The purpose of this lesson is for students to plan the position paper using the planner.</a:t>
            </a:r>
            <a:endParaRPr sz="1800"/>
          </a:p>
          <a:p>
            <a:pPr marL="0" lvl="0" indent="0" algn="l" rtl="0">
              <a:lnSpc>
                <a:spcPct val="100000"/>
              </a:lnSpc>
              <a:spcBef>
                <a:spcPts val="0"/>
              </a:spcBef>
              <a:spcAft>
                <a:spcPts val="0"/>
              </a:spcAft>
              <a:buNone/>
            </a:pPr>
            <a:endParaRPr sz="1800" b="1"/>
          </a:p>
          <a:p>
            <a:pPr marL="0" lvl="0" indent="0" algn="l" rtl="0">
              <a:lnSpc>
                <a:spcPct val="100000"/>
              </a:lnSpc>
              <a:spcBef>
                <a:spcPts val="1000"/>
              </a:spcBef>
              <a:spcAft>
                <a:spcPts val="0"/>
              </a:spcAft>
              <a:buNone/>
            </a:pPr>
            <a:r>
              <a:rPr lang="en" sz="1800" b="1"/>
              <a:t>The Learning Target for students today is:</a:t>
            </a:r>
            <a:endParaRPr sz="1800" b="1"/>
          </a:p>
          <a:p>
            <a:pPr marL="457200" lvl="0" indent="-330200" algn="l" rtl="0">
              <a:lnSpc>
                <a:spcPct val="115000"/>
              </a:lnSpc>
              <a:spcBef>
                <a:spcPts val="1000"/>
              </a:spcBef>
              <a:spcAft>
                <a:spcPts val="0"/>
              </a:spcAft>
              <a:buSzPts val="1600"/>
              <a:buChar char="•"/>
            </a:pPr>
            <a:r>
              <a:rPr lang="en" sz="1600"/>
              <a:t>I can improve my writing through prewriting and planning my position paper.</a:t>
            </a:r>
            <a:endParaRPr sz="1600"/>
          </a:p>
          <a:p>
            <a:pPr marL="457200" lvl="0" indent="-330200" algn="l" rtl="0">
              <a:lnSpc>
                <a:spcPct val="115000"/>
              </a:lnSpc>
              <a:spcBef>
                <a:spcPts val="0"/>
              </a:spcBef>
              <a:spcAft>
                <a:spcPts val="0"/>
              </a:spcAft>
              <a:buSzPts val="1600"/>
              <a:buChar char="•"/>
            </a:pPr>
            <a:r>
              <a:rPr lang="en" sz="1600"/>
              <a:t>I can write arguments to support claims with clear reasons and relevant evidence in my position paper.</a:t>
            </a:r>
            <a:endParaRPr sz="1600"/>
          </a:p>
          <a:p>
            <a:pPr marL="457200" lvl="0" indent="-330200" algn="l" rtl="0">
              <a:lnSpc>
                <a:spcPct val="115000"/>
              </a:lnSpc>
              <a:spcBef>
                <a:spcPts val="0"/>
              </a:spcBef>
              <a:spcAft>
                <a:spcPts val="0"/>
              </a:spcAft>
              <a:buSzPts val="1600"/>
              <a:buChar char="•"/>
            </a:pPr>
            <a:r>
              <a:rPr lang="en" sz="1600"/>
              <a:t>I can choose new vocabulary that will go into my position paper.</a:t>
            </a:r>
            <a:endParaRPr sz="1600"/>
          </a:p>
          <a:p>
            <a:pPr marL="457200" lvl="0" indent="-330200" algn="l" rtl="0">
              <a:lnSpc>
                <a:spcPct val="115000"/>
              </a:lnSpc>
              <a:spcBef>
                <a:spcPts val="0"/>
              </a:spcBef>
              <a:spcAft>
                <a:spcPts val="0"/>
              </a:spcAft>
              <a:buSzPts val="1600"/>
              <a:buChar char="•"/>
            </a:pPr>
            <a:r>
              <a:rPr lang="en" sz="1600"/>
              <a:t>I can write a clear, concise position paper appropriate for the task, purpose, and audience. </a:t>
            </a:r>
            <a:endParaRPr sz="16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4"/>
          <p:cNvSpPr txBox="1">
            <a:spLocks noGrp="1"/>
          </p:cNvSpPr>
          <p:nvPr>
            <p:ph type="title"/>
          </p:nvPr>
        </p:nvSpPr>
        <p:spPr>
          <a:xfrm>
            <a:off x="228600" y="273850"/>
            <a:ext cx="7548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check in on independent reading</a:t>
            </a:r>
            <a:endParaRPr sz="3000" i="1"/>
          </a:p>
        </p:txBody>
      </p:sp>
      <p:sp>
        <p:nvSpPr>
          <p:cNvPr id="207" name="Google Shape;207;p34"/>
          <p:cNvSpPr txBox="1"/>
          <p:nvPr/>
        </p:nvSpPr>
        <p:spPr>
          <a:xfrm>
            <a:off x="313050" y="1138600"/>
            <a:ext cx="8517900" cy="29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Century Gothic"/>
                <a:ea typeface="Century Gothic"/>
                <a:cs typeface="Century Gothic"/>
                <a:sym typeface="Century Gothic"/>
              </a:rPr>
              <a:t>Meet with a partner to discuss your book.</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Make sure you check in to see if you met your last goal and to set a new goal</a:t>
            </a:r>
            <a:endParaRPr sz="2400" dirty="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262259" y="83784"/>
            <a:ext cx="857827" cy="852386"/>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5"/>
          <p:cNvSpPr txBox="1">
            <a:spLocks noGrp="1"/>
          </p:cNvSpPr>
          <p:nvPr>
            <p:ph type="title"/>
          </p:nvPr>
        </p:nvSpPr>
        <p:spPr>
          <a:xfrm>
            <a:off x="228600" y="273850"/>
            <a:ext cx="7548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complete an exit ticket</a:t>
            </a:r>
            <a:endParaRPr sz="3000" i="1"/>
          </a:p>
        </p:txBody>
      </p:sp>
      <p:sp>
        <p:nvSpPr>
          <p:cNvPr id="214" name="Google Shape;214;p35"/>
          <p:cNvSpPr txBox="1"/>
          <p:nvPr/>
        </p:nvSpPr>
        <p:spPr>
          <a:xfrm>
            <a:off x="313050" y="923950"/>
            <a:ext cx="4259100" cy="36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Write at least six words from your </a:t>
            </a:r>
            <a:r>
              <a:rPr lang="en" sz="2400" b="1" dirty="0">
                <a:latin typeface="Century Gothic"/>
                <a:ea typeface="Century Gothic"/>
                <a:cs typeface="Century Gothic"/>
                <a:sym typeface="Century Gothic"/>
              </a:rPr>
              <a:t>Domain Specific Anchor chart </a:t>
            </a:r>
            <a:r>
              <a:rPr lang="en" sz="2400" dirty="0">
                <a:latin typeface="Century Gothic"/>
                <a:ea typeface="Century Gothic"/>
                <a:cs typeface="Century Gothic"/>
                <a:sym typeface="Century Gothic"/>
              </a:rPr>
              <a:t>that you think you will use in your paper.</a:t>
            </a:r>
            <a:endParaRPr sz="2400" dirty="0">
              <a:latin typeface="Century Gothic"/>
              <a:ea typeface="Century Gothic"/>
              <a:cs typeface="Century Gothic"/>
              <a:sym typeface="Century Gothic"/>
            </a:endParaRPr>
          </a:p>
        </p:txBody>
      </p:sp>
      <p:pic>
        <p:nvPicPr>
          <p:cNvPr id="215" name="Google Shape;215;p35" descr="elated image"/>
          <p:cNvPicPr preferRelativeResize="0"/>
          <p:nvPr/>
        </p:nvPicPr>
        <p:blipFill>
          <a:blip r:embed="rId3">
            <a:alphaModFix/>
          </a:blip>
          <a:stretch>
            <a:fillRect/>
          </a:stretch>
        </p:blipFill>
        <p:spPr>
          <a:xfrm>
            <a:off x="5868850" y="342275"/>
            <a:ext cx="846875" cy="513258"/>
          </a:xfrm>
          <a:prstGeom prst="rect">
            <a:avLst/>
          </a:prstGeom>
          <a:noFill/>
          <a:ln>
            <a:noFill/>
          </a:ln>
        </p:spPr>
      </p:pic>
      <p:pic>
        <p:nvPicPr>
          <p:cNvPr id="216" name="Google Shape;216;p35"/>
          <p:cNvPicPr preferRelativeResize="0"/>
          <p:nvPr/>
        </p:nvPicPr>
        <p:blipFill>
          <a:blip r:embed="rId4">
            <a:alphaModFix/>
          </a:blip>
          <a:stretch>
            <a:fillRect/>
          </a:stretch>
        </p:blipFill>
        <p:spPr>
          <a:xfrm>
            <a:off x="4826924" y="1497449"/>
            <a:ext cx="4143150" cy="2696400"/>
          </a:xfrm>
          <a:prstGeom prst="rect">
            <a:avLst/>
          </a:prstGeom>
          <a:noFill/>
          <a:ln>
            <a:noFill/>
          </a:ln>
        </p:spPr>
      </p:pic>
      <p:pic>
        <p:nvPicPr>
          <p:cNvPr id="7" name="Google Shape;167;p29"/>
          <p:cNvPicPr preferRelativeResize="0"/>
          <p:nvPr/>
        </p:nvPicPr>
        <p:blipFill>
          <a:blip r:embed="rId5">
            <a:alphaModFix/>
          </a:blip>
          <a:stretch>
            <a:fillRect/>
          </a:stretch>
        </p:blipFill>
        <p:spPr>
          <a:xfrm>
            <a:off x="8262259" y="83784"/>
            <a:ext cx="857827" cy="852386"/>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6"/>
          <p:cNvSpPr txBox="1">
            <a:spLocks noGrp="1"/>
          </p:cNvSpPr>
          <p:nvPr>
            <p:ph type="title"/>
          </p:nvPr>
        </p:nvSpPr>
        <p:spPr>
          <a:xfrm>
            <a:off x="219800" y="273850"/>
            <a:ext cx="75243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Homework</a:t>
            </a:r>
            <a:endParaRPr sz="3000" b="1" i="1"/>
          </a:p>
        </p:txBody>
      </p:sp>
      <p:sp>
        <p:nvSpPr>
          <p:cNvPr id="222" name="Google Shape;222;p36"/>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24" name="Google Shape;224;p36"/>
          <p:cNvSpPr txBox="1"/>
          <p:nvPr/>
        </p:nvSpPr>
        <p:spPr>
          <a:xfrm>
            <a:off x="659425" y="1595800"/>
            <a:ext cx="7671300" cy="3069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Finish planning body paragraphs. Use your </a:t>
            </a:r>
            <a:r>
              <a:rPr lang="en" sz="2400" b="1" dirty="0">
                <a:solidFill>
                  <a:schemeClr val="dk1"/>
                </a:solidFill>
                <a:latin typeface="Century Gothic"/>
                <a:ea typeface="Century Gothic"/>
                <a:cs typeface="Century Gothic"/>
                <a:sym typeface="Century Gothic"/>
              </a:rPr>
              <a:t>researcher’s notebook </a:t>
            </a:r>
            <a:r>
              <a:rPr lang="en" sz="2400" dirty="0">
                <a:solidFill>
                  <a:schemeClr val="dk1"/>
                </a:solidFill>
                <a:latin typeface="Century Gothic"/>
                <a:ea typeface="Century Gothic"/>
                <a:cs typeface="Century Gothic"/>
                <a:sym typeface="Century Gothic"/>
              </a:rPr>
              <a:t>to assist you.</a:t>
            </a:r>
            <a:endParaRPr sz="24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400" dirty="0">
                <a:solidFill>
                  <a:schemeClr val="dk1"/>
                </a:solidFill>
                <a:latin typeface="Century Gothic"/>
                <a:ea typeface="Century Gothic"/>
                <a:cs typeface="Century Gothic"/>
                <a:sym typeface="Century Gothic"/>
              </a:rPr>
              <a:t>Read your independent reading book.</a:t>
            </a:r>
            <a:endParaRPr sz="24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262259" y="83784"/>
            <a:ext cx="857827" cy="852386"/>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0" name="Google Shape;230;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31" name="Google Shape;231;p37"/>
          <p:cNvGraphicFramePr/>
          <p:nvPr/>
        </p:nvGraphicFramePr>
        <p:xfrm>
          <a:off x="577191" y="1248212"/>
          <a:ext cx="7989600" cy="3230175"/>
        </p:xfrm>
        <a:graphic>
          <a:graphicData uri="http://schemas.openxmlformats.org/drawingml/2006/table">
            <a:tbl>
              <a:tblPr firstRow="1" bandRow="1">
                <a:noFill/>
                <a:tableStyleId>{614F6E68-4A64-4FA5-BE89-6B98DC7992CD}</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84600" y="167100"/>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2</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2:</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Entry Task: Relationship between Reading, Research, and Writing </a:t>
            </a:r>
            <a:r>
              <a:rPr lang="en" sz="1800" dirty="0">
                <a:solidFill>
                  <a:schemeClr val="dk1"/>
                </a:solidFill>
                <a:latin typeface="Century Gothic"/>
                <a:ea typeface="Century Gothic"/>
                <a:cs typeface="Century Gothic"/>
                <a:sym typeface="Century Gothic"/>
              </a:rPr>
              <a:t>(one per student)</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Steps to Writing a Position Paper Anchor Chart </a:t>
            </a:r>
            <a:r>
              <a:rPr lang="en" sz="1800" dirty="0">
                <a:solidFill>
                  <a:schemeClr val="dk1"/>
                </a:solidFill>
                <a:latin typeface="Century Gothic"/>
                <a:ea typeface="Century Gothic"/>
                <a:cs typeface="Century Gothic"/>
                <a:sym typeface="Century Gothic"/>
              </a:rPr>
              <a:t>(one to display)</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Learning target cards </a:t>
            </a:r>
            <a:r>
              <a:rPr lang="en" sz="1800" dirty="0">
                <a:solidFill>
                  <a:schemeClr val="dk1"/>
                </a:solidFill>
                <a:latin typeface="Century Gothic"/>
                <a:ea typeface="Century Gothic"/>
                <a:cs typeface="Century Gothic"/>
                <a:sym typeface="Century Gothic"/>
              </a:rPr>
              <a:t>(one set cut out to display)</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Position Paper Planner </a:t>
            </a:r>
            <a:r>
              <a:rPr lang="en" sz="1800" dirty="0">
                <a:solidFill>
                  <a:schemeClr val="dk1"/>
                </a:solidFill>
                <a:latin typeface="Century Gothic"/>
                <a:ea typeface="Century Gothic"/>
                <a:cs typeface="Century Gothic"/>
                <a:sym typeface="Century Gothic"/>
              </a:rPr>
              <a:t>(one per student and one to display)</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Exit Ticket: What Will Be the Most Difficult Aspect of Writing This Paper? (from Lesson 1; one per student)</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Researcher’s notebook </a:t>
            </a:r>
            <a:r>
              <a:rPr lang="en" sz="1800" dirty="0">
                <a:solidFill>
                  <a:schemeClr val="dk1"/>
                </a:solidFill>
                <a:latin typeface="Century Gothic"/>
                <a:ea typeface="Century Gothic"/>
                <a:cs typeface="Century Gothic"/>
                <a:sym typeface="Century Gothic"/>
              </a:rPr>
              <a:t>(from Unit 2, Lesson 3)</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Exit Ticket: What Domain-Specific Words Will You Include in Your Position Paper? (one per student)</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Domain-Specific Vocabulary anchor chart </a:t>
            </a:r>
            <a:r>
              <a:rPr lang="en" sz="1800" dirty="0">
                <a:solidFill>
                  <a:schemeClr val="dk1"/>
                </a:solidFill>
                <a:latin typeface="Century Gothic"/>
                <a:ea typeface="Century Gothic"/>
                <a:cs typeface="Century Gothic"/>
                <a:sym typeface="Century Gothic"/>
              </a:rPr>
              <a:t>(begun in Unit 1, Lesson 2)</a:t>
            </a:r>
            <a:endParaRPr sz="1800"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79300"/>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US" sz="3400" dirty="0">
                <a:latin typeface="Century Gothic"/>
                <a:ea typeface="Century Gothic"/>
                <a:cs typeface="Century Gothic"/>
                <a:sym typeface="Century Gothic"/>
              </a:rPr>
              <a:t>3</a:t>
            </a:r>
            <a:r>
              <a:rPr lang="en" sz="3400" dirty="0" smtClean="0">
                <a:solidFill>
                  <a:srgbClr val="000000"/>
                </a:solidFill>
                <a:latin typeface="Century Gothic"/>
                <a:ea typeface="Century Gothic"/>
                <a:cs typeface="Century Gothic"/>
                <a:sym typeface="Century Gothic"/>
              </a:rPr>
              <a:t>: </a:t>
            </a:r>
            <a:r>
              <a:rPr lang="en" sz="3400" dirty="0">
                <a:solidFill>
                  <a:srgbClr val="000000"/>
                </a:solidFill>
                <a:latin typeface="Century Gothic"/>
                <a:ea typeface="Century Gothic"/>
                <a:cs typeface="Century Gothic"/>
                <a:sym typeface="Century Gothic"/>
              </a:rPr>
              <a:t>Lesson </a:t>
            </a:r>
            <a:r>
              <a:rPr lang="en" sz="3400" dirty="0">
                <a:latin typeface="Century Gothic"/>
                <a:ea typeface="Century Gothic"/>
                <a:cs typeface="Century Gothic"/>
                <a:sym typeface="Century Gothic"/>
              </a:rPr>
              <a:t>2</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endParaRPr sz="1800" dirty="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2</a:t>
            </a:r>
            <a:endParaRPr sz="1800"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latin typeface="Century Gothic"/>
                <a:ea typeface="Century Gothic"/>
                <a:cs typeface="Century Gothic"/>
                <a:sym typeface="Century Gothic"/>
              </a:rPr>
              <a:t>I</a:t>
            </a:r>
            <a:r>
              <a:rPr lang="en" sz="1800" dirty="0">
                <a:solidFill>
                  <a:srgbClr val="000000"/>
                </a:solidFill>
                <a:latin typeface="Century Gothic"/>
                <a:ea typeface="Century Gothic"/>
                <a:cs typeface="Century Gothic"/>
                <a:sym typeface="Century Gothic"/>
              </a:rPr>
              <a:t>n preparation:</a:t>
            </a:r>
            <a:endParaRPr sz="1800" dirty="0">
              <a:solidFill>
                <a:srgbClr val="000000"/>
              </a:solidFill>
              <a:latin typeface="Century Gothic"/>
              <a:ea typeface="Century Gothic"/>
              <a:cs typeface="Century Gothic"/>
              <a:sym typeface="Century Gothic"/>
            </a:endParaRPr>
          </a:p>
          <a:p>
            <a:pPr marL="457200" lvl="0" indent="-342900" algn="l" rtl="0">
              <a:lnSpc>
                <a:spcPct val="115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Cut out learning target cards and have tape (or other adhesive) available for sticking them on the </a:t>
            </a:r>
            <a:r>
              <a:rPr lang="en" sz="1800" b="1" dirty="0">
                <a:solidFill>
                  <a:schemeClr val="dk1"/>
                </a:solidFill>
                <a:latin typeface="Century Gothic"/>
                <a:ea typeface="Century Gothic"/>
                <a:cs typeface="Century Gothic"/>
                <a:sym typeface="Century Gothic"/>
              </a:rPr>
              <a:t>Steps to Writing a Position Paper anchor chart</a:t>
            </a:r>
            <a:r>
              <a:rPr lang="en" sz="1800" dirty="0">
                <a:solidFill>
                  <a:schemeClr val="dk1"/>
                </a:solidFill>
                <a:latin typeface="Century Gothic"/>
                <a:ea typeface="Century Gothic"/>
                <a:cs typeface="Century Gothic"/>
                <a:sym typeface="Century Gothic"/>
              </a:rPr>
              <a:t>.</a:t>
            </a:r>
            <a:endParaRPr sz="1800" dirty="0">
              <a:solidFill>
                <a:schemeClr val="dk1"/>
              </a:solidFill>
              <a:latin typeface="Century Gothic"/>
              <a:ea typeface="Century Gothic"/>
              <a:cs typeface="Century Gothic"/>
              <a:sym typeface="Century Gothic"/>
            </a:endParaRPr>
          </a:p>
          <a:p>
            <a:pPr marL="457200" lvl="0" indent="-342900" algn="l" rtl="0">
              <a:lnSpc>
                <a:spcPct val="115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Make sure students have access to their </a:t>
            </a:r>
            <a:r>
              <a:rPr lang="en-US" sz="1800" b="1" dirty="0" smtClean="0">
                <a:solidFill>
                  <a:schemeClr val="dk1"/>
                </a:solidFill>
                <a:latin typeface="Century Gothic"/>
                <a:ea typeface="Century Gothic"/>
                <a:cs typeface="Century Gothic"/>
                <a:sym typeface="Century Gothic"/>
              </a:rPr>
              <a:t>r</a:t>
            </a:r>
            <a:r>
              <a:rPr lang="en" sz="1800" b="1" dirty="0" smtClean="0">
                <a:solidFill>
                  <a:schemeClr val="dk1"/>
                </a:solidFill>
                <a:latin typeface="Century Gothic"/>
                <a:ea typeface="Century Gothic"/>
                <a:cs typeface="Century Gothic"/>
                <a:sym typeface="Century Gothic"/>
              </a:rPr>
              <a:t>esearcher’s </a:t>
            </a:r>
            <a:r>
              <a:rPr lang="en-US" sz="1800" b="1" dirty="0">
                <a:solidFill>
                  <a:schemeClr val="dk1"/>
                </a:solidFill>
                <a:latin typeface="Century Gothic"/>
                <a:ea typeface="Century Gothic"/>
                <a:cs typeface="Century Gothic"/>
                <a:sym typeface="Century Gothic"/>
              </a:rPr>
              <a:t>n</a:t>
            </a:r>
            <a:r>
              <a:rPr lang="en" sz="1800" b="1" dirty="0" smtClean="0">
                <a:solidFill>
                  <a:schemeClr val="dk1"/>
                </a:solidFill>
                <a:latin typeface="Century Gothic"/>
                <a:ea typeface="Century Gothic"/>
                <a:cs typeface="Century Gothic"/>
                <a:sym typeface="Century Gothic"/>
              </a:rPr>
              <a:t>otebook </a:t>
            </a:r>
            <a:r>
              <a:rPr lang="en" sz="1800" dirty="0">
                <a:solidFill>
                  <a:schemeClr val="dk1"/>
                </a:solidFill>
                <a:latin typeface="Century Gothic"/>
                <a:ea typeface="Century Gothic"/>
                <a:cs typeface="Century Gothic"/>
                <a:sym typeface="Century Gothic"/>
              </a:rPr>
              <a:t>and </a:t>
            </a:r>
            <a:r>
              <a:rPr lang="en" sz="1800" b="1" dirty="0">
                <a:solidFill>
                  <a:schemeClr val="dk1"/>
                </a:solidFill>
                <a:latin typeface="Century Gothic"/>
                <a:ea typeface="Century Gothic"/>
                <a:cs typeface="Century Gothic"/>
                <a:sym typeface="Century Gothic"/>
              </a:rPr>
              <a:t>Thinking Log</a:t>
            </a:r>
            <a:r>
              <a:rPr lang="en" sz="1800" dirty="0">
                <a:solidFill>
                  <a:schemeClr val="dk1"/>
                </a:solidFill>
                <a:latin typeface="Century Gothic"/>
                <a:ea typeface="Century Gothic"/>
                <a:cs typeface="Century Gothic"/>
                <a:sym typeface="Century Gothic"/>
              </a:rPr>
              <a:t>.</a:t>
            </a:r>
            <a:endParaRPr sz="1800" dirty="0">
              <a:solidFill>
                <a:schemeClr val="dk1"/>
              </a:solidFill>
              <a:latin typeface="Century Gothic"/>
              <a:ea typeface="Century Gothic"/>
              <a:cs typeface="Century Gothic"/>
              <a:sym typeface="Century Gothic"/>
            </a:endParaRPr>
          </a:p>
          <a:p>
            <a:pPr marL="457200" lvl="0" indent="-342900" algn="l" rtl="0">
              <a:lnSpc>
                <a:spcPct val="115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Post: Learning targets; </a:t>
            </a:r>
            <a:r>
              <a:rPr lang="en" sz="1800" b="1" dirty="0">
                <a:solidFill>
                  <a:schemeClr val="dk1"/>
                </a:solidFill>
                <a:latin typeface="Century Gothic"/>
                <a:ea typeface="Century Gothic"/>
                <a:cs typeface="Century Gothic"/>
                <a:sym typeface="Century Gothic"/>
              </a:rPr>
              <a:t>Steps to Writing a Position Paper anchor chart</a:t>
            </a:r>
            <a:r>
              <a:rPr lang="en" sz="1800" dirty="0">
                <a:solidFill>
                  <a:schemeClr val="dk1"/>
                </a:solidFill>
                <a:latin typeface="Century Gothic"/>
                <a:ea typeface="Century Gothic"/>
                <a:cs typeface="Century Gothic"/>
                <a:sym typeface="Century Gothic"/>
              </a:rPr>
              <a:t>; </a:t>
            </a:r>
            <a:r>
              <a:rPr lang="en" sz="1800" b="1" dirty="0">
                <a:solidFill>
                  <a:schemeClr val="dk1"/>
                </a:solidFill>
                <a:latin typeface="Century Gothic"/>
                <a:ea typeface="Century Gothic"/>
                <a:cs typeface="Century Gothic"/>
                <a:sym typeface="Century Gothic"/>
              </a:rPr>
              <a:t>Domain-Specific Vocabulary anchor chart</a:t>
            </a:r>
            <a:r>
              <a:rPr lang="en" sz="1800" dirty="0">
                <a:solidFill>
                  <a:schemeClr val="dk1"/>
                </a:solidFill>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2</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518275"/>
            <a:ext cx="8721300" cy="299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What are we learning and doing today?</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solidFill>
                  <a:schemeClr val="dk1"/>
                </a:solidFill>
                <a:latin typeface="Century Gothic"/>
                <a:ea typeface="Century Gothic"/>
                <a:cs typeface="Century Gothic"/>
                <a:sym typeface="Century Gothic"/>
              </a:rPr>
              <a:t>Entry Task: Relationship between Reading, Research, and Writing </a:t>
            </a:r>
            <a:endParaRPr sz="1800" b="1"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Reviewing Learning Targets and </a:t>
            </a:r>
            <a:r>
              <a:rPr lang="en" sz="1800" b="1" dirty="0">
                <a:solidFill>
                  <a:schemeClr val="dk1"/>
                </a:solidFill>
                <a:latin typeface="Century Gothic"/>
                <a:ea typeface="Century Gothic"/>
                <a:cs typeface="Century Gothic"/>
                <a:sym typeface="Century Gothic"/>
              </a:rPr>
              <a:t>Introducing Steps to Writing a Position Paper Anchor Chart </a:t>
            </a:r>
            <a:endParaRPr sz="1800" b="1"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Plan Body Paragraphs </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Independent Reading Check-in </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Exit Ticket</a:t>
            </a:r>
            <a:endParaRPr sz="1800" dirty="0">
              <a:solidFill>
                <a:schemeClr val="dk1"/>
              </a:solidFill>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62259" y="83784"/>
            <a:ext cx="857827" cy="85238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228600" y="273850"/>
            <a:ext cx="7548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complete the Entry Task</a:t>
            </a:r>
            <a:endParaRPr sz="3000" i="1"/>
          </a:p>
        </p:txBody>
      </p:sp>
      <p:sp>
        <p:nvSpPr>
          <p:cNvPr id="174" name="Google Shape;174;p30"/>
          <p:cNvSpPr txBox="1"/>
          <p:nvPr/>
        </p:nvSpPr>
        <p:spPr>
          <a:xfrm>
            <a:off x="313050" y="1905875"/>
            <a:ext cx="4017000" cy="26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Be thoughtful about your answers to the Entry Task questions.</a:t>
            </a:r>
            <a:endParaRPr sz="3000">
              <a:latin typeface="Century Gothic"/>
              <a:ea typeface="Century Gothic"/>
              <a:cs typeface="Century Gothic"/>
              <a:sym typeface="Century Gothic"/>
            </a:endParaRPr>
          </a:p>
        </p:txBody>
      </p:sp>
      <p:pic>
        <p:nvPicPr>
          <p:cNvPr id="175" name="Google Shape;175;p30"/>
          <p:cNvPicPr preferRelativeResize="0"/>
          <p:nvPr/>
        </p:nvPicPr>
        <p:blipFill>
          <a:blip r:embed="rId3">
            <a:alphaModFix/>
          </a:blip>
          <a:stretch>
            <a:fillRect/>
          </a:stretch>
        </p:blipFill>
        <p:spPr>
          <a:xfrm>
            <a:off x="4572010" y="1388246"/>
            <a:ext cx="3572586" cy="2919600"/>
          </a:xfrm>
          <a:prstGeom prst="rect">
            <a:avLst/>
          </a:prstGeom>
          <a:noFill/>
          <a:ln w="9525" cap="flat" cmpd="sng">
            <a:solidFill>
              <a:srgbClr val="000000"/>
            </a:solidFill>
            <a:prstDash val="solid"/>
            <a:round/>
            <a:headEnd type="none" w="sm" len="sm"/>
            <a:tailEnd type="none" w="sm" len="sm"/>
          </a:ln>
        </p:spPr>
      </p:pic>
      <p:pic>
        <p:nvPicPr>
          <p:cNvPr id="6" name="Google Shape;167;p29"/>
          <p:cNvPicPr preferRelativeResize="0"/>
          <p:nvPr/>
        </p:nvPicPr>
        <p:blipFill>
          <a:blip r:embed="rId4">
            <a:alphaModFix/>
          </a:blip>
          <a:stretch>
            <a:fillRect/>
          </a:stretch>
        </p:blipFill>
        <p:spPr>
          <a:xfrm>
            <a:off x="8262259" y="83784"/>
            <a:ext cx="857827" cy="85238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313050" y="273850"/>
            <a:ext cx="78102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match learning targets to planning steps</a:t>
            </a:r>
            <a:endParaRPr sz="3000" i="1" dirty="0"/>
          </a:p>
        </p:txBody>
      </p:sp>
      <p:sp>
        <p:nvSpPr>
          <p:cNvPr id="182" name="Google Shape;182;p31"/>
          <p:cNvSpPr txBox="1"/>
          <p:nvPr/>
        </p:nvSpPr>
        <p:spPr>
          <a:xfrm>
            <a:off x="313050" y="1141088"/>
            <a:ext cx="5087700" cy="36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Turn and talk with a partner:</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Match the learning targets to steps on the </a:t>
            </a:r>
            <a:r>
              <a:rPr lang="en" sz="1800" b="1" dirty="0">
                <a:latin typeface="Century Gothic"/>
                <a:ea typeface="Century Gothic"/>
                <a:cs typeface="Century Gothic"/>
                <a:sym typeface="Century Gothic"/>
              </a:rPr>
              <a:t>Writing a Position Paper Anchor Chart</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I can improve my writing through prewriting and planning my position paper.</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I can write arguments to support claims with clear reasons and relevant evidence in my position paper.</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I can choose new vocabulary that will go into my position paper.</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I can write a clear, concise position paper appropriate for the task, purpose, and audience.</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83" name="Google Shape;183;p31"/>
          <p:cNvPicPr preferRelativeResize="0"/>
          <p:nvPr/>
        </p:nvPicPr>
        <p:blipFill>
          <a:blip r:embed="rId3">
            <a:alphaModFix/>
          </a:blip>
          <a:stretch>
            <a:fillRect/>
          </a:stretch>
        </p:blipFill>
        <p:spPr>
          <a:xfrm>
            <a:off x="5465248" y="1070325"/>
            <a:ext cx="2971026" cy="3780826"/>
          </a:xfrm>
          <a:prstGeom prst="rect">
            <a:avLst/>
          </a:prstGeom>
          <a:noFill/>
          <a:ln w="9525" cap="flat" cmpd="sng">
            <a:solidFill>
              <a:srgbClr val="000000"/>
            </a:solidFill>
            <a:prstDash val="solid"/>
            <a:round/>
            <a:headEnd type="none" w="sm" len="sm"/>
            <a:tailEnd type="none" w="sm" len="sm"/>
          </a:ln>
        </p:spPr>
      </p:pic>
      <p:pic>
        <p:nvPicPr>
          <p:cNvPr id="6" name="Google Shape;167;p29"/>
          <p:cNvPicPr preferRelativeResize="0"/>
          <p:nvPr/>
        </p:nvPicPr>
        <p:blipFill>
          <a:blip r:embed="rId4">
            <a:alphaModFix/>
          </a:blip>
          <a:stretch>
            <a:fillRect/>
          </a:stretch>
        </p:blipFill>
        <p:spPr>
          <a:xfrm>
            <a:off x="8262259" y="83784"/>
            <a:ext cx="857827" cy="85238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2"/>
          <p:cNvSpPr txBox="1">
            <a:spLocks noGrp="1"/>
          </p:cNvSpPr>
          <p:nvPr>
            <p:ph type="title"/>
          </p:nvPr>
        </p:nvSpPr>
        <p:spPr>
          <a:xfrm>
            <a:off x="313050" y="273850"/>
            <a:ext cx="746415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discuss counterclaims</a:t>
            </a:r>
            <a:endParaRPr sz="3000" i="1"/>
          </a:p>
        </p:txBody>
      </p:sp>
      <p:sp>
        <p:nvSpPr>
          <p:cNvPr id="190" name="Google Shape;190;p32"/>
          <p:cNvSpPr txBox="1"/>
          <p:nvPr/>
        </p:nvSpPr>
        <p:spPr>
          <a:xfrm>
            <a:off x="313050" y="923950"/>
            <a:ext cx="5260500" cy="36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Turn and talk to a partner: </a:t>
            </a: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What is a counterclaim?</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Remember:</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smtClean="0">
                <a:latin typeface="Century Gothic"/>
                <a:ea typeface="Century Gothic"/>
                <a:cs typeface="Century Gothic"/>
                <a:sym typeface="Century Gothic"/>
              </a:rPr>
              <a:t>Although the </a:t>
            </a:r>
            <a:r>
              <a:rPr lang="en" sz="1600" dirty="0">
                <a:latin typeface="Century Gothic"/>
                <a:ea typeface="Century Gothic"/>
                <a:cs typeface="Century Gothic"/>
                <a:sym typeface="Century Gothic"/>
              </a:rPr>
              <a:t>place to think about the counterclaim is a blank space at the end of the </a:t>
            </a:r>
            <a:r>
              <a:rPr lang="en" sz="1600" dirty="0" smtClean="0">
                <a:latin typeface="Century Gothic"/>
                <a:ea typeface="Century Gothic"/>
                <a:cs typeface="Century Gothic"/>
                <a:sym typeface="Century Gothic"/>
              </a:rPr>
              <a:t>planner</a:t>
            </a:r>
            <a:r>
              <a:rPr lang="en-US" sz="1600" dirty="0" smtClean="0">
                <a:latin typeface="Century Gothic"/>
                <a:ea typeface="Century Gothic"/>
                <a:cs typeface="Century Gothic"/>
                <a:sym typeface="Century Gothic"/>
              </a:rPr>
              <a:t> t</a:t>
            </a:r>
            <a:r>
              <a:rPr lang="en" sz="1600" dirty="0" smtClean="0">
                <a:latin typeface="Century Gothic"/>
                <a:ea typeface="Century Gothic"/>
                <a:cs typeface="Century Gothic"/>
                <a:sym typeface="Century Gothic"/>
              </a:rPr>
              <a:t>here </a:t>
            </a:r>
            <a:r>
              <a:rPr lang="en" sz="1600" dirty="0">
                <a:latin typeface="Century Gothic"/>
                <a:ea typeface="Century Gothic"/>
                <a:cs typeface="Century Gothic"/>
                <a:sym typeface="Century Gothic"/>
              </a:rPr>
              <a:t>is no one place in the essay for the counterclaim to go.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There may be more than one counterclaim.</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The counterclaim is NOT a place where the author contradicts, but rather a place where the author acknowledges the complexity of the subject and the validity of differing opinions.</a:t>
            </a:r>
            <a:endParaRPr sz="1600" dirty="0">
              <a:latin typeface="Century Gothic"/>
              <a:ea typeface="Century Gothic"/>
              <a:cs typeface="Century Gothic"/>
              <a:sym typeface="Century Gothic"/>
            </a:endParaRPr>
          </a:p>
        </p:txBody>
      </p:sp>
      <p:pic>
        <p:nvPicPr>
          <p:cNvPr id="191" name="Google Shape;191;p32"/>
          <p:cNvPicPr preferRelativeResize="0"/>
          <p:nvPr/>
        </p:nvPicPr>
        <p:blipFill>
          <a:blip r:embed="rId3">
            <a:alphaModFix/>
          </a:blip>
          <a:stretch>
            <a:fillRect/>
          </a:stretch>
        </p:blipFill>
        <p:spPr>
          <a:xfrm>
            <a:off x="5821575" y="1688775"/>
            <a:ext cx="3148499" cy="2255974"/>
          </a:xfrm>
          <a:prstGeom prst="rect">
            <a:avLst/>
          </a:prstGeom>
          <a:noFill/>
          <a:ln>
            <a:noFill/>
          </a:ln>
        </p:spPr>
      </p:pic>
      <p:pic>
        <p:nvPicPr>
          <p:cNvPr id="6" name="Google Shape;167;p29"/>
          <p:cNvPicPr preferRelativeResize="0"/>
          <p:nvPr/>
        </p:nvPicPr>
        <p:blipFill>
          <a:blip r:embed="rId4">
            <a:alphaModFix/>
          </a:blip>
          <a:stretch>
            <a:fillRect/>
          </a:stretch>
        </p:blipFill>
        <p:spPr>
          <a:xfrm>
            <a:off x="8262259" y="83784"/>
            <a:ext cx="857827" cy="85238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3"/>
          <p:cNvSpPr txBox="1">
            <a:spLocks noGrp="1"/>
          </p:cNvSpPr>
          <p:nvPr>
            <p:ph type="title"/>
          </p:nvPr>
        </p:nvSpPr>
        <p:spPr>
          <a:xfrm>
            <a:off x="313050" y="273850"/>
            <a:ext cx="746415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plan your body paragraphs</a:t>
            </a:r>
            <a:endParaRPr sz="3000" i="1" dirty="0"/>
          </a:p>
        </p:txBody>
      </p:sp>
      <p:sp>
        <p:nvSpPr>
          <p:cNvPr id="198" name="Google Shape;198;p33"/>
          <p:cNvSpPr txBox="1"/>
          <p:nvPr/>
        </p:nvSpPr>
        <p:spPr>
          <a:xfrm>
            <a:off x="313050" y="1064025"/>
            <a:ext cx="5918400" cy="3499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Use the three reasons you identified for your homework to fill in the planner.</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2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Since you have already found and recorded your evidence in your </a:t>
            </a:r>
            <a:r>
              <a:rPr lang="en-US" sz="1800" b="1" dirty="0">
                <a:latin typeface="Century Gothic"/>
                <a:ea typeface="Century Gothic"/>
                <a:cs typeface="Century Gothic"/>
                <a:sym typeface="Century Gothic"/>
              </a:rPr>
              <a:t>r</a:t>
            </a:r>
            <a:r>
              <a:rPr lang="en" sz="1800" b="1" dirty="0" smtClean="0">
                <a:latin typeface="Century Gothic"/>
                <a:ea typeface="Century Gothic"/>
                <a:cs typeface="Century Gothic"/>
                <a:sym typeface="Century Gothic"/>
              </a:rPr>
              <a:t>esearcher’s </a:t>
            </a:r>
            <a:r>
              <a:rPr lang="en-US" sz="1800" b="1" dirty="0">
                <a:latin typeface="Century Gothic"/>
                <a:ea typeface="Century Gothic"/>
                <a:cs typeface="Century Gothic"/>
                <a:sym typeface="Century Gothic"/>
              </a:rPr>
              <a:t>n</a:t>
            </a:r>
            <a:r>
              <a:rPr lang="en" sz="1800" b="1" dirty="0" smtClean="0">
                <a:latin typeface="Century Gothic"/>
                <a:ea typeface="Century Gothic"/>
                <a:cs typeface="Century Gothic"/>
                <a:sym typeface="Century Gothic"/>
              </a:rPr>
              <a:t>otebook</a:t>
            </a:r>
            <a:r>
              <a:rPr lang="en" sz="1800" dirty="0">
                <a:latin typeface="Century Gothic"/>
                <a:ea typeface="Century Gothic"/>
                <a:cs typeface="Century Gothic"/>
                <a:sym typeface="Century Gothic"/>
              </a:rPr>
              <a:t>, you will need to make sure your evidence supports your reasons, which support your claims on the planner.</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2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Only work on the body paragraphs and counterclaim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2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Remember to include a brief explanation of the  brain science in beginning of the body paragraphs.</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99" name="Google Shape;199;p33"/>
          <p:cNvPicPr preferRelativeResize="0"/>
          <p:nvPr/>
        </p:nvPicPr>
        <p:blipFill>
          <a:blip r:embed="rId3">
            <a:alphaModFix/>
          </a:blip>
          <a:stretch>
            <a:fillRect/>
          </a:stretch>
        </p:blipFill>
        <p:spPr>
          <a:xfrm>
            <a:off x="6523187" y="3526925"/>
            <a:ext cx="2157649" cy="1267875"/>
          </a:xfrm>
          <a:prstGeom prst="rect">
            <a:avLst/>
          </a:prstGeom>
          <a:noFill/>
          <a:ln>
            <a:noFill/>
          </a:ln>
        </p:spPr>
      </p:pic>
      <p:pic>
        <p:nvPicPr>
          <p:cNvPr id="200" name="Google Shape;200;p33"/>
          <p:cNvPicPr preferRelativeResize="0"/>
          <p:nvPr/>
        </p:nvPicPr>
        <p:blipFill>
          <a:blip r:embed="rId4">
            <a:alphaModFix/>
          </a:blip>
          <a:stretch>
            <a:fillRect/>
          </a:stretch>
        </p:blipFill>
        <p:spPr>
          <a:xfrm>
            <a:off x="6638875" y="1064025"/>
            <a:ext cx="1926250" cy="2322820"/>
          </a:xfrm>
          <a:prstGeom prst="rect">
            <a:avLst/>
          </a:prstGeom>
          <a:noFill/>
          <a:ln w="9525" cap="flat" cmpd="sng">
            <a:solidFill>
              <a:srgbClr val="000000"/>
            </a:solidFill>
            <a:prstDash val="solid"/>
            <a:round/>
            <a:headEnd type="none" w="sm" len="sm"/>
            <a:tailEnd type="none" w="sm" len="sm"/>
          </a:ln>
        </p:spPr>
      </p:pic>
      <p:pic>
        <p:nvPicPr>
          <p:cNvPr id="7" name="Google Shape;167;p29"/>
          <p:cNvPicPr preferRelativeResize="0"/>
          <p:nvPr/>
        </p:nvPicPr>
        <p:blipFill>
          <a:blip r:embed="rId5">
            <a:alphaModFix/>
          </a:blip>
          <a:stretch>
            <a:fillRect/>
          </a:stretch>
        </p:blipFill>
        <p:spPr>
          <a:xfrm>
            <a:off x="8262259" y="83784"/>
            <a:ext cx="857827" cy="85238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188D120-9346-43DD-85AC-5C6E35736548}"/>
</file>

<file path=customXml/itemProps2.xml><?xml version="1.0" encoding="utf-8"?>
<ds:datastoreItem xmlns:ds="http://schemas.openxmlformats.org/officeDocument/2006/customXml" ds:itemID="{AB725783-9671-45A9-B943-68E8C1D60BD4}"/>
</file>

<file path=customXml/itemProps3.xml><?xml version="1.0" encoding="utf-8"?>
<ds:datastoreItem xmlns:ds="http://schemas.openxmlformats.org/officeDocument/2006/customXml" ds:itemID="{FE4EE144-DA62-4B4D-B3F3-931037C0F1E7}"/>
</file>

<file path=docProps/app.xml><?xml version="1.0" encoding="utf-8"?>
<Properties xmlns="http://schemas.openxmlformats.org/officeDocument/2006/extended-properties" xmlns:vt="http://schemas.openxmlformats.org/officeDocument/2006/docPropsVTypes">
  <TotalTime>16</TotalTime>
  <Words>3524</Words>
  <Application>Microsoft Macintosh PowerPoint</Application>
  <PresentationFormat>On-screen Show (16:9)</PresentationFormat>
  <Paragraphs>282</Paragraphs>
  <Slides>13</Slides>
  <Notes>13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13</vt:i4>
      </vt:variant>
    </vt:vector>
  </HeadingPairs>
  <TitlesOfParts>
    <vt:vector size="18" baseType="lpstr">
      <vt:lpstr>Calibri</vt:lpstr>
      <vt:lpstr>Century Gothic</vt:lpstr>
      <vt:lpstr>Georgia</vt:lpstr>
      <vt:lpstr>Simple Light</vt:lpstr>
      <vt:lpstr>Office Theme</vt:lpstr>
      <vt:lpstr>PowerPoint Presentation</vt:lpstr>
      <vt:lpstr>PowerPoint Presentation</vt:lpstr>
      <vt:lpstr>PowerPoint Presentation</vt:lpstr>
      <vt:lpstr>Grade 7: Module 4:  Unit 3: Lesson 2</vt:lpstr>
      <vt:lpstr>PowerPoint Presentation</vt:lpstr>
      <vt:lpstr>Let’s complete the Entry Task</vt:lpstr>
      <vt:lpstr>Let’s match learning targets to planning steps</vt:lpstr>
      <vt:lpstr>Let’s discuss counterclaims</vt:lpstr>
      <vt:lpstr>Let’s plan your body paragraphs</vt:lpstr>
      <vt:lpstr>Let’s check in on independent reading</vt:lpstr>
      <vt:lpstr>Let’s complete an exit ticket</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4</cp:revision>
  <dcterms:modified xsi:type="dcterms:W3CDTF">2018-12-19T20:52:47Z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