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32.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8" r:id="rId1"/>
    <p:sldMasterId id="2147483689" r:id="rId2"/>
    <p:sldMasterId id="2147483690"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12192000" cy="6858000"/>
  <p:notesSz cx="7010400" cy="92964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DD03474-B9C6-445F-A2AB-1C4474500204}">
  <a:tblStyle styleId="{ADD03474-B9C6-445F-A2AB-1C447450020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2909" autoAdjust="0"/>
  </p:normalViewPr>
  <p:slideViewPr>
    <p:cSldViewPr snapToGrid="0">
      <p:cViewPr varScale="1">
        <p:scale>
          <a:sx n="42" d="100"/>
          <a:sy n="42" d="100"/>
        </p:scale>
        <p:origin x="1430"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10749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Clr>
                <a:schemeClr val="dk1"/>
              </a:buClr>
              <a:buSzPts val="1200"/>
              <a:buChar char="●"/>
            </a:pPr>
            <a:r>
              <a:rPr lang="en-US" dirty="0"/>
              <a:t>This lesson includes two instructional practices: Snap or Trap Review and Fluency. Fluency is defined as reading smoothly, with expression, not too fast or too slow, and reflecting the meaning of the story. Students will be familiar with Snap and Trap from this cycle. Students will be familiar with Fluency from the grade 1 curriculum.</a:t>
            </a:r>
            <a:endParaRPr dirty="0"/>
          </a:p>
          <a:p>
            <a:pPr marL="457200" lvl="0" indent="-304800" algn="l" rtl="0">
              <a:spcBef>
                <a:spcPts val="0"/>
              </a:spcBef>
              <a:spcAft>
                <a:spcPts val="0"/>
              </a:spcAft>
              <a:buClr>
                <a:schemeClr val="dk1"/>
              </a:buClr>
              <a:buSzPts val="1200"/>
              <a:buChar char="●"/>
            </a:pPr>
            <a:r>
              <a:rPr lang="en-US" dirty="0"/>
              <a:t>Students will identify words that are regularly spelled or “snap” words vs. words that are irregularly spelled or “trap” words. Regularly spelled or “snap” words will be added to the Interactive Word Wall in this lesson (irregularly spelled or “trap” words were added in Lesson 47).</a:t>
            </a:r>
            <a:endParaRPr dirty="0"/>
          </a:p>
          <a:p>
            <a:pPr marL="457200" lvl="0" indent="-304800" algn="l" rtl="0">
              <a:spcBef>
                <a:spcPts val="0"/>
              </a:spcBef>
              <a:spcAft>
                <a:spcPts val="0"/>
              </a:spcAft>
              <a:buClr>
                <a:schemeClr val="dk1"/>
              </a:buClr>
              <a:buSzPts val="1200"/>
              <a:buChar char="●"/>
            </a:pPr>
            <a:r>
              <a:rPr lang="en-US" dirty="0"/>
              <a:t>Students will interact with an excerpt from the decodable reader “The Marching Band” to work together to read the excerpt fluently. </a:t>
            </a:r>
            <a:endParaRPr dirty="0"/>
          </a:p>
          <a:p>
            <a:pPr marL="457200" lvl="0" indent="-304800" algn="l" rtl="0">
              <a:spcBef>
                <a:spcPts val="0"/>
              </a:spcBef>
              <a:spcAft>
                <a:spcPts val="0"/>
              </a:spcAft>
              <a:buClr>
                <a:schemeClr val="dk1"/>
              </a:buClr>
              <a:buSzPts val="1200"/>
              <a:buChar char="●"/>
            </a:pPr>
            <a:r>
              <a:rPr lang="en-US" dirty="0"/>
              <a:t>All the elements of fluency (smoothly, with expression, not too fast or slow, with meaning) will be visited while students read the excerpt. In future lessons, students may be focusing only on one or two elements of fluency. </a:t>
            </a:r>
            <a:endParaRPr dirty="0"/>
          </a:p>
        </p:txBody>
      </p:sp>
      <p:sp>
        <p:nvSpPr>
          <p:cNvPr id="292" name="Google Shape;292;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82393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Google Shape;365;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 </a:t>
            </a:r>
            <a:endParaRPr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transition song to the tune of “The Muffin Man.”</a:t>
            </a:r>
            <a:endParaRPr dirty="0">
              <a:highlight>
                <a:schemeClr val="lt1"/>
              </a:highlight>
            </a:endParaRPr>
          </a:p>
          <a:p>
            <a:pPr marL="457200" lvl="0" indent="-304800" algn="l" rtl="0">
              <a:spcBef>
                <a:spcPts val="0"/>
              </a:spcBef>
              <a:spcAft>
                <a:spcPts val="0"/>
              </a:spcAft>
              <a:buClr>
                <a:schemeClr val="dk1"/>
              </a:buClr>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lvl="0" indent="0" algn="l" rtl="0">
              <a:spcBef>
                <a:spcPts val="0"/>
              </a:spcBef>
              <a:spcAft>
                <a:spcPts val="0"/>
              </a:spcAft>
              <a:buClr>
                <a:schemeClr val="dk1"/>
              </a:buClr>
              <a:buSzPts val="1100"/>
              <a:buFont typeface="Arial"/>
              <a:buNone/>
            </a:pPr>
            <a:endParaRPr dirty="0">
              <a:highlight>
                <a:schemeClr val="lt1"/>
              </a:highlight>
            </a:endParaRPr>
          </a:p>
          <a:p>
            <a:pPr marL="0" lvl="0" indent="0" algn="l" rtl="0">
              <a:spcBef>
                <a:spcPts val="0"/>
              </a:spcBef>
              <a:spcAft>
                <a:spcPts val="0"/>
              </a:spcAft>
              <a:buClr>
                <a:schemeClr val="dk1"/>
              </a:buClr>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the transition song. If you prefer you can also chant this, which also works well. </a:t>
            </a:r>
            <a:endParaRPr dirty="0"/>
          </a:p>
          <a:p>
            <a:pPr marL="1164717" lvl="2" indent="-156743"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along with the transition song. </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Font typeface="Arial"/>
              <a:buNone/>
            </a:pPr>
            <a:r>
              <a:rPr lang="en-US" dirty="0"/>
              <a:t>Student Supports/Meeting Student Needs: None.</a:t>
            </a:r>
            <a:endParaRPr dirty="0"/>
          </a:p>
        </p:txBody>
      </p:sp>
      <p:sp>
        <p:nvSpPr>
          <p:cNvPr id="366" name="Google Shape;366;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7" name="Google Shape;367;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1681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3" name="Google Shape;373;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2-3 minutes </a:t>
            </a:r>
            <a:endParaRPr dirty="0"/>
          </a:p>
          <a:p>
            <a:pPr marL="0" lvl="0" indent="0" algn="l" rtl="0">
              <a:spcBef>
                <a:spcPts val="0"/>
              </a:spcBef>
              <a:spcAft>
                <a:spcPts val="0"/>
              </a:spcAft>
              <a:buClr>
                <a:schemeClr val="dk1"/>
              </a:buClr>
              <a:buFont typeface="Arial"/>
              <a:buNone/>
            </a:pPr>
            <a:endParaRPr b="1" dirty="0"/>
          </a:p>
          <a:p>
            <a:pPr marL="0" lvl="0" indent="0" algn="l" rtl="0">
              <a:spcBef>
                <a:spcPts val="0"/>
              </a:spcBef>
              <a:spcAft>
                <a:spcPts val="0"/>
              </a:spcAft>
              <a:buClr>
                <a:schemeClr val="dk1"/>
              </a:buClr>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spcBef>
                <a:spcPts val="0"/>
              </a:spcBef>
              <a:spcAft>
                <a:spcPts val="0"/>
              </a:spcAft>
              <a:buClr>
                <a:schemeClr val="dk1"/>
              </a:buClr>
              <a:buSzPts val="1100"/>
              <a:buFont typeface="Arial"/>
              <a:buNone/>
            </a:pPr>
            <a:endParaRPr u="sng" dirty="0">
              <a:highlight>
                <a:schemeClr val="lt1"/>
              </a:highlight>
            </a:endParaRPr>
          </a:p>
          <a:p>
            <a:pPr marL="0" lvl="0" indent="0" algn="l" rtl="0">
              <a:spcBef>
                <a:spcPts val="0"/>
              </a:spcBef>
              <a:spcAft>
                <a:spcPts val="0"/>
              </a:spcAft>
              <a:buClr>
                <a:schemeClr val="dk1"/>
              </a:buClr>
              <a:buSzPts val="1100"/>
              <a:buFont typeface="Arial"/>
              <a:buNone/>
            </a:pPr>
            <a:r>
              <a:rPr lang="en-US" dirty="0"/>
              <a:t>Teacher Actions: None.</a:t>
            </a:r>
            <a:endParaRPr dirty="0"/>
          </a:p>
          <a:p>
            <a:pPr marL="0" lvl="2"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Font typeface="Arial"/>
              <a:buNone/>
            </a:pPr>
            <a:r>
              <a:rPr lang="en-US" dirty="0"/>
              <a:t>Student Supports/Meeting Student Needs: None.</a:t>
            </a:r>
            <a:endParaRPr b="1" dirty="0"/>
          </a:p>
        </p:txBody>
      </p:sp>
      <p:sp>
        <p:nvSpPr>
          <p:cNvPr id="374" name="Google Shape;374;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32020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2" name="Google Shape;382;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slide pacing: 8-10 minutes</a:t>
            </a:r>
            <a:endParaRPr b="1" dirty="0"/>
          </a:p>
          <a:p>
            <a:pPr marL="4572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Clr>
                <a:schemeClr val="dk1"/>
              </a:buClr>
              <a:buSzPts val="1200"/>
              <a:buFont typeface="Calibri"/>
              <a:buChar char="●"/>
            </a:pPr>
            <a:r>
              <a:rPr lang="en-US" dirty="0"/>
              <a:t>Consider providing copies of the excerpt for students to follow along (or using page 5 and 6 from their decodable).</a:t>
            </a:r>
            <a:endParaRPr dirty="0"/>
          </a:p>
          <a:p>
            <a:pPr marL="1106481" lvl="0" indent="-98508"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Actions: </a:t>
            </a:r>
            <a:endParaRPr dirty="0"/>
          </a:p>
          <a:p>
            <a:pPr marL="457200" lvl="0" indent="-304800" algn="l" rtl="0">
              <a:spcBef>
                <a:spcPts val="0"/>
              </a:spcBef>
              <a:spcAft>
                <a:spcPts val="0"/>
              </a:spcAft>
              <a:buClr>
                <a:schemeClr val="dk1"/>
              </a:buClr>
              <a:buSzPts val="1200"/>
              <a:buFont typeface="Calibri"/>
              <a:buAutoNum type="arabicPeriod"/>
            </a:pPr>
            <a:r>
              <a:rPr lang="en-US" dirty="0"/>
              <a:t>Display enlarged selected excerpt from the Decodable Reader: “The Marching Band.”</a:t>
            </a:r>
            <a:endParaRPr dirty="0"/>
          </a:p>
          <a:p>
            <a:pPr marL="457200" lvl="0" indent="-304800" algn="l" rtl="0">
              <a:spcBef>
                <a:spcPts val="0"/>
              </a:spcBef>
              <a:spcAft>
                <a:spcPts val="0"/>
              </a:spcAft>
              <a:buClr>
                <a:schemeClr val="dk1"/>
              </a:buClr>
              <a:buSzPts val="1200"/>
              <a:buFont typeface="Calibri"/>
              <a:buAutoNum type="arabicPeriod"/>
            </a:pPr>
            <a:r>
              <a:rPr lang="en-US" dirty="0"/>
              <a:t>Explain this is an “excerpt” or part of the story from their decodable reader “The Marching Band.”</a:t>
            </a:r>
            <a:endParaRPr dirty="0"/>
          </a:p>
          <a:p>
            <a:pPr marL="457200" lvl="0" indent="-304800" algn="l" rtl="0">
              <a:spcBef>
                <a:spcPts val="0"/>
              </a:spcBef>
              <a:spcAft>
                <a:spcPts val="0"/>
              </a:spcAft>
              <a:buClr>
                <a:schemeClr val="dk1"/>
              </a:buClr>
              <a:buSzPts val="1200"/>
              <a:buFont typeface="Calibri"/>
              <a:buAutoNum type="arabicPeriod"/>
            </a:pPr>
            <a:r>
              <a:rPr lang="en-US" dirty="0"/>
              <a:t>Display and read aloud the Rules of Fluency index cards (“smoothly,” “with expression,” “with meaning,” and “just the right speed”) on the board.</a:t>
            </a:r>
            <a:endParaRPr dirty="0"/>
          </a:p>
          <a:p>
            <a:pPr marL="457200" lvl="0" indent="-304800" algn="l" rtl="0">
              <a:spcBef>
                <a:spcPts val="0"/>
              </a:spcBef>
              <a:spcAft>
                <a:spcPts val="0"/>
              </a:spcAft>
              <a:buClr>
                <a:schemeClr val="dk1"/>
              </a:buClr>
              <a:buSzPts val="1200"/>
              <a:buFont typeface="Calibri"/>
              <a:buAutoNum type="arabicPeriod"/>
            </a:pPr>
            <a:r>
              <a:rPr lang="en-US" dirty="0"/>
              <a:t>Point to the “smoothly” card and invite students to turn to an elbow partner and ask: “</a:t>
            </a:r>
            <a:r>
              <a:rPr lang="en-US" i="1" dirty="0"/>
              <a:t>What does it mean to read ’smoothly’</a:t>
            </a:r>
            <a:r>
              <a:rPr lang="en-US" dirty="0"/>
              <a:t>?” (</a:t>
            </a:r>
            <a:r>
              <a:rPr lang="en-US" b="0" dirty="0"/>
              <a:t>not choppy or one word at a time; words are grouped together</a:t>
            </a:r>
            <a:r>
              <a:rPr lang="en-US" dirty="0"/>
              <a:t>)</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think about what it means to read “smoothly” as they listen to the excerpt being read.</a:t>
            </a:r>
            <a:endParaRPr dirty="0"/>
          </a:p>
          <a:p>
            <a:pPr marL="457200" lvl="0" indent="-304800" algn="l" rtl="0">
              <a:spcBef>
                <a:spcPts val="0"/>
              </a:spcBef>
              <a:spcAft>
                <a:spcPts val="0"/>
              </a:spcAft>
              <a:buClr>
                <a:schemeClr val="dk1"/>
              </a:buClr>
              <a:buSzPts val="1200"/>
              <a:buFont typeface="Calibri"/>
              <a:buAutoNum type="arabicPeriod"/>
            </a:pPr>
            <a:r>
              <a:rPr lang="en-US" dirty="0"/>
              <a:t>Read the excerpt word by word but with expression and meaning.</a:t>
            </a:r>
            <a:endParaRPr dirty="0"/>
          </a:p>
          <a:p>
            <a:pPr marL="457200" lvl="0" indent="-304800" algn="l" rtl="0">
              <a:spcBef>
                <a:spcPts val="0"/>
              </a:spcBef>
              <a:spcAft>
                <a:spcPts val="0"/>
              </a:spcAft>
              <a:buClr>
                <a:schemeClr val="dk1"/>
              </a:buClr>
              <a:buSzPts val="1200"/>
              <a:buFont typeface="Calibri"/>
              <a:buAutoNum type="arabicPeriod"/>
            </a:pPr>
            <a:r>
              <a:rPr lang="en-US" dirty="0"/>
              <a:t>Point to the “smoothly” card again and invite students to turn to an elbow partner to share what they noticed about how the excerpt was read.</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 volunteers to share what they notice (example</a:t>
            </a:r>
            <a:r>
              <a:rPr lang="en-US" b="0" dirty="0"/>
              <a:t>: sounded word by word</a:t>
            </a:r>
            <a:r>
              <a:rPr lang="en-US" dirty="0"/>
              <a:t>), prompting them to name specific examples in the text.</a:t>
            </a:r>
            <a:endParaRPr dirty="0"/>
          </a:p>
          <a:p>
            <a:pPr marL="457200" lvl="0" indent="-304800" algn="l" rtl="0">
              <a:spcBef>
                <a:spcPts val="0"/>
              </a:spcBef>
              <a:spcAft>
                <a:spcPts val="0"/>
              </a:spcAft>
              <a:buClr>
                <a:schemeClr val="dk1"/>
              </a:buClr>
              <a:buSzPts val="1200"/>
              <a:buFont typeface="Calibri"/>
              <a:buAutoNum type="arabicPeriod"/>
            </a:pPr>
            <a:r>
              <a:rPr lang="en-US" dirty="0"/>
              <a:t>Ask: “Does anyone have any suggestions for how I could make this smoother?” (</a:t>
            </a:r>
            <a:r>
              <a:rPr lang="en-US" b="0" dirty="0"/>
              <a:t>Responses will vary. Examples: group words together, say more than one word at a time</a:t>
            </a:r>
            <a:r>
              <a:rPr lang="en-US" dirty="0"/>
              <a:t>.)</a:t>
            </a:r>
            <a:endParaRPr dirty="0"/>
          </a:p>
          <a:p>
            <a:pPr marL="457200" lvl="0" indent="-304800" algn="l" rtl="0">
              <a:spcBef>
                <a:spcPts val="0"/>
              </a:spcBef>
              <a:spcAft>
                <a:spcPts val="0"/>
              </a:spcAft>
              <a:buClr>
                <a:schemeClr val="dk1"/>
              </a:buClr>
              <a:buSzPts val="1200"/>
              <a:buFont typeface="Calibri"/>
              <a:buAutoNum type="arabicPeriod"/>
            </a:pPr>
            <a:r>
              <a:rPr lang="en-US" dirty="0"/>
              <a:t>Read the excerpt again, incorporating suggestions made by the students.</a:t>
            </a:r>
            <a:endParaRPr dirty="0"/>
          </a:p>
          <a:p>
            <a:pPr marL="457200" lvl="0" indent="-304800" algn="l" rtl="0">
              <a:spcBef>
                <a:spcPts val="0"/>
              </a:spcBef>
              <a:spcAft>
                <a:spcPts val="0"/>
              </a:spcAft>
              <a:buClr>
                <a:schemeClr val="dk1"/>
              </a:buClr>
              <a:buSzPts val="1200"/>
              <a:buFont typeface="Calibri"/>
              <a:buAutoNum type="arabicPeriod"/>
            </a:pPr>
            <a:r>
              <a:rPr lang="en-US" dirty="0"/>
              <a:t>Explain that reading “smoothly” is about reading words in phrases, or groups of words that make sense when read together.</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“When I read it the second time, did it help you to understand the text better?” “What is happening here in this excerpt?”</a:t>
            </a:r>
            <a:r>
              <a:rPr lang="en-US" b="1" dirty="0"/>
              <a:t> </a:t>
            </a:r>
            <a:r>
              <a:rPr lang="en-US" b="0" dirty="0"/>
              <a:t>(Sam cheers for the band during performing during halftime of the football game. He dreams of playing in the marching band someday.)</a:t>
            </a:r>
          </a:p>
          <a:p>
            <a:pPr marL="457200" lvl="0" indent="-304800" algn="l" rtl="0">
              <a:spcBef>
                <a:spcPts val="0"/>
              </a:spcBef>
              <a:spcAft>
                <a:spcPts val="0"/>
              </a:spcAft>
              <a:buClr>
                <a:schemeClr val="dk1"/>
              </a:buClr>
              <a:buSzPts val="1200"/>
              <a:buFont typeface="Calibri"/>
              <a:buAutoNum type="arabicPeriod"/>
            </a:pPr>
            <a:r>
              <a:rPr lang="en-US" b="0" i="0" dirty="0"/>
              <a:t>Ask: </a:t>
            </a:r>
            <a:r>
              <a:rPr lang="en-US" i="1" dirty="0"/>
              <a:t>“How does the author let us know something new is happening?”</a:t>
            </a:r>
            <a:r>
              <a:rPr lang="en-US" dirty="0"/>
              <a:t> </a:t>
            </a:r>
            <a:r>
              <a:rPr lang="en-US" b="0" dirty="0"/>
              <a:t>(Because they use the word “then” to show something happens next.)</a:t>
            </a:r>
            <a:endParaRPr b="0" dirty="0"/>
          </a:p>
          <a:p>
            <a:pPr marL="457200" lvl="0" indent="-304800" algn="l" rtl="0">
              <a:spcBef>
                <a:spcPts val="0"/>
              </a:spcBef>
              <a:spcAft>
                <a:spcPts val="0"/>
              </a:spcAft>
              <a:buClr>
                <a:schemeClr val="dk1"/>
              </a:buClr>
              <a:buSzPts val="1200"/>
              <a:buFont typeface="Calibri"/>
              <a:buAutoNum type="arabicPeriod"/>
            </a:pPr>
            <a:r>
              <a:rPr lang="en-US" dirty="0"/>
              <a:t>Point to the card labeled “with meaning” and say: </a:t>
            </a:r>
            <a:r>
              <a:rPr lang="en-US" i="0" dirty="0"/>
              <a:t>“Reading this fluently means that we read with the meaning by paying attention to the tone of our voice when something new or exciting happens. The author uses the word ‘then’ to show that the marching band is coming to play during half time. This is an important event.”</a:t>
            </a:r>
            <a:endParaRPr i="0" dirty="0"/>
          </a:p>
          <a:p>
            <a:pPr marL="457200" lvl="0" indent="-304800" algn="l" rtl="0">
              <a:spcBef>
                <a:spcPts val="0"/>
              </a:spcBef>
              <a:spcAft>
                <a:spcPts val="0"/>
              </a:spcAft>
              <a:buClr>
                <a:schemeClr val="dk1"/>
              </a:buClr>
              <a:buSzPts val="1200"/>
              <a:buFont typeface="Calibri"/>
              <a:buAutoNum type="arabicPeriod"/>
            </a:pPr>
            <a:r>
              <a:rPr lang="en-US" dirty="0"/>
              <a:t>Invite one or two student volunteers to come up and read the excerpt with expression.</a:t>
            </a:r>
            <a:endParaRPr dirty="0"/>
          </a:p>
          <a:p>
            <a:pPr marL="457200" lvl="0" indent="-304800" algn="l" rtl="0">
              <a:spcBef>
                <a:spcPts val="0"/>
              </a:spcBef>
              <a:spcAft>
                <a:spcPts val="0"/>
              </a:spcAft>
              <a:buClr>
                <a:schemeClr val="dk1"/>
              </a:buClr>
              <a:buSzPts val="1200"/>
              <a:buFont typeface="Calibri"/>
              <a:buAutoNum type="arabicPeriod"/>
            </a:pPr>
            <a:r>
              <a:rPr lang="en-US" dirty="0"/>
              <a:t>Review rules of fluent reading: smoothly, with expression, with meaning, just the right speed.</a:t>
            </a:r>
            <a:endParaRPr dirty="0"/>
          </a:p>
          <a:p>
            <a:pPr marL="457200" lvl="0" indent="-304800" algn="l" rtl="0">
              <a:spcBef>
                <a:spcPts val="0"/>
              </a:spcBef>
              <a:spcAft>
                <a:spcPts val="0"/>
              </a:spcAft>
              <a:buClr>
                <a:schemeClr val="dk1"/>
              </a:buClr>
              <a:buSzPts val="1200"/>
              <a:buFont typeface="Calibri"/>
              <a:buAutoNum type="arabicPeriod"/>
            </a:pPr>
            <a:r>
              <a:rPr lang="en-US" dirty="0"/>
              <a:t>Distribute individual copies of excerpt from the Decodable Reader: “The Marching Band.”</a:t>
            </a:r>
            <a:endParaRPr dirty="0"/>
          </a:p>
          <a:p>
            <a:pPr marL="457200" lvl="0" indent="-304800" algn="l" rtl="0">
              <a:spcBef>
                <a:spcPts val="0"/>
              </a:spcBef>
              <a:spcAft>
                <a:spcPts val="0"/>
              </a:spcAft>
              <a:buClr>
                <a:schemeClr val="dk1"/>
              </a:buClr>
              <a:buSzPts val="1200"/>
              <a:buFont typeface="Calibri"/>
              <a:buAutoNum type="arabicPeriod"/>
            </a:pPr>
            <a:r>
              <a:rPr lang="en-US" dirty="0"/>
              <a:t>Pair students up and invite them to take turns reading the excerpt fluently and giving each other one star (positive comment naming a rule of fluency that was evident) and one step (a rule of fluency that wasn’t evident or could be worked on).</a:t>
            </a:r>
            <a:endParaRPr dirty="0"/>
          </a:p>
          <a:p>
            <a:pPr marL="457200" lvl="0" indent="-304800" algn="l" rtl="0">
              <a:spcBef>
                <a:spcPts val="0"/>
              </a:spcBef>
              <a:spcAft>
                <a:spcPts val="0"/>
              </a:spcAft>
              <a:buClr>
                <a:schemeClr val="dk1"/>
              </a:buClr>
              <a:buSzPts val="1200"/>
              <a:buFont typeface="Calibri"/>
              <a:buAutoNum type="arabicPeriod"/>
            </a:pPr>
            <a:r>
              <a:rPr lang="en-US" dirty="0"/>
              <a:t>Students practice reading fluently with partner.</a:t>
            </a:r>
            <a:endParaRPr dirty="0"/>
          </a:p>
          <a:p>
            <a:pPr marL="457200" lvl="0" indent="-304800" algn="l" rtl="0">
              <a:spcBef>
                <a:spcPts val="0"/>
              </a:spcBef>
              <a:spcAft>
                <a:spcPts val="0"/>
              </a:spcAft>
              <a:buClr>
                <a:schemeClr val="dk1"/>
              </a:buClr>
              <a:buSzPts val="1200"/>
              <a:buFont typeface="Calibri"/>
              <a:buAutoNum type="arabicPeriod"/>
            </a:pPr>
            <a:r>
              <a:rPr lang="en-US" dirty="0"/>
              <a:t>If time allows, consider inviting one or two students to come up and read the excerpt to the group. When they are done, the teacher can invite students to name one star and one step.</a:t>
            </a:r>
            <a:br>
              <a:rPr lang="en-US" dirty="0"/>
            </a:b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are recognizing and applying the rules of fluency.</a:t>
            </a:r>
            <a:endParaRPr dirty="0"/>
          </a:p>
          <a:p>
            <a:pPr marL="457200" lvl="0" indent="-304800" algn="l" rtl="0">
              <a:spcBef>
                <a:spcPts val="0"/>
              </a:spcBef>
              <a:spcAft>
                <a:spcPts val="0"/>
              </a:spcAft>
              <a:buClr>
                <a:schemeClr val="dk1"/>
              </a:buClr>
              <a:buSzPts val="1200"/>
              <a:buChar char="●"/>
            </a:pPr>
            <a:r>
              <a:rPr lang="en-US" dirty="0"/>
              <a:t>Students are annotating excerpts for phrasing for reading “smoothly.”</a:t>
            </a:r>
            <a:endParaRPr dirty="0"/>
          </a:p>
          <a:p>
            <a:pPr marL="4572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47) for students to use when partnering up and practicing fluent reading.</a:t>
            </a:r>
            <a:endParaRPr dirty="0"/>
          </a:p>
        </p:txBody>
      </p:sp>
      <p:sp>
        <p:nvSpPr>
          <p:cNvPr id="383" name="Google Shape;383;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4" name="Google Shape;384;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67825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slide pacing: 5-10 minutes</a:t>
            </a:r>
            <a:endParaRPr dirty="0"/>
          </a:p>
          <a:p>
            <a:pPr marL="9144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Char char="●"/>
            </a:pPr>
            <a:r>
              <a:rPr lang="en-US" dirty="0"/>
              <a:t>Reflect with students after Spelling Assessment has been graded. Use results from assessment to fill out Goal Setting sheet. This might mean students reflect in a different part of the day, to give you time to grade all assessments. </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Tell students to think of one goal they are working towards to be better reader. Define “goal” for students. (Something specific they are working towards to help them be a more proficient reader and writer.)  </a:t>
            </a:r>
            <a:endParaRPr dirty="0"/>
          </a:p>
          <a:p>
            <a:pPr marL="457200" lvl="0" indent="-304800" algn="l" rtl="0">
              <a:spcBef>
                <a:spcPts val="0"/>
              </a:spcBef>
              <a:spcAft>
                <a:spcPts val="0"/>
              </a:spcAft>
              <a:buClr>
                <a:schemeClr val="dk1"/>
              </a:buClr>
              <a:buSzPts val="1200"/>
              <a:buFont typeface="Calibri"/>
              <a:buAutoNum type="arabicPeriod"/>
            </a:pPr>
            <a:r>
              <a:rPr lang="en-US" dirty="0"/>
              <a:t>Ask students to respond to the reflection question and share with a partner. </a:t>
            </a:r>
            <a:endParaRPr dirty="0"/>
          </a:p>
          <a:p>
            <a:pPr marL="1630603" lvl="0" indent="-156743"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Responses will vary. Example: “</a:t>
            </a:r>
            <a:r>
              <a:rPr lang="en-US" b="0" dirty="0"/>
              <a:t>When I read the excerpt, I thought about reading smoothly and with meaning.”</a:t>
            </a:r>
            <a:endParaRPr b="0" dirty="0"/>
          </a:p>
          <a:p>
            <a:pPr marL="1572368" lvl="0" indent="-98507"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Provide sentence frames. Examples:</a:t>
            </a:r>
            <a:endParaRPr dirty="0"/>
          </a:p>
          <a:p>
            <a:pPr marL="914400" lvl="1" indent="-304800" algn="l" rtl="0">
              <a:spcBef>
                <a:spcPts val="0"/>
              </a:spcBef>
              <a:spcAft>
                <a:spcPts val="0"/>
              </a:spcAft>
              <a:buClr>
                <a:schemeClr val="dk1"/>
              </a:buClr>
              <a:buSzPts val="1200"/>
              <a:buFont typeface="Calibri"/>
              <a:buChar char="○"/>
            </a:pPr>
            <a:r>
              <a:rPr lang="en-US" dirty="0"/>
              <a:t>— “When I read the excerpt I thought about ___, and I _____.”</a:t>
            </a:r>
            <a:br>
              <a:rPr lang="en-US" dirty="0"/>
            </a:br>
            <a:r>
              <a:rPr lang="en-US" dirty="0"/>
              <a:t>— “After I got feedback about _____ from _____, I read the excerpt again and made it sound _____.”</a:t>
            </a:r>
            <a:endParaRPr b="1" dirty="0"/>
          </a:p>
        </p:txBody>
      </p:sp>
      <p:sp>
        <p:nvSpPr>
          <p:cNvPr id="393" name="Google Shape;393;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4" name="Google Shape;394;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82190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b="1" dirty="0"/>
          </a:p>
        </p:txBody>
      </p:sp>
      <p:sp>
        <p:nvSpPr>
          <p:cNvPr id="403" name="Google Shape;403;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extLst>
      <p:ext uri="{BB962C8B-B14F-4D97-AF65-F5344CB8AC3E}">
        <p14:creationId xmlns:p14="http://schemas.microsoft.com/office/powerpoint/2010/main" val="4193655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46dcd99ef3_0_217: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g46dcd99ef3_0_217: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409" name="Google Shape;409;g46dcd99ef3_0_217: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2087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46dcd99ef3_0_443: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46dcd99ef3_0_443: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At this point in the year, students can begin to complete independent rotations to review the spelling pattern taught by completing different activities. Choices for these activities are described below, and can also be found after each lesson in </a:t>
            </a:r>
            <a:r>
              <a:rPr lang="en-US" b="1" dirty="0"/>
              <a:t>Module 2 Teacher Guide. </a:t>
            </a:r>
            <a:r>
              <a:rPr lang="en-US" dirty="0"/>
              <a:t>To differentiate further, change the difficulty of text based on the ability of the student (See notes in ‘Student Supports/Meeting Student Needs’ below).</a:t>
            </a:r>
            <a:r>
              <a:rPr lang="en-US" dirty="0">
                <a:highlight>
                  <a:srgbClr val="FFFF00"/>
                </a:highlight>
              </a:rPr>
              <a:t>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Monitor partners as they work until students become familiar with working independently from teacher guidance. One suggested group today is a teacher-directed group.</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copy per student of “</a:t>
            </a:r>
            <a:r>
              <a:rPr lang="en-US" b="0" dirty="0"/>
              <a:t>The Marching Band” decodable text; Rules of Fluency </a:t>
            </a:r>
            <a:r>
              <a:rPr lang="en-US" dirty="0"/>
              <a:t>cards, anchor chart, etc. for student reference.</a:t>
            </a:r>
            <a:endParaRPr dirty="0"/>
          </a:p>
          <a:p>
            <a:pPr marL="914400" lvl="1" indent="-298450" algn="l" rtl="0">
              <a:spcBef>
                <a:spcPts val="0"/>
              </a:spcBef>
              <a:spcAft>
                <a:spcPts val="0"/>
              </a:spcAft>
              <a:buClr>
                <a:schemeClr val="dk1"/>
              </a:buClr>
              <a:buSzPts val="1100"/>
              <a:buChar char="○"/>
            </a:pPr>
            <a:r>
              <a:rPr lang="en-US" b="0" dirty="0"/>
              <a:t>pencils</a:t>
            </a:r>
            <a:r>
              <a:rPr lang="en-US" b="1" dirty="0"/>
              <a:t> </a:t>
            </a:r>
            <a:r>
              <a:rPr lang="en-US" dirty="0"/>
              <a:t>for marking punctuation</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Explain to students not working in teacher group that the expectation is to take responsibility for their own work as much as possible and to ask another student for help as needed.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304800" algn="l" rtl="0">
              <a:spcBef>
                <a:spcPts val="0"/>
              </a:spcBef>
              <a:spcAft>
                <a:spcPts val="0"/>
              </a:spcAft>
              <a:buClr>
                <a:schemeClr val="dk1"/>
              </a:buClr>
              <a:buSzPts val="1200"/>
              <a:buFont typeface="Calibri"/>
              <a:buChar char="●"/>
            </a:pPr>
            <a:r>
              <a:rPr lang="en-US" dirty="0"/>
              <a:t>Encourage students to use the Interactive Word Wall and any anchor charts, etc. posted in the classroom that may be used as a reference during activity work.</a:t>
            </a:r>
            <a:endParaRPr dirty="0"/>
          </a:p>
          <a:p>
            <a:pPr marL="457200" lvl="0" indent="-304800" algn="l" rtl="0">
              <a:spcBef>
                <a:spcPts val="0"/>
              </a:spcBef>
              <a:spcAft>
                <a:spcPts val="0"/>
              </a:spcAft>
              <a:buClr>
                <a:schemeClr val="dk1"/>
              </a:buClr>
              <a:buSzPts val="1200"/>
              <a:buChar char="●"/>
            </a:pPr>
            <a:r>
              <a:rPr lang="en-US" dirty="0"/>
              <a:t>Consider assigning Engagement Text from this cycle in lieu of decodable reader for the “Reporting the News” student pairs.</a:t>
            </a:r>
            <a:endParaRPr dirty="0"/>
          </a:p>
          <a:p>
            <a:pPr marL="457200" lvl="0" indent="-304800" algn="l" rtl="0">
              <a:spcBef>
                <a:spcPts val="0"/>
              </a:spcBef>
              <a:spcAft>
                <a:spcPts val="0"/>
              </a:spcAft>
              <a:buClr>
                <a:schemeClr val="dk1"/>
              </a:buClr>
              <a:buSzPts val="1200"/>
              <a:buChar char="●"/>
            </a:pPr>
            <a:r>
              <a:rPr lang="en-US" dirty="0"/>
              <a:t>Vary number of students in groups as needed.</a:t>
            </a:r>
            <a:endParaRPr dirty="0"/>
          </a:p>
          <a:p>
            <a:pPr marL="457200" lvl="0" indent="-304800" algn="l" rtl="0">
              <a:spcBef>
                <a:spcPts val="0"/>
              </a:spcBef>
              <a:spcAft>
                <a:spcPts val="0"/>
              </a:spcAft>
              <a:buClr>
                <a:schemeClr val="dk1"/>
              </a:buClr>
              <a:buSzPts val="1200"/>
              <a:buChar char="●"/>
            </a:pPr>
            <a:r>
              <a:rPr lang="en-US" dirty="0"/>
              <a:t>Consider assigning some student to read parts chorally in the “Acting with Expression” </a:t>
            </a:r>
            <a:r>
              <a:rPr lang="en-US"/>
              <a:t>activity.</a:t>
            </a:r>
            <a:endParaRPr dirty="0"/>
          </a:p>
        </p:txBody>
      </p:sp>
    </p:spTree>
    <p:extLst>
      <p:ext uri="{BB962C8B-B14F-4D97-AF65-F5344CB8AC3E}">
        <p14:creationId xmlns:p14="http://schemas.microsoft.com/office/powerpoint/2010/main" val="3956839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dirty="0"/>
              <a:t>New Materials to Prepare in Advance: </a:t>
            </a:r>
            <a:endParaRPr dirty="0"/>
          </a:p>
          <a:p>
            <a:pPr marL="457200" lvl="0" indent="-304800" algn="l" rtl="0">
              <a:spcBef>
                <a:spcPts val="0"/>
              </a:spcBef>
              <a:spcAft>
                <a:spcPts val="0"/>
              </a:spcAft>
              <a:buClr>
                <a:schemeClr val="dk1"/>
              </a:buClr>
              <a:buSzPts val="1200"/>
              <a:buChar char="●"/>
            </a:pPr>
            <a:r>
              <a:rPr lang="en-US" dirty="0"/>
              <a:t>Snap or Trap Word List and T-chart</a:t>
            </a:r>
            <a:endParaRPr dirty="0"/>
          </a:p>
          <a:p>
            <a:pPr marL="457200" lvl="0" indent="-304800" algn="l" rtl="0">
              <a:spcBef>
                <a:spcPts val="0"/>
              </a:spcBef>
              <a:spcAft>
                <a:spcPts val="0"/>
              </a:spcAft>
              <a:buClr>
                <a:schemeClr val="dk1"/>
              </a:buClr>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Clr>
                <a:schemeClr val="dk1"/>
              </a:buClr>
              <a:buSzPts val="1200"/>
              <a:buChar char="●"/>
            </a:pPr>
            <a:r>
              <a:rPr lang="en-US" dirty="0"/>
              <a:t>Enlarged excerpt from “The Marching Band” (see supporting materials)</a:t>
            </a:r>
            <a:endParaRPr dirty="0"/>
          </a:p>
          <a:p>
            <a:pPr marL="457200" lvl="0" indent="-304800" algn="l" rtl="0">
              <a:spcBef>
                <a:spcPts val="0"/>
              </a:spcBef>
              <a:spcAft>
                <a:spcPts val="0"/>
              </a:spcAft>
              <a:buClr>
                <a:schemeClr val="dk1"/>
              </a:buClr>
              <a:buSzPts val="1200"/>
              <a:buChar char="●"/>
            </a:pPr>
            <a:r>
              <a:rPr lang="en-US" dirty="0"/>
              <a:t>Student copies of excerpt from decodable “The Marching Band” (pages 5-6 of decodable, optional)</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Materials to Gather from Previous Lessons: </a:t>
            </a:r>
            <a:endParaRPr dirty="0"/>
          </a:p>
          <a:p>
            <a:pPr marL="457200" lvl="0" indent="-304800" algn="l" rtl="0">
              <a:spcBef>
                <a:spcPts val="0"/>
              </a:spcBef>
              <a:spcAft>
                <a:spcPts val="0"/>
              </a:spcAft>
              <a:buClr>
                <a:schemeClr val="dk1"/>
              </a:buClr>
              <a:buSzPts val="1200"/>
              <a:buChar char="●"/>
            </a:pPr>
            <a:r>
              <a:rPr lang="en-US" dirty="0"/>
              <a:t>"The Fluency Song” (one to display) </a:t>
            </a:r>
            <a:endParaRPr dirty="0"/>
          </a:p>
        </p:txBody>
      </p:sp>
      <p:sp>
        <p:nvSpPr>
          <p:cNvPr id="299" name="Google Shape;299;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3157821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dirty="0"/>
              <a:t>Materials to read and review in preparation:</a:t>
            </a:r>
            <a:endParaRPr dirty="0"/>
          </a:p>
          <a:p>
            <a:pPr marL="457200" lvl="0" indent="-304800" algn="l" rtl="0">
              <a:spcBef>
                <a:spcPts val="0"/>
              </a:spcBef>
              <a:spcAft>
                <a:spcPts val="0"/>
              </a:spcAft>
              <a:buClr>
                <a:schemeClr val="dk1"/>
              </a:buClr>
              <a:buSzPts val="1200"/>
              <a:buChar char="●"/>
            </a:pPr>
            <a:r>
              <a:rPr lang="en-US" dirty="0"/>
              <a:t>Read Cycle 2 Overview for Lesson 49</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4515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5a585add1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45a585add1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dirty="0">
                <a:solidFill>
                  <a:schemeClr val="dk1"/>
                </a:solidFill>
                <a:latin typeface="Calibri"/>
                <a:ea typeface="Calibri"/>
                <a:cs typeface="Calibri"/>
                <a:sym typeface="Calibri"/>
              </a:rPr>
              <a:t>Teaching Notes:</a:t>
            </a:r>
          </a:p>
          <a:p>
            <a:pPr marL="171450" lvl="0" indent="-171450" algn="l" rtl="0">
              <a:spcBef>
                <a:spcPts val="0"/>
              </a:spcBef>
              <a:spcAft>
                <a:spcPts val="0"/>
              </a:spcAft>
              <a:buFont typeface="Arial" panose="020B0604020202020204" pitchFamily="34" charset="0"/>
              <a:buChar char="•"/>
            </a:pPr>
            <a:r>
              <a:rPr lang="en-US"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a:t>
            </a:r>
            <a:r>
              <a:rPr lang="en-US" sz="1200" b="1" dirty="0">
                <a:solidFill>
                  <a:schemeClr val="dk1"/>
                </a:solidFill>
                <a:latin typeface="Calibri"/>
                <a:ea typeface="Calibri"/>
                <a:cs typeface="Calibri"/>
                <a:sym typeface="Calibri"/>
              </a:rPr>
              <a:t>Module </a:t>
            </a:r>
            <a:r>
              <a:rPr lang="en-US" b="1" dirty="0"/>
              <a:t>2</a:t>
            </a:r>
            <a:r>
              <a:rPr lang="en-US" sz="1200" b="1" dirty="0">
                <a:solidFill>
                  <a:schemeClr val="dk1"/>
                </a:solidFill>
                <a:latin typeface="Calibri"/>
                <a:ea typeface="Calibri"/>
                <a:cs typeface="Calibri"/>
                <a:sym typeface="Calibri"/>
              </a:rPr>
              <a:t> Teacher Guide. </a:t>
            </a:r>
            <a:r>
              <a:rPr lang="en-US" sz="1200" dirty="0">
                <a:solidFill>
                  <a:schemeClr val="dk1"/>
                </a:solidFill>
                <a:latin typeface="Calibri"/>
                <a:ea typeface="Calibri"/>
                <a:cs typeface="Calibri"/>
                <a:sym typeface="Calibri"/>
              </a:rPr>
              <a:t>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4699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br>
              <a:rPr lang="en-US" sz="1200" dirty="0">
                <a:solidFill>
                  <a:schemeClr val="dk1"/>
                </a:solidFill>
                <a:latin typeface="Calibri"/>
                <a:ea typeface="Calibri"/>
                <a:cs typeface="Calibri"/>
                <a:sym typeface="Calibri"/>
              </a:rPr>
            </a:br>
            <a:br>
              <a:rPr lang="en-US"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3534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Clr>
                <a:srgbClr val="333333"/>
              </a:buClr>
              <a:buSzPts val="1200"/>
              <a:buChar char="●"/>
            </a:pPr>
            <a:r>
              <a:rPr lang="en-US" dirty="0"/>
              <a:t>Students work with regularly spelled high-frequency words accumulated in Grade 1 and previous Grade 2 cycles and new high-frequency words introduced in this cycle. Regular examination of those words for known </a:t>
            </a:r>
            <a:r>
              <a:rPr lang="en-US" dirty="0" err="1"/>
              <a:t>graphophonemic</a:t>
            </a:r>
            <a:r>
              <a:rPr lang="en-US" dirty="0"/>
              <a:t> (letter-sound) patterns, supports automaticity and commitment of those patterns to memory.</a:t>
            </a:r>
            <a:endParaRPr dirty="0"/>
          </a:p>
          <a:p>
            <a:pPr marL="457200" marR="0" lvl="0" indent="-304800" algn="l" rtl="0">
              <a:spcBef>
                <a:spcPts val="0"/>
              </a:spcBef>
              <a:spcAft>
                <a:spcPts val="0"/>
              </a:spcAft>
              <a:buClr>
                <a:srgbClr val="333333"/>
              </a:buClr>
              <a:buSzPts val="1200"/>
              <a:buChar char="●"/>
            </a:pPr>
            <a:r>
              <a:rPr lang="en-US" dirty="0"/>
              <a:t>Students will work with short pieces of text containing patterns worked with in this cycle and in previous cycles to develop fluency (phrasing, expression, speed, and meaning).</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lvl="0" indent="-304800" algn="l" rtl="0">
              <a:spcBef>
                <a:spcPts val="0"/>
              </a:spcBef>
              <a:spcAft>
                <a:spcPts val="0"/>
              </a:spcAft>
              <a:buClr>
                <a:schemeClr val="dk1"/>
              </a:buClr>
              <a:buSzPts val="1200"/>
              <a:buChar char="●"/>
            </a:pPr>
            <a:r>
              <a:rPr lang="en-US" dirty="0"/>
              <a:t>Students may need encouragement to grapple with the snap and trap instructional practice.</a:t>
            </a:r>
            <a:endParaRPr dirty="0"/>
          </a:p>
          <a:p>
            <a:pPr marL="457200" lvl="0" indent="-304800" algn="l" rtl="0">
              <a:spcBef>
                <a:spcPts val="0"/>
              </a:spcBef>
              <a:spcAft>
                <a:spcPts val="0"/>
              </a:spcAft>
              <a:buClr>
                <a:schemeClr val="dk1"/>
              </a:buClr>
              <a:buSzPts val="1200"/>
              <a:buChar char="●"/>
            </a:pPr>
            <a:r>
              <a:rPr lang="en-US" dirty="0"/>
              <a:t>Students may be unfamiliar with the word “excerpt.”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Observe students to determine whether they can identify regularly spelled high-frequency words and explain what makes them “regularly spelled.” </a:t>
            </a:r>
            <a:endParaRPr dirty="0"/>
          </a:p>
          <a:p>
            <a:pPr marL="457200" marR="0" lvl="0" indent="-304800" algn="l" rtl="0">
              <a:spcBef>
                <a:spcPts val="0"/>
              </a:spcBef>
              <a:spcAft>
                <a:spcPts val="0"/>
              </a:spcAft>
              <a:buSzPts val="1200"/>
              <a:buChar char="●"/>
            </a:pPr>
            <a:r>
              <a:rPr lang="en-US" dirty="0"/>
              <a:t>Assess student fluency (phrasing, expression, speed, and meaning).</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contraction, elements, excerpt, expression, fluency, frequently, grapple, phrase</a:t>
            </a:r>
            <a:endParaRPr b="0" i="0" strike="noStrike" cap="none" dirty="0">
              <a:solidFill>
                <a:schemeClr val="dk1"/>
              </a:solidFill>
              <a:latin typeface="Calibri"/>
              <a:ea typeface="Calibri"/>
              <a:cs typeface="Calibri"/>
              <a:sym typeface="Calibri"/>
            </a:endParaRPr>
          </a:p>
        </p:txBody>
      </p:sp>
      <p:sp>
        <p:nvSpPr>
          <p:cNvPr id="318" name="Google Shape;318;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9" name="Google Shape;319;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2759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1-2 minutes </a:t>
            </a:r>
            <a:endParaRPr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to the tune of “The Wobble.”</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going to be analyzing high-frequency words.</a:t>
            </a:r>
            <a:endParaRPr dirty="0"/>
          </a:p>
          <a:p>
            <a:pPr marL="457200" lvl="0" indent="-304800" algn="l" rtl="0">
              <a:spcBef>
                <a:spcPts val="0"/>
              </a:spcBef>
              <a:spcAft>
                <a:spcPts val="0"/>
              </a:spcAft>
              <a:buClr>
                <a:schemeClr val="dk1"/>
              </a:buClr>
              <a:buSzPts val="1200"/>
              <a:buChar char="●"/>
            </a:pPr>
            <a:r>
              <a:rPr lang="en-US" dirty="0"/>
              <a:t>Explain that to “grapple” is to keep working at a problem, even if it takes a lot of work. I like to work on crossword puzzles, but sometimes I have to grapple with an answer before I can figure it out.</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lvl="0" indent="0" algn="l" rtl="0">
              <a:spcBef>
                <a:spcPts val="0"/>
              </a:spcBef>
              <a:spcAft>
                <a:spcPts val="0"/>
              </a:spcAft>
              <a:buClr>
                <a:schemeClr val="dk1"/>
              </a:buClr>
              <a:buSzPts val="1100"/>
              <a:buFont typeface="Arial"/>
              <a:buNone/>
            </a:pPr>
            <a:endParaRPr dirty="0">
              <a:highlight>
                <a:schemeClr val="lt1"/>
              </a:highlight>
            </a:endParaRPr>
          </a:p>
          <a:p>
            <a:pPr marL="0" lvl="0" indent="0" algn="l" rtl="0">
              <a:spcBef>
                <a:spcPts val="0"/>
              </a:spcBef>
              <a:spcAft>
                <a:spcPts val="0"/>
              </a:spcAft>
              <a:buClr>
                <a:schemeClr val="dk1"/>
              </a:buClr>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the transition song. If you prefer you can also chant this, which also works well. </a:t>
            </a:r>
            <a:endParaRPr dirty="0"/>
          </a:p>
          <a:p>
            <a:pPr marL="1164717" lvl="2" indent="-156743"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along with the transition song. </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Font typeface="Arial"/>
              <a:buNone/>
            </a:pPr>
            <a:r>
              <a:rPr lang="en-US" dirty="0"/>
              <a:t>Student Supports/Meeting Student Needs: None.</a:t>
            </a:r>
            <a:endParaRPr dirty="0"/>
          </a:p>
        </p:txBody>
      </p:sp>
      <p:sp>
        <p:nvSpPr>
          <p:cNvPr id="329" name="Google Shape;329;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0" name="Google Shape;330;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18550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2-3 minutes </a:t>
            </a:r>
            <a:endParaRPr dirty="0"/>
          </a:p>
          <a:p>
            <a:pPr marL="0" lvl="0" indent="0" algn="l" rtl="0">
              <a:spcBef>
                <a:spcPts val="0"/>
              </a:spcBef>
              <a:spcAft>
                <a:spcPts val="0"/>
              </a:spcAft>
              <a:buClr>
                <a:schemeClr val="dk1"/>
              </a:buClr>
              <a:buFont typeface="Arial"/>
              <a:buNone/>
            </a:pPr>
            <a:endParaRPr b="1" dirty="0"/>
          </a:p>
          <a:p>
            <a:pPr marL="0" lvl="0" indent="0" algn="l" rtl="0">
              <a:spcBef>
                <a:spcPts val="0"/>
              </a:spcBef>
              <a:spcAft>
                <a:spcPts val="0"/>
              </a:spcAft>
              <a:buClr>
                <a:schemeClr val="dk1"/>
              </a:buClr>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spcBef>
                <a:spcPts val="0"/>
              </a:spcBef>
              <a:spcAft>
                <a:spcPts val="0"/>
              </a:spcAft>
              <a:buClr>
                <a:schemeClr val="dk1"/>
              </a:buClr>
              <a:buSzPts val="1100"/>
              <a:buFont typeface="Arial"/>
              <a:buNone/>
            </a:pPr>
            <a:endParaRPr u="sng" dirty="0">
              <a:highlight>
                <a:schemeClr val="lt1"/>
              </a:highlight>
            </a:endParaRPr>
          </a:p>
          <a:p>
            <a:pPr marL="0" lvl="0" indent="0" algn="l" rtl="0">
              <a:spcBef>
                <a:spcPts val="0"/>
              </a:spcBef>
              <a:spcAft>
                <a:spcPts val="0"/>
              </a:spcAft>
              <a:buClr>
                <a:schemeClr val="dk1"/>
              </a:buClr>
              <a:buSzPts val="1100"/>
              <a:buFont typeface="Arial"/>
              <a:buNone/>
            </a:pPr>
            <a:r>
              <a:rPr lang="en-US" dirty="0"/>
              <a:t>Teacher Actions: None.</a:t>
            </a:r>
            <a:endParaRPr dirty="0"/>
          </a:p>
          <a:p>
            <a:pPr marL="0" lvl="2"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Font typeface="Arial"/>
              <a:buNone/>
            </a:pPr>
            <a:r>
              <a:rPr lang="en-US" dirty="0"/>
              <a:t>Student Supports/Meeting Student Needs: None.</a:t>
            </a:r>
            <a:endParaRPr dirty="0">
              <a:highlight>
                <a:schemeClr val="lt1"/>
              </a:highlight>
            </a:endParaRPr>
          </a:p>
        </p:txBody>
      </p:sp>
      <p:sp>
        <p:nvSpPr>
          <p:cNvPr id="337" name="Google Shape;337;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65786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46dcd99ef3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46dcd99ef3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Snap or Trap is a new instructional practice this cycle. Be prepared to model and guide students until the practice becomes familiar. </a:t>
            </a:r>
            <a:r>
              <a:rPr lang="en-US" dirty="0"/>
              <a:t>Earlier this cycle, students focused on the “trap” words; students focus on the “snap” words in this lesson.</a:t>
            </a:r>
            <a:endParaRPr dirty="0"/>
          </a:p>
          <a:p>
            <a:pPr marL="469900" lvl="0" indent="-317500" algn="l" rtl="0">
              <a:spcBef>
                <a:spcPts val="0"/>
              </a:spcBef>
              <a:spcAft>
                <a:spcPts val="0"/>
              </a:spcAft>
              <a:buClr>
                <a:schemeClr val="dk1"/>
              </a:buClr>
              <a:buSzPts val="1200"/>
              <a:buFont typeface="Calibri"/>
              <a:buChar char="●"/>
            </a:pPr>
            <a:r>
              <a:rPr lang="en-US" dirty="0"/>
              <a:t>Consider snapping fingers after saying “snap” and pretending to “trap” a word with hands cupped and clapped together when a word is a “trap.”</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Show students a list of Snap or Trap Word Cards (</a:t>
            </a:r>
            <a:r>
              <a:rPr lang="en-US" dirty="0"/>
              <a:t>“anything,” “could,” “he’d,” “I’d,” “you’d,” “o’clock,” “played,” “walked” </a:t>
            </a:r>
            <a:r>
              <a:rPr lang="en-US" sz="1200" dirty="0">
                <a:solidFill>
                  <a:schemeClr val="dk1"/>
                </a:solidFill>
                <a:latin typeface="Calibri"/>
                <a:ea typeface="Calibri"/>
                <a:cs typeface="Calibri"/>
                <a:sym typeface="Calibri"/>
              </a:rPr>
              <a:t>and a Snap or Trap T-chart</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“Some words on this list are snap words and some are trap words. Today, we are going to identify the high-frequency words on this list that are snap words.”</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it mean to be a snap word?</a:t>
            </a:r>
            <a:r>
              <a:rPr lang="en-US" dirty="0"/>
              <a:t>” (</a:t>
            </a:r>
            <a:r>
              <a:rPr lang="en-US" b="0" dirty="0"/>
              <a:t>Snap words are regularly spelled, easy to decode; they play fair; they follow the rules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“Yes! Your job is to find the words that are high-frequency and follow the rules. We call them snap words because we should know them ‘in a snap’!”</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all the words listed, then reread </a:t>
            </a:r>
            <a:r>
              <a:rPr lang="en-US" i="0" dirty="0"/>
              <a:t>“walked.” </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Would we say this is a snap or trap word?”</a:t>
            </a:r>
            <a:r>
              <a:rPr lang="en-US" dirty="0"/>
              <a:t> </a:t>
            </a:r>
            <a:r>
              <a:rPr lang="en-US" b="0" dirty="0"/>
              <a:t>(snap)</a:t>
            </a:r>
            <a:endParaRPr b="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“Right, and why do we think this is a snap word?”</a:t>
            </a:r>
            <a:r>
              <a:rPr lang="en-US" dirty="0"/>
              <a:t> </a:t>
            </a:r>
            <a:r>
              <a:rPr lang="en-US" b="0" dirty="0"/>
              <a:t>(Because the first syllable is closed and ends in the letter “k,” followed by “-</a:t>
            </a:r>
            <a:r>
              <a:rPr lang="en-US" b="0" dirty="0" err="1"/>
              <a:t>ed</a:t>
            </a:r>
            <a:r>
              <a:rPr lang="en-US" b="0" dirty="0"/>
              <a:t>,” which is pronounced /t/).</a:t>
            </a:r>
            <a:endParaRPr b="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Place “walked” in the Snap column of the chart.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Can anyone find another snap word? Even if you’re not sure, grapple with it until you come up with a possible answer</a:t>
            </a:r>
            <a:r>
              <a:rPr lang="en-US" dirty="0"/>
              <a:t>.” (</a:t>
            </a:r>
            <a:r>
              <a:rPr lang="en-US" b="0" dirty="0"/>
              <a:t>Example: “he’d” is a snap word</a:t>
            </a:r>
            <a:r>
              <a:rPr lang="en-US" dirty="0"/>
              <a:t>.) “</a:t>
            </a:r>
            <a:r>
              <a:rPr lang="en-US" i="1" dirty="0"/>
              <a:t>Great! Why do you think it’s a snap word</a:t>
            </a:r>
            <a:r>
              <a:rPr lang="en-US" dirty="0"/>
              <a:t>?” </a:t>
            </a:r>
            <a:r>
              <a:rPr lang="en-US" b="0" dirty="0"/>
              <a:t>(Because the letters match the sounds we hear.)</a:t>
            </a:r>
            <a:endParaRPr b="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“Yes! ‘He’d’ is a snap word because it is an open syllable followed by the /d/ sound for ‘apostrophe d’ which means ‘could’ (he could).”</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Add snap word to Snap column on T-chart.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Guide students to read all the snap words and add them to the Interactive Word Wall.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grappling/working with effort </a:t>
            </a:r>
            <a:r>
              <a:rPr lang="en-US" dirty="0"/>
              <a:t>while </a:t>
            </a:r>
            <a:r>
              <a:rPr lang="en-US" sz="1200" dirty="0">
                <a:solidFill>
                  <a:schemeClr val="dk1"/>
                </a:solidFill>
                <a:latin typeface="Calibri"/>
                <a:ea typeface="Calibri"/>
                <a:cs typeface="Calibri"/>
                <a:sym typeface="Calibri"/>
              </a:rPr>
              <a:t>reading the high-frequency words</a:t>
            </a:r>
            <a:r>
              <a:rPr lang="en-US" dirty="0"/>
              <a:t> and explaining how words with regular spelling patterns are “snap”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grapple. Model the struggle. Think aloud about how to read the words, and analyze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read high-frequency as whole words and analyze the words after reading them.</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color-coding “trap” words and “snap” words to visually remind students of their differences.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Offer student-friendly definitions as needed. For example: “Grapple” means to wrestle with something, to keep trying and keep working even if a problem is not easy to figure out.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To deepen analysis, consider asking students to identify the number of syllables in each word and the vowel sounds they hear. Because these are regularly spelled words, they provide opportunity for students to consider the relationship between the spelling pattern and the vowel sound.  This not only supports the goal of automaticity with sound/spelling patterns, but also reinforces the understanding that these words are “regularly spelled.”</a:t>
            </a:r>
            <a:endParaRPr dirty="0"/>
          </a:p>
        </p:txBody>
      </p:sp>
    </p:spTree>
    <p:extLst>
      <p:ext uri="{BB962C8B-B14F-4D97-AF65-F5344CB8AC3E}">
        <p14:creationId xmlns:p14="http://schemas.microsoft.com/office/powerpoint/2010/main" val="1625451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46dcd99ef3_0_9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g46dcd99ef3_0_9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See slide 8 </a:t>
            </a:r>
            <a:endParaRPr dirty="0"/>
          </a:p>
          <a:p>
            <a:pPr marL="0" lvl="0"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Font typeface="Arial"/>
              <a:buNone/>
            </a:pPr>
            <a:r>
              <a:rPr lang="en-US" dirty="0"/>
              <a:t>Teacher Notes:</a:t>
            </a:r>
            <a:endParaRPr dirty="0"/>
          </a:p>
          <a:p>
            <a:pPr marL="457200" lvl="0" indent="-304800" algn="l" rtl="0">
              <a:spcBef>
                <a:spcPts val="0"/>
              </a:spcBef>
              <a:spcAft>
                <a:spcPts val="0"/>
              </a:spcAft>
              <a:buSzPts val="1200"/>
              <a:buChar char="●"/>
            </a:pPr>
            <a:r>
              <a:rPr lang="en-US" dirty="0"/>
              <a:t>Snap or Trap T-chart for teacher reference if needed and technology is available. Only Snap words are added to the Interactive Word Wall for this lesson.</a:t>
            </a:r>
            <a:endParaRPr dirty="0"/>
          </a:p>
          <a:p>
            <a:pPr marL="0" marR="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 None.</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p:txBody>
      </p:sp>
      <p:sp>
        <p:nvSpPr>
          <p:cNvPr id="356" name="Google Shape;356;g46dcd99ef3_0_99: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7" name="Google Shape;357;g46dcd99ef3_0_9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02166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15" name="Google Shape;215;p3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9" name="Google Shape;219;p3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20" name="Google Shape;220;p3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21" name="Google Shape;221;p3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24" name="Google Shape;224;p3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25" name="Google Shape;22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0" name="Google Shape;230;p3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6" name="Google Shape;236;p3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43" name="Google Shape;243;p3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8" name="Google Shape;248;p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9" name="Google Shape;249;p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2" name="Google Shape;252;p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5"/>
        <p:cNvGrpSpPr/>
        <p:nvPr/>
      </p:nvGrpSpPr>
      <p:grpSpPr>
        <a:xfrm>
          <a:off x="0" y="0"/>
          <a:ext cx="0" cy="0"/>
          <a:chOff x="0" y="0"/>
          <a:chExt cx="0" cy="0"/>
        </a:xfrm>
      </p:grpSpPr>
      <p:sp>
        <p:nvSpPr>
          <p:cNvPr id="256" name="Google Shape;256;p3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7" name="Google Shape;257;p3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8" name="Google Shape;258;p3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1" name="Google Shape;261;p3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4" name="Google Shape;264;p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5" name="Google Shape;265;p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8" name="Google Shape;268;p4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69" name="Google Shape;269;p4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70" name="Google Shape;270;p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76" name="Google Shape;276;p4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9"/>
        <p:cNvGrpSpPr/>
        <p:nvPr/>
      </p:nvGrpSpPr>
      <p:grpSpPr>
        <a:xfrm>
          <a:off x="0" y="0"/>
          <a:ext cx="0" cy="0"/>
          <a:chOff x="0" y="0"/>
          <a:chExt cx="0" cy="0"/>
        </a:xfrm>
      </p:grpSpPr>
      <p:sp>
        <p:nvSpPr>
          <p:cNvPr id="280" name="Google Shape;280;p4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3" name="Google Shape;283;p4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5"/>
        <p:cNvGrpSpPr/>
        <p:nvPr/>
      </p:nvGrpSpPr>
      <p:grpSpPr>
        <a:xfrm>
          <a:off x="0" y="0"/>
          <a:ext cx="0" cy="0"/>
          <a:chOff x="0" y="0"/>
          <a:chExt cx="0" cy="0"/>
        </a:xfrm>
      </p:grpSpPr>
      <p:sp>
        <p:nvSpPr>
          <p:cNvPr id="286" name="Google Shape;286;p43"/>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87" name="Google Shape;287;p43"/>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288" name="Google Shape;288;p43"/>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4.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4.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2.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6" name="Google Shape;206;p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0" name="Google Shape;210;p31"/>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11" name="Google Shape;211;p31"/>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12" name="Google Shape;212;p31"/>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40.xm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4"/>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000"/>
              </a:spcBef>
              <a:spcAft>
                <a:spcPts val="0"/>
              </a:spcAft>
              <a:buClr>
                <a:srgbClr val="000000"/>
              </a:buClr>
              <a:buSzPts val="1100"/>
              <a:buFont typeface="Arial"/>
              <a:buNone/>
            </a:pPr>
            <a:r>
              <a:rPr lang="en-US" sz="2200" dirty="0">
                <a:solidFill>
                  <a:srgbClr val="333333"/>
                </a:solidFill>
                <a:highlight>
                  <a:schemeClr val="lt1"/>
                </a:highlight>
              </a:rPr>
              <a:t>This lesson includes two instructional practices: Snap or Trap Review and Fluency. Fluency is defined as reading smoothly, with expression, not too fast or too slow, and reflecting the meaning of the story. Students will be familiar with Snap and Trap from this cycle. Students will be familiar with Fluency from the grade 1 curriculum.</a:t>
            </a:r>
          </a:p>
          <a:p>
            <a:pPr marL="0" lvl="0" indent="0" algn="l" rtl="0">
              <a:lnSpc>
                <a:spcPct val="110000"/>
              </a:lnSpc>
              <a:spcBef>
                <a:spcPts val="1000"/>
              </a:spcBef>
              <a:spcAft>
                <a:spcPts val="0"/>
              </a:spcAft>
              <a:buClr>
                <a:srgbClr val="000000"/>
              </a:buClr>
              <a:buSzPts val="1100"/>
              <a:buFont typeface="Arial"/>
              <a:buNone/>
            </a:pPr>
            <a:endParaRPr sz="2200" dirty="0"/>
          </a:p>
          <a:p>
            <a:pPr marL="0" lvl="0" indent="0" algn="l" rtl="0">
              <a:lnSpc>
                <a:spcPct val="70000"/>
              </a:lnSpc>
              <a:spcBef>
                <a:spcPts val="1000"/>
              </a:spcBef>
              <a:spcAft>
                <a:spcPts val="0"/>
              </a:spcAft>
              <a:buClr>
                <a:srgbClr val="000000"/>
              </a:buClr>
              <a:buSzPts val="1100"/>
              <a:buFont typeface="Arial"/>
              <a:buNone/>
            </a:pPr>
            <a:r>
              <a:rPr lang="en-US" sz="2200" b="1" dirty="0"/>
              <a:t>Be sure that students pay careful attention to:</a:t>
            </a:r>
            <a:endParaRPr sz="2200" b="1" dirty="0"/>
          </a:p>
          <a:p>
            <a:pPr marL="457200" lvl="0" indent="-368300" algn="l" rtl="0">
              <a:lnSpc>
                <a:spcPct val="70000"/>
              </a:lnSpc>
              <a:spcBef>
                <a:spcPts val="1000"/>
              </a:spcBef>
              <a:spcAft>
                <a:spcPts val="0"/>
              </a:spcAft>
              <a:buSzPts val="2200"/>
              <a:buChar char="●"/>
            </a:pPr>
            <a:r>
              <a:rPr lang="en-US" sz="2200" dirty="0"/>
              <a:t>tone of voice and pace when reading </a:t>
            </a:r>
            <a:endParaRPr sz="2200" dirty="0"/>
          </a:p>
          <a:p>
            <a:pPr marL="457200" lvl="0" indent="-368300" algn="l" rtl="0">
              <a:lnSpc>
                <a:spcPct val="70000"/>
              </a:lnSpc>
              <a:spcBef>
                <a:spcPts val="1000"/>
              </a:spcBef>
              <a:spcAft>
                <a:spcPts val="0"/>
              </a:spcAft>
              <a:buSzPts val="2200"/>
              <a:buChar char="●"/>
            </a:pPr>
            <a:r>
              <a:rPr lang="en-US" sz="2200" dirty="0"/>
              <a:t>reading smoothly, blending letter sounds together in words</a:t>
            </a:r>
            <a:endParaRPr sz="2200" dirty="0"/>
          </a:p>
          <a:p>
            <a:pPr marL="457200" lvl="0" indent="-368300" algn="l" rtl="0">
              <a:lnSpc>
                <a:spcPct val="70000"/>
              </a:lnSpc>
              <a:spcBef>
                <a:spcPts val="1000"/>
              </a:spcBef>
              <a:spcAft>
                <a:spcPts val="1000"/>
              </a:spcAft>
              <a:buSzPts val="2200"/>
              <a:buChar char="●"/>
            </a:pPr>
            <a:r>
              <a:rPr lang="en-US" sz="2200" dirty="0"/>
              <a:t>spelling patterns, syllable types and vowel sounds </a:t>
            </a:r>
            <a:endParaRPr sz="2200" dirty="0">
              <a:solidFill>
                <a:srgbClr val="333333"/>
              </a:solidFill>
              <a:highlight>
                <a:srgbClr val="FFFFFF"/>
              </a:highlight>
            </a:endParaRPr>
          </a:p>
        </p:txBody>
      </p:sp>
      <p:sp>
        <p:nvSpPr>
          <p:cNvPr id="295" name="Google Shape;295;p4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2: Part 2: Cycle 10: Lesson 49</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53"/>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70" name="Google Shape;370;p53"/>
          <p:cNvSpPr txBox="1">
            <a:spLocks noGrp="1"/>
          </p:cNvSpPr>
          <p:nvPr>
            <p:ph type="body" idx="2"/>
          </p:nvPr>
        </p:nvSpPr>
        <p:spPr>
          <a:xfrm>
            <a:off x="840550" y="1571488"/>
            <a:ext cx="10514100" cy="4654800"/>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1000"/>
              </a:spcBef>
              <a:spcAft>
                <a:spcPts val="0"/>
              </a:spcAft>
              <a:buClr>
                <a:schemeClr val="dk1"/>
              </a:buClr>
              <a:buSzPts val="1110"/>
              <a:buFont typeface="Arial"/>
              <a:buNone/>
            </a:pPr>
            <a:r>
              <a:rPr lang="en-US" sz="2600" dirty="0">
                <a:solidFill>
                  <a:srgbClr val="000000"/>
                </a:solidFill>
              </a:rPr>
              <a:t>Teacher: </a:t>
            </a:r>
            <a:r>
              <a:rPr lang="en-US" sz="2600" dirty="0">
                <a:solidFill>
                  <a:srgbClr val="FF0000"/>
                </a:solidFill>
              </a:rPr>
              <a:t>“Can you read this fluently? Smoothly, with expression, please. Can you read it smoothly with expression and meaning?</a:t>
            </a:r>
            <a:r>
              <a:rPr lang="en-US" sz="2600" u="none" strike="noStrike" cap="none" dirty="0">
                <a:solidFill>
                  <a:srgbClr val="FF0000"/>
                </a:solidFill>
              </a:rPr>
              <a:t>”</a:t>
            </a:r>
          </a:p>
          <a:p>
            <a:pPr marL="0" marR="0" lvl="0" indent="0" rtl="0">
              <a:lnSpc>
                <a:spcPct val="100000"/>
              </a:lnSpc>
              <a:spcBef>
                <a:spcPts val="1000"/>
              </a:spcBef>
              <a:spcAft>
                <a:spcPts val="0"/>
              </a:spcAft>
              <a:buClr>
                <a:schemeClr val="dk1"/>
              </a:buClr>
              <a:buSzPts val="1110"/>
              <a:buFont typeface="Arial"/>
              <a:buNone/>
            </a:pPr>
            <a:endParaRPr sz="2600" dirty="0">
              <a:solidFill>
                <a:srgbClr val="FF0000"/>
              </a:solidFill>
            </a:endParaRPr>
          </a:p>
          <a:p>
            <a:pPr marL="0" marR="0" lvl="0" indent="-64135" rtl="0">
              <a:lnSpc>
                <a:spcPct val="90000"/>
              </a:lnSpc>
              <a:spcBef>
                <a:spcPts val="1000"/>
              </a:spcBef>
              <a:spcAft>
                <a:spcPts val="0"/>
              </a:spcAft>
              <a:buClr>
                <a:schemeClr val="dk1"/>
              </a:buClr>
              <a:buSzPts val="2590"/>
              <a:buFont typeface="Arial"/>
              <a:buNone/>
            </a:pPr>
            <a:r>
              <a:rPr lang="en-US" sz="2600" dirty="0">
                <a:solidFill>
                  <a:srgbClr val="000000"/>
                </a:solidFill>
              </a:rPr>
              <a:t>Students: </a:t>
            </a:r>
            <a:r>
              <a:rPr lang="en-US" sz="2600" dirty="0">
                <a:solidFill>
                  <a:srgbClr val="FF0000"/>
                </a:solidFill>
              </a:rPr>
              <a:t>“Yes, we’ll read it fluently. Not too fast and not too slow. Yes, we’ll read it fluently at just the right speed.” </a:t>
            </a:r>
            <a:endParaRPr sz="2600" dirty="0">
              <a:solidFill>
                <a:srgbClr val="FF0000"/>
              </a:solidFill>
            </a:endParaRPr>
          </a:p>
          <a:p>
            <a:pPr marL="0" marR="0" lvl="0" indent="-64135" rtl="0">
              <a:lnSpc>
                <a:spcPct val="90000"/>
              </a:lnSpc>
              <a:spcBef>
                <a:spcPts val="1000"/>
              </a:spcBef>
              <a:spcAft>
                <a:spcPts val="0"/>
              </a:spcAft>
              <a:buClr>
                <a:schemeClr val="dk1"/>
              </a:buClr>
              <a:buSzPts val="2590"/>
              <a:buFont typeface="Arial"/>
              <a:buNone/>
            </a:pPr>
            <a:endParaRPr sz="2600" dirty="0">
              <a:solidFill>
                <a:srgbClr val="FF0000"/>
              </a:solidFill>
            </a:endParaRPr>
          </a:p>
          <a:p>
            <a:pPr marL="0" marR="0" lvl="0" indent="-64135" rtl="0">
              <a:lnSpc>
                <a:spcPct val="90000"/>
              </a:lnSpc>
              <a:spcBef>
                <a:spcPts val="1000"/>
              </a:spcBef>
              <a:spcAft>
                <a:spcPts val="0"/>
              </a:spcAft>
              <a:buClr>
                <a:schemeClr val="dk1"/>
              </a:buClr>
              <a:buSzPts val="2590"/>
              <a:buFont typeface="Arial"/>
              <a:buNone/>
            </a:pPr>
            <a:r>
              <a:rPr lang="en-US" sz="2600" dirty="0">
                <a:solidFill>
                  <a:srgbClr val="000000"/>
                </a:solidFill>
              </a:rPr>
              <a:t>All together: </a:t>
            </a:r>
            <a:r>
              <a:rPr lang="en-US" sz="2600" dirty="0">
                <a:solidFill>
                  <a:srgbClr val="FF0000"/>
                </a:solidFill>
              </a:rPr>
              <a:t>“So now we’ll read this fluently. Think about how smooth it will be. Now we’ll read it fluently at just the right speed.” </a:t>
            </a:r>
            <a:endParaRPr sz="2600"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5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7" name="Google Shape;377;p5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lvl="0" indent="-406400" algn="l" rtl="0">
              <a:spcBef>
                <a:spcPts val="1000"/>
              </a:spcBef>
              <a:spcAft>
                <a:spcPts val="0"/>
              </a:spcAft>
              <a:buClr>
                <a:srgbClr val="333333"/>
              </a:buClr>
              <a:buSzPts val="2800"/>
              <a:buChar char="●"/>
            </a:pPr>
            <a:r>
              <a:rPr lang="en-US" sz="3000">
                <a:solidFill>
                  <a:srgbClr val="333333"/>
                </a:solidFill>
                <a:highlight>
                  <a:schemeClr val="lt1"/>
                </a:highlight>
              </a:rPr>
              <a:t>I can read fluently (smoothly, with expression and meaning, rereading and self-correcting when necessary).</a:t>
            </a: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378" name="Google Shape;378;p5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79" name="Google Shape;379;p54"/>
          <p:cNvPicPr preferRelativeResize="0"/>
          <p:nvPr/>
        </p:nvPicPr>
        <p:blipFill>
          <a:blip r:embed="rId4">
            <a:alphaModFix/>
          </a:blip>
          <a:stretch>
            <a:fillRect/>
          </a:stretch>
        </p:blipFill>
        <p:spPr>
          <a:xfrm>
            <a:off x="11094038" y="5786437"/>
            <a:ext cx="968187" cy="7784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55"/>
          <p:cNvSpPr txBox="1"/>
          <p:nvPr/>
        </p:nvSpPr>
        <p:spPr>
          <a:xfrm>
            <a:off x="768900" y="1504175"/>
            <a:ext cx="10654200" cy="1074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387" name="Google Shape;387;p55"/>
          <p:cNvSpPr txBox="1"/>
          <p:nvPr/>
        </p:nvSpPr>
        <p:spPr>
          <a:xfrm>
            <a:off x="0" y="0"/>
            <a:ext cx="4184100" cy="3538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dirty="0">
                <a:latin typeface="Century Gothic"/>
                <a:ea typeface="Century Gothic"/>
                <a:cs typeface="Century Gothic"/>
                <a:sym typeface="Century Gothic"/>
              </a:rPr>
              <a:t>Rules of Fluency </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smoothly </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with expression</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with meaning</a:t>
            </a:r>
          </a:p>
          <a:p>
            <a:pPr marL="457200" lvl="0" indent="-381000" algn="l" rtl="0">
              <a:spcBef>
                <a:spcPts val="0"/>
              </a:spcBef>
              <a:spcAft>
                <a:spcPts val="0"/>
              </a:spcAft>
              <a:buSzPts val="2400"/>
              <a:buFont typeface="Century Gothic"/>
              <a:buChar char="●"/>
            </a:pPr>
            <a:endParaRPr lang="en-US"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just the right speed</a:t>
            </a:r>
            <a:r>
              <a:rPr lang="en-US" sz="3000" b="1" dirty="0">
                <a:latin typeface="Century Gothic"/>
                <a:ea typeface="Century Gothic"/>
                <a:cs typeface="Century Gothic"/>
                <a:sym typeface="Century Gothic"/>
              </a:rPr>
              <a:t> </a:t>
            </a:r>
            <a:endParaRPr sz="3000" b="1" dirty="0">
              <a:latin typeface="Century Gothic"/>
              <a:ea typeface="Century Gothic"/>
              <a:cs typeface="Century Gothic"/>
              <a:sym typeface="Century Gothic"/>
            </a:endParaRPr>
          </a:p>
        </p:txBody>
      </p:sp>
      <p:pic>
        <p:nvPicPr>
          <p:cNvPr id="388" name="Google Shape;388;p55"/>
          <p:cNvPicPr preferRelativeResize="0"/>
          <p:nvPr/>
        </p:nvPicPr>
        <p:blipFill rotWithShape="1">
          <a:blip r:embed="rId3">
            <a:alphaModFix/>
          </a:blip>
          <a:srcRect l="22617" t="24795" r="38339" b="11122"/>
          <a:stretch/>
        </p:blipFill>
        <p:spPr>
          <a:xfrm>
            <a:off x="4824888" y="276446"/>
            <a:ext cx="7095649" cy="5973877"/>
          </a:xfrm>
          <a:prstGeom prst="rect">
            <a:avLst/>
          </a:prstGeom>
          <a:noFill/>
          <a:ln>
            <a:noFill/>
          </a:ln>
        </p:spPr>
      </p:pic>
      <p:pic>
        <p:nvPicPr>
          <p:cNvPr id="389" name="Google Shape;389;p55"/>
          <p:cNvPicPr preferRelativeResize="0"/>
          <p:nvPr/>
        </p:nvPicPr>
        <p:blipFill rotWithShape="1">
          <a:blip r:embed="rId4">
            <a:alphaModFix/>
          </a:blip>
          <a:srcRect l="19809" t="24771" r="39389" b="31447"/>
          <a:stretch/>
        </p:blipFill>
        <p:spPr>
          <a:xfrm>
            <a:off x="104175" y="3612325"/>
            <a:ext cx="4372651" cy="263799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7"/>
                                        </p:tgtEl>
                                        <p:attrNameLst>
                                          <p:attrName>style.visibility</p:attrName>
                                        </p:attrNameLst>
                                      </p:cBhvr>
                                      <p:to>
                                        <p:strVal val="visible"/>
                                      </p:to>
                                    </p:set>
                                    <p:animEffect transition="in" filter="fade">
                                      <p:cBhvr>
                                        <p:cTn id="7" dur="1000"/>
                                        <p:tgtEl>
                                          <p:spTgt spid="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pic>
        <p:nvPicPr>
          <p:cNvPr id="399" name="Google Shape;399;p56"/>
          <p:cNvPicPr preferRelativeResize="0"/>
          <p:nvPr/>
        </p:nvPicPr>
        <p:blipFill>
          <a:blip r:embed="rId3">
            <a:alphaModFix/>
          </a:blip>
          <a:stretch>
            <a:fillRect/>
          </a:stretch>
        </p:blipFill>
        <p:spPr>
          <a:xfrm>
            <a:off x="839800" y="2033576"/>
            <a:ext cx="4077573" cy="3811599"/>
          </a:xfrm>
          <a:prstGeom prst="rect">
            <a:avLst/>
          </a:prstGeom>
          <a:noFill/>
          <a:ln>
            <a:noFill/>
          </a:ln>
        </p:spPr>
      </p:pic>
      <p:sp>
        <p:nvSpPr>
          <p:cNvPr id="396" name="Google Shape;396;p5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397" name="Google Shape;397;p56"/>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is one goal you are working on to become a more proficient reader</a:t>
            </a:r>
            <a:r>
              <a:rPr lang="en-US" sz="32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57"/>
          <p:cNvSpPr txBox="1"/>
          <p:nvPr/>
        </p:nvSpPr>
        <p:spPr>
          <a:xfrm>
            <a:off x="285750" y="1116188"/>
            <a:ext cx="11397000" cy="5756100"/>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369;p53"/>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58"/>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12" name="Google Shape;412;p58"/>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13" name="Google Shape;413;p58"/>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4" name="Google Shape;414;p58"/>
          <p:cNvPicPr preferRelativeResize="0"/>
          <p:nvPr/>
        </p:nvPicPr>
        <p:blipFill>
          <a:blip r:embed="rId4">
            <a:alphaModFix/>
          </a:blip>
          <a:stretch>
            <a:fillRect/>
          </a:stretch>
        </p:blipFill>
        <p:spPr>
          <a:xfrm>
            <a:off x="11051174" y="5729288"/>
            <a:ext cx="996762" cy="82126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graphicFrame>
        <p:nvGraphicFramePr>
          <p:cNvPr id="419" name="Google Shape;419;p59"/>
          <p:cNvGraphicFramePr/>
          <p:nvPr>
            <p:extLst>
              <p:ext uri="{D42A27DB-BD31-4B8C-83A1-F6EECF244321}">
                <p14:modId xmlns:p14="http://schemas.microsoft.com/office/powerpoint/2010/main" val="3900649627"/>
              </p:ext>
            </p:extLst>
          </p:nvPr>
        </p:nvGraphicFramePr>
        <p:xfrm>
          <a:off x="0" y="0"/>
          <a:ext cx="12192000" cy="6907330"/>
        </p:xfrm>
        <a:graphic>
          <a:graphicData uri="http://schemas.openxmlformats.org/drawingml/2006/table">
            <a:tbl>
              <a:tblPr>
                <a:noFill/>
                <a:tableStyleId>{ADD03474-B9C6-445F-A2AB-1C4474500204}</a:tableStyleId>
              </a:tblPr>
              <a:tblGrid>
                <a:gridCol w="4132725">
                  <a:extLst>
                    <a:ext uri="{9D8B030D-6E8A-4147-A177-3AD203B41FA5}">
                      <a16:colId xmlns:a16="http://schemas.microsoft.com/office/drawing/2014/main" val="20000"/>
                    </a:ext>
                  </a:extLst>
                </a:gridCol>
                <a:gridCol w="4024425">
                  <a:extLst>
                    <a:ext uri="{9D8B030D-6E8A-4147-A177-3AD203B41FA5}">
                      <a16:colId xmlns:a16="http://schemas.microsoft.com/office/drawing/2014/main" val="20001"/>
                    </a:ext>
                  </a:extLst>
                </a:gridCol>
                <a:gridCol w="4034850">
                  <a:extLst>
                    <a:ext uri="{9D8B030D-6E8A-4147-A177-3AD203B41FA5}">
                      <a16:colId xmlns:a16="http://schemas.microsoft.com/office/drawing/2014/main" val="20002"/>
                    </a:ext>
                  </a:extLst>
                </a:gridCol>
              </a:tblGrid>
              <a:tr h="563750">
                <a:tc>
                  <a:txBody>
                    <a:bodyPr/>
                    <a:lstStyle/>
                    <a:p>
                      <a:pPr marL="0" lvl="0" indent="0" algn="l" rtl="0">
                        <a:spcBef>
                          <a:spcPts val="0"/>
                        </a:spcBef>
                        <a:spcAft>
                          <a:spcPts val="0"/>
                        </a:spcAft>
                        <a:buClr>
                          <a:schemeClr val="dk1"/>
                        </a:buClr>
                        <a:buSzPts val="1500"/>
                        <a:buFont typeface="Arial"/>
                        <a:buNone/>
                      </a:pPr>
                      <a:r>
                        <a:rPr lang="en-US" sz="2700" b="1" dirty="0">
                          <a:solidFill>
                            <a:schemeClr val="dk1"/>
                          </a:solidFill>
                          <a:latin typeface="Century Gothic"/>
                          <a:ea typeface="Century Gothic"/>
                          <a:cs typeface="Century Gothic"/>
                          <a:sym typeface="Century Gothic"/>
                        </a:rPr>
                        <a:t>Punctuation Detective</a:t>
                      </a:r>
                      <a:endParaRPr sz="27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700">
                          <a:solidFill>
                            <a:schemeClr val="dk1"/>
                          </a:solidFill>
                          <a:latin typeface="Century Gothic"/>
                          <a:ea typeface="Century Gothic"/>
                          <a:cs typeface="Century Gothic"/>
                          <a:sym typeface="Century Gothic"/>
                        </a:rPr>
                        <a:t> </a:t>
                      </a:r>
                      <a:r>
                        <a:rPr lang="en-US" sz="2700" b="1">
                          <a:solidFill>
                            <a:schemeClr val="dk1"/>
                          </a:solidFill>
                          <a:latin typeface="Century Gothic"/>
                          <a:ea typeface="Century Gothic"/>
                          <a:cs typeface="Century Gothic"/>
                          <a:sym typeface="Century Gothic"/>
                        </a:rPr>
                        <a:t>Acting with Expression</a:t>
                      </a:r>
                      <a:endParaRPr sz="2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500" b="1">
                          <a:solidFill>
                            <a:schemeClr val="dk1"/>
                          </a:solidFill>
                          <a:latin typeface="Century Gothic"/>
                          <a:ea typeface="Century Gothic"/>
                          <a:cs typeface="Century Gothic"/>
                          <a:sym typeface="Century Gothic"/>
                        </a:rPr>
                        <a:t>Reporting the News</a:t>
                      </a:r>
                      <a:endParaRPr sz="2500" b="1">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6252050">
                <a:tc>
                  <a:txBody>
                    <a:bodyPr/>
                    <a:lstStyle/>
                    <a:p>
                      <a:pPr marL="0" lvl="0" indent="0" algn="l" rtl="0">
                        <a:spcBef>
                          <a:spcPts val="0"/>
                        </a:spcBef>
                        <a:spcAft>
                          <a:spcPts val="0"/>
                        </a:spcAft>
                        <a:buClr>
                          <a:schemeClr val="dk1"/>
                        </a:buClr>
                        <a:buSzPts val="1500"/>
                        <a:buFont typeface="Arial"/>
                        <a:buNone/>
                      </a:pPr>
                      <a:r>
                        <a:rPr lang="en-US" sz="1900" b="1" dirty="0">
                          <a:solidFill>
                            <a:schemeClr val="dk1"/>
                          </a:solidFill>
                          <a:latin typeface="Century Gothic"/>
                          <a:ea typeface="Century Gothic"/>
                          <a:cs typeface="Century Gothic"/>
                          <a:sym typeface="Century Gothic"/>
                        </a:rPr>
                        <a:t>Teacher Group.</a:t>
                      </a:r>
                      <a:endParaRPr sz="190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Chorally reread the pp. 5 and 6 from “The Marching  Band.”</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Find and circle all the punctuation marks (periods, question marks, exclamation marks, commas, quotation marks). Talk about what the marks mean to a reader.</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Read the excerpt again. This time, pause at the commas, stop at the periods, use an asking voice for the question marks and an excited voice for the exclamation marks.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9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500"/>
                        <a:buFont typeface="Arial"/>
                        <a:buNone/>
                      </a:pPr>
                      <a:endParaRPr sz="1900" dirty="0">
                        <a:solidFill>
                          <a:schemeClr val="dk1"/>
                        </a:solidFill>
                      </a:endParaRPr>
                    </a:p>
                    <a:p>
                      <a:pPr marL="0" lvl="0" indent="0" algn="l" rtl="0">
                        <a:spcBef>
                          <a:spcPts val="0"/>
                        </a:spcBef>
                        <a:spcAft>
                          <a:spcPts val="0"/>
                        </a:spcAft>
                        <a:buClr>
                          <a:schemeClr val="dk1"/>
                        </a:buClr>
                        <a:buSzPts val="1500"/>
                        <a:buFont typeface="Arial"/>
                        <a:buNone/>
                      </a:pPr>
                      <a:endParaRPr sz="1900" dirty="0">
                        <a:solidFill>
                          <a:schemeClr val="dk1"/>
                        </a:solidFill>
                        <a:highlight>
                          <a:srgbClr val="FFFF00"/>
                        </a:highlight>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00" b="1" dirty="0">
                          <a:solidFill>
                            <a:schemeClr val="dk1"/>
                          </a:solidFill>
                          <a:latin typeface="Century Gothic"/>
                          <a:ea typeface="Century Gothic"/>
                          <a:cs typeface="Century Gothic"/>
                          <a:sym typeface="Century Gothic"/>
                        </a:rPr>
                        <a:t>Work with a partner.</a:t>
                      </a:r>
                      <a:endParaRPr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Find and circle all the punctuation marks (periods, question and exclamation marks, commas, quotation marks) in the decodable reader “The Marching Band.”</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Determine who will act as the narrator, and who will act as the characters in the story.</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As you act out your parts, remember to change your expression based on the punctuation. Read as many pages as you can until time is called.</a:t>
                      </a:r>
                      <a:endParaRPr sz="19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00" b="1" dirty="0">
                          <a:solidFill>
                            <a:schemeClr val="dk1"/>
                          </a:solidFill>
                          <a:latin typeface="Century Gothic"/>
                          <a:ea typeface="Century Gothic"/>
                          <a:cs typeface="Century Gothic"/>
                          <a:sym typeface="Century Gothic"/>
                        </a:rPr>
                        <a:t>Work with a partner.</a:t>
                      </a:r>
                      <a:endParaRPr sz="190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Take turns reporting        on Sam and Dad by reading the decodable being a reporter or a camera person filming.</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Change roles every page. (Whoever “reports” the first page will “film” the second page.)</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If time permits, read the story again changing the partner that starts as the “reporter” on the first page.</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Compliment your partner on how he/she reads fluently and help your partner if he/she is not fluent. </a:t>
                      </a:r>
                      <a:endParaRPr sz="1900" dirty="0">
                        <a:solidFill>
                          <a:schemeClr val="dk1"/>
                        </a:solidFill>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bl>
          </a:graphicData>
        </a:graphic>
      </p:graphicFrame>
      <p:pic>
        <p:nvPicPr>
          <p:cNvPr id="420" name="Google Shape;420;p59"/>
          <p:cNvPicPr preferRelativeResize="0"/>
          <p:nvPr/>
        </p:nvPicPr>
        <p:blipFill>
          <a:blip r:embed="rId3">
            <a:alphaModFix/>
          </a:blip>
          <a:stretch>
            <a:fillRect/>
          </a:stretch>
        </p:blipFill>
        <p:spPr>
          <a:xfrm rot="-1022085">
            <a:off x="7500550" y="537230"/>
            <a:ext cx="744175" cy="671650"/>
          </a:xfrm>
          <a:prstGeom prst="rect">
            <a:avLst/>
          </a:prstGeom>
          <a:noFill/>
          <a:ln>
            <a:noFill/>
          </a:ln>
        </p:spPr>
      </p:pic>
      <p:pic>
        <p:nvPicPr>
          <p:cNvPr id="421" name="Google Shape;421;p59"/>
          <p:cNvPicPr preferRelativeResize="0"/>
          <p:nvPr/>
        </p:nvPicPr>
        <p:blipFill>
          <a:blip r:embed="rId4">
            <a:alphaModFix/>
          </a:blip>
          <a:stretch>
            <a:fillRect/>
          </a:stretch>
        </p:blipFill>
        <p:spPr>
          <a:xfrm>
            <a:off x="11382659" y="-295475"/>
            <a:ext cx="1056925" cy="1723300"/>
          </a:xfrm>
          <a:prstGeom prst="rect">
            <a:avLst/>
          </a:prstGeom>
          <a:noFill/>
          <a:ln>
            <a:noFill/>
          </a:ln>
        </p:spPr>
      </p:pic>
      <p:pic>
        <p:nvPicPr>
          <p:cNvPr id="422" name="Google Shape;422;p59"/>
          <p:cNvPicPr preferRelativeResize="0"/>
          <p:nvPr/>
        </p:nvPicPr>
        <p:blipFill>
          <a:blip r:embed="rId5">
            <a:alphaModFix/>
          </a:blip>
          <a:stretch>
            <a:fillRect/>
          </a:stretch>
        </p:blipFill>
        <p:spPr>
          <a:xfrm rot="17165711">
            <a:off x="2725647" y="227780"/>
            <a:ext cx="1086021" cy="1062169"/>
          </a:xfrm>
          <a:prstGeom prst="rect">
            <a:avLst/>
          </a:prstGeom>
          <a:noFill/>
          <a:ln>
            <a:noFill/>
          </a:ln>
        </p:spPr>
      </p:pic>
      <p:sp>
        <p:nvSpPr>
          <p:cNvPr id="423" name="Google Shape;423;p59"/>
          <p:cNvSpPr txBox="1"/>
          <p:nvPr/>
        </p:nvSpPr>
        <p:spPr>
          <a:xfrm>
            <a:off x="2607850" y="559925"/>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a:t>“?!.,”</a:t>
            </a:r>
            <a:endParaRPr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5"/>
          <p:cNvSpPr txBox="1">
            <a:spLocks noGrp="1"/>
          </p:cNvSpPr>
          <p:nvPr>
            <p:ph type="body" idx="1"/>
          </p:nvPr>
        </p:nvSpPr>
        <p:spPr>
          <a:xfrm>
            <a:off x="838200" y="1690825"/>
            <a:ext cx="10515600" cy="45567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dirty="0"/>
              <a:t>Preparing for Lesson 49:</a:t>
            </a:r>
          </a:p>
          <a:p>
            <a:pPr marL="0" lvl="0" indent="0" algn="l" rtl="0">
              <a:lnSpc>
                <a:spcPct val="100000"/>
              </a:lnSpc>
              <a:spcBef>
                <a:spcPts val="0"/>
              </a:spcBef>
              <a:spcAft>
                <a:spcPts val="0"/>
              </a:spcAft>
              <a:buClr>
                <a:schemeClr val="dk1"/>
              </a:buClr>
              <a:buSzPts val="1100"/>
              <a:buFont typeface="Arial"/>
              <a:buNone/>
            </a:pPr>
            <a:r>
              <a:rPr lang="en-US" sz="2400" b="1" dirty="0"/>
              <a:t>New Materials to Prepare in Advance: </a:t>
            </a:r>
            <a:endParaRPr sz="2400" b="1" dirty="0"/>
          </a:p>
          <a:p>
            <a:pPr marL="457200" lvl="0" indent="-381000" algn="l" rtl="0">
              <a:lnSpc>
                <a:spcPct val="100000"/>
              </a:lnSpc>
              <a:spcBef>
                <a:spcPts val="0"/>
              </a:spcBef>
              <a:spcAft>
                <a:spcPts val="0"/>
              </a:spcAft>
              <a:buSzPts val="2400"/>
              <a:buChar char="●"/>
            </a:pPr>
            <a:r>
              <a:rPr lang="en-US" sz="2400" dirty="0"/>
              <a:t>Snap or Trap Word List and T-chart</a:t>
            </a:r>
            <a:endParaRPr sz="2400" dirty="0"/>
          </a:p>
          <a:p>
            <a:pPr marL="457200" lvl="0" indent="-381000" algn="l" rtl="0">
              <a:lnSpc>
                <a:spcPct val="100000"/>
              </a:lnSpc>
              <a:spcBef>
                <a:spcPts val="1000"/>
              </a:spcBef>
              <a:spcAft>
                <a:spcPts val="0"/>
              </a:spcAft>
              <a:buSzPts val="2400"/>
              <a:buChar char="●"/>
            </a:pPr>
            <a:r>
              <a:rPr lang="en-US" sz="2400" dirty="0"/>
              <a:t>Rules of Fluency written on index Cards (</a:t>
            </a:r>
            <a:r>
              <a:rPr lang="en-US" sz="2400" i="1" dirty="0"/>
              <a:t>Smoothly, With Expression, With Meaning, Just the Right Speed)</a:t>
            </a:r>
            <a:endParaRPr sz="2400" i="1" dirty="0"/>
          </a:p>
          <a:p>
            <a:pPr marL="457200" lvl="0" indent="-381000" algn="l" rtl="0">
              <a:lnSpc>
                <a:spcPct val="100000"/>
              </a:lnSpc>
              <a:spcBef>
                <a:spcPts val="1000"/>
              </a:spcBef>
              <a:spcAft>
                <a:spcPts val="0"/>
              </a:spcAft>
              <a:buSzPts val="2400"/>
              <a:buChar char="●"/>
            </a:pPr>
            <a:r>
              <a:rPr lang="en-US" sz="2400" dirty="0"/>
              <a:t>Enlarged excerpt from “The Marching Band”</a:t>
            </a:r>
            <a:endParaRPr sz="2400" dirty="0"/>
          </a:p>
          <a:p>
            <a:pPr marL="457200" lvl="0" indent="-381000" algn="l" rtl="0">
              <a:lnSpc>
                <a:spcPct val="100000"/>
              </a:lnSpc>
              <a:spcBef>
                <a:spcPts val="1000"/>
              </a:spcBef>
              <a:spcAft>
                <a:spcPts val="0"/>
              </a:spcAft>
              <a:buSzPts val="2400"/>
              <a:buChar char="●"/>
            </a:pPr>
            <a:r>
              <a:rPr lang="en-US" sz="2400" dirty="0"/>
              <a:t>Student copies of excerpt from decodable “The Marching Band” (pages 5-6 of decodable; optional)</a:t>
            </a:r>
            <a:endParaRPr sz="2400" dirty="0"/>
          </a:p>
          <a:p>
            <a:pPr marL="0" lvl="0" indent="0" algn="l" rtl="0">
              <a:lnSpc>
                <a:spcPct val="100000"/>
              </a:lnSpc>
              <a:spcBef>
                <a:spcPts val="1000"/>
              </a:spcBef>
              <a:spcAft>
                <a:spcPts val="0"/>
              </a:spcAft>
              <a:buClr>
                <a:srgbClr val="000000"/>
              </a:buClr>
              <a:buSzPts val="1100"/>
              <a:buFont typeface="Arial"/>
              <a:buNone/>
            </a:pPr>
            <a:r>
              <a:rPr lang="en-US" sz="2400" b="1" dirty="0"/>
              <a:t>Materials to Gather from Previous Lessons:</a:t>
            </a:r>
            <a:endParaRPr sz="2400" b="1" dirty="0"/>
          </a:p>
          <a:p>
            <a:pPr marL="457200" lvl="0" indent="-381000" algn="l" rtl="0">
              <a:lnSpc>
                <a:spcPct val="100000"/>
              </a:lnSpc>
              <a:spcBef>
                <a:spcPts val="0"/>
              </a:spcBef>
              <a:spcAft>
                <a:spcPts val="0"/>
              </a:spcAft>
              <a:buSzPts val="2400"/>
              <a:buChar char="●"/>
            </a:pPr>
            <a:r>
              <a:rPr lang="en-US" sz="2400" dirty="0"/>
              <a:t>"The Fluency Song” (one to display; on slide, see supporting materials)</a:t>
            </a:r>
            <a:endParaRPr sz="2400" dirty="0"/>
          </a:p>
          <a:p>
            <a:pPr marL="457200" lvl="0" indent="-381000" algn="l" rtl="0">
              <a:lnSpc>
                <a:spcPct val="100000"/>
              </a:lnSpc>
              <a:spcBef>
                <a:spcPts val="0"/>
              </a:spcBef>
              <a:spcAft>
                <a:spcPts val="0"/>
              </a:spcAft>
              <a:buSzPts val="2400"/>
              <a:buChar char="●"/>
            </a:pPr>
            <a:endParaRPr sz="2400" b="1"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02" name="Google Shape;302;p4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2: Part 2: Cycle 10: Lesson 49</a:t>
            </a:r>
            <a:endParaRPr sz="3600" u="sng"/>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6"/>
          <p:cNvSpPr txBox="1">
            <a:spLocks noGrp="1"/>
          </p:cNvSpPr>
          <p:nvPr>
            <p:ph type="body" idx="1"/>
          </p:nvPr>
        </p:nvSpPr>
        <p:spPr>
          <a:xfrm>
            <a:off x="415600" y="19323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panose="020B0502020202020204" pitchFamily="34" charset="0"/>
              </a:rPr>
              <a:t>Preparing for Lesson 49: </a:t>
            </a:r>
            <a:endParaRPr dirty="0">
              <a:solidFill>
                <a:schemeClr val="dk1"/>
              </a:solidFill>
              <a:latin typeface="Century Gothic" panose="020B0502020202020204" pitchFamily="34" charset="0"/>
            </a:endParaRPr>
          </a:p>
          <a:p>
            <a:pPr marL="0" lvl="0" indent="0" algn="l" rtl="0">
              <a:lnSpc>
                <a:spcPct val="90000"/>
              </a:lnSpc>
              <a:spcBef>
                <a:spcPts val="1300"/>
              </a:spcBef>
              <a:spcAft>
                <a:spcPts val="0"/>
              </a:spcAft>
              <a:buClr>
                <a:schemeClr val="dk1"/>
              </a:buClr>
              <a:buSzPts val="1100"/>
              <a:buFont typeface="Arial"/>
              <a:buNone/>
            </a:pPr>
            <a:r>
              <a:rPr lang="en-US" dirty="0">
                <a:latin typeface="Century Gothic"/>
                <a:ea typeface="Century Gothic"/>
                <a:cs typeface="Century Gothic"/>
                <a:sym typeface="Century Gothic"/>
              </a:rPr>
              <a:t>Reading and protocols to read in preparation:</a:t>
            </a:r>
            <a:endParaRPr dirty="0">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dirty="0">
                <a:latin typeface="Century Gothic"/>
                <a:ea typeface="Century Gothic"/>
                <a:cs typeface="Century Gothic"/>
                <a:sym typeface="Century Gothic"/>
              </a:rPr>
              <a:t>Read Cycle 2 Overview for Lesson 49</a:t>
            </a:r>
            <a:endParaRPr dirty="0"/>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308" name="Google Shape;308;p46"/>
          <p:cNvSpPr txBox="1">
            <a:spLocks noGrp="1"/>
          </p:cNvSpPr>
          <p:nvPr>
            <p:ph type="title"/>
          </p:nvPr>
        </p:nvSpPr>
        <p:spPr>
          <a:xfrm>
            <a:off x="415600" y="445567"/>
            <a:ext cx="11360700" cy="11436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latin typeface="Century Gothic"/>
                <a:ea typeface="Century Gothic"/>
                <a:cs typeface="Century Gothic"/>
                <a:sym typeface="Century Gothic"/>
              </a:rPr>
              <a:t>Grade 2: Module 2: Part 2: Cycle 10: Lesson 49</a:t>
            </a:r>
            <a:endParaRPr sz="4000" u="sng" dirty="0"/>
          </a:p>
          <a:p>
            <a:pPr marL="0" lvl="0" indent="0" algn="l" rtl="0">
              <a:lnSpc>
                <a:spcPct val="90000"/>
              </a:lnSpc>
              <a:spcBef>
                <a:spcPts val="0"/>
              </a:spcBef>
              <a:spcAft>
                <a:spcPts val="0"/>
              </a:spcAft>
              <a:buClr>
                <a:schemeClr val="dk1"/>
              </a:buClr>
              <a:buSzPts val="1500"/>
              <a:buFont typeface="Arial"/>
              <a:buNone/>
            </a:pPr>
            <a:r>
              <a:rPr lang="en-US" sz="2400" b="1" dirty="0">
                <a:latin typeface="Century Gothic" panose="020B0502020202020204" pitchFamily="34" charset="0"/>
              </a:rPr>
              <a:t>Teacher slide, before teaching.</a:t>
            </a:r>
            <a:endParaRPr sz="2400" dirty="0">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7"/>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noAutofit/>
          </a:bodyPr>
          <a:lstStyle/>
          <a:p>
            <a:pPr marL="241300" lvl="0" indent="0" algn="l" rtl="0">
              <a:spcBef>
                <a:spcPts val="1100"/>
              </a:spcBef>
              <a:spcAft>
                <a:spcPts val="0"/>
              </a:spcAft>
              <a:buNone/>
            </a:pPr>
            <a:r>
              <a:rPr lang="en-US" sz="2100" b="1" dirty="0"/>
              <a:t>Essential Revision to Independent Work Time</a:t>
            </a:r>
            <a:r>
              <a:rPr lang="en-US" sz="2100" dirty="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2 Teacher Guide. </a:t>
            </a:r>
            <a:endParaRPr sz="2100" dirty="0"/>
          </a:p>
          <a:p>
            <a:pPr marL="241300" lvl="0" indent="0" algn="l" rtl="0">
              <a:spcBef>
                <a:spcPts val="1100"/>
              </a:spcBef>
              <a:spcAft>
                <a:spcPts val="0"/>
              </a:spcAft>
              <a:buNone/>
            </a:pPr>
            <a:r>
              <a:rPr lang="en-US" sz="2100" dirty="0"/>
              <a:t>Once students understand what to do during Independent Work Time, it is possible to pull small groups or conference with students to give direct instruction. </a:t>
            </a:r>
            <a:endParaRPr sz="2100" dirty="0"/>
          </a:p>
          <a:p>
            <a:pPr marL="0" lvl="0" indent="0" algn="l" rtl="0">
              <a:lnSpc>
                <a:spcPct val="115000"/>
              </a:lnSpc>
              <a:spcBef>
                <a:spcPts val="1100"/>
              </a:spcBef>
              <a:spcAft>
                <a:spcPts val="0"/>
              </a:spcAft>
              <a:buNone/>
            </a:pPr>
            <a:endParaRPr dirty="0">
              <a:solidFill>
                <a:schemeClr val="dk1"/>
              </a:solidFill>
              <a:latin typeface="Times New Roman"/>
              <a:ea typeface="Times New Roman"/>
              <a:cs typeface="Times New Roman"/>
              <a:sym typeface="Times New Roman"/>
            </a:endParaRPr>
          </a:p>
          <a:p>
            <a:pPr marL="609600" lvl="0" indent="0" algn="l" rtl="0">
              <a:lnSpc>
                <a:spcPct val="90000"/>
              </a:lnSpc>
              <a:spcBef>
                <a:spcPts val="1300"/>
              </a:spcBef>
              <a:spcAft>
                <a:spcPts val="0"/>
              </a:spcAft>
              <a:buNone/>
            </a:pPr>
            <a:endParaRPr dirty="0">
              <a:solidFill>
                <a:schemeClr val="dk1"/>
              </a:solidFill>
            </a:endParaRPr>
          </a:p>
        </p:txBody>
      </p:sp>
      <p:sp>
        <p:nvSpPr>
          <p:cNvPr id="314" name="Google Shape;314;p47"/>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1500"/>
              <a:buFont typeface="Arial"/>
              <a:buNone/>
            </a:pPr>
            <a:r>
              <a:rPr lang="en-US" sz="3700"/>
              <a:t>Grade 2: Module 2: Part 2: Cycle 10: Lesson 49</a:t>
            </a:r>
            <a:endParaRPr sz="3700"/>
          </a:p>
          <a:p>
            <a:pPr marL="0" lvl="0" indent="0" algn="l" rtl="0">
              <a:lnSpc>
                <a:spcPct val="90000"/>
              </a:lnSpc>
              <a:spcBef>
                <a:spcPts val="0"/>
              </a:spcBef>
              <a:spcAft>
                <a:spcPts val="0"/>
              </a:spcAft>
              <a:buClr>
                <a:schemeClr val="dk1"/>
              </a:buClr>
              <a:buSzPts val="1500"/>
              <a:buFont typeface="Arial"/>
              <a:buNone/>
            </a:pPr>
            <a:r>
              <a:rPr lang="en-US" sz="2400" b="1"/>
              <a:t>Teacher slide, before teaching.</a:t>
            </a:r>
            <a:endParaRPr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p48"/>
          <p:cNvPicPr preferRelativeResize="0"/>
          <p:nvPr/>
        </p:nvPicPr>
        <p:blipFill rotWithShape="1">
          <a:blip r:embed="rId3">
            <a:alphaModFix/>
          </a:blip>
          <a:srcRect/>
          <a:stretch/>
        </p:blipFill>
        <p:spPr>
          <a:xfrm>
            <a:off x="1909595" y="274999"/>
            <a:ext cx="8107484" cy="3358034"/>
          </a:xfrm>
          <a:prstGeom prst="rect">
            <a:avLst/>
          </a:prstGeom>
          <a:noFill/>
          <a:ln>
            <a:noFill/>
          </a:ln>
        </p:spPr>
      </p:pic>
      <p:sp>
        <p:nvSpPr>
          <p:cNvPr id="322" name="Google Shape;322;p48"/>
          <p:cNvSpPr/>
          <p:nvPr/>
        </p:nvSpPr>
        <p:spPr>
          <a:xfrm>
            <a:off x="0" y="4829175"/>
            <a:ext cx="12192000" cy="2028825"/>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23" name="Google Shape;323;p48"/>
          <p:cNvSpPr txBox="1"/>
          <p:nvPr/>
        </p:nvSpPr>
        <p:spPr>
          <a:xfrm>
            <a:off x="2037859" y="4031747"/>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2: Part 2: Cycle 10: Lesson 49</a:t>
            </a:r>
            <a:endParaRPr sz="3200" b="1" u="sng">
              <a:solidFill>
                <a:srgbClr val="404040"/>
              </a:solidFill>
              <a:latin typeface="Century Gothic"/>
              <a:ea typeface="Century Gothic"/>
              <a:cs typeface="Century Gothic"/>
              <a:sym typeface="Century Gothic"/>
            </a:endParaRPr>
          </a:p>
        </p:txBody>
      </p:sp>
      <p:pic>
        <p:nvPicPr>
          <p:cNvPr id="324" name="Google Shape;324;p48"/>
          <p:cNvPicPr preferRelativeResize="0"/>
          <p:nvPr/>
        </p:nvPicPr>
        <p:blipFill rotWithShape="1">
          <a:blip r:embed="rId4">
            <a:alphaModFix/>
          </a:blip>
          <a:srcRect/>
          <a:stretch/>
        </p:blipFill>
        <p:spPr>
          <a:xfrm>
            <a:off x="0" y="6231465"/>
            <a:ext cx="735156" cy="626535"/>
          </a:xfrm>
          <a:prstGeom prst="rect">
            <a:avLst/>
          </a:prstGeom>
          <a:noFill/>
          <a:ln>
            <a:noFill/>
          </a:ln>
        </p:spPr>
      </p:pic>
      <p:pic>
        <p:nvPicPr>
          <p:cNvPr id="325" name="Google Shape;325;p48"/>
          <p:cNvPicPr preferRelativeResize="0"/>
          <p:nvPr/>
        </p:nvPicPr>
        <p:blipFill rotWithShape="1">
          <a:blip r:embed="rId5">
            <a:alphaModFix/>
          </a:blip>
          <a:srcRect/>
          <a:stretch/>
        </p:blipFill>
        <p:spPr>
          <a:xfrm>
            <a:off x="11042602" y="6620059"/>
            <a:ext cx="1149398" cy="22040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9"/>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33" name="Google Shape;333;p49"/>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dirty="0">
                <a:solidFill>
                  <a:srgbClr val="FF0000"/>
                </a:solidFill>
              </a:rPr>
              <a:t>“It’s time to grapple baby, grapple baby, grapple baby. Grapple baby, grapple baby, grapple. Is it a snap or trap word? Think about it and back it up. Think and back it up. Is it a snap or trap word? It’s going to be hard, but think about it and make a start.”</a:t>
            </a:r>
            <a:endParaRPr sz="3000"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40" name="Google Shape;340;p50"/>
          <p:cNvSpPr txBox="1">
            <a:spLocks noGrp="1"/>
          </p:cNvSpPr>
          <p:nvPr>
            <p:ph type="body" idx="1"/>
          </p:nvPr>
        </p:nvSpPr>
        <p:spPr>
          <a:xfrm>
            <a:off x="838200" y="1690825"/>
            <a:ext cx="10515600" cy="4286400"/>
          </a:xfrm>
          <a:prstGeom prst="rect">
            <a:avLst/>
          </a:prstGeom>
          <a:noFill/>
          <a:ln>
            <a:noFill/>
          </a:ln>
        </p:spPr>
        <p:txBody>
          <a:bodyPr spcFirstLastPara="1" wrap="square" lIns="91425" tIns="45700" rIns="91425" bIns="45700" anchor="t" anchorCtr="0">
            <a:noAutofit/>
          </a:bodyPr>
          <a:lstStyle/>
          <a:p>
            <a:pPr marL="457200" marR="0" lvl="0" indent="-406400" algn="l" rtl="0">
              <a:lnSpc>
                <a:spcPct val="110000"/>
              </a:lnSpc>
              <a:spcBef>
                <a:spcPts val="1000"/>
              </a:spcBef>
              <a:spcAft>
                <a:spcPts val="0"/>
              </a:spcAft>
              <a:buClr>
                <a:srgbClr val="333333"/>
              </a:buClr>
              <a:buSzPts val="2800"/>
              <a:buChar char="●"/>
            </a:pPr>
            <a:r>
              <a:rPr lang="en-US" sz="3000" dirty="0">
                <a:solidFill>
                  <a:srgbClr val="333333"/>
                </a:solidFill>
                <a:highlight>
                  <a:schemeClr val="lt1"/>
                </a:highlight>
              </a:rPr>
              <a:t>I can read high-frequency words that are a “snap” and play fair and words that are a “trap” and don’t play fair.</a:t>
            </a:r>
            <a:endParaRPr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41" name="Google Shape;341;p50"/>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42" name="Google Shape;342;p50"/>
          <p:cNvPicPr preferRelativeResize="0"/>
          <p:nvPr/>
        </p:nvPicPr>
        <p:blipFill>
          <a:blip r:embed="rId4">
            <a:alphaModFix/>
          </a:blip>
          <a:stretch>
            <a:fillRect/>
          </a:stretch>
        </p:blipFill>
        <p:spPr>
          <a:xfrm>
            <a:off x="10996887" y="5685662"/>
            <a:ext cx="1086975" cy="879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1"/>
          <p:cNvSpPr txBox="1">
            <a:spLocks noGrp="1"/>
          </p:cNvSpPr>
          <p:nvPr>
            <p:ph type="title"/>
          </p:nvPr>
        </p:nvSpPr>
        <p:spPr>
          <a:xfrm>
            <a:off x="388312" y="345032"/>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t>Snap or Trap</a:t>
            </a:r>
            <a:endParaRPr b="1" dirty="0"/>
          </a:p>
        </p:txBody>
      </p:sp>
      <p:sp>
        <p:nvSpPr>
          <p:cNvPr id="348" name="Google Shape;348;p51"/>
          <p:cNvSpPr txBox="1">
            <a:spLocks noGrp="1"/>
          </p:cNvSpPr>
          <p:nvPr>
            <p:ph type="body" idx="1"/>
          </p:nvPr>
        </p:nvSpPr>
        <p:spPr>
          <a:xfrm>
            <a:off x="388312" y="1382332"/>
            <a:ext cx="4840200" cy="46449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3600" dirty="0"/>
              <a:t>anything</a:t>
            </a:r>
            <a:endParaRPr sz="3600" dirty="0"/>
          </a:p>
          <a:p>
            <a:pPr marL="0" lvl="0" indent="0" algn="l" rtl="0">
              <a:spcBef>
                <a:spcPts val="0"/>
              </a:spcBef>
              <a:spcAft>
                <a:spcPts val="0"/>
              </a:spcAft>
              <a:buNone/>
            </a:pPr>
            <a:r>
              <a:rPr lang="en-US" sz="3600" dirty="0"/>
              <a:t>could</a:t>
            </a:r>
            <a:endParaRPr sz="3600" dirty="0"/>
          </a:p>
          <a:p>
            <a:pPr marL="0" lvl="0" indent="0" algn="l" rtl="0">
              <a:spcBef>
                <a:spcPts val="0"/>
              </a:spcBef>
              <a:spcAft>
                <a:spcPts val="0"/>
              </a:spcAft>
              <a:buNone/>
            </a:pPr>
            <a:r>
              <a:rPr lang="en-US" sz="3600" dirty="0"/>
              <a:t>he’d</a:t>
            </a:r>
            <a:endParaRPr sz="3600" dirty="0"/>
          </a:p>
          <a:p>
            <a:pPr marL="0" lvl="0" indent="0" algn="l" rtl="0">
              <a:spcBef>
                <a:spcPts val="0"/>
              </a:spcBef>
              <a:spcAft>
                <a:spcPts val="0"/>
              </a:spcAft>
              <a:buNone/>
            </a:pPr>
            <a:r>
              <a:rPr lang="en-US" sz="3600" dirty="0"/>
              <a:t>I’d</a:t>
            </a:r>
            <a:endParaRPr sz="3600" dirty="0"/>
          </a:p>
          <a:p>
            <a:pPr marL="0" lvl="0" indent="0" algn="l" rtl="0">
              <a:spcBef>
                <a:spcPts val="0"/>
              </a:spcBef>
              <a:spcAft>
                <a:spcPts val="0"/>
              </a:spcAft>
              <a:buNone/>
            </a:pPr>
            <a:r>
              <a:rPr lang="en-US" sz="3600" dirty="0"/>
              <a:t>you’d </a:t>
            </a:r>
            <a:endParaRPr sz="3600" dirty="0"/>
          </a:p>
          <a:p>
            <a:pPr marL="0" lvl="0" indent="0" algn="l" rtl="0">
              <a:spcBef>
                <a:spcPts val="0"/>
              </a:spcBef>
              <a:spcAft>
                <a:spcPts val="0"/>
              </a:spcAft>
              <a:buNone/>
            </a:pPr>
            <a:r>
              <a:rPr lang="en-US" sz="3600" dirty="0"/>
              <a:t>o’clock </a:t>
            </a:r>
            <a:endParaRPr sz="3600" dirty="0"/>
          </a:p>
          <a:p>
            <a:pPr marL="0" lvl="0" indent="0" algn="l" rtl="0">
              <a:spcBef>
                <a:spcPts val="0"/>
              </a:spcBef>
              <a:spcAft>
                <a:spcPts val="0"/>
              </a:spcAft>
              <a:buNone/>
            </a:pPr>
            <a:r>
              <a:rPr lang="en-US" sz="3600" dirty="0"/>
              <a:t>played</a:t>
            </a:r>
            <a:endParaRPr sz="3600" dirty="0"/>
          </a:p>
          <a:p>
            <a:pPr marL="0" lvl="0" indent="0" algn="l" rtl="0">
              <a:spcBef>
                <a:spcPts val="0"/>
              </a:spcBef>
              <a:spcAft>
                <a:spcPts val="0"/>
              </a:spcAft>
              <a:buNone/>
            </a:pPr>
            <a:r>
              <a:rPr lang="en-US" sz="3600" dirty="0"/>
              <a:t>walked</a:t>
            </a:r>
            <a:r>
              <a:rPr lang="en-US" sz="4800" dirty="0"/>
              <a:t>       </a:t>
            </a:r>
            <a:endParaRPr dirty="0"/>
          </a:p>
          <a:p>
            <a:pPr marL="1219200" lvl="0" indent="0" algn="l" rtl="0">
              <a:spcBef>
                <a:spcPts val="1100"/>
              </a:spcBef>
              <a:spcAft>
                <a:spcPts val="0"/>
              </a:spcAft>
              <a:buNone/>
            </a:pPr>
            <a:r>
              <a:rPr lang="en-US" sz="3200" dirty="0"/>
              <a:t>                                        </a:t>
            </a:r>
            <a:endParaRPr sz="3200" dirty="0"/>
          </a:p>
        </p:txBody>
      </p:sp>
      <p:graphicFrame>
        <p:nvGraphicFramePr>
          <p:cNvPr id="349" name="Google Shape;349;p51"/>
          <p:cNvGraphicFramePr/>
          <p:nvPr/>
        </p:nvGraphicFramePr>
        <p:xfrm>
          <a:off x="6133375" y="798600"/>
          <a:ext cx="5642950" cy="5228670"/>
        </p:xfrm>
        <a:graphic>
          <a:graphicData uri="http://schemas.openxmlformats.org/drawingml/2006/table">
            <a:tbl>
              <a:tblPr>
                <a:noFill/>
                <a:tableStyleId>{ADD03474-B9C6-445F-A2AB-1C4474500204}</a:tableStyleId>
              </a:tblPr>
              <a:tblGrid>
                <a:gridCol w="2821475">
                  <a:extLst>
                    <a:ext uri="{9D8B030D-6E8A-4147-A177-3AD203B41FA5}">
                      <a16:colId xmlns:a16="http://schemas.microsoft.com/office/drawing/2014/main" val="20000"/>
                    </a:ext>
                  </a:extLst>
                </a:gridCol>
                <a:gridCol w="2821475">
                  <a:extLst>
                    <a:ext uri="{9D8B030D-6E8A-4147-A177-3AD203B41FA5}">
                      <a16:colId xmlns:a16="http://schemas.microsoft.com/office/drawing/2014/main" val="20001"/>
                    </a:ext>
                  </a:extLst>
                </a:gridCol>
              </a:tblGrid>
              <a:tr h="738100">
                <a:tc>
                  <a:txBody>
                    <a:bodyPr/>
                    <a:lstStyle/>
                    <a:p>
                      <a:pPr marL="0" lvl="0" indent="0" algn="ctr" rtl="0">
                        <a:lnSpc>
                          <a:spcPct val="90000"/>
                        </a:lnSpc>
                        <a:spcBef>
                          <a:spcPts val="0"/>
                        </a:spcBef>
                        <a:spcAft>
                          <a:spcPts val="0"/>
                        </a:spcAft>
                        <a:buClr>
                          <a:schemeClr val="dk1"/>
                        </a:buClr>
                        <a:buSzPts val="1100"/>
                        <a:buFont typeface="Arial"/>
                        <a:buNone/>
                      </a:pPr>
                      <a:r>
                        <a:rPr lang="en-US" sz="4500" b="1">
                          <a:solidFill>
                            <a:schemeClr val="dk1"/>
                          </a:solidFill>
                          <a:latin typeface="Century Gothic"/>
                          <a:ea typeface="Century Gothic"/>
                          <a:cs typeface="Century Gothic"/>
                          <a:sym typeface="Century Gothic"/>
                        </a:rPr>
                        <a:t>Snap</a:t>
                      </a:r>
                      <a:endParaRPr/>
                    </a:p>
                  </a:txBody>
                  <a:tcPr marL="91425" marR="91425" marT="91425" marB="91425"/>
                </a:tc>
                <a:tc>
                  <a:txBody>
                    <a:bodyPr/>
                    <a:lstStyle/>
                    <a:p>
                      <a:pPr marL="0" lvl="0" indent="0" algn="ctr" rtl="0">
                        <a:lnSpc>
                          <a:spcPct val="90000"/>
                        </a:lnSpc>
                        <a:spcBef>
                          <a:spcPts val="0"/>
                        </a:spcBef>
                        <a:spcAft>
                          <a:spcPts val="0"/>
                        </a:spcAft>
                        <a:buClr>
                          <a:schemeClr val="dk1"/>
                        </a:buClr>
                        <a:buSzPts val="1100"/>
                        <a:buFont typeface="Arial"/>
                        <a:buNone/>
                      </a:pPr>
                      <a:r>
                        <a:rPr lang="en-US" sz="4500" b="1">
                          <a:solidFill>
                            <a:schemeClr val="dk1"/>
                          </a:solidFill>
                          <a:latin typeface="Century Gothic"/>
                          <a:ea typeface="Century Gothic"/>
                          <a:cs typeface="Century Gothic"/>
                          <a:sym typeface="Century Gothic"/>
                        </a:rPr>
                        <a:t>Trap</a:t>
                      </a:r>
                      <a:endParaRPr/>
                    </a:p>
                  </a:txBody>
                  <a:tcPr marL="91425" marR="91425" marT="91425" marB="91425"/>
                </a:tc>
                <a:extLst>
                  <a:ext uri="{0D108BD9-81ED-4DB2-BD59-A6C34878D82A}">
                    <a16:rowId xmlns:a16="http://schemas.microsoft.com/office/drawing/2014/main" val="10000"/>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738100">
                <a:tc>
                  <a:txBody>
                    <a:bodyPr/>
                    <a:lstStyle/>
                    <a:p>
                      <a:pPr marL="0" lvl="0" indent="0" algn="l" rtl="0">
                        <a:spcBef>
                          <a:spcPts val="110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sz="36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4"/>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5"/>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6"/>
                  </a:ext>
                </a:extLst>
              </a:tr>
            </a:tbl>
          </a:graphicData>
        </a:graphic>
      </p:graphicFrame>
      <p:sp>
        <p:nvSpPr>
          <p:cNvPr id="350" name="Google Shape;350;p51"/>
          <p:cNvSpPr txBox="1"/>
          <p:nvPr/>
        </p:nvSpPr>
        <p:spPr>
          <a:xfrm>
            <a:off x="6336225" y="1667250"/>
            <a:ext cx="2457000" cy="763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3600">
                <a:latin typeface="Century Gothic"/>
                <a:ea typeface="Century Gothic"/>
                <a:cs typeface="Century Gothic"/>
                <a:sym typeface="Century Gothic"/>
              </a:rPr>
              <a:t>walked</a:t>
            </a:r>
            <a:endParaRPr sz="3600">
              <a:latin typeface="Century Gothic"/>
              <a:ea typeface="Century Gothic"/>
              <a:cs typeface="Century Gothic"/>
              <a:sym typeface="Century Gothic"/>
            </a:endParaRPr>
          </a:p>
        </p:txBody>
      </p:sp>
      <p:sp>
        <p:nvSpPr>
          <p:cNvPr id="351" name="Google Shape;351;p51"/>
          <p:cNvSpPr txBox="1"/>
          <p:nvPr/>
        </p:nvSpPr>
        <p:spPr>
          <a:xfrm>
            <a:off x="6535725" y="2100546"/>
            <a:ext cx="20580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dirty="0"/>
          </a:p>
          <a:p>
            <a:pPr marL="0" lvl="0" indent="0" algn="ctr" rtl="0">
              <a:spcBef>
                <a:spcPts val="0"/>
              </a:spcBef>
              <a:spcAft>
                <a:spcPts val="0"/>
              </a:spcAft>
              <a:buClr>
                <a:schemeClr val="dk1"/>
              </a:buClr>
              <a:buSzPts val="1100"/>
              <a:buFont typeface="Arial"/>
              <a:buNone/>
            </a:pPr>
            <a:r>
              <a:rPr lang="en-US" sz="3600" dirty="0">
                <a:latin typeface="Century Gothic"/>
                <a:ea typeface="Century Gothic"/>
                <a:cs typeface="Century Gothic"/>
                <a:sym typeface="Century Gothic"/>
              </a:rPr>
              <a:t>he’d</a:t>
            </a:r>
            <a:endParaRPr sz="3600" dirty="0">
              <a:latin typeface="Century Gothic"/>
              <a:ea typeface="Century Gothic"/>
              <a:cs typeface="Century Gothic"/>
              <a:sym typeface="Century Gothic"/>
            </a:endParaRPr>
          </a:p>
        </p:txBody>
      </p:sp>
      <p:sp>
        <p:nvSpPr>
          <p:cNvPr id="352" name="Google Shape;352;p51"/>
          <p:cNvSpPr txBox="1"/>
          <p:nvPr/>
        </p:nvSpPr>
        <p:spPr>
          <a:xfrm>
            <a:off x="8954850" y="1667250"/>
            <a:ext cx="26724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0"/>
                                        </p:tgtEl>
                                        <p:attrNameLst>
                                          <p:attrName>style.visibility</p:attrName>
                                        </p:attrNameLst>
                                      </p:cBhvr>
                                      <p:to>
                                        <p:strVal val="visible"/>
                                      </p:to>
                                    </p:set>
                                    <p:animEffect transition="in" filter="fade">
                                      <p:cBhvr>
                                        <p:cTn id="7" dur="1000"/>
                                        <p:tgtEl>
                                          <p:spTgt spid="3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1"/>
                                        </p:tgtEl>
                                        <p:attrNameLst>
                                          <p:attrName>style.visibility</p:attrName>
                                        </p:attrNameLst>
                                      </p:cBhvr>
                                      <p:to>
                                        <p:strVal val="visible"/>
                                      </p:to>
                                    </p:set>
                                    <p:animEffect transition="in" filter="fade">
                                      <p:cBhvr>
                                        <p:cTn id="12" dur="1000"/>
                                        <p:tgtEl>
                                          <p:spTgt spid="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p:txBody>
      </p:sp>
      <p:pic>
        <p:nvPicPr>
          <p:cNvPr id="360" name="Google Shape;360;p52"/>
          <p:cNvPicPr preferRelativeResize="0"/>
          <p:nvPr/>
        </p:nvPicPr>
        <p:blipFill>
          <a:blip r:embed="rId3">
            <a:alphaModFix/>
          </a:blip>
          <a:stretch>
            <a:fillRect/>
          </a:stretch>
        </p:blipFill>
        <p:spPr>
          <a:xfrm>
            <a:off x="1101425" y="0"/>
            <a:ext cx="9825599" cy="6019400"/>
          </a:xfrm>
          <a:prstGeom prst="rect">
            <a:avLst/>
          </a:prstGeom>
          <a:noFill/>
          <a:ln>
            <a:noFill/>
          </a:ln>
        </p:spPr>
      </p:pic>
      <p:sp>
        <p:nvSpPr>
          <p:cNvPr id="361" name="Google Shape;361;p52"/>
          <p:cNvSpPr txBox="1"/>
          <p:nvPr/>
        </p:nvSpPr>
        <p:spPr>
          <a:xfrm>
            <a:off x="3064600" y="2294725"/>
            <a:ext cx="2018400" cy="362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362" name="Google Shape;362;p52"/>
          <p:cNvSpPr txBox="1"/>
          <p:nvPr/>
        </p:nvSpPr>
        <p:spPr>
          <a:xfrm>
            <a:off x="7474650" y="2257350"/>
            <a:ext cx="2784300" cy="361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walked</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he’d</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7AB5273-4671-4613-BFFC-84BD9BD79575}"/>
</file>

<file path=customXml/itemProps2.xml><?xml version="1.0" encoding="utf-8"?>
<ds:datastoreItem xmlns:ds="http://schemas.openxmlformats.org/officeDocument/2006/customXml" ds:itemID="{D7593281-B66B-4427-B28F-29AF5E0E88A9}"/>
</file>

<file path=customXml/itemProps3.xml><?xml version="1.0" encoding="utf-8"?>
<ds:datastoreItem xmlns:ds="http://schemas.openxmlformats.org/officeDocument/2006/customXml" ds:itemID="{022FC16C-6EB7-4702-B501-818DB8E41811}"/>
</file>

<file path=docProps/app.xml><?xml version="1.0" encoding="utf-8"?>
<Properties xmlns="http://schemas.openxmlformats.org/officeDocument/2006/extended-properties" xmlns:vt="http://schemas.openxmlformats.org/officeDocument/2006/docPropsVTypes">
  <TotalTime>54</TotalTime>
  <Words>4227</Words>
  <Application>Microsoft Office PowerPoint</Application>
  <PresentationFormat>Widescreen</PresentationFormat>
  <Paragraphs>345</Paragraphs>
  <Slides>16</Slides>
  <Notes>16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Century Gothic</vt:lpstr>
      <vt:lpstr>Arial</vt:lpstr>
      <vt:lpstr>Times New Roman</vt:lpstr>
      <vt:lpstr>Calibri</vt:lpstr>
      <vt:lpstr>Office Theme</vt:lpstr>
      <vt:lpstr>Office Theme</vt:lpstr>
      <vt:lpstr>Office Theme</vt:lpstr>
      <vt:lpstr>Grade 2: Module 2: Part 2: Cycle 10: Lesson 49 Teacher slide, before teaching.</vt:lpstr>
      <vt:lpstr>Grade 2: Module 2: Part 2: Cycle 10: Lesson 49 Teacher slide, before teaching.</vt:lpstr>
      <vt:lpstr>Grade 2: Module 2: Part 2: Cycle 10: Lesson 49 Teacher slide, before teaching.</vt:lpstr>
      <vt:lpstr>Grade 2: Module 2: Part 2: Cycle 10: Lesson 49 Teacher slide, before teaching.</vt:lpstr>
      <vt:lpstr>PowerPoint Presentation</vt:lpstr>
      <vt:lpstr>Transition Song  </vt:lpstr>
      <vt:lpstr> Opening Learning Targets</vt:lpstr>
      <vt:lpstr>Snap or Trap</vt:lpstr>
      <vt:lpstr>PowerPoint Presentation</vt:lpstr>
      <vt:lpstr>Transition Song  </vt:lpstr>
      <vt:lpstr> Work Time Learning Targets</vt:lpstr>
      <vt:lpstr>PowerPoint Presentation</vt:lpstr>
      <vt:lpstr>Reflection Time </vt:lpstr>
      <vt:lpstr>Transition Song  </vt:lpstr>
      <vt:lpstr> Independent Work Learning Target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10: Lesson 49 Teacher slide, before teaching.</dc:title>
  <dc:creator>nbravo</dc:creator>
  <cp:lastModifiedBy>me@briannadasilva.com</cp:lastModifiedBy>
  <cp:revision>6</cp:revision>
  <dcterms:modified xsi:type="dcterms:W3CDTF">2018-12-13T21:15:53Z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