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3"/>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Lst>
  <p:sldSz cx="9144000" cy="5143500" type="screen16x9"/>
  <p:notesSz cx="6858000" cy="9144000"/>
  <p:embeddedFontLst>
    <p:embeddedFont>
      <p:font typeface="Calibri" panose="020F0502020204030204" pitchFamily="34" charset="0"/>
      <p:regular r:id="rId24"/>
      <p:bold r:id="rId25"/>
      <p:italic r:id="rId26"/>
      <p:boldItalic r:id="rId27"/>
    </p:embeddedFont>
    <p:embeddedFont>
      <p:font typeface="Century Gothic" panose="020B0502020202020204" pitchFamily="34" charset="0"/>
      <p:regular r:id="rId28"/>
      <p:bold r:id="rId29"/>
      <p:italic r:id="rId30"/>
      <p:boldItalic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30764F7-C9BC-4AAA-A8E4-87026EE92841}">
  <a:tblStyle styleId="{A30764F7-C9BC-4AAA-A8E4-87026EE92841}"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DD3CB36B-EBD3-4911-8727-504901C26D21}" styleName="Table_1">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352" autoAdjust="0"/>
  </p:normalViewPr>
  <p:slideViewPr>
    <p:cSldViewPr snapToGrid="0">
      <p:cViewPr varScale="1">
        <p:scale>
          <a:sx n="107" d="100"/>
          <a:sy n="107" d="100"/>
        </p:scale>
        <p:origin x="-1144" y="-104"/>
      </p:cViewPr>
      <p:guideLst>
        <p:guide orient="horz" pos="1620"/>
        <p:guide pos="2880"/>
      </p:guideLst>
    </p:cSldViewPr>
  </p:slideViewPr>
  <p:notesTextViewPr>
    <p:cViewPr>
      <p:scale>
        <a:sx n="1" d="1"/>
        <a:sy n="1" d="1"/>
      </p:scale>
      <p:origin x="0" y="1424"/>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3.fntdata"/><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2.fntdata"/><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6.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1.fntdata"/><Relationship Id="rId32"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8.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tableStyles" Target="tableStyles.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5DA7C642-9918-2B32-020C-EE39D33BC0D2}"/>
    <pc:docChg chg="addSld">
      <pc:chgData name="Jennifer Snapp" userId="S::jennifer.snapp@detroitk12.org::42622253-5fe4-47d2-9c8f-1ef2d995c939" providerId="AD" clId="Web-{5DA7C642-9918-2B32-020C-EE39D33BC0D2}" dt="2019-03-25T19:27:52.986" v="0"/>
      <pc:docMkLst>
        <pc:docMk/>
      </pc:docMkLst>
      <pc:sldChg chg="add">
        <pc:chgData name="Jennifer Snapp" userId="S::jennifer.snapp@detroitk12.org::42622253-5fe4-47d2-9c8f-1ef2d995c939" providerId="AD" clId="Web-{5DA7C642-9918-2B32-020C-EE39D33BC0D2}" dt="2019-03-25T19:27:52.986" v="0"/>
        <pc:sldMkLst>
          <pc:docMk/>
          <pc:sldMk cId="3674895121" sldId="272"/>
        </pc:sldMkLst>
      </pc:sldChg>
      <pc:sldMasterChg chg="addSldLayout">
        <pc:chgData name="Jennifer Snapp" userId="S::jennifer.snapp@detroitk12.org::42622253-5fe4-47d2-9c8f-1ef2d995c939" providerId="AD" clId="Web-{5DA7C642-9918-2B32-020C-EE39D33BC0D2}" dt="2019-03-25T19:27:52.986" v="0"/>
        <pc:sldMasterMkLst>
          <pc:docMk/>
          <pc:sldMasterMk cId="0" sldId="2147483671"/>
        </pc:sldMasterMkLst>
        <pc:sldLayoutChg chg="add replId">
          <pc:chgData name="Jennifer Snapp" userId="S::jennifer.snapp@detroitk12.org::42622253-5fe4-47d2-9c8f-1ef2d995c939" providerId="AD" clId="Web-{5DA7C642-9918-2B32-020C-EE39D33BC0D2}" dt="2019-03-25T19:27:52.986" v="0"/>
          <pc:sldLayoutMkLst>
            <pc:docMk/>
            <pc:sldMasterMk cId="0" sldId="2147483671"/>
            <pc:sldLayoutMk cId="659652938" sldId="214748367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72050009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5311f155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45311f155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663276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438d86852d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20 - 25 minutes (this slide,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 partners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2 of 3</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A.  Reading aloud </a:t>
            </a:r>
            <a:r>
              <a:rPr lang="en" sz="1200" b="1" i="1" dirty="0">
                <a:solidFill>
                  <a:schemeClr val="dk1"/>
                </a:solidFill>
                <a:latin typeface="Calibri"/>
                <a:ea typeface="Calibri"/>
                <a:cs typeface="Calibri"/>
                <a:sym typeface="Calibri"/>
              </a:rPr>
              <a:t>Frederick Douglass: The Last Day of Slavery, </a:t>
            </a:r>
            <a:r>
              <a:rPr lang="en" sz="1200" b="1" dirty="0">
                <a:solidFill>
                  <a:schemeClr val="dk1"/>
                </a:solidFill>
                <a:latin typeface="Calibri"/>
                <a:ea typeface="Calibri"/>
                <a:cs typeface="Calibri"/>
                <a:sym typeface="Calibri"/>
              </a:rPr>
              <a:t>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Giving students the opportunity to discuss answers to questions in small groups before asking them to share with the whole group helps ensure that all students are able to contribute to the whole group discussion.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The point of this read-aloud is to immerse students in the story and let them experience its power, so do not interrupt with too much teacher talk. However, pause several times to let students identify powerful</a:t>
            </a:r>
            <a:r>
              <a:rPr lang="en" sz="1200" i="1" dirty="0">
                <a:latin typeface="Calibri"/>
                <a:ea typeface="Calibri"/>
                <a:cs typeface="Calibri"/>
                <a:sym typeface="Calibri"/>
              </a:rPr>
              <a:t> </a:t>
            </a:r>
            <a:r>
              <a:rPr lang="en" sz="1200" dirty="0">
                <a:latin typeface="Calibri"/>
                <a:ea typeface="Calibri"/>
                <a:cs typeface="Calibri"/>
                <a:sym typeface="Calibri"/>
              </a:rPr>
              <a:t>content, language, images, and theme that will be added to the </a:t>
            </a:r>
            <a:r>
              <a:rPr lang="en" sz="1200" b="1" dirty="0">
                <a:latin typeface="Calibri"/>
                <a:ea typeface="Calibri"/>
                <a:cs typeface="Calibri"/>
                <a:sym typeface="Calibri"/>
              </a:rPr>
              <a:t>Powerful Stories anchor chart.</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questions about specific pages listed below</a:t>
            </a:r>
            <a:r>
              <a:rPr lang="en-US" sz="120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(and on slide 9) provide examples for the anchor chart.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may wish to incorporate examples on different pages. </a:t>
            </a:r>
            <a:endParaRPr sz="1200" b="1" dirty="0">
              <a:latin typeface="Calibri"/>
              <a:ea typeface="Calibri"/>
              <a:cs typeface="Calibri"/>
              <a:sym typeface="Calibri"/>
            </a:endParaRPr>
          </a:p>
          <a:p>
            <a:pPr marL="9144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top of the slide aloud.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For each Turn and Talk, pose the question, reread the page as necessary, and then give pairs 1 minute to talk.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several students share out briefly, and scribe their answers on the </a:t>
            </a:r>
            <a:r>
              <a:rPr lang="en" sz="1200" b="1" dirty="0">
                <a:solidFill>
                  <a:schemeClr val="dk1"/>
                </a:solidFill>
                <a:latin typeface="Calibri"/>
                <a:ea typeface="Calibri"/>
                <a:cs typeface="Calibri"/>
                <a:sym typeface="Calibri"/>
              </a:rPr>
              <a:t>Powerful Stories anchor chart.</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Turn and talk after pages 13: </a:t>
            </a:r>
            <a:r>
              <a:rPr lang="en-US"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powerful language did the author use on this page? What words pull you?</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Turn and talk after page 17: </a:t>
            </a:r>
            <a:r>
              <a:rPr lang="en-US" sz="1200" dirty="0">
                <a:solidFill>
                  <a:schemeClr val="dk1"/>
                </a:solidFill>
                <a:latin typeface="Calibri"/>
                <a:ea typeface="Calibri"/>
                <a:cs typeface="Calibri"/>
                <a:sym typeface="Calibri"/>
              </a:rPr>
              <a:t>“</a:t>
            </a:r>
            <a:r>
              <a:rPr lang="en" sz="1200" b="0" i="1" dirty="0">
                <a:solidFill>
                  <a:schemeClr val="dk1"/>
                </a:solidFill>
                <a:latin typeface="Calibri"/>
                <a:ea typeface="Calibri"/>
                <a:cs typeface="Calibri"/>
                <a:sym typeface="Calibri"/>
              </a:rPr>
              <a:t>What powerful language did the author use on this page? What words pull you?</a:t>
            </a:r>
            <a:r>
              <a:rPr lang="en-US" sz="1200" b="0" i="1" dirty="0">
                <a:solidFill>
                  <a:schemeClr val="dk1"/>
                </a:solidFill>
                <a:latin typeface="Calibri"/>
                <a:ea typeface="Calibri"/>
                <a:cs typeface="Calibri"/>
                <a:sym typeface="Calibri"/>
              </a:rPr>
              <a:t>”</a:t>
            </a:r>
            <a:endParaRPr sz="1200" b="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Turn and talk after page 22: </a:t>
            </a:r>
            <a:r>
              <a:rPr lang="en-US"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is powerful about this image? What parts of the image pull you?</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verbal responses with partner.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response to page 13 question,  listen for </a:t>
            </a:r>
            <a:r>
              <a:rPr lang="en" sz="1200" b="0" dirty="0">
                <a:solidFill>
                  <a:schemeClr val="dk1"/>
                </a:solidFill>
                <a:latin typeface="Calibri"/>
                <a:ea typeface="Calibri"/>
                <a:cs typeface="Calibri"/>
                <a:sym typeface="Calibri"/>
              </a:rPr>
              <a:t>“Covey watched him with a cold eye.”</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In response to page 17 question, listen for “He wished he were a bird, able to soar over the treetops,” or “fly on the wind as far as the sea.”</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In response to page 22 question, listen for “ Douglass, who is still young, is getting whipped across the chest by Covey. He is trying to block the whip and there is a look of desperation on his face.”</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asking probing questions or point to text evidence to help students.</a:t>
            </a:r>
            <a:endParaRPr sz="1200" dirty="0">
              <a:solidFill>
                <a:schemeClr val="dk1"/>
              </a:solidFill>
              <a:latin typeface="Calibri"/>
              <a:ea typeface="Calibri"/>
              <a:cs typeface="Calibri"/>
              <a:sym typeface="Calibri"/>
            </a:endParaRPr>
          </a:p>
        </p:txBody>
      </p:sp>
      <p:sp>
        <p:nvSpPr>
          <p:cNvPr id="200" name="Google Shape;200;g438d86852d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68003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38d86852d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20 -25  minutes (this slide, 3-5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 partners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3 of 3</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A Reading aloud </a:t>
            </a:r>
            <a:r>
              <a:rPr lang="en" sz="1200" b="1" i="1" dirty="0">
                <a:solidFill>
                  <a:schemeClr val="dk1"/>
                </a:solidFill>
                <a:latin typeface="Calibri"/>
                <a:ea typeface="Calibri"/>
                <a:cs typeface="Calibri"/>
                <a:sym typeface="Calibri"/>
              </a:rPr>
              <a:t>Frederick Douglass: The Last Day of Slavery, </a:t>
            </a:r>
            <a:r>
              <a:rPr lang="en" sz="1200" b="1" dirty="0">
                <a:solidFill>
                  <a:schemeClr val="dk1"/>
                </a:solidFill>
                <a:latin typeface="Calibri"/>
                <a:ea typeface="Calibri"/>
                <a:cs typeface="Calibri"/>
                <a:sym typeface="Calibri"/>
              </a:rPr>
              <a:t>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the slide to probe students at the end of the reading.</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SzPts val="1200"/>
              <a:buFont typeface="Calibri"/>
              <a:buAutoNum type="arabicPeriod"/>
            </a:pPr>
            <a:r>
              <a:rPr lang="en" sz="1200" dirty="0">
                <a:latin typeface="Calibri"/>
                <a:ea typeface="Calibri"/>
                <a:cs typeface="Calibri"/>
                <a:sym typeface="Calibri"/>
              </a:rPr>
              <a:t>Ask students: “</a:t>
            </a:r>
            <a:r>
              <a:rPr lang="en" sz="1200" i="1" dirty="0">
                <a:latin typeface="Calibri"/>
                <a:ea typeface="Calibri"/>
                <a:cs typeface="Calibri"/>
                <a:sym typeface="Calibri"/>
              </a:rPr>
              <a:t>Why is the content of this story powerful? Why is it an important story?</a:t>
            </a:r>
            <a:r>
              <a:rPr lang="en-US" sz="1200" i="1" dirty="0">
                <a:latin typeface="Calibri"/>
                <a:ea typeface="Calibri"/>
                <a:cs typeface="Calibri"/>
                <a:sym typeface="Calibri"/>
              </a:rPr>
              <a:t>”</a:t>
            </a:r>
            <a:endParaRPr sz="1200" i="1" dirty="0">
              <a:latin typeface="Calibri"/>
              <a:ea typeface="Calibri"/>
              <a:cs typeface="Calibri"/>
              <a:sym typeface="Calibri"/>
            </a:endParaRPr>
          </a:p>
          <a:p>
            <a:pPr marL="457200" lvl="0" indent="-304800" algn="l" rtl="0">
              <a:lnSpc>
                <a:spcPct val="115000"/>
              </a:lnSpc>
              <a:spcBef>
                <a:spcPts val="0"/>
              </a:spcBef>
              <a:spcAft>
                <a:spcPts val="0"/>
              </a:spcAft>
              <a:buSzPts val="1200"/>
              <a:buFont typeface="Calibri"/>
              <a:buAutoNum type="arabicPeriod"/>
            </a:pPr>
            <a:r>
              <a:rPr lang="en" sz="1200" dirty="0">
                <a:latin typeface="Calibri"/>
                <a:ea typeface="Calibri"/>
                <a:cs typeface="Calibri"/>
                <a:sym typeface="Calibri"/>
              </a:rPr>
              <a:t>Have students turn and talk.</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ask: “</a:t>
            </a:r>
            <a:r>
              <a:rPr lang="en" sz="1200" i="1" dirty="0">
                <a:solidFill>
                  <a:schemeClr val="dk1"/>
                </a:solidFill>
                <a:latin typeface="Calibri"/>
                <a:ea typeface="Calibri"/>
                <a:cs typeface="Calibri"/>
                <a:sym typeface="Calibri"/>
              </a:rPr>
              <a:t>What is the theme of this story?”</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turn and talk.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ask, “</a:t>
            </a:r>
            <a:r>
              <a:rPr lang="en" sz="1200" i="1" dirty="0">
                <a:solidFill>
                  <a:schemeClr val="dk1"/>
                </a:solidFill>
                <a:latin typeface="Calibri"/>
                <a:ea typeface="Calibri"/>
                <a:cs typeface="Calibri"/>
                <a:sym typeface="Calibri"/>
              </a:rPr>
              <a:t>Not all stories have empowering themes, but this one does.  What makes the theme of this story empowering?”</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Compliment students on their strong thinking about why </a:t>
            </a:r>
            <a:r>
              <a:rPr lang="en" sz="1200" i="1" dirty="0">
                <a:solidFill>
                  <a:schemeClr val="dk1"/>
                </a:solidFill>
                <a:latin typeface="Calibri"/>
                <a:ea typeface="Calibri"/>
                <a:cs typeface="Calibri"/>
                <a:sym typeface="Calibri"/>
              </a:rPr>
              <a:t>The Last Day of Slavery </a:t>
            </a:r>
            <a:r>
              <a:rPr lang="en" sz="1200" dirty="0">
                <a:solidFill>
                  <a:schemeClr val="dk1"/>
                </a:solidFill>
                <a:latin typeface="Calibri"/>
                <a:ea typeface="Calibri"/>
                <a:cs typeface="Calibri"/>
                <a:sym typeface="Calibri"/>
              </a:rPr>
              <a:t>is a powerful story, and remind them that the author of this story wanted to make a part of Douglass’s </a:t>
            </a:r>
            <a:r>
              <a:rPr lang="en" sz="1200" i="1" dirty="0">
                <a:solidFill>
                  <a:schemeClr val="dk1"/>
                </a:solidFill>
                <a:latin typeface="Calibri"/>
                <a:ea typeface="Calibri"/>
                <a:cs typeface="Calibri"/>
                <a:sym typeface="Calibri"/>
              </a:rPr>
              <a:t>Narrative</a:t>
            </a:r>
            <a:r>
              <a:rPr lang="en" sz="1200" dirty="0">
                <a:solidFill>
                  <a:schemeClr val="dk1"/>
                </a:solidFill>
                <a:latin typeface="Calibri"/>
                <a:ea typeface="Calibri"/>
                <a:cs typeface="Calibri"/>
                <a:sym typeface="Calibri"/>
              </a:rPr>
              <a:t>, which was written in the mid-1800s, accessible to younger children.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verbal responses with partner.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question 1, listen for </a:t>
            </a:r>
            <a:r>
              <a:rPr lang="en" sz="1200" b="0" dirty="0">
                <a:solidFill>
                  <a:schemeClr val="dk1"/>
                </a:solidFill>
                <a:latin typeface="Calibri"/>
                <a:ea typeface="Calibri"/>
                <a:cs typeface="Calibri"/>
                <a:sym typeface="Calibri"/>
              </a:rPr>
              <a:t>“It tells about how Douglass fought back,” and “It talks about why it is important to stand up for yourself.”</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For question 3, listen for (there are several strong answers): “Just because someone is born into certain roles does not mean they are destined to stay in their role</a:t>
            </a:r>
            <a:r>
              <a:rPr lang="en-US" sz="1200" b="0"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For question 5,  listen for: Because Douglass refuses to be a slave, a position he was born into.  He went to great lengths to fight his way out of it. Other people can be inspired to change their lives by reading about his actions.</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08" name="Google Shape;208;g438d86852d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113617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42e57173fe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13-</a:t>
            </a:r>
            <a:r>
              <a:rPr lang="en" sz="1200" b="1" dirty="0">
                <a:solidFill>
                  <a:schemeClr val="dk1"/>
                </a:solidFill>
                <a:latin typeface="Calibri"/>
                <a:ea typeface="Calibri"/>
                <a:cs typeface="Calibri"/>
                <a:sym typeface="Calibri"/>
              </a:rPr>
              <a:t>15  minutes (this slide, 8-10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 partners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B: Introducing the Narrative Arc</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narrative arc is the journey the main character takes from problem to solution or from beginning to end. Authors use the narrative arc because it helps a reader understand the journey that a character takes. Authors are trying to convey powerful content in a way that readers can understand.</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Redirect students’ attention to the posted learning targets and reread the second learning target or ask for a volunteer to read it aloud:</a:t>
            </a:r>
            <a:r>
              <a:rPr lang="en" sz="1200" baseline="0" dirty="0">
                <a:latin typeface="Calibri"/>
                <a:ea typeface="Calibri"/>
                <a:cs typeface="Calibri"/>
                <a:sym typeface="Calibri"/>
              </a:rPr>
              <a:t> </a:t>
            </a:r>
          </a:p>
          <a:p>
            <a:pPr marL="914400" lvl="1" indent="-304800" algn="l" rtl="0">
              <a:lnSpc>
                <a:spcPct val="100000"/>
              </a:lnSpc>
              <a:spcBef>
                <a:spcPts val="0"/>
              </a:spcBef>
              <a:spcAft>
                <a:spcPts val="0"/>
              </a:spcAft>
              <a:buSzPts val="1200"/>
            </a:pPr>
            <a:r>
              <a:rPr lang="en-US" sz="1200" dirty="0">
                <a:latin typeface="Calibri"/>
                <a:ea typeface="Calibri"/>
                <a:cs typeface="Calibri"/>
                <a:sym typeface="Calibri"/>
              </a:rPr>
              <a:t>“</a:t>
            </a:r>
            <a:r>
              <a:rPr lang="en" sz="1200" dirty="0">
                <a:latin typeface="Calibri"/>
                <a:ea typeface="Calibri"/>
                <a:cs typeface="Calibri"/>
                <a:sym typeface="Calibri"/>
              </a:rPr>
              <a:t>I can identify key components of the narrative arc in this story.</a:t>
            </a:r>
            <a:r>
              <a:rPr lang="en-US"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Display the </a:t>
            </a:r>
            <a:r>
              <a:rPr lang="en" sz="1200" b="1" dirty="0">
                <a:latin typeface="Calibri"/>
                <a:ea typeface="Calibri"/>
                <a:cs typeface="Calibri"/>
                <a:sym typeface="Calibri"/>
              </a:rPr>
              <a:t>Narrative Arc anchor chart</a:t>
            </a:r>
            <a:r>
              <a:rPr lang="en" sz="1200" dirty="0">
                <a:latin typeface="Calibri"/>
                <a:ea typeface="Calibri"/>
                <a:cs typeface="Calibri"/>
                <a:sym typeface="Calibri"/>
              </a:rPr>
              <a:t> and distribute the </a:t>
            </a:r>
            <a:r>
              <a:rPr lang="en" sz="1200" b="1" dirty="0">
                <a:latin typeface="Calibri"/>
                <a:ea typeface="Calibri"/>
                <a:cs typeface="Calibri"/>
                <a:sym typeface="Calibri"/>
              </a:rPr>
              <a:t>Narrative Arc anchor chart, student version</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Explain to students that in order to effectively build powerful language, images, and themes into a story, there has to be a clear narrative arc.</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refer to their </a:t>
            </a:r>
            <a:r>
              <a:rPr lang="en" sz="1200" b="1" dirty="0">
                <a:solidFill>
                  <a:schemeClr val="dk1"/>
                </a:solidFill>
                <a:latin typeface="Calibri"/>
                <a:ea typeface="Calibri"/>
                <a:cs typeface="Calibri"/>
                <a:sym typeface="Calibri"/>
              </a:rPr>
              <a:t>Narrative Arc anchor chart, student version</a:t>
            </a:r>
            <a:r>
              <a:rPr lang="en" sz="1200" dirty="0">
                <a:solidFill>
                  <a:schemeClr val="dk1"/>
                </a:solidFill>
                <a:latin typeface="Calibri"/>
                <a:ea typeface="Calibri"/>
                <a:cs typeface="Calibri"/>
                <a:sym typeface="Calibri"/>
              </a:rPr>
              <a:t> to name each component and read the provided description.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definitions for context, climbing steps, climax, resolution, reflection and theme.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Point out that these components map out the beginning, middle, and end of the story. Context and conflict</a:t>
            </a:r>
            <a:r>
              <a:rPr lang="en" sz="1200" i="1" dirty="0">
                <a:latin typeface="Calibri"/>
                <a:ea typeface="Calibri"/>
                <a:cs typeface="Calibri"/>
                <a:sym typeface="Calibri"/>
              </a:rPr>
              <a:t> </a:t>
            </a:r>
            <a:r>
              <a:rPr lang="en" sz="1200" dirty="0">
                <a:latin typeface="Calibri"/>
                <a:ea typeface="Calibri"/>
                <a:cs typeface="Calibri"/>
                <a:sym typeface="Calibri"/>
              </a:rPr>
              <a:t>are usually at the beginning, climbing steps</a:t>
            </a:r>
            <a:r>
              <a:rPr lang="en" sz="1200" i="1" dirty="0">
                <a:latin typeface="Calibri"/>
                <a:ea typeface="Calibri"/>
                <a:cs typeface="Calibri"/>
                <a:sym typeface="Calibri"/>
              </a:rPr>
              <a:t> </a:t>
            </a:r>
            <a:r>
              <a:rPr lang="en" sz="1200" dirty="0">
                <a:latin typeface="Calibri"/>
                <a:ea typeface="Calibri"/>
                <a:cs typeface="Calibri"/>
                <a:sym typeface="Calibri"/>
              </a:rPr>
              <a:t>and climax are in the middle,</a:t>
            </a:r>
            <a:r>
              <a:rPr lang="en" sz="1200" i="1" dirty="0">
                <a:latin typeface="Calibri"/>
                <a:ea typeface="Calibri"/>
                <a:cs typeface="Calibri"/>
                <a:sym typeface="Calibri"/>
              </a:rPr>
              <a:t> </a:t>
            </a:r>
            <a:r>
              <a:rPr lang="en" sz="1200" dirty="0">
                <a:latin typeface="Calibri"/>
                <a:ea typeface="Calibri"/>
                <a:cs typeface="Calibri"/>
                <a:sym typeface="Calibri"/>
              </a:rPr>
              <a:t>and the conclusion and thematic</a:t>
            </a:r>
            <a:r>
              <a:rPr lang="en" sz="1200" i="1" dirty="0">
                <a:latin typeface="Calibri"/>
                <a:ea typeface="Calibri"/>
                <a:cs typeface="Calibri"/>
                <a:sym typeface="Calibri"/>
              </a:rPr>
              <a:t> </a:t>
            </a:r>
            <a:r>
              <a:rPr lang="en" sz="1200" dirty="0">
                <a:latin typeface="Calibri"/>
                <a:ea typeface="Calibri"/>
                <a:cs typeface="Calibri"/>
                <a:sym typeface="Calibri"/>
              </a:rPr>
              <a:t>statement</a:t>
            </a:r>
            <a:r>
              <a:rPr lang="en" sz="1200" i="1" dirty="0">
                <a:latin typeface="Calibri"/>
                <a:ea typeface="Calibri"/>
                <a:cs typeface="Calibri"/>
                <a:sym typeface="Calibri"/>
              </a:rPr>
              <a:t> </a:t>
            </a:r>
            <a:r>
              <a:rPr lang="en" sz="1200" dirty="0">
                <a:latin typeface="Calibri"/>
                <a:ea typeface="Calibri"/>
                <a:cs typeface="Calibri"/>
                <a:sym typeface="Calibri"/>
              </a:rPr>
              <a:t>are typically at the end. Not all stories have this narrative arc, but most picture books typically do.</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working with the narrative arc chart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Explain a few of the nuances of the components: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“The context is about the time and place in Douglass’s life, not just the year.”</a:t>
            </a:r>
            <a:endParaRPr sz="1200" i="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“The climbing steps highlight three key events, but there can be more or less than three key events in a narrative.”</a:t>
            </a:r>
            <a:endParaRPr sz="1200" i="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“The conflict should include the people involved in the problem.”</a:t>
            </a:r>
            <a:endParaRPr sz="1200" i="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“The climax is the part of the story where things change course; it is often a moment of heightened emotion.”</a:t>
            </a:r>
            <a:endParaRPr sz="1200" i="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“The theme is often connected to the reflection, or how the character has changed after facing his or her main conflict.”</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Explain the five components in more detail based on the needs of your class.</a:t>
            </a:r>
            <a:endParaRPr sz="1200" dirty="0">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216" name="Google Shape;216;g42e57173fe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506592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423c9b074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13-</a:t>
            </a:r>
            <a:r>
              <a:rPr lang="en" sz="1200" b="1" dirty="0">
                <a:solidFill>
                  <a:schemeClr val="dk1"/>
                </a:solidFill>
                <a:latin typeface="Calibri"/>
                <a:ea typeface="Calibri"/>
                <a:cs typeface="Calibri"/>
                <a:sym typeface="Calibri"/>
              </a:rPr>
              <a:t>15  minutes (this slide, 7-8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partners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B: Introducing the Narrative Arc,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cut the matching cards prior to lesson for students to sort.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Group students in pairs and distribute a set of </a:t>
            </a:r>
            <a:r>
              <a:rPr lang="en" sz="1200" b="1" i="1" dirty="0">
                <a:latin typeface="Calibri"/>
                <a:ea typeface="Calibri"/>
                <a:cs typeface="Calibri"/>
                <a:sym typeface="Calibri"/>
              </a:rPr>
              <a:t>The Last Day of Slavery </a:t>
            </a:r>
            <a:r>
              <a:rPr lang="en" sz="1200" b="1" dirty="0">
                <a:latin typeface="Calibri"/>
                <a:ea typeface="Calibri"/>
                <a:cs typeface="Calibri"/>
                <a:sym typeface="Calibri"/>
              </a:rPr>
              <a:t>matching cards</a:t>
            </a:r>
            <a:r>
              <a:rPr lang="en" sz="1200" dirty="0">
                <a:latin typeface="Calibri"/>
                <a:ea typeface="Calibri"/>
                <a:cs typeface="Calibri"/>
                <a:sym typeface="Calibri"/>
              </a:rPr>
              <a:t> to each pair.</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to match each component of the narrative arc to the correct description from </a:t>
            </a:r>
            <a:r>
              <a:rPr lang="en" sz="1200" i="1" dirty="0">
                <a:latin typeface="Calibri"/>
                <a:ea typeface="Calibri"/>
                <a:cs typeface="Calibri"/>
                <a:sym typeface="Calibri"/>
              </a:rPr>
              <a:t>The Last Day of Slavery.</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When most students are finished, use </a:t>
            </a:r>
            <a:r>
              <a:rPr lang="en" sz="1200" b="0" dirty="0">
                <a:latin typeface="Calibri"/>
                <a:ea typeface="Calibri"/>
                <a:cs typeface="Calibri"/>
                <a:sym typeface="Calibri"/>
              </a:rPr>
              <a:t>equity sticks to </a:t>
            </a:r>
            <a:r>
              <a:rPr lang="en" sz="1200" dirty="0">
                <a:latin typeface="Calibri"/>
                <a:ea typeface="Calibri"/>
                <a:cs typeface="Calibri"/>
                <a:sym typeface="Calibri"/>
              </a:rPr>
              <a:t>call on several pairs to explain their answers.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 students share, point to the location on the </a:t>
            </a:r>
            <a:r>
              <a:rPr lang="en" sz="1200" b="1" dirty="0">
                <a:latin typeface="Calibri"/>
                <a:ea typeface="Calibri"/>
                <a:cs typeface="Calibri"/>
                <a:sym typeface="Calibri"/>
              </a:rPr>
              <a:t>Narrative Arc anchor chart </a:t>
            </a:r>
            <a:r>
              <a:rPr lang="en" sz="1200" dirty="0">
                <a:latin typeface="Calibri"/>
                <a:ea typeface="Calibri"/>
                <a:cs typeface="Calibri"/>
                <a:sym typeface="Calibri"/>
              </a:rPr>
              <a:t>where each card would go.</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that the theme can be worded in a variety of ways. Students may have uncovered different themes, but as long as the themes emerge from an idea in the text, they are valid.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Commend students on the diligent work they did in order to figure out the narrative arc for </a:t>
            </a:r>
            <a:r>
              <a:rPr lang="en" sz="1200" i="1" dirty="0">
                <a:solidFill>
                  <a:schemeClr val="dk1"/>
                </a:solidFill>
                <a:latin typeface="Calibri"/>
                <a:ea typeface="Calibri"/>
                <a:cs typeface="Calibri"/>
                <a:sym typeface="Calibri"/>
              </a:rPr>
              <a:t>The Last Day of Slavery. </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Assure them that they will have a number of opportunities to do this type of thinking in Units 2 and 3.</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answer the following:</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Context: birth through 17 year old, plantation: characters: Douglass, mother, Covey</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Conflict: between Covey and Douglas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Climbing step: Event 1- Douglass’s mother dies, Event 2: Douglass is forced to work harder as he gets older, Event 3: Douglass runs away because he is tired of being beaten.</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Climax: Douglass fights Covey and wins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Resolution: Douglass stands up to Covey</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Reflection: Douglass vows to never act or think like a slave again</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Theme: Just because you are born into a role does not mean you are destined to be in that role.</a:t>
            </a:r>
            <a:endParaRPr sz="1200" dirty="0">
              <a:solidFill>
                <a:schemeClr val="dk1"/>
              </a:solidFill>
              <a:latin typeface="Calibri"/>
              <a:ea typeface="Calibri"/>
              <a:cs typeface="Calibri"/>
              <a:sym typeface="Calibri"/>
            </a:endParaRPr>
          </a:p>
          <a:p>
            <a:pPr marL="9144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students are matching items on arc correctly.</a:t>
            </a:r>
            <a:endParaRPr sz="1200" dirty="0">
              <a:solidFill>
                <a:schemeClr val="dk1"/>
              </a:solidFill>
              <a:latin typeface="Calibri"/>
              <a:ea typeface="Calibri"/>
              <a:cs typeface="Calibri"/>
              <a:sym typeface="Calibri"/>
            </a:endParaRPr>
          </a:p>
        </p:txBody>
      </p:sp>
      <p:sp>
        <p:nvSpPr>
          <p:cNvPr id="231" name="Google Shape;231;g423c9b074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626519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42a8c0319b_0_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2-3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Closing and Assessment A: Fist to Five</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of simple routines like Fist to Five allows for total participation of students. It encourages reflection on specific learning targets and synthesis of current understandings about the narrative arc structure.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 students to use </a:t>
            </a:r>
            <a:r>
              <a:rPr lang="en" sz="1200" b="0" dirty="0">
                <a:solidFill>
                  <a:schemeClr val="dk1"/>
                </a:solidFill>
                <a:latin typeface="Calibri"/>
                <a:ea typeface="Calibri"/>
                <a:cs typeface="Calibri"/>
                <a:sym typeface="Calibri"/>
              </a:rPr>
              <a:t>the Fist to Five </a:t>
            </a:r>
            <a:r>
              <a:rPr lang="en" sz="1200" dirty="0">
                <a:solidFill>
                  <a:schemeClr val="dk1"/>
                </a:solidFill>
                <a:latin typeface="Calibri"/>
                <a:ea typeface="Calibri"/>
                <a:cs typeface="Calibri"/>
                <a:sym typeface="Calibri"/>
              </a:rPr>
              <a:t>checking for understanding technique to assess whether they have met the learning target:</a:t>
            </a:r>
            <a:r>
              <a:rPr lang="en-US" sz="120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 can identify key components of the narrative arc that summarize the story.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should base their answer on the number of correct narrative arc card matches they had.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Wait for students to display a fist to five.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a few students to provide evidence for the rating they gave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notice where the class is by saying something like: </a:t>
            </a:r>
            <a:r>
              <a:rPr lang="en" sz="1200" i="1" dirty="0">
                <a:solidFill>
                  <a:schemeClr val="dk1"/>
                </a:solidFill>
                <a:latin typeface="Calibri"/>
                <a:ea typeface="Calibri"/>
                <a:cs typeface="Calibri"/>
                <a:sym typeface="Calibri"/>
              </a:rPr>
              <a:t>“I notice most/some/a few students are meeting the learning target.”</a:t>
            </a: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numbers of fingers students are holding up as a form of assessment.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those with 3 fingers or less, consider reviewing some of the components on the arc for better understanding.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238" name="Google Shape;238;g42a8c0319b_0_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850973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42a8a99bde_0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and Assessment</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that they need to be reading their independent reading book each night for homework. </a:t>
            </a:r>
            <a:endParaRPr sz="1200" dirty="0">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46" name="Google Shape;246;g42a8a99bde_0_2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793120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ill 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53" name="Google Shape;253;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308904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Teacher Notes: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lesson mirrors Unit 1, Lesson 1, where students focused on the powerful content, language, images, and themes of </a:t>
            </a:r>
            <a:r>
              <a:rPr lang="en" sz="1200" i="1">
                <a:solidFill>
                  <a:schemeClr val="dk1"/>
                </a:solidFill>
                <a:latin typeface="Calibri"/>
                <a:ea typeface="Calibri"/>
                <a:cs typeface="Calibri"/>
                <a:sym typeface="Calibri"/>
              </a:rPr>
              <a:t>The People Could Fly. </a:t>
            </a:r>
            <a:r>
              <a:rPr lang="en" sz="1200">
                <a:solidFill>
                  <a:schemeClr val="dk1"/>
                </a:solidFill>
                <a:latin typeface="Calibri"/>
                <a:ea typeface="Calibri"/>
                <a:cs typeface="Calibri"/>
                <a:sym typeface="Calibri"/>
              </a:rPr>
              <a:t>The purpose of  this lesson is for students analyze </a:t>
            </a:r>
            <a:r>
              <a:rPr lang="en" sz="1200" i="1">
                <a:solidFill>
                  <a:schemeClr val="dk1"/>
                </a:solidFill>
                <a:latin typeface="Calibri"/>
                <a:ea typeface="Calibri"/>
                <a:cs typeface="Calibri"/>
                <a:sym typeface="Calibri"/>
              </a:rPr>
              <a:t>Frederick Douglass: The</a:t>
            </a:r>
            <a:r>
              <a:rPr lang="en" sz="1200">
                <a:solidFill>
                  <a:schemeClr val="dk1"/>
                </a:solidFill>
                <a:latin typeface="Calibri"/>
                <a:ea typeface="Calibri"/>
                <a:cs typeface="Calibri"/>
                <a:sym typeface="Calibri"/>
              </a:rPr>
              <a:t> </a:t>
            </a:r>
            <a:r>
              <a:rPr lang="en" sz="1200" i="1">
                <a:solidFill>
                  <a:schemeClr val="dk1"/>
                </a:solidFill>
                <a:latin typeface="Calibri"/>
                <a:ea typeface="Calibri"/>
                <a:cs typeface="Calibri"/>
                <a:sym typeface="Calibri"/>
              </a:rPr>
              <a:t>Last Day of Slavery</a:t>
            </a:r>
            <a:r>
              <a:rPr lang="en" sz="1200">
                <a:solidFill>
                  <a:schemeClr val="dk1"/>
                </a:solidFill>
                <a:latin typeface="Calibri"/>
                <a:ea typeface="Calibri"/>
                <a:cs typeface="Calibri"/>
                <a:sym typeface="Calibri"/>
              </a:rPr>
              <a:t> (a picture book) through the same lens</a:t>
            </a:r>
            <a:r>
              <a:rPr lang="en" sz="1200" i="1">
                <a:solidFill>
                  <a:schemeClr val="dk1"/>
                </a:solidFill>
                <a:latin typeface="Calibri"/>
                <a:ea typeface="Calibri"/>
                <a:cs typeface="Calibri"/>
                <a:sym typeface="Calibri"/>
              </a:rPr>
              <a:t>.</a:t>
            </a:r>
            <a:endParaRPr sz="1200" i="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Unit 3, students will use</a:t>
            </a:r>
            <a:r>
              <a:rPr lang="en" sz="1200" i="1">
                <a:solidFill>
                  <a:schemeClr val="dk1"/>
                </a:solidFill>
                <a:latin typeface="Calibri"/>
                <a:ea typeface="Calibri"/>
                <a:cs typeface="Calibri"/>
                <a:sym typeface="Calibri"/>
              </a:rPr>
              <a:t> The Last Day of Slavery </a:t>
            </a:r>
            <a:r>
              <a:rPr lang="en" sz="1200">
                <a:solidFill>
                  <a:schemeClr val="dk1"/>
                </a:solidFill>
                <a:latin typeface="Calibri"/>
                <a:ea typeface="Calibri"/>
                <a:cs typeface="Calibri"/>
                <a:sym typeface="Calibri"/>
              </a:rPr>
              <a:t>as a mentor text when they create their own picture books.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narrative arc is introduced to students through </a:t>
            </a:r>
            <a:r>
              <a:rPr lang="en" sz="1200" i="1">
                <a:solidFill>
                  <a:schemeClr val="dk1"/>
                </a:solidFill>
                <a:latin typeface="Calibri"/>
                <a:ea typeface="Calibri"/>
                <a:cs typeface="Calibri"/>
                <a:sym typeface="Calibri"/>
              </a:rPr>
              <a:t>The Last Day of Slavery</a:t>
            </a:r>
            <a:r>
              <a:rPr lang="en" sz="1200">
                <a:solidFill>
                  <a:schemeClr val="dk1"/>
                </a:solidFill>
                <a:latin typeface="Calibri"/>
                <a:ea typeface="Calibri"/>
                <a:cs typeface="Calibri"/>
                <a:sym typeface="Calibri"/>
              </a:rPr>
              <a:t>. Students are more likely to understand a new framework if they first apply it to a very accessible text. The arc is the journey the main character takes from the beginning to the end of a story or from conflict to resolution. Theme is also a part of the narrative arc, but that has been introduced in other contexts. This unit, like earlier work in the seventh grade, uses the word “theme” to refer to a thematic statement—an observation about an overarching idea.</a:t>
            </a:r>
            <a:endParaRPr sz="120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39" name="Google Shape;139;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211131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Frederick Douglass: The Last Day of Slavery</a:t>
            </a:r>
            <a:r>
              <a:rPr lang="en" sz="1200" dirty="0">
                <a:solidFill>
                  <a:schemeClr val="dk1"/>
                </a:solidFill>
                <a:latin typeface="Calibri"/>
                <a:ea typeface="Calibri"/>
                <a:cs typeface="Calibri"/>
                <a:sym typeface="Calibri"/>
              </a:rPr>
              <a:t> (book; one copy)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Narrative Arc anchor chart </a:t>
            </a:r>
            <a:r>
              <a:rPr lang="en" sz="1200" dirty="0">
                <a:solidFill>
                  <a:schemeClr val="dk1"/>
                </a:solidFill>
                <a:latin typeface="Calibri"/>
                <a:ea typeface="Calibri"/>
                <a:cs typeface="Calibri"/>
                <a:sym typeface="Calibri"/>
              </a:rPr>
              <a:t>(new; teacher-created; see student version in supporting materials as a model)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Narrative Arc anchor chart, student version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The Last Day of Slavery</a:t>
            </a:r>
            <a:r>
              <a:rPr lang="en" sz="1200" b="1" dirty="0">
                <a:solidFill>
                  <a:schemeClr val="dk1"/>
                </a:solidFill>
                <a:latin typeface="Calibri"/>
                <a:ea typeface="Calibri"/>
                <a:cs typeface="Calibri"/>
                <a:sym typeface="Calibri"/>
              </a:rPr>
              <a:t> matching cards </a:t>
            </a:r>
            <a:r>
              <a:rPr lang="en" sz="1200" dirty="0">
                <a:solidFill>
                  <a:schemeClr val="dk1"/>
                </a:solidFill>
                <a:latin typeface="Calibri"/>
                <a:ea typeface="Calibri"/>
                <a:cs typeface="Calibri"/>
                <a:sym typeface="Calibri"/>
              </a:rPr>
              <a:t>(one set per pair of students)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Equity sticks</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End of Unit 1 Assessment: Poetry Analysis </a:t>
            </a:r>
            <a:r>
              <a:rPr lang="en" sz="1200" dirty="0">
                <a:solidFill>
                  <a:schemeClr val="dk1"/>
                </a:solidFill>
                <a:latin typeface="Calibri"/>
                <a:ea typeface="Calibri"/>
                <a:cs typeface="Calibri"/>
                <a:sym typeface="Calibri"/>
              </a:rPr>
              <a:t>(from Unit 1, Lesson 15; returned this lesson with teacher feedback)</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Powerful Stories anchor chart </a:t>
            </a:r>
            <a:r>
              <a:rPr lang="en" sz="1200" dirty="0">
                <a:solidFill>
                  <a:schemeClr val="dk1"/>
                </a:solidFill>
                <a:latin typeface="Calibri"/>
                <a:ea typeface="Calibri"/>
                <a:cs typeface="Calibri"/>
                <a:sym typeface="Calibri"/>
              </a:rPr>
              <a:t>(begun in Unit 1 Lesson 1)</a:t>
            </a:r>
            <a:endParaRPr sz="1200" dirty="0">
              <a:solidFill>
                <a:schemeClr val="dk1"/>
              </a:solidFill>
              <a:latin typeface="Calibri"/>
              <a:ea typeface="Calibri"/>
              <a:cs typeface="Calibri"/>
              <a:sym typeface="Calibri"/>
            </a:endParaRPr>
          </a:p>
          <a:p>
            <a:pPr marL="457200" lvl="0" indent="0" algn="l" rtl="0">
              <a:lnSpc>
                <a:spcPct val="90000"/>
              </a:lnSpc>
              <a:spcBef>
                <a:spcPts val="80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Equity Sticks</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Turn and talk</a:t>
            </a:r>
            <a:endParaRPr sz="1200" dirty="0">
              <a:latin typeface="Calibri"/>
              <a:ea typeface="Calibri"/>
              <a:cs typeface="Calibri"/>
              <a:sym typeface="Calibri"/>
            </a:endParaRPr>
          </a:p>
        </p:txBody>
      </p:sp>
      <p:sp>
        <p:nvSpPr>
          <p:cNvPr id="146" name="Google Shape;146;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489157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the children’s book, </a:t>
            </a:r>
            <a:r>
              <a:rPr lang="en" sz="1200" i="1" dirty="0">
                <a:solidFill>
                  <a:schemeClr val="dk1"/>
                </a:solidFill>
                <a:latin typeface="Calibri"/>
                <a:ea typeface="Calibri"/>
                <a:cs typeface="Calibri"/>
                <a:sym typeface="Calibri"/>
              </a:rPr>
              <a:t>The Last Days of Slavery</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of Equity Sticks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Turn and Talk </a:t>
            </a:r>
            <a:endParaRPr sz="1200" dirty="0">
              <a:solidFill>
                <a:schemeClr val="dk1"/>
              </a:solidFill>
              <a:latin typeface="Calibri"/>
              <a:ea typeface="Calibri"/>
              <a:cs typeface="Calibri"/>
              <a:sym typeface="Calibri"/>
            </a:endParaRPr>
          </a:p>
        </p:txBody>
      </p:sp>
      <p:sp>
        <p:nvSpPr>
          <p:cNvPr id="152" name="Google Shape;152;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416622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159" name="Google Shape;159;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733038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or have the students take turns reading the bullets.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paying attention.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8" name="Google Shape;168;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728808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42a8c0319b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A. Opening: Review End of Unit 1 Assessment</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you have graded the </a:t>
            </a:r>
            <a:r>
              <a:rPr lang="en" sz="1200" b="1" dirty="0">
                <a:solidFill>
                  <a:schemeClr val="dk1"/>
                </a:solidFill>
                <a:latin typeface="Calibri"/>
                <a:ea typeface="Calibri"/>
                <a:cs typeface="Calibri"/>
                <a:sym typeface="Calibri"/>
              </a:rPr>
              <a:t>End of Unit 1 Assessment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End of Unit 1 Assessment: Poetry Analysis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Notice and name specific things that the class did well on this assessment.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students to thoroughly read through their assessments. They should notice which standards they mastered and which standards they still need to work 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common mistakes based on the needs of your class.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are going to have more opportunities to use language analysis skills on the </a:t>
            </a:r>
            <a:r>
              <a:rPr lang="en" sz="1200" i="1" dirty="0">
                <a:solidFill>
                  <a:schemeClr val="dk1"/>
                </a:solidFill>
                <a:latin typeface="Calibri"/>
                <a:ea typeface="Calibri"/>
                <a:cs typeface="Calibri"/>
                <a:sym typeface="Calibri"/>
              </a:rPr>
              <a:t>Narrative</a:t>
            </a: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as well as on other texts. They will have the opportunity to show mastery of word choice and figurative language standards on the </a:t>
            </a:r>
            <a:r>
              <a:rPr lang="en" sz="1200" b="1" dirty="0">
                <a:solidFill>
                  <a:schemeClr val="dk1"/>
                </a:solidFill>
                <a:latin typeface="Calibri"/>
                <a:ea typeface="Calibri"/>
                <a:cs typeface="Calibri"/>
                <a:sym typeface="Calibri"/>
              </a:rPr>
              <a:t>Mid-Unit 2 Assessment </a:t>
            </a:r>
            <a:r>
              <a:rPr lang="en" sz="1200" b="0" dirty="0">
                <a:solidFill>
                  <a:schemeClr val="dk1"/>
                </a:solidFill>
                <a:latin typeface="Calibri"/>
                <a:ea typeface="Calibri"/>
                <a:cs typeface="Calibri"/>
                <a:sym typeface="Calibri"/>
              </a:rPr>
              <a:t>Part 2 in </a:t>
            </a:r>
            <a:r>
              <a:rPr lang="en" sz="1200" dirty="0">
                <a:solidFill>
                  <a:schemeClr val="dk1"/>
                </a:solidFill>
                <a:latin typeface="Calibri"/>
                <a:ea typeface="Calibri"/>
                <a:cs typeface="Calibri"/>
                <a:sym typeface="Calibri"/>
              </a:rPr>
              <a:t>Lesson 11.</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reviewing assessment.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Answer questions students might have about own assessment.</a:t>
            </a:r>
            <a:endParaRPr sz="1200" dirty="0">
              <a:solidFill>
                <a:schemeClr val="dk1"/>
              </a:solidFill>
              <a:latin typeface="Calibri"/>
              <a:ea typeface="Calibri"/>
              <a:cs typeface="Calibri"/>
              <a:sym typeface="Calibri"/>
            </a:endParaRPr>
          </a:p>
        </p:txBody>
      </p:sp>
      <p:sp>
        <p:nvSpPr>
          <p:cNvPr id="176" name="Google Shape;176;g42a8c0319b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849772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41752bd527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3</a:t>
            </a:r>
            <a:r>
              <a:rPr lang="en-US" sz="1200" b="1" dirty="0">
                <a:solidFill>
                  <a:schemeClr val="dk1"/>
                </a:solidFill>
                <a:latin typeface="Calibri"/>
                <a:ea typeface="Calibri"/>
                <a:cs typeface="Calibri"/>
                <a:sym typeface="Calibri"/>
              </a:rPr>
              <a:t>-4</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Opening Part B: Reviewing Targets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Discussing and clarifying the language of learning targets helps build academic vocabulary.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Today students hear a picture book called </a:t>
            </a:r>
            <a:r>
              <a:rPr lang="en" sz="1200" i="1" dirty="0">
                <a:solidFill>
                  <a:schemeClr val="dk1"/>
                </a:solidFill>
                <a:latin typeface="Calibri"/>
                <a:ea typeface="Calibri"/>
                <a:cs typeface="Calibri"/>
                <a:sym typeface="Calibri"/>
              </a:rPr>
              <a:t>The Last Day of Slavery</a:t>
            </a:r>
            <a:r>
              <a:rPr lang="en" sz="1200" dirty="0">
                <a:solidFill>
                  <a:schemeClr val="dk1"/>
                </a:solidFill>
                <a:latin typeface="Calibri"/>
                <a:ea typeface="Calibri"/>
                <a:cs typeface="Calibri"/>
                <a:sym typeface="Calibri"/>
              </a:rPr>
              <a:t> read aloud. While you read, ask students to think about this question: “What gives stories their enduring power?”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Later in this lesson, students learn about the narrative arc.</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read them aloud.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asked similar questions about what makes a story powerful when they read </a:t>
            </a:r>
            <a:r>
              <a:rPr lang="en" sz="1200" i="1" dirty="0">
                <a:solidFill>
                  <a:schemeClr val="dk1"/>
                </a:solidFill>
                <a:latin typeface="Calibri"/>
                <a:ea typeface="Calibri"/>
                <a:cs typeface="Calibri"/>
                <a:sym typeface="Calibri"/>
              </a:rPr>
              <a:t>The People Could Fly</a:t>
            </a:r>
            <a:r>
              <a:rPr lang="en" sz="1200" dirty="0">
                <a:solidFill>
                  <a:schemeClr val="dk1"/>
                </a:solidFill>
                <a:latin typeface="Calibri"/>
                <a:ea typeface="Calibri"/>
                <a:cs typeface="Calibri"/>
                <a:sym typeface="Calibri"/>
              </a:rPr>
              <a:t> in Unit 1.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the </a:t>
            </a:r>
            <a:r>
              <a:rPr lang="en" sz="1200" b="1" dirty="0">
                <a:solidFill>
                  <a:schemeClr val="dk1"/>
                </a:solidFill>
                <a:latin typeface="Calibri"/>
                <a:ea typeface="Calibri"/>
                <a:cs typeface="Calibri"/>
                <a:sym typeface="Calibri"/>
              </a:rPr>
              <a:t>Powerful Stories anchor chart </a:t>
            </a:r>
            <a:r>
              <a:rPr lang="en" sz="1200" dirty="0">
                <a:solidFill>
                  <a:schemeClr val="dk1"/>
                </a:solidFill>
                <a:latin typeface="Calibri"/>
                <a:ea typeface="Calibri"/>
                <a:cs typeface="Calibri"/>
                <a:sym typeface="Calibri"/>
              </a:rPr>
              <a:t>to highlight the examples students found in </a:t>
            </a:r>
            <a:r>
              <a:rPr lang="en" sz="1200" i="1" dirty="0">
                <a:solidFill>
                  <a:schemeClr val="dk1"/>
                </a:solidFill>
                <a:latin typeface="Calibri"/>
                <a:ea typeface="Calibri"/>
                <a:cs typeface="Calibri"/>
                <a:sym typeface="Calibri"/>
              </a:rPr>
              <a:t>The People Could Fly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Today while you read, ask students to think about this question: </a:t>
            </a:r>
            <a:r>
              <a:rPr lang="en-US" sz="1200" dirty="0">
                <a:solidFill>
                  <a:schemeClr val="dk1"/>
                </a:solidFill>
                <a:latin typeface="Calibri"/>
                <a:ea typeface="Calibri"/>
                <a:cs typeface="Calibri"/>
                <a:sym typeface="Calibri"/>
              </a:rPr>
              <a:t>W</a:t>
            </a:r>
            <a:r>
              <a:rPr lang="en" sz="1200" dirty="0">
                <a:solidFill>
                  <a:schemeClr val="dk1"/>
                </a:solidFill>
                <a:latin typeface="Calibri"/>
                <a:ea typeface="Calibri"/>
                <a:cs typeface="Calibri"/>
                <a:sym typeface="Calibri"/>
              </a:rPr>
              <a:t>hat gives stories their enduring power?</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84" name="Google Shape;184;g41752bd527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498754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438d86852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20 - 25 minutes (this slide, 15-17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group/partner turn and talk</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 of 3</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Reading aloud </a:t>
            </a:r>
            <a:r>
              <a:rPr lang="en" sz="1200" b="1" i="1" dirty="0">
                <a:solidFill>
                  <a:schemeClr val="dk1"/>
                </a:solidFill>
                <a:latin typeface="Calibri"/>
                <a:ea typeface="Calibri"/>
                <a:cs typeface="Calibri"/>
                <a:sym typeface="Calibri"/>
              </a:rPr>
              <a:t>Frederick Douglass: The Last Day of Slavery</a:t>
            </a:r>
            <a:endParaRPr sz="1200" b="1" i="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Many students benefit from seeing questions posted on the board or via a document camera, but reveal questions one at a time to keep students focused on the question at hand.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picture book read-aloud builds familiarity with the narrative arc structure before students have to identify the narrative arc in excerpts of </a:t>
            </a:r>
            <a:r>
              <a:rPr lang="en" sz="1200" i="1" dirty="0">
                <a:solidFill>
                  <a:schemeClr val="dk1"/>
                </a:solidFill>
                <a:latin typeface="Calibri"/>
                <a:ea typeface="Calibri"/>
                <a:cs typeface="Calibri"/>
                <a:sym typeface="Calibri"/>
              </a:rPr>
              <a:t>Narrative of the Life of Frederick Douglass</a:t>
            </a:r>
            <a:r>
              <a:rPr lang="en-US" sz="1200" i="1"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lang="en"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SzPts val="1200"/>
              <a:buFont typeface="Calibri"/>
              <a:buAutoNum type="arabicPeriod"/>
            </a:pPr>
            <a:r>
              <a:rPr lang="en" sz="1200" dirty="0">
                <a:latin typeface="Calibri"/>
                <a:ea typeface="Calibri"/>
                <a:cs typeface="Calibri"/>
                <a:sym typeface="Calibri"/>
              </a:rPr>
              <a:t>Introduce </a:t>
            </a:r>
            <a:r>
              <a:rPr lang="en" sz="1200" b="0" i="1" dirty="0">
                <a:latin typeface="Calibri"/>
                <a:ea typeface="Calibri"/>
                <a:cs typeface="Calibri"/>
                <a:sym typeface="Calibri"/>
              </a:rPr>
              <a:t>Frederick Douglass:</a:t>
            </a:r>
            <a:r>
              <a:rPr lang="en" sz="1200" b="0" dirty="0">
                <a:latin typeface="Calibri"/>
                <a:ea typeface="Calibri"/>
                <a:cs typeface="Calibri"/>
                <a:sym typeface="Calibri"/>
              </a:rPr>
              <a:t> </a:t>
            </a:r>
            <a:r>
              <a:rPr lang="en" sz="1200" b="0" i="1" dirty="0">
                <a:latin typeface="Calibri"/>
                <a:ea typeface="Calibri"/>
                <a:cs typeface="Calibri"/>
                <a:sym typeface="Calibri"/>
              </a:rPr>
              <a:t>The Last Day of Slavery</a:t>
            </a:r>
            <a:r>
              <a:rPr lang="en" sz="1200" b="0" dirty="0">
                <a:latin typeface="Calibri"/>
                <a:ea typeface="Calibri"/>
                <a:cs typeface="Calibri"/>
                <a:sym typeface="Calibri"/>
              </a:rPr>
              <a:t> </a:t>
            </a:r>
            <a:r>
              <a:rPr lang="en" sz="1200" dirty="0">
                <a:latin typeface="Calibri"/>
                <a:ea typeface="Calibri"/>
                <a:cs typeface="Calibri"/>
                <a:sym typeface="Calibri"/>
              </a:rPr>
              <a:t>by showing the cover to students.</a:t>
            </a:r>
            <a:endParaRPr sz="1200" dirty="0">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Ask students to</a:t>
            </a:r>
            <a:r>
              <a:rPr lang="en" sz="1200" b="1" dirty="0">
                <a:latin typeface="Calibri"/>
                <a:ea typeface="Calibri"/>
                <a:cs typeface="Calibri"/>
                <a:sym typeface="Calibri"/>
              </a:rPr>
              <a:t> </a:t>
            </a:r>
            <a:r>
              <a:rPr lang="en" sz="1200" b="0" dirty="0">
                <a:latin typeface="Calibri"/>
                <a:ea typeface="Calibri"/>
                <a:cs typeface="Calibri"/>
                <a:sym typeface="Calibri"/>
              </a:rPr>
              <a:t>turn and talk</a:t>
            </a:r>
            <a:r>
              <a:rPr lang="en" sz="1200" dirty="0">
                <a:latin typeface="Calibri"/>
                <a:ea typeface="Calibri"/>
                <a:cs typeface="Calibri"/>
                <a:sym typeface="Calibri"/>
              </a:rPr>
              <a:t>: What do you predict this picture book will be about? Support your idea with evidence from the cover.</a:t>
            </a:r>
            <a:endParaRPr sz="1200" dirty="0">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Ask a few students to share. </a:t>
            </a:r>
            <a:endParaRPr sz="1200" dirty="0">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Explain to students that as you read the picture book aloud, you want them to hold that first question in their minds: What gives stories their enduring power?</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Read </a:t>
            </a:r>
            <a:r>
              <a:rPr lang="en" sz="1200" i="1" dirty="0">
                <a:solidFill>
                  <a:schemeClr val="dk1"/>
                </a:solidFill>
                <a:latin typeface="Calibri"/>
                <a:ea typeface="Calibri"/>
                <a:cs typeface="Calibri"/>
                <a:sym typeface="Calibri"/>
              </a:rPr>
              <a:t>The Last Day of Slavery </a:t>
            </a:r>
            <a:r>
              <a:rPr lang="en" sz="1200" dirty="0">
                <a:solidFill>
                  <a:schemeClr val="dk1"/>
                </a:solidFill>
                <a:latin typeface="Calibri"/>
                <a:ea typeface="Calibri"/>
                <a:cs typeface="Calibri"/>
                <a:sym typeface="Calibri"/>
              </a:rPr>
              <a:t>out loud to your class, slowly and with expression.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next slide when you’ve reached the page number for the questions.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t>
            </a:r>
            <a:r>
              <a:rPr lang="en" sz="1200" b="0" dirty="0">
                <a:solidFill>
                  <a:schemeClr val="dk1"/>
                </a:solidFill>
                <a:latin typeface="Calibri"/>
                <a:ea typeface="Calibri"/>
                <a:cs typeface="Calibri"/>
                <a:sym typeface="Calibri"/>
              </a:rPr>
              <a:t>“I see Frederick Douglass’s name and the word </a:t>
            </a:r>
            <a:r>
              <a:rPr lang="en" sz="1200" b="0" i="1" dirty="0">
                <a:solidFill>
                  <a:schemeClr val="dk1"/>
                </a:solidFill>
                <a:latin typeface="Calibri"/>
                <a:ea typeface="Calibri"/>
                <a:cs typeface="Calibri"/>
                <a:sym typeface="Calibri"/>
              </a:rPr>
              <a:t>slavery</a:t>
            </a:r>
            <a:r>
              <a:rPr lang="en" sz="1200" b="0" dirty="0">
                <a:solidFill>
                  <a:schemeClr val="dk1"/>
                </a:solidFill>
                <a:latin typeface="Calibri"/>
                <a:ea typeface="Calibri"/>
                <a:cs typeface="Calibri"/>
                <a:sym typeface="Calibri"/>
              </a:rPr>
              <a:t>. I know Douglass was a slave, so this must be about his life,” or “I see a young boy in the woods, which could be Douglass, so this must be about his last day as a slave.”</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92" name="Google Shape;192;g438d86852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814884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6596529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384800" y="1369225"/>
            <a:ext cx="8130600" cy="32634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800"/>
              <a:t>In this unit, students closely read three extended excerpts from </a:t>
            </a:r>
            <a:r>
              <a:rPr lang="en" sz="1800" i="1"/>
              <a:t>Narrative of the Life of Frederick Douglass</a:t>
            </a:r>
            <a:r>
              <a:rPr lang="en" sz="1800"/>
              <a:t>. This is a complex text, so doing multiple reads, with teacher guidance, is built in all along the way. </a:t>
            </a:r>
            <a:endParaRPr sz="1800"/>
          </a:p>
          <a:p>
            <a:pPr marL="342900" lvl="0" indent="0" algn="l" rtl="0">
              <a:spcBef>
                <a:spcPts val="800"/>
              </a:spcBef>
              <a:spcAft>
                <a:spcPts val="0"/>
              </a:spcAft>
              <a:buClr>
                <a:schemeClr val="dk1"/>
              </a:buClr>
              <a:buSzPts val="1100"/>
              <a:buFont typeface="Arial"/>
              <a:buNone/>
            </a:pPr>
            <a:endParaRPr sz="1800"/>
          </a:p>
          <a:p>
            <a:pPr marL="0" lvl="0" indent="0" algn="l" rtl="0">
              <a:spcBef>
                <a:spcPts val="800"/>
              </a:spcBef>
              <a:spcAft>
                <a:spcPts val="800"/>
              </a:spcAft>
              <a:buClr>
                <a:schemeClr val="dk1"/>
              </a:buClr>
              <a:buSzPts val="1100"/>
              <a:buFont typeface="Arial"/>
              <a:buNone/>
            </a:pPr>
            <a:r>
              <a:rPr lang="en" sz="1800"/>
              <a:t>At the end of the unit, students write an on-demand extended essay about how Douglass conveys his purpose in the </a:t>
            </a:r>
            <a:r>
              <a:rPr lang="en" sz="1800" i="1"/>
              <a:t>Narrative </a:t>
            </a:r>
            <a:r>
              <a:rPr lang="en" sz="1800"/>
              <a:t> and distinguishes his position from that of those who defend slavery. This essay is similar to the essays in earlier modules, with several days devoted to rereading, analyzing textual evidence, and planning the essay.</a:t>
            </a: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3" name="Google Shape;203;p34"/>
          <p:cNvSpPr txBox="1"/>
          <p:nvPr/>
        </p:nvSpPr>
        <p:spPr>
          <a:xfrm>
            <a:off x="430565" y="291896"/>
            <a:ext cx="7461000" cy="585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dirty="0">
                <a:latin typeface="Century Gothic"/>
                <a:ea typeface="Century Gothic"/>
                <a:cs typeface="Century Gothic"/>
                <a:sym typeface="Century Gothic"/>
              </a:rPr>
              <a:t>Let’s turn and talk about the book</a:t>
            </a:r>
            <a:endParaRPr sz="3000" b="1"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2400" dirty="0">
              <a:latin typeface="Century Gothic"/>
              <a:ea typeface="Century Gothic"/>
              <a:cs typeface="Century Gothic"/>
              <a:sym typeface="Century Gothic"/>
            </a:endParaRPr>
          </a:p>
        </p:txBody>
      </p:sp>
      <p:sp>
        <p:nvSpPr>
          <p:cNvPr id="204" name="Google Shape;204;p34"/>
          <p:cNvSpPr txBox="1"/>
          <p:nvPr/>
        </p:nvSpPr>
        <p:spPr>
          <a:xfrm>
            <a:off x="430565" y="1106211"/>
            <a:ext cx="7461000" cy="3610685"/>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Your teacher will read </a:t>
            </a:r>
            <a:r>
              <a:rPr lang="en" sz="1800" i="1" dirty="0">
                <a:latin typeface="Century Gothic"/>
                <a:ea typeface="Century Gothic"/>
                <a:cs typeface="Century Gothic"/>
                <a:sym typeface="Century Gothic"/>
              </a:rPr>
              <a:t>The Last Day of Slavery </a:t>
            </a:r>
            <a:r>
              <a:rPr lang="en" sz="1800" dirty="0">
                <a:latin typeface="Century Gothic"/>
                <a:ea typeface="Century Gothic"/>
                <a:cs typeface="Century Gothic"/>
                <a:sym typeface="Century Gothic"/>
              </a:rPr>
              <a:t> aloud.</a:t>
            </a: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Along the way, your teacher will pause a few times for you to turn and talk with a partner.</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 </a:t>
            </a:r>
            <a:r>
              <a:rPr lang="en" sz="1800" b="1" i="1" dirty="0">
                <a:latin typeface="Century Gothic"/>
                <a:ea typeface="Century Gothic"/>
                <a:cs typeface="Century Gothic"/>
                <a:sym typeface="Century Gothic"/>
              </a:rPr>
              <a:t>Page 13</a:t>
            </a:r>
            <a:r>
              <a:rPr lang="en" sz="1800" dirty="0">
                <a:latin typeface="Century Gothic"/>
                <a:ea typeface="Century Gothic"/>
                <a:cs typeface="Century Gothic"/>
                <a:sym typeface="Century Gothic"/>
              </a:rPr>
              <a:t>: What powerful language did the author use on this page? What words pull you?</a:t>
            </a:r>
            <a:endParaRPr sz="1800" dirty="0">
              <a:latin typeface="Century Gothic"/>
              <a:ea typeface="Century Gothic"/>
              <a:cs typeface="Century Gothic"/>
              <a:sym typeface="Century Gothic"/>
            </a:endParaRPr>
          </a:p>
          <a:p>
            <a:pPr marL="45720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 </a:t>
            </a:r>
            <a:r>
              <a:rPr lang="en" sz="1800" b="1" i="1" dirty="0">
                <a:latin typeface="Century Gothic"/>
                <a:ea typeface="Century Gothic"/>
                <a:cs typeface="Century Gothic"/>
                <a:sym typeface="Century Gothic"/>
              </a:rPr>
              <a:t>Page 17</a:t>
            </a:r>
            <a:r>
              <a:rPr lang="en" sz="1800" dirty="0">
                <a:latin typeface="Century Gothic"/>
                <a:ea typeface="Century Gothic"/>
                <a:cs typeface="Century Gothic"/>
                <a:sym typeface="Century Gothic"/>
              </a:rPr>
              <a:t>: </a:t>
            </a:r>
            <a:r>
              <a:rPr lang="en" sz="1800" dirty="0">
                <a:solidFill>
                  <a:schemeClr val="dk1"/>
                </a:solidFill>
                <a:latin typeface="Century Gothic"/>
                <a:ea typeface="Century Gothic"/>
                <a:cs typeface="Century Gothic"/>
                <a:sym typeface="Century Gothic"/>
              </a:rPr>
              <a:t>What powerful language did the author use on this page? What words pull you?</a:t>
            </a:r>
            <a:endParaRPr sz="1800" dirty="0">
              <a:solidFill>
                <a:schemeClr val="dk1"/>
              </a:solidFill>
              <a:latin typeface="Century Gothic"/>
              <a:ea typeface="Century Gothic"/>
              <a:cs typeface="Century Gothic"/>
              <a:sym typeface="Century Gothic"/>
            </a:endParaRPr>
          </a:p>
          <a:p>
            <a:pPr marL="91440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 </a:t>
            </a:r>
            <a:r>
              <a:rPr lang="en" sz="1800" b="1" i="1" dirty="0">
                <a:latin typeface="Century Gothic"/>
                <a:ea typeface="Century Gothic"/>
                <a:cs typeface="Century Gothic"/>
                <a:sym typeface="Century Gothic"/>
              </a:rPr>
              <a:t>Page 22</a:t>
            </a:r>
            <a:r>
              <a:rPr lang="en" sz="1800" dirty="0">
                <a:latin typeface="Century Gothic"/>
                <a:ea typeface="Century Gothic"/>
                <a:cs typeface="Century Gothic"/>
                <a:sym typeface="Century Gothic"/>
              </a:rPr>
              <a:t> : What is powerful about this image? What parts of the image pull you?</a:t>
            </a:r>
            <a:endParaRPr sz="1800" dirty="0">
              <a:latin typeface="Century Gothic"/>
              <a:ea typeface="Century Gothic"/>
              <a:cs typeface="Century Gothic"/>
              <a:sym typeface="Century Gothic"/>
            </a:endParaRPr>
          </a:p>
        </p:txBody>
      </p:sp>
      <p:pic>
        <p:nvPicPr>
          <p:cNvPr id="205" name="Google Shape;205;p34"/>
          <p:cNvPicPr preferRelativeResize="0"/>
          <p:nvPr/>
        </p:nvPicPr>
        <p:blipFill>
          <a:blip r:embed="rId3">
            <a:alphaModFix/>
          </a:blip>
          <a:stretch>
            <a:fillRect/>
          </a:stretch>
        </p:blipFill>
        <p:spPr>
          <a:xfrm>
            <a:off x="8463774" y="4404730"/>
            <a:ext cx="527059" cy="531077"/>
          </a:xfrm>
          <a:prstGeom prst="rect">
            <a:avLst/>
          </a:prstGeom>
          <a:noFill/>
          <a:ln>
            <a:noFill/>
          </a:ln>
        </p:spPr>
      </p:pic>
      <p:pic>
        <p:nvPicPr>
          <p:cNvPr id="6" name="Google Shape;173;p30"/>
          <p:cNvPicPr preferRelativeResize="0"/>
          <p:nvPr/>
        </p:nvPicPr>
        <p:blipFill>
          <a:blip r:embed="rId4">
            <a:alphaModFix/>
          </a:blip>
          <a:stretch>
            <a:fillRect/>
          </a:stretch>
        </p:blipFill>
        <p:spPr>
          <a:xfrm>
            <a:off x="8131629" y="62582"/>
            <a:ext cx="923144" cy="104362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1" name="Google Shape;211;p35"/>
          <p:cNvSpPr txBox="1"/>
          <p:nvPr/>
        </p:nvSpPr>
        <p:spPr>
          <a:xfrm>
            <a:off x="323384" y="279350"/>
            <a:ext cx="7328115" cy="75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dirty="0">
                <a:latin typeface="Century Gothic"/>
                <a:ea typeface="Century Gothic"/>
                <a:cs typeface="Century Gothic"/>
                <a:sym typeface="Century Gothic"/>
              </a:rPr>
              <a:t>Let’s talk about the entire book</a:t>
            </a:r>
            <a:endParaRPr sz="2400" dirty="0">
              <a:latin typeface="Century Gothic"/>
              <a:ea typeface="Century Gothic"/>
              <a:cs typeface="Century Gothic"/>
              <a:sym typeface="Century Gothic"/>
            </a:endParaRPr>
          </a:p>
        </p:txBody>
      </p:sp>
      <p:sp>
        <p:nvSpPr>
          <p:cNvPr id="212" name="Google Shape;212;p35"/>
          <p:cNvSpPr txBox="1"/>
          <p:nvPr/>
        </p:nvSpPr>
        <p:spPr>
          <a:xfrm>
            <a:off x="572775" y="1036400"/>
            <a:ext cx="7461000" cy="377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i="1" dirty="0">
                <a:latin typeface="Century Gothic"/>
                <a:ea typeface="Century Gothic"/>
                <a:cs typeface="Century Gothic"/>
                <a:sym typeface="Century Gothic"/>
              </a:rPr>
              <a:t>Now that you’ve heard the whole book, think about:</a:t>
            </a:r>
            <a:endParaRPr sz="1800" b="1" i="1"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Why is the content of this story powerful?</a:t>
            </a:r>
          </a:p>
          <a:p>
            <a:pPr marL="457200" lvl="0" indent="-342900" algn="l" rtl="0">
              <a:spcBef>
                <a:spcPts val="0"/>
              </a:spcBef>
              <a:spcAft>
                <a:spcPts val="0"/>
              </a:spcAft>
              <a:buSzPts val="1800"/>
              <a:buFont typeface="Century Gothic"/>
              <a:buAutoNum type="arabicPeriod"/>
            </a:pPr>
            <a:endParaRPr lang="en"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Why is it important to the story?</a:t>
            </a:r>
          </a:p>
          <a:p>
            <a:pPr marL="457200" lvl="0" indent="-342900" algn="l" rtl="0">
              <a:spcBef>
                <a:spcPts val="0"/>
              </a:spcBef>
              <a:spcAft>
                <a:spcPts val="0"/>
              </a:spcAft>
              <a:buSzPts val="1800"/>
              <a:buFont typeface="Century Gothic"/>
              <a:buAutoNum type="arabicPeriod"/>
            </a:pPr>
            <a:endParaRPr lang="en"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What is the theme of this book?</a:t>
            </a:r>
            <a:endParaRPr sz="1800" dirty="0">
              <a:latin typeface="Century Gothic"/>
              <a:ea typeface="Century Gothic"/>
              <a:cs typeface="Century Gothic"/>
              <a:sym typeface="Century Gothic"/>
            </a:endParaRPr>
          </a:p>
          <a:p>
            <a:pPr marL="457200" lvl="0" indent="0" algn="l" rtl="0">
              <a:spcBef>
                <a:spcPts val="0"/>
              </a:spcBef>
              <a:spcAft>
                <a:spcPts val="0"/>
              </a:spcAft>
              <a:buNone/>
            </a:pPr>
            <a:endParaRPr sz="2400" dirty="0">
              <a:latin typeface="Century Gothic"/>
              <a:ea typeface="Century Gothic"/>
              <a:cs typeface="Century Gothic"/>
              <a:sym typeface="Century Gothic"/>
            </a:endParaRPr>
          </a:p>
        </p:txBody>
      </p:sp>
      <p:pic>
        <p:nvPicPr>
          <p:cNvPr id="6" name="Google Shape;205;p34"/>
          <p:cNvPicPr preferRelativeResize="0"/>
          <p:nvPr/>
        </p:nvPicPr>
        <p:blipFill>
          <a:blip r:embed="rId3">
            <a:alphaModFix/>
          </a:blip>
          <a:stretch>
            <a:fillRect/>
          </a:stretch>
        </p:blipFill>
        <p:spPr>
          <a:xfrm>
            <a:off x="8463774" y="4404730"/>
            <a:ext cx="527059" cy="531077"/>
          </a:xfrm>
          <a:prstGeom prst="rect">
            <a:avLst/>
          </a:prstGeom>
          <a:noFill/>
          <a:ln>
            <a:noFill/>
          </a:ln>
        </p:spPr>
      </p:pic>
      <p:pic>
        <p:nvPicPr>
          <p:cNvPr id="7" name="Google Shape;173;p30"/>
          <p:cNvPicPr preferRelativeResize="0"/>
          <p:nvPr/>
        </p:nvPicPr>
        <p:blipFill>
          <a:blip r:embed="rId4">
            <a:alphaModFix/>
          </a:blip>
          <a:stretch>
            <a:fillRect/>
          </a:stretch>
        </p:blipFill>
        <p:spPr>
          <a:xfrm>
            <a:off x="8131629" y="62582"/>
            <a:ext cx="923144" cy="104362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9" name="Google Shape;219;p36"/>
          <p:cNvSpPr txBox="1"/>
          <p:nvPr/>
        </p:nvSpPr>
        <p:spPr>
          <a:xfrm>
            <a:off x="280038" y="115163"/>
            <a:ext cx="7461000" cy="70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dirty="0">
                <a:latin typeface="Century Gothic"/>
                <a:ea typeface="Century Gothic"/>
                <a:cs typeface="Century Gothic"/>
                <a:sym typeface="Century Gothic"/>
              </a:rPr>
              <a:t>Let’s learn about the Narrative Arc</a:t>
            </a:r>
            <a:endParaRPr sz="30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2400" b="1" dirty="0">
              <a:latin typeface="Century Gothic"/>
              <a:ea typeface="Century Gothic"/>
              <a:cs typeface="Century Gothic"/>
              <a:sym typeface="Century Gothic"/>
            </a:endParaRPr>
          </a:p>
        </p:txBody>
      </p:sp>
      <p:sp>
        <p:nvSpPr>
          <p:cNvPr id="220" name="Google Shape;220;p36"/>
          <p:cNvSpPr txBox="1"/>
          <p:nvPr/>
        </p:nvSpPr>
        <p:spPr>
          <a:xfrm>
            <a:off x="369588" y="3178575"/>
            <a:ext cx="7281900" cy="2972400"/>
          </a:xfrm>
          <a:prstGeom prst="rect">
            <a:avLst/>
          </a:prstGeom>
          <a:noFill/>
          <a:ln>
            <a:noFill/>
          </a:ln>
        </p:spPr>
        <p:txBody>
          <a:bodyPr spcFirstLastPara="1" wrap="square" lIns="91425" tIns="91425" rIns="91425" bIns="91425" anchor="ctr" anchorCtr="0">
            <a:noAutofit/>
          </a:bodyPr>
          <a:lstStyle/>
          <a:p>
            <a:pPr marL="457200" lvl="0" indent="-342900" algn="l" rtl="0">
              <a:spcBef>
                <a:spcPts val="0"/>
              </a:spcBef>
              <a:spcAft>
                <a:spcPts val="0"/>
              </a:spcAft>
              <a:buClr>
                <a:schemeClr val="dk1"/>
              </a:buClr>
              <a:buSzPts val="1800"/>
              <a:buFont typeface="Century Gothic"/>
              <a:buAutoNum type="arabicPeriod"/>
            </a:pPr>
            <a:endParaRPr sz="1800">
              <a:solidFill>
                <a:schemeClr val="dk1"/>
              </a:solidFill>
              <a:latin typeface="Century Gothic"/>
              <a:ea typeface="Century Gothic"/>
              <a:cs typeface="Century Gothic"/>
              <a:sym typeface="Century Gothic"/>
            </a:endParaRPr>
          </a:p>
        </p:txBody>
      </p:sp>
      <p:pic>
        <p:nvPicPr>
          <p:cNvPr id="221" name="Google Shape;221;p36"/>
          <p:cNvPicPr preferRelativeResize="0"/>
          <p:nvPr/>
        </p:nvPicPr>
        <p:blipFill rotWithShape="1">
          <a:blip r:embed="rId3">
            <a:alphaModFix/>
          </a:blip>
          <a:srcRect t="8376"/>
          <a:stretch/>
        </p:blipFill>
        <p:spPr>
          <a:xfrm>
            <a:off x="1073650" y="836340"/>
            <a:ext cx="6376400" cy="3820085"/>
          </a:xfrm>
          <a:prstGeom prst="rect">
            <a:avLst/>
          </a:prstGeom>
          <a:noFill/>
          <a:ln>
            <a:noFill/>
          </a:ln>
        </p:spPr>
      </p:pic>
      <p:sp>
        <p:nvSpPr>
          <p:cNvPr id="222" name="Google Shape;222;p36"/>
          <p:cNvSpPr txBox="1"/>
          <p:nvPr/>
        </p:nvSpPr>
        <p:spPr>
          <a:xfrm>
            <a:off x="1227775" y="3752625"/>
            <a:ext cx="1155900" cy="70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latin typeface="Century Gothic"/>
                <a:ea typeface="Century Gothic"/>
                <a:cs typeface="Century Gothic"/>
                <a:sym typeface="Century Gothic"/>
              </a:rPr>
              <a:t>Setting; time in Douglass’ life, place and characters</a:t>
            </a:r>
            <a:endParaRPr sz="900">
              <a:latin typeface="Century Gothic"/>
              <a:ea typeface="Century Gothic"/>
              <a:cs typeface="Century Gothic"/>
              <a:sym typeface="Century Gothic"/>
            </a:endParaRPr>
          </a:p>
        </p:txBody>
      </p:sp>
      <p:sp>
        <p:nvSpPr>
          <p:cNvPr id="223" name="Google Shape;223;p36"/>
          <p:cNvSpPr txBox="1"/>
          <p:nvPr/>
        </p:nvSpPr>
        <p:spPr>
          <a:xfrm>
            <a:off x="3343050" y="4080225"/>
            <a:ext cx="1352400" cy="576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latin typeface="Century Gothic"/>
                <a:ea typeface="Century Gothic"/>
                <a:cs typeface="Century Gothic"/>
                <a:sym typeface="Century Gothic"/>
              </a:rPr>
              <a:t>Who the conflict is between</a:t>
            </a:r>
            <a:endParaRPr sz="1100">
              <a:latin typeface="Century Gothic"/>
              <a:ea typeface="Century Gothic"/>
              <a:cs typeface="Century Gothic"/>
              <a:sym typeface="Century Gothic"/>
            </a:endParaRPr>
          </a:p>
        </p:txBody>
      </p:sp>
      <p:sp>
        <p:nvSpPr>
          <p:cNvPr id="224" name="Google Shape;224;p36"/>
          <p:cNvSpPr txBox="1"/>
          <p:nvPr/>
        </p:nvSpPr>
        <p:spPr>
          <a:xfrm>
            <a:off x="3343050" y="2476550"/>
            <a:ext cx="1506300" cy="70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Three key events</a:t>
            </a:r>
            <a:endParaRPr>
              <a:latin typeface="Century Gothic"/>
              <a:ea typeface="Century Gothic"/>
              <a:cs typeface="Century Gothic"/>
              <a:sym typeface="Century Gothic"/>
            </a:endParaRPr>
          </a:p>
        </p:txBody>
      </p:sp>
      <p:sp>
        <p:nvSpPr>
          <p:cNvPr id="225" name="Google Shape;225;p36"/>
          <p:cNvSpPr txBox="1"/>
          <p:nvPr/>
        </p:nvSpPr>
        <p:spPr>
          <a:xfrm>
            <a:off x="4980800" y="1036400"/>
            <a:ext cx="716100" cy="100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latin typeface="Century Gothic"/>
                <a:ea typeface="Century Gothic"/>
                <a:cs typeface="Century Gothic"/>
                <a:sym typeface="Century Gothic"/>
              </a:rPr>
              <a:t>The turning point</a:t>
            </a:r>
            <a:endParaRPr sz="1000">
              <a:latin typeface="Century Gothic"/>
              <a:ea typeface="Century Gothic"/>
              <a:cs typeface="Century Gothic"/>
              <a:sym typeface="Century Gothic"/>
            </a:endParaRPr>
          </a:p>
        </p:txBody>
      </p:sp>
      <p:sp>
        <p:nvSpPr>
          <p:cNvPr id="226" name="Google Shape;226;p36"/>
          <p:cNvSpPr txBox="1"/>
          <p:nvPr/>
        </p:nvSpPr>
        <p:spPr>
          <a:xfrm>
            <a:off x="5542875" y="1866375"/>
            <a:ext cx="1618200" cy="576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dirty="0">
                <a:latin typeface="Century Gothic"/>
                <a:ea typeface="Century Gothic"/>
                <a:cs typeface="Century Gothic"/>
                <a:sym typeface="Century Gothic"/>
              </a:rPr>
              <a:t>Conclusion:</a:t>
            </a:r>
            <a:r>
              <a:rPr lang="en-US" sz="1000" dirty="0">
                <a:latin typeface="Century Gothic"/>
                <a:ea typeface="Century Gothic"/>
                <a:cs typeface="Century Gothic"/>
                <a:sym typeface="Century Gothic"/>
              </a:rPr>
              <a:t> </a:t>
            </a:r>
            <a:r>
              <a:rPr lang="en" sz="1000" dirty="0">
                <a:latin typeface="Century Gothic"/>
                <a:ea typeface="Century Gothic"/>
                <a:cs typeface="Century Gothic"/>
                <a:sym typeface="Century Gothic"/>
              </a:rPr>
              <a:t>The way Douglass overcomes the obstacles</a:t>
            </a:r>
            <a:endParaRPr sz="1000" dirty="0">
              <a:latin typeface="Century Gothic"/>
              <a:ea typeface="Century Gothic"/>
              <a:cs typeface="Century Gothic"/>
              <a:sym typeface="Century Gothic"/>
            </a:endParaRPr>
          </a:p>
        </p:txBody>
      </p:sp>
      <p:sp>
        <p:nvSpPr>
          <p:cNvPr id="227" name="Google Shape;227;p36"/>
          <p:cNvSpPr txBox="1"/>
          <p:nvPr/>
        </p:nvSpPr>
        <p:spPr>
          <a:xfrm>
            <a:off x="6005175" y="2828000"/>
            <a:ext cx="1352400" cy="70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latin typeface="Century Gothic"/>
                <a:ea typeface="Century Gothic"/>
                <a:cs typeface="Century Gothic"/>
                <a:sym typeface="Century Gothic"/>
              </a:rPr>
              <a:t>How Douglass changes because of the obstacles he overcomes</a:t>
            </a:r>
            <a:endParaRPr sz="1000">
              <a:latin typeface="Century Gothic"/>
              <a:ea typeface="Century Gothic"/>
              <a:cs typeface="Century Gothic"/>
              <a:sym typeface="Century Gothic"/>
            </a:endParaRPr>
          </a:p>
        </p:txBody>
      </p:sp>
      <p:sp>
        <p:nvSpPr>
          <p:cNvPr id="228" name="Google Shape;228;p36"/>
          <p:cNvSpPr txBox="1"/>
          <p:nvPr/>
        </p:nvSpPr>
        <p:spPr>
          <a:xfrm>
            <a:off x="5542875" y="3915325"/>
            <a:ext cx="1155900" cy="87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Century Gothic"/>
                <a:ea typeface="Century Gothic"/>
                <a:cs typeface="Century Gothic"/>
                <a:sym typeface="Century Gothic"/>
              </a:rPr>
              <a:t>Central message of the story</a:t>
            </a:r>
            <a:endParaRPr dirty="0">
              <a:latin typeface="Century Gothic"/>
              <a:ea typeface="Century Gothic"/>
              <a:cs typeface="Century Gothic"/>
              <a:sym typeface="Century Gothic"/>
            </a:endParaRPr>
          </a:p>
        </p:txBody>
      </p:sp>
      <p:pic>
        <p:nvPicPr>
          <p:cNvPr id="13" name="Google Shape;173;p30"/>
          <p:cNvPicPr preferRelativeResize="0"/>
          <p:nvPr/>
        </p:nvPicPr>
        <p:blipFill>
          <a:blip r:embed="rId4">
            <a:alphaModFix/>
          </a:blip>
          <a:stretch>
            <a:fillRect/>
          </a:stretch>
        </p:blipFill>
        <p:spPr>
          <a:xfrm>
            <a:off x="8131629" y="62582"/>
            <a:ext cx="923144" cy="104362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37"/>
          <p:cNvSpPr txBox="1">
            <a:spLocks noGrp="1"/>
          </p:cNvSpPr>
          <p:nvPr>
            <p:ph type="title"/>
          </p:nvPr>
        </p:nvSpPr>
        <p:spPr>
          <a:xfrm>
            <a:off x="378607" y="158756"/>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match events to the narrative arc</a:t>
            </a:r>
            <a:endParaRPr sz="2800" dirty="0">
              <a:sym typeface="Century Gothic"/>
            </a:endParaRPr>
          </a:p>
        </p:txBody>
      </p:sp>
      <p:graphicFrame>
        <p:nvGraphicFramePr>
          <p:cNvPr id="235" name="Google Shape;235;p37"/>
          <p:cNvGraphicFramePr/>
          <p:nvPr>
            <p:extLst>
              <p:ext uri="{D42A27DB-BD31-4B8C-83A1-F6EECF244321}">
                <p14:modId xmlns:p14="http://schemas.microsoft.com/office/powerpoint/2010/main" val="3613081003"/>
              </p:ext>
            </p:extLst>
          </p:nvPr>
        </p:nvGraphicFramePr>
        <p:xfrm>
          <a:off x="548025" y="920675"/>
          <a:ext cx="7181850" cy="3676398"/>
        </p:xfrm>
        <a:graphic>
          <a:graphicData uri="http://schemas.openxmlformats.org/drawingml/2006/table">
            <a:tbl>
              <a:tblPr>
                <a:noFill/>
                <a:tableStyleId>{A30764F7-C9BC-4AAA-A8E4-87026EE92841}</a:tableStyleId>
              </a:tblPr>
              <a:tblGrid>
                <a:gridCol w="3590925">
                  <a:extLst>
                    <a:ext uri="{9D8B030D-6E8A-4147-A177-3AD203B41FA5}">
                      <a16:colId xmlns:a16="http://schemas.microsoft.com/office/drawing/2014/main" val="20000"/>
                    </a:ext>
                  </a:extLst>
                </a:gridCol>
                <a:gridCol w="3590925">
                  <a:extLst>
                    <a:ext uri="{9D8B030D-6E8A-4147-A177-3AD203B41FA5}">
                      <a16:colId xmlns:a16="http://schemas.microsoft.com/office/drawing/2014/main" val="20001"/>
                    </a:ext>
                  </a:extLst>
                </a:gridCol>
              </a:tblGrid>
              <a:tr h="971550">
                <a:tc>
                  <a:txBody>
                    <a:bodyPr/>
                    <a:lstStyle/>
                    <a:p>
                      <a:pPr marL="88900" marR="88900" lvl="0" indent="0" algn="l" rtl="0">
                        <a:lnSpc>
                          <a:spcPct val="115000"/>
                        </a:lnSpc>
                        <a:spcBef>
                          <a:spcPts val="0"/>
                        </a:spcBef>
                        <a:spcAft>
                          <a:spcPts val="0"/>
                        </a:spcAft>
                        <a:buNone/>
                      </a:pPr>
                      <a:r>
                        <a:rPr lang="en" dirty="0">
                          <a:latin typeface="Century Gothic" panose="020B0502020202020204" pitchFamily="34" charset="0"/>
                        </a:rPr>
                        <a:t>Time: birth through 17 years old</a:t>
                      </a:r>
                      <a:endParaRPr dirty="0">
                        <a:latin typeface="Century Gothic" panose="020B0502020202020204" pitchFamily="34" charset="0"/>
                      </a:endParaRPr>
                    </a:p>
                    <a:p>
                      <a:pPr marL="88900" marR="88900" lvl="0" indent="0" algn="l" rtl="0">
                        <a:lnSpc>
                          <a:spcPct val="115000"/>
                        </a:lnSpc>
                        <a:spcBef>
                          <a:spcPts val="0"/>
                        </a:spcBef>
                        <a:spcAft>
                          <a:spcPts val="0"/>
                        </a:spcAft>
                        <a:buNone/>
                      </a:pPr>
                      <a:r>
                        <a:rPr lang="en" dirty="0">
                          <a:latin typeface="Century Gothic" panose="020B0502020202020204" pitchFamily="34" charset="0"/>
                        </a:rPr>
                        <a:t>Place: plantation</a:t>
                      </a:r>
                      <a:endParaRPr dirty="0">
                        <a:latin typeface="Century Gothic" panose="020B0502020202020204" pitchFamily="34" charset="0"/>
                      </a:endParaRPr>
                    </a:p>
                    <a:p>
                      <a:pPr marL="88900" marR="88900" lvl="0" indent="0" algn="l" rtl="0">
                        <a:lnSpc>
                          <a:spcPct val="115000"/>
                        </a:lnSpc>
                        <a:spcBef>
                          <a:spcPts val="0"/>
                        </a:spcBef>
                        <a:spcAft>
                          <a:spcPts val="0"/>
                        </a:spcAft>
                        <a:buNone/>
                      </a:pPr>
                      <a:r>
                        <a:rPr lang="en" dirty="0">
                          <a:latin typeface="Century Gothic" panose="020B0502020202020204" pitchFamily="34" charset="0"/>
                        </a:rPr>
                        <a:t>Characters: Douglass, mother, Covey</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algn="l" rtl="0">
                        <a:lnSpc>
                          <a:spcPct val="115000"/>
                        </a:lnSpc>
                        <a:spcBef>
                          <a:spcPts val="0"/>
                        </a:spcBef>
                        <a:spcAft>
                          <a:spcPts val="0"/>
                        </a:spcAft>
                        <a:buNone/>
                      </a:pPr>
                      <a:r>
                        <a:rPr lang="en">
                          <a:latin typeface="Century Gothic" panose="020B0502020202020204" pitchFamily="34" charset="0"/>
                        </a:rPr>
                        <a:t>Douglass fights Covey and wins.</a:t>
                      </a: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466725">
                <a:tc>
                  <a:txBody>
                    <a:bodyPr/>
                    <a:lstStyle/>
                    <a:p>
                      <a:pPr marL="88900" marR="88900" lvl="0" indent="0" algn="l" rtl="0">
                        <a:lnSpc>
                          <a:spcPct val="115000"/>
                        </a:lnSpc>
                        <a:spcBef>
                          <a:spcPts val="0"/>
                        </a:spcBef>
                        <a:spcAft>
                          <a:spcPts val="0"/>
                        </a:spcAft>
                        <a:buNone/>
                      </a:pPr>
                      <a:r>
                        <a:rPr lang="en" dirty="0">
                          <a:latin typeface="Century Gothic" panose="020B0502020202020204" pitchFamily="34" charset="0"/>
                        </a:rPr>
                        <a:t>Covey vs. Douglass</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algn="l" rtl="0">
                        <a:lnSpc>
                          <a:spcPct val="115000"/>
                        </a:lnSpc>
                        <a:spcBef>
                          <a:spcPts val="0"/>
                        </a:spcBef>
                        <a:spcAft>
                          <a:spcPts val="0"/>
                        </a:spcAft>
                        <a:buNone/>
                      </a:pPr>
                      <a:r>
                        <a:rPr lang="en" dirty="0">
                          <a:latin typeface="Century Gothic" panose="020B0502020202020204" pitchFamily="34" charset="0"/>
                        </a:rPr>
                        <a:t>Douglass runs away because he is tired of being beaten.</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495300">
                <a:tc>
                  <a:txBody>
                    <a:bodyPr/>
                    <a:lstStyle/>
                    <a:p>
                      <a:pPr marL="88900" marR="88900" lvl="0" indent="0" algn="l" rtl="0">
                        <a:lnSpc>
                          <a:spcPct val="115000"/>
                        </a:lnSpc>
                        <a:spcBef>
                          <a:spcPts val="0"/>
                        </a:spcBef>
                        <a:spcAft>
                          <a:spcPts val="0"/>
                        </a:spcAft>
                        <a:buNone/>
                      </a:pPr>
                      <a:r>
                        <a:rPr lang="en" dirty="0">
                          <a:latin typeface="Century Gothic" panose="020B0502020202020204" pitchFamily="34" charset="0"/>
                        </a:rPr>
                        <a:t>Douglass’s mother dies</a:t>
                      </a:r>
                      <a:r>
                        <a:rPr lang="en-US" dirty="0">
                          <a:latin typeface="Century Gothic" panose="020B0502020202020204" pitchFamily="34" charset="0"/>
                        </a:rPr>
                        <a:t>.</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algn="l" rtl="0">
                        <a:lnSpc>
                          <a:spcPct val="115000"/>
                        </a:lnSpc>
                        <a:spcBef>
                          <a:spcPts val="0"/>
                        </a:spcBef>
                        <a:spcAft>
                          <a:spcPts val="0"/>
                        </a:spcAft>
                        <a:buNone/>
                      </a:pPr>
                      <a:r>
                        <a:rPr lang="en" dirty="0">
                          <a:latin typeface="Century Gothic" panose="020B0502020202020204" pitchFamily="34" charset="0"/>
                        </a:rPr>
                        <a:t>Douglass is forced to work harder as he gets older.</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742950">
                <a:tc>
                  <a:txBody>
                    <a:bodyPr/>
                    <a:lstStyle/>
                    <a:p>
                      <a:pPr marL="88900" marR="88900" lvl="0" indent="0" algn="l" rtl="0">
                        <a:lnSpc>
                          <a:spcPct val="115000"/>
                        </a:lnSpc>
                        <a:spcBef>
                          <a:spcPts val="0"/>
                        </a:spcBef>
                        <a:spcAft>
                          <a:spcPts val="0"/>
                        </a:spcAft>
                        <a:buNone/>
                      </a:pPr>
                      <a:r>
                        <a:rPr lang="en" dirty="0">
                          <a:latin typeface="Century Gothic" panose="020B0502020202020204" pitchFamily="34" charset="0"/>
                        </a:rPr>
                        <a:t>Douglass stands up to Covey</a:t>
                      </a:r>
                      <a:r>
                        <a:rPr lang="en-US" dirty="0">
                          <a:latin typeface="Century Gothic" panose="020B0502020202020204" pitchFamily="34" charset="0"/>
                        </a:rPr>
                        <a:t>.</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algn="l" rtl="0">
                        <a:lnSpc>
                          <a:spcPct val="115000"/>
                        </a:lnSpc>
                        <a:spcBef>
                          <a:spcPts val="0"/>
                        </a:spcBef>
                        <a:spcAft>
                          <a:spcPts val="0"/>
                        </a:spcAft>
                        <a:buNone/>
                      </a:pPr>
                      <a:r>
                        <a:rPr lang="en" dirty="0">
                          <a:latin typeface="Century Gothic" panose="020B0502020202020204" pitchFamily="34" charset="0"/>
                        </a:rPr>
                        <a:t>Just because you are born into a role does not mean you are destined to be in that role.</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323850">
                <a:tc>
                  <a:txBody>
                    <a:bodyPr/>
                    <a:lstStyle/>
                    <a:p>
                      <a:pPr marL="88900" marR="88900" lvl="0" indent="0" algn="l" rtl="0">
                        <a:lnSpc>
                          <a:spcPct val="115000"/>
                        </a:lnSpc>
                        <a:spcBef>
                          <a:spcPts val="0"/>
                        </a:spcBef>
                        <a:spcAft>
                          <a:spcPts val="0"/>
                        </a:spcAft>
                        <a:buNone/>
                      </a:pPr>
                      <a:r>
                        <a:rPr lang="en">
                          <a:latin typeface="Century Gothic" panose="020B0502020202020204" pitchFamily="34" charset="0"/>
                        </a:rPr>
                        <a:t>Douglass vows to never act or think like a slave again.</a:t>
                      </a: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algn="l"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5" name="Google Shape;173;p30"/>
          <p:cNvPicPr preferRelativeResize="0"/>
          <p:nvPr/>
        </p:nvPicPr>
        <p:blipFill>
          <a:blip r:embed="rId3">
            <a:alphaModFix/>
          </a:blip>
          <a:stretch>
            <a:fillRect/>
          </a:stretch>
        </p:blipFill>
        <p:spPr>
          <a:xfrm>
            <a:off x="8131629" y="62582"/>
            <a:ext cx="923144" cy="104362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38"/>
          <p:cNvSpPr txBox="1">
            <a:spLocks noGrp="1"/>
          </p:cNvSpPr>
          <p:nvPr>
            <p:ph type="title"/>
          </p:nvPr>
        </p:nvSpPr>
        <p:spPr>
          <a:xfrm>
            <a:off x="345154" y="287915"/>
            <a:ext cx="8520600" cy="3993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Let’s check for understanding </a:t>
            </a:r>
            <a:endParaRPr sz="3400" dirty="0">
              <a:latin typeface="Century Gothic"/>
              <a:ea typeface="Century Gothic"/>
              <a:cs typeface="Century Gothic"/>
              <a:sym typeface="Century Gothic"/>
            </a:endParaRPr>
          </a:p>
        </p:txBody>
      </p:sp>
      <p:sp>
        <p:nvSpPr>
          <p:cNvPr id="242" name="Google Shape;242;p38"/>
          <p:cNvSpPr txBox="1"/>
          <p:nvPr/>
        </p:nvSpPr>
        <p:spPr>
          <a:xfrm>
            <a:off x="490300" y="837900"/>
            <a:ext cx="3624600" cy="3467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2400">
                <a:solidFill>
                  <a:schemeClr val="dk1"/>
                </a:solidFill>
                <a:latin typeface="Century Gothic"/>
                <a:ea typeface="Century Gothic"/>
                <a:cs typeface="Century Gothic"/>
                <a:sym typeface="Century Gothic"/>
              </a:rPr>
              <a:t>I</a:t>
            </a:r>
            <a:r>
              <a:rPr lang="en" sz="2400" b="1">
                <a:solidFill>
                  <a:schemeClr val="dk1"/>
                </a:solidFill>
                <a:latin typeface="Century Gothic"/>
                <a:ea typeface="Century Gothic"/>
                <a:cs typeface="Century Gothic"/>
                <a:sym typeface="Century Gothic"/>
              </a:rPr>
              <a:t> </a:t>
            </a:r>
            <a:r>
              <a:rPr lang="en" sz="2400">
                <a:solidFill>
                  <a:schemeClr val="dk1"/>
                </a:solidFill>
                <a:latin typeface="Century Gothic"/>
                <a:ea typeface="Century Gothic"/>
                <a:cs typeface="Century Gothic"/>
                <a:sym typeface="Century Gothic"/>
              </a:rPr>
              <a:t>can identify key components of the narrative arc that summarize the story.</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solidFill>
                <a:schemeClr val="dk1"/>
              </a:solidFill>
              <a:latin typeface="Century Gothic"/>
              <a:ea typeface="Century Gothic"/>
              <a:cs typeface="Century Gothic"/>
              <a:sym typeface="Century Gothic"/>
            </a:endParaRPr>
          </a:p>
        </p:txBody>
      </p:sp>
      <p:pic>
        <p:nvPicPr>
          <p:cNvPr id="243" name="Google Shape;243;p38"/>
          <p:cNvPicPr preferRelativeResize="0"/>
          <p:nvPr/>
        </p:nvPicPr>
        <p:blipFill>
          <a:blip r:embed="rId3">
            <a:alphaModFix/>
          </a:blip>
          <a:stretch>
            <a:fillRect/>
          </a:stretch>
        </p:blipFill>
        <p:spPr>
          <a:xfrm>
            <a:off x="5397190" y="1728439"/>
            <a:ext cx="1671335" cy="1531593"/>
          </a:xfrm>
          <a:prstGeom prst="rect">
            <a:avLst/>
          </a:prstGeom>
          <a:noFill/>
          <a:ln>
            <a:noFill/>
          </a:ln>
        </p:spPr>
      </p:pic>
      <p:pic>
        <p:nvPicPr>
          <p:cNvPr id="6" name="Google Shape;173;p30"/>
          <p:cNvPicPr preferRelativeResize="0"/>
          <p:nvPr/>
        </p:nvPicPr>
        <p:blipFill>
          <a:blip r:embed="rId4">
            <a:alphaModFix/>
          </a:blip>
          <a:stretch>
            <a:fillRect/>
          </a:stretch>
        </p:blipFill>
        <p:spPr>
          <a:xfrm>
            <a:off x="8131629" y="62582"/>
            <a:ext cx="923144" cy="104362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sz="3000"/>
          </a:p>
          <a:p>
            <a:pPr marL="0" marR="0" lvl="0" indent="0" algn="l" rtl="0">
              <a:lnSpc>
                <a:spcPct val="90000"/>
              </a:lnSpc>
              <a:spcBef>
                <a:spcPts val="0"/>
              </a:spcBef>
              <a:spcAft>
                <a:spcPts val="0"/>
              </a:spcAft>
              <a:buNone/>
            </a:pPr>
            <a:r>
              <a:rPr lang="en" sz="3000"/>
              <a:t>Continue reading independent reading book.</a:t>
            </a:r>
            <a:endParaRPr sz="3000"/>
          </a:p>
        </p:txBody>
      </p:sp>
      <p:sp>
        <p:nvSpPr>
          <p:cNvPr id="249" name="Google Shape;249;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pic>
        <p:nvPicPr>
          <p:cNvPr id="5" name="Google Shape;173;p30"/>
          <p:cNvPicPr preferRelativeResize="0"/>
          <p:nvPr/>
        </p:nvPicPr>
        <p:blipFill>
          <a:blip r:embed="rId3">
            <a:alphaModFix/>
          </a:blip>
          <a:stretch>
            <a:fillRect/>
          </a:stretch>
        </p:blipFill>
        <p:spPr>
          <a:xfrm>
            <a:off x="8131629" y="62582"/>
            <a:ext cx="923144" cy="104362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4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56" name="Google Shape;256;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57" name="Google Shape;257;p40"/>
          <p:cNvGraphicFramePr/>
          <p:nvPr/>
        </p:nvGraphicFramePr>
        <p:xfrm>
          <a:off x="577191" y="1248212"/>
          <a:ext cx="7989600" cy="3230175"/>
        </p:xfrm>
        <a:graphic>
          <a:graphicData uri="http://schemas.openxmlformats.org/drawingml/2006/table">
            <a:tbl>
              <a:tblPr firstRow="1" bandRow="1">
                <a:noFill/>
                <a:tableStyleId>{DD3CB36B-EBD3-4911-8727-504901C26D21}</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A6565-367B-4F38-925A-8A7974A3BABF}"/>
              </a:ext>
            </a:extLst>
          </p:cNvPr>
          <p:cNvSpPr>
            <a:spLocks noGrp="1"/>
          </p:cNvSpPr>
          <p:nvPr>
            <p:ph type="title"/>
          </p:nvPr>
        </p:nvSpPr>
        <p:spPr>
          <a:xfrm>
            <a:off x="311700" y="966287"/>
            <a:ext cx="8520600" cy="2026363"/>
          </a:xfrm>
        </p:spPr>
        <p:txBody>
          <a:bodyPr/>
          <a:lstStyle/>
          <a:p>
            <a:pPr algn="just"/>
            <a:r>
              <a:rPr lang="en-US" sz="3000" i="1"/>
              <a:t>Frederick Douglass: Last Day  of </a:t>
            </a:r>
            <a:br>
              <a:rPr lang="en-US" sz="3000" i="1"/>
            </a:br>
            <a:r>
              <a:rPr lang="en-US" sz="3000" i="1"/>
              <a:t>Slavery, </a:t>
            </a:r>
            <a:r>
              <a:rPr lang="en-US" sz="3000"/>
              <a:t>by William Miller and illustrated by Cedric Lucas, 1995.  </a:t>
            </a:r>
            <a:r>
              <a:rPr lang="en-US" sz="3000" i="1"/>
              <a:t> P</a:t>
            </a:r>
            <a:r>
              <a:rPr lang="en-US" sz="3000"/>
              <a:t>ermission has been arranged with LEE &amp; LOW BOOKS INC., 95 Madison Ave., New York, NY 10016.</a:t>
            </a:r>
            <a:endParaRPr lang="en-US"/>
          </a:p>
        </p:txBody>
      </p:sp>
    </p:spTree>
    <p:extLst>
      <p:ext uri="{BB962C8B-B14F-4D97-AF65-F5344CB8AC3E}">
        <p14:creationId xmlns:p14="http://schemas.microsoft.com/office/powerpoint/2010/main" val="36748951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2" name="Google Shape;142;p26"/>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43" name="Google Shape;143;p26"/>
          <p:cNvSpPr txBox="1">
            <a:spLocks noGrp="1"/>
          </p:cNvSpPr>
          <p:nvPr>
            <p:ph type="body" idx="1"/>
          </p:nvPr>
        </p:nvSpPr>
        <p:spPr>
          <a:xfrm>
            <a:off x="311700" y="1449225"/>
            <a:ext cx="8520600" cy="3263400"/>
          </a:xfrm>
          <a:prstGeom prst="rect">
            <a:avLst/>
          </a:prstGeom>
        </p:spPr>
        <p:txBody>
          <a:bodyPr spcFirstLastPara="1" wrap="square" lIns="68575" tIns="34275" rIns="68575" bIns="34275" anchor="t" anchorCtr="0">
            <a:noAutofit/>
          </a:bodyPr>
          <a:lstStyle/>
          <a:p>
            <a:pPr marL="457200" lvl="0" indent="-336550" algn="l" rtl="0">
              <a:spcBef>
                <a:spcPts val="0"/>
              </a:spcBef>
              <a:spcAft>
                <a:spcPts val="0"/>
              </a:spcAft>
              <a:buSzPts val="1700"/>
              <a:buFont typeface="Century Gothic"/>
              <a:buChar char="•"/>
            </a:pPr>
            <a:r>
              <a:rPr lang="en" sz="1700" dirty="0"/>
              <a:t>This lesson will take approximately 50 - 55 minutes to complete. </a:t>
            </a:r>
            <a:endParaRPr sz="1700" dirty="0"/>
          </a:p>
          <a:p>
            <a:pPr marL="457200" lvl="0" indent="-336550" algn="l" rtl="0">
              <a:spcBef>
                <a:spcPts val="1000"/>
              </a:spcBef>
              <a:spcAft>
                <a:spcPts val="0"/>
              </a:spcAft>
              <a:buSzPts val="1700"/>
              <a:buFont typeface="Century Gothic"/>
              <a:buChar char="•"/>
            </a:pPr>
            <a:r>
              <a:rPr lang="en" sz="1700" dirty="0"/>
              <a:t>The purpose of today’s lesson is for students to  analyze </a:t>
            </a:r>
            <a:r>
              <a:rPr lang="en" sz="1700" i="1" dirty="0"/>
              <a:t>Frederick Douglass: The</a:t>
            </a:r>
            <a:r>
              <a:rPr lang="en" sz="1700" dirty="0"/>
              <a:t> </a:t>
            </a:r>
            <a:r>
              <a:rPr lang="en" sz="1700" i="1" dirty="0"/>
              <a:t>Last Day of Slavery</a:t>
            </a:r>
            <a:r>
              <a:rPr lang="en" sz="1700" dirty="0"/>
              <a:t> (a picture book) through the lens</a:t>
            </a:r>
            <a:r>
              <a:rPr lang="en" sz="1700" i="1" dirty="0"/>
              <a:t> </a:t>
            </a:r>
            <a:r>
              <a:rPr lang="en" sz="1700" dirty="0"/>
              <a:t>of a powerful story. </a:t>
            </a:r>
            <a:r>
              <a:rPr lang="en" sz="1700" i="1" dirty="0"/>
              <a:t> </a:t>
            </a:r>
            <a:r>
              <a:rPr lang="en" sz="1700" dirty="0"/>
              <a:t>The narrative arc is introduced to students through </a:t>
            </a:r>
            <a:r>
              <a:rPr lang="en" sz="1700" i="1" dirty="0"/>
              <a:t>The Last Day of Slavery</a:t>
            </a:r>
            <a:r>
              <a:rPr lang="en-US" sz="1700" i="1" dirty="0"/>
              <a:t>.</a:t>
            </a:r>
            <a:endParaRPr sz="1700" i="1" dirty="0"/>
          </a:p>
          <a:p>
            <a:pPr marL="457200" lvl="0" indent="0" algn="l" rtl="0">
              <a:spcBef>
                <a:spcPts val="1000"/>
              </a:spcBef>
              <a:spcAft>
                <a:spcPts val="0"/>
              </a:spcAft>
              <a:buNone/>
            </a:pPr>
            <a:endParaRPr sz="1700" dirty="0"/>
          </a:p>
          <a:p>
            <a:pPr marL="0" lvl="0" indent="0" algn="l" rtl="0">
              <a:spcBef>
                <a:spcPts val="1000"/>
              </a:spcBef>
              <a:spcAft>
                <a:spcPts val="0"/>
              </a:spcAft>
              <a:buNone/>
            </a:pPr>
            <a:r>
              <a:rPr lang="en" sz="1700" b="1" dirty="0"/>
              <a:t>The Learning Targets for students today are:</a:t>
            </a:r>
            <a:endParaRPr sz="1700" b="1" dirty="0"/>
          </a:p>
          <a:p>
            <a:pPr marL="457200" lvl="0" indent="0" algn="l" rtl="0">
              <a:spcBef>
                <a:spcPts val="1000"/>
              </a:spcBef>
              <a:spcAft>
                <a:spcPts val="0"/>
              </a:spcAft>
              <a:buNone/>
            </a:pPr>
            <a:r>
              <a:rPr lang="en" sz="1700" dirty="0"/>
              <a:t>I can analyze how the content, theme, images, and language in </a:t>
            </a:r>
            <a:r>
              <a:rPr lang="en" sz="1700" i="1" dirty="0"/>
              <a:t>Frederick Douglass: The</a:t>
            </a:r>
            <a:r>
              <a:rPr lang="en" sz="1700" dirty="0"/>
              <a:t> </a:t>
            </a:r>
            <a:r>
              <a:rPr lang="en" sz="1700" i="1" dirty="0"/>
              <a:t>Last Day of Slavery</a:t>
            </a:r>
            <a:r>
              <a:rPr lang="en" sz="1700" dirty="0"/>
              <a:t> give the story its enduring power.</a:t>
            </a:r>
            <a:endParaRPr sz="1700" dirty="0"/>
          </a:p>
          <a:p>
            <a:pPr marL="0" lvl="0" indent="0" algn="l" rtl="0">
              <a:lnSpc>
                <a:spcPct val="90000"/>
              </a:lnSpc>
              <a:spcBef>
                <a:spcPts val="1000"/>
              </a:spcBef>
              <a:spcAft>
                <a:spcPts val="0"/>
              </a:spcAft>
              <a:buNone/>
            </a:pPr>
            <a:r>
              <a:rPr lang="en" sz="1700" dirty="0"/>
              <a:t>        I can identify key components of the narrative arc of this story. </a:t>
            </a:r>
            <a:endParaRPr sz="17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311700" y="1385275"/>
            <a:ext cx="8212200" cy="36321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400" b="1" dirty="0"/>
              <a:t>Preparing for Lesson 1</a:t>
            </a:r>
            <a:endParaRPr sz="1400" b="1" dirty="0"/>
          </a:p>
          <a:p>
            <a:pPr marL="0" lvl="0" indent="0" algn="l" rtl="0">
              <a:spcBef>
                <a:spcPts val="800"/>
              </a:spcBef>
              <a:spcAft>
                <a:spcPts val="0"/>
              </a:spcAft>
              <a:buClr>
                <a:schemeClr val="dk1"/>
              </a:buClr>
              <a:buSzPts val="1100"/>
              <a:buFont typeface="Arial"/>
              <a:buNone/>
            </a:pPr>
            <a:r>
              <a:rPr lang="en" sz="1400" dirty="0"/>
              <a:t>Materials and classroom preparation:   </a:t>
            </a:r>
            <a:endParaRPr sz="1400" dirty="0"/>
          </a:p>
          <a:p>
            <a:pPr marL="457200" lvl="0" indent="-317500" algn="l" rtl="0">
              <a:spcBef>
                <a:spcPts val="800"/>
              </a:spcBef>
              <a:spcAft>
                <a:spcPts val="0"/>
              </a:spcAft>
              <a:buSzPts val="1400"/>
              <a:buChar char="•"/>
            </a:pPr>
            <a:r>
              <a:rPr lang="en" sz="1400" b="1" dirty="0"/>
              <a:t>End of Unit 1 Assessment: Poetry Analysis </a:t>
            </a:r>
            <a:r>
              <a:rPr lang="en" sz="1400" dirty="0"/>
              <a:t>(from Unit 1, Lesson 15; returned this lesson with teacher feedback)</a:t>
            </a:r>
            <a:endParaRPr sz="1400" dirty="0"/>
          </a:p>
          <a:p>
            <a:pPr marL="457200" lvl="0" indent="-317500" algn="l" rtl="0">
              <a:spcBef>
                <a:spcPts val="0"/>
              </a:spcBef>
              <a:spcAft>
                <a:spcPts val="0"/>
              </a:spcAft>
              <a:buSzPts val="1400"/>
              <a:buChar char="•"/>
            </a:pPr>
            <a:r>
              <a:rPr lang="en" sz="1400" b="1" dirty="0"/>
              <a:t>Powerful Stories anchor chart </a:t>
            </a:r>
            <a:r>
              <a:rPr lang="en" sz="1400" dirty="0"/>
              <a:t>(begun in Unit 1, Lesson 1)</a:t>
            </a:r>
            <a:endParaRPr sz="1400" dirty="0"/>
          </a:p>
          <a:p>
            <a:pPr marL="457200" lvl="0" indent="-317500" algn="l" rtl="0">
              <a:spcBef>
                <a:spcPts val="0"/>
              </a:spcBef>
              <a:spcAft>
                <a:spcPts val="0"/>
              </a:spcAft>
              <a:buSzPts val="1400"/>
              <a:buChar char="•"/>
            </a:pPr>
            <a:r>
              <a:rPr lang="en" sz="1400" i="1" dirty="0"/>
              <a:t>Frederick Douglass: The Last Day of Slavery</a:t>
            </a:r>
            <a:r>
              <a:rPr lang="en" sz="1400" dirty="0"/>
              <a:t> (book; one copy)</a:t>
            </a:r>
            <a:endParaRPr sz="1400" dirty="0"/>
          </a:p>
          <a:p>
            <a:pPr marL="457200" lvl="0" indent="-317500" algn="l" rtl="0">
              <a:spcBef>
                <a:spcPts val="0"/>
              </a:spcBef>
              <a:spcAft>
                <a:spcPts val="0"/>
              </a:spcAft>
              <a:buSzPts val="1400"/>
              <a:buChar char="•"/>
            </a:pPr>
            <a:r>
              <a:rPr lang="en" sz="1400" b="1" dirty="0"/>
              <a:t>Narrative Arc anchor chart</a:t>
            </a:r>
            <a:r>
              <a:rPr lang="en" sz="1400" dirty="0"/>
              <a:t> (new; teacher-created; see student version in supporting materials as a model)</a:t>
            </a:r>
            <a:endParaRPr sz="1400" dirty="0"/>
          </a:p>
          <a:p>
            <a:pPr marL="457200" lvl="0" indent="-317500" algn="l" rtl="0">
              <a:spcBef>
                <a:spcPts val="0"/>
              </a:spcBef>
              <a:spcAft>
                <a:spcPts val="0"/>
              </a:spcAft>
              <a:buSzPts val="1400"/>
              <a:buChar char="•"/>
            </a:pPr>
            <a:r>
              <a:rPr lang="en" sz="1400" b="1" dirty="0"/>
              <a:t>Narrative Arc anchor chart, student version </a:t>
            </a:r>
            <a:r>
              <a:rPr lang="en" sz="1400" dirty="0"/>
              <a:t>(one per student)</a:t>
            </a:r>
            <a:endParaRPr sz="1400" dirty="0"/>
          </a:p>
          <a:p>
            <a:pPr marL="457200" lvl="0" indent="-317500" algn="l" rtl="0">
              <a:spcBef>
                <a:spcPts val="0"/>
              </a:spcBef>
              <a:spcAft>
                <a:spcPts val="0"/>
              </a:spcAft>
              <a:buSzPts val="1400"/>
              <a:buChar char="•"/>
            </a:pPr>
            <a:r>
              <a:rPr lang="en" sz="1400" b="1" i="1" dirty="0"/>
              <a:t>The Last Day of Slavery</a:t>
            </a:r>
            <a:r>
              <a:rPr lang="en" sz="1400" b="1" dirty="0"/>
              <a:t> matching cards </a:t>
            </a:r>
            <a:r>
              <a:rPr lang="en" sz="1400" dirty="0"/>
              <a:t>(one set per pair of students)</a:t>
            </a:r>
            <a:endParaRPr sz="1400" dirty="0"/>
          </a:p>
          <a:p>
            <a:pPr marL="457200" lvl="0" indent="-317500" algn="l" rtl="0">
              <a:spcBef>
                <a:spcPts val="0"/>
              </a:spcBef>
              <a:spcAft>
                <a:spcPts val="0"/>
              </a:spcAft>
              <a:buSzPts val="1400"/>
              <a:buChar char="•"/>
            </a:pPr>
            <a:r>
              <a:rPr lang="en" sz="1400" dirty="0"/>
              <a:t>Equity sticks</a:t>
            </a:r>
            <a:endParaRPr sz="1400" dirty="0"/>
          </a:p>
        </p:txBody>
      </p:sp>
      <p:sp>
        <p:nvSpPr>
          <p:cNvPr id="149" name="Google Shape;149;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a:solidFill>
                <a:schemeClr val="dk1"/>
              </a:solidFill>
              <a:latin typeface="Century Gothic"/>
              <a:ea typeface="Century Gothic"/>
              <a:cs typeface="Century Gothic"/>
              <a:sym typeface="Century Gothic"/>
            </a:endParaRPr>
          </a:p>
          <a:p>
            <a:pPr marL="457200" lvl="0" indent="0" algn="l" rtl="0">
              <a:lnSpc>
                <a:spcPct val="90000"/>
              </a:lnSpc>
              <a:spcBef>
                <a:spcPts val="0"/>
              </a:spcBef>
              <a:spcAft>
                <a:spcPts val="0"/>
              </a:spcAft>
              <a:buNone/>
            </a:pPr>
            <a:endParaRPr b="1">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55" name="Google Shape;155;p28"/>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6" name="Google Shape;156;p28"/>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 </a:t>
            </a:r>
            <a:r>
              <a:rPr lang="en" sz="1800" i="1" dirty="0">
                <a:latin typeface="Century Gothic"/>
                <a:ea typeface="Century Gothic"/>
                <a:cs typeface="Century Gothic"/>
                <a:sym typeface="Century Gothic"/>
              </a:rPr>
              <a:t>1</a:t>
            </a:r>
            <a:endParaRPr sz="1800" i="1" dirty="0">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dirty="0">
                <a:solidFill>
                  <a:srgbClr val="000000"/>
                </a:solidFill>
                <a:latin typeface="Century Gothic"/>
                <a:ea typeface="Century Gothic"/>
                <a:cs typeface="Century Gothic"/>
                <a:sym typeface="Century Gothic"/>
              </a:rPr>
              <a:t>Reading and protocols to read in preparation:</a:t>
            </a:r>
            <a:endParaRPr sz="1800" dirty="0">
              <a:solidFill>
                <a:srgbClr val="000000"/>
              </a:solidFill>
              <a:latin typeface="Century Gothic"/>
              <a:ea typeface="Century Gothic"/>
              <a:cs typeface="Century Gothic"/>
              <a:sym typeface="Century Gothic"/>
            </a:endParaRPr>
          </a:p>
          <a:p>
            <a:pPr marL="457200" lvl="0" indent="-342900" algn="l" rtl="0">
              <a:lnSpc>
                <a:spcPct val="90000"/>
              </a:lnSpc>
              <a:spcBef>
                <a:spcPts val="1000"/>
              </a:spcBef>
              <a:spcAft>
                <a:spcPts val="0"/>
              </a:spcAft>
              <a:buSzPts val="1800"/>
              <a:buFont typeface="Century Gothic"/>
              <a:buChar char="●"/>
            </a:pPr>
            <a:r>
              <a:rPr lang="en" sz="1800" dirty="0">
                <a:latin typeface="Century Gothic"/>
                <a:ea typeface="Century Gothic"/>
                <a:cs typeface="Century Gothic"/>
                <a:sym typeface="Century Gothic"/>
              </a:rPr>
              <a:t>Equity Sticks</a:t>
            </a:r>
            <a:endParaRPr sz="1800" dirty="0">
              <a:latin typeface="Century Gothic"/>
              <a:ea typeface="Century Gothic"/>
              <a:cs typeface="Century Gothic"/>
              <a:sym typeface="Century Gothic"/>
            </a:endParaRPr>
          </a:p>
          <a:p>
            <a:pPr marL="457200" lvl="0" indent="-342900" algn="l" rtl="0">
              <a:lnSpc>
                <a:spcPct val="9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Children’s Book, </a:t>
            </a:r>
            <a:r>
              <a:rPr lang="en" sz="1800" i="1" dirty="0">
                <a:latin typeface="Century Gothic"/>
                <a:ea typeface="Century Gothic"/>
                <a:cs typeface="Century Gothic"/>
                <a:sym typeface="Century Gothic"/>
              </a:rPr>
              <a:t>The Last Days of Slavery</a:t>
            </a:r>
            <a:endParaRPr sz="1800" i="1" dirty="0">
              <a:latin typeface="Century Gothic"/>
              <a:ea typeface="Century Gothic"/>
              <a:cs typeface="Century Gothic"/>
              <a:sym typeface="Century Gothic"/>
            </a:endParaRPr>
          </a:p>
          <a:p>
            <a:pPr marL="457200" lvl="0" indent="-342900" algn="l" rtl="0">
              <a:lnSpc>
                <a:spcPct val="90000"/>
              </a:lnSpc>
              <a:spcBef>
                <a:spcPts val="0"/>
              </a:spcBef>
              <a:spcAft>
                <a:spcPts val="0"/>
              </a:spcAft>
              <a:buSzPts val="1800"/>
              <a:buFont typeface="Century Gothic"/>
              <a:buChar char="●"/>
            </a:pPr>
            <a:r>
              <a:rPr lang="en" sz="1800" dirty="0">
                <a:solidFill>
                  <a:schemeClr val="dk1"/>
                </a:solidFill>
                <a:latin typeface="Century Gothic"/>
                <a:ea typeface="Century Gothic"/>
                <a:cs typeface="Century Gothic"/>
                <a:sym typeface="Century Gothic"/>
              </a:rPr>
              <a:t>Post learning targets</a:t>
            </a:r>
            <a:endParaRPr sz="1800" dirty="0">
              <a:solidFill>
                <a:schemeClr val="dk1"/>
              </a:solidFill>
              <a:latin typeface="Century Gothic"/>
              <a:ea typeface="Century Gothic"/>
              <a:cs typeface="Century Gothic"/>
              <a:sym typeface="Century Gothic"/>
            </a:endParaRPr>
          </a:p>
          <a:p>
            <a:pPr marL="457200" lvl="0" indent="0" algn="l" rtl="0">
              <a:lnSpc>
                <a:spcPct val="90000"/>
              </a:lnSpc>
              <a:spcBef>
                <a:spcPts val="1000"/>
              </a:spcBef>
              <a:spcAft>
                <a:spcPts val="0"/>
              </a:spcAft>
              <a:buNone/>
            </a:pPr>
            <a:endParaRPr sz="1800" dirty="0">
              <a:solidFill>
                <a:schemeClr val="dk1"/>
              </a:solidFill>
              <a:latin typeface="Century Gothic"/>
              <a:ea typeface="Century Gothic"/>
              <a:cs typeface="Century Gothic"/>
              <a:sym typeface="Century Gothic"/>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60"/>
        <p:cNvGrpSpPr/>
        <p:nvPr/>
      </p:nvGrpSpPr>
      <p:grpSpPr>
        <a:xfrm>
          <a:off x="0" y="0"/>
          <a:ext cx="0" cy="0"/>
          <a:chOff x="0" y="0"/>
          <a:chExt cx="0" cy="0"/>
        </a:xfrm>
      </p:grpSpPr>
      <p:pic>
        <p:nvPicPr>
          <p:cNvPr id="161" name="Google Shape;161;p29"/>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62" name="Google Shape;162;p29"/>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63" name="Google Shape;163;p29"/>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1</a:t>
            </a:r>
            <a:endParaRPr sz="3000" b="0" i="0" u="none" strike="noStrike" cap="none">
              <a:solidFill>
                <a:srgbClr val="404040"/>
              </a:solidFill>
              <a:latin typeface="Calibri"/>
              <a:ea typeface="Calibri"/>
              <a:cs typeface="Calibri"/>
              <a:sym typeface="Calibri"/>
            </a:endParaRPr>
          </a:p>
        </p:txBody>
      </p:sp>
      <p:pic>
        <p:nvPicPr>
          <p:cNvPr id="164" name="Google Shape;164;p29"/>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65" name="Google Shape;165;p29"/>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p3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71" name="Google Shape;171;p30"/>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72" name="Google Shape;172;p30"/>
          <p:cNvSpPr txBox="1"/>
          <p:nvPr/>
        </p:nvSpPr>
        <p:spPr>
          <a:xfrm>
            <a:off x="311700" y="1095325"/>
            <a:ext cx="87213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What are we learning and doing today?</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Reading a children’s book</a:t>
            </a:r>
            <a:r>
              <a:rPr lang="en-US"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Learning the elements of a Narrative Arc</a:t>
            </a:r>
            <a:r>
              <a:rPr lang="en-US"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Homework</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173" name="Google Shape;173;p30"/>
          <p:cNvPicPr preferRelativeResize="0"/>
          <p:nvPr/>
        </p:nvPicPr>
        <p:blipFill>
          <a:blip r:embed="rId3">
            <a:alphaModFix/>
          </a:blip>
          <a:stretch>
            <a:fillRect/>
          </a:stretch>
        </p:blipFill>
        <p:spPr>
          <a:xfrm>
            <a:off x="8131629" y="62582"/>
            <a:ext cx="923144" cy="104362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31"/>
          <p:cNvSpPr txBox="1">
            <a:spLocks noGrp="1"/>
          </p:cNvSpPr>
          <p:nvPr>
            <p:ph type="title"/>
          </p:nvPr>
        </p:nvSpPr>
        <p:spPr>
          <a:xfrm>
            <a:off x="455975" y="1232600"/>
            <a:ext cx="1355100" cy="24438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1100"/>
              <a:buFont typeface="Arial"/>
              <a:buNone/>
            </a:pPr>
            <a:r>
              <a:rPr lang="en" sz="2400" b="1"/>
              <a:t>How did you do?</a:t>
            </a:r>
            <a:endParaRPr sz="2400" b="1"/>
          </a:p>
        </p:txBody>
      </p:sp>
      <p:sp>
        <p:nvSpPr>
          <p:cNvPr id="180" name="Google Shape;180;p31"/>
          <p:cNvSpPr txBox="1"/>
          <p:nvPr/>
        </p:nvSpPr>
        <p:spPr>
          <a:xfrm>
            <a:off x="190500" y="279350"/>
            <a:ext cx="7853700" cy="75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dirty="0">
                <a:latin typeface="Century Gothic"/>
                <a:ea typeface="Century Gothic"/>
                <a:cs typeface="Century Gothic"/>
                <a:sym typeface="Century Gothic"/>
              </a:rPr>
              <a:t>Let’s review our </a:t>
            </a:r>
            <a:r>
              <a:rPr lang="en" sz="3000" b="1" dirty="0">
                <a:latin typeface="Century Gothic"/>
                <a:ea typeface="Century Gothic"/>
                <a:cs typeface="Century Gothic"/>
                <a:sym typeface="Century Gothic"/>
              </a:rPr>
              <a:t>End of Unit 1 Assessment</a:t>
            </a:r>
            <a:endParaRPr sz="3000" b="1"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2400" dirty="0">
              <a:latin typeface="Century Gothic"/>
              <a:ea typeface="Century Gothic"/>
              <a:cs typeface="Century Gothic"/>
              <a:sym typeface="Century Gothic"/>
            </a:endParaRPr>
          </a:p>
        </p:txBody>
      </p:sp>
      <p:pic>
        <p:nvPicPr>
          <p:cNvPr id="6" name="Google Shape;173;p30"/>
          <p:cNvPicPr preferRelativeResize="0"/>
          <p:nvPr/>
        </p:nvPicPr>
        <p:blipFill>
          <a:blip r:embed="rId3">
            <a:alphaModFix/>
          </a:blip>
          <a:stretch>
            <a:fillRect/>
          </a:stretch>
        </p:blipFill>
        <p:spPr>
          <a:xfrm>
            <a:off x="8131629" y="62582"/>
            <a:ext cx="923144" cy="1043629"/>
          </a:xfrm>
          <a:prstGeom prst="rect">
            <a:avLst/>
          </a:prstGeom>
          <a:noFill/>
          <a:ln>
            <a:noFill/>
          </a:ln>
        </p:spPr>
      </p:pic>
      <p:pic>
        <p:nvPicPr>
          <p:cNvPr id="8" name="Picture 7"/>
          <p:cNvPicPr>
            <a:picLocks noChangeAspect="1"/>
          </p:cNvPicPr>
          <p:nvPr/>
        </p:nvPicPr>
        <p:blipFill rotWithShape="1">
          <a:blip r:embed="rId4"/>
          <a:srcRect b="27588"/>
          <a:stretch/>
        </p:blipFill>
        <p:spPr>
          <a:xfrm>
            <a:off x="2453268" y="1232600"/>
            <a:ext cx="6377778" cy="3346573"/>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87" name="Google Shape;187;p32"/>
          <p:cNvSpPr txBox="1">
            <a:spLocks noGrp="1"/>
          </p:cNvSpPr>
          <p:nvPr>
            <p:ph type="body" idx="1"/>
          </p:nvPr>
        </p:nvSpPr>
        <p:spPr>
          <a:xfrm>
            <a:off x="563850" y="1304425"/>
            <a:ext cx="8016300" cy="33930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0"/>
              </a:spcBef>
              <a:spcAft>
                <a:spcPts val="0"/>
              </a:spcAft>
              <a:buSzPts val="2400"/>
              <a:buAutoNum type="arabicPeriod"/>
            </a:pPr>
            <a:r>
              <a:rPr lang="en" sz="2400" dirty="0"/>
              <a:t>I can analyze how the content, theme, images, and language in </a:t>
            </a:r>
            <a:r>
              <a:rPr lang="en" sz="2400" i="1" dirty="0"/>
              <a:t>Frederick Douglass: The Last Day of Slavery</a:t>
            </a:r>
            <a:r>
              <a:rPr lang="en" sz="2400" dirty="0"/>
              <a:t> give the story its enduring power.</a:t>
            </a:r>
          </a:p>
          <a:p>
            <a:pPr marL="457200" lvl="0" indent="-381000" algn="l" rtl="0">
              <a:lnSpc>
                <a:spcPct val="115000"/>
              </a:lnSpc>
              <a:spcBef>
                <a:spcPts val="0"/>
              </a:spcBef>
              <a:spcAft>
                <a:spcPts val="0"/>
              </a:spcAft>
              <a:buSzPts val="2400"/>
              <a:buAutoNum type="arabicPeriod"/>
            </a:pPr>
            <a:endParaRPr lang="en" sz="2400" dirty="0"/>
          </a:p>
          <a:p>
            <a:pPr marL="457200" lvl="0" indent="-381000" algn="l" rtl="0">
              <a:lnSpc>
                <a:spcPct val="115000"/>
              </a:lnSpc>
              <a:spcBef>
                <a:spcPts val="0"/>
              </a:spcBef>
              <a:spcAft>
                <a:spcPts val="0"/>
              </a:spcAft>
              <a:buSzPts val="2400"/>
              <a:buAutoNum type="arabicPeriod"/>
            </a:pPr>
            <a:r>
              <a:rPr lang="en" sz="2400" dirty="0"/>
              <a:t>I can identify key components of the narrative arc of this story.</a:t>
            </a:r>
            <a:endParaRPr sz="2400" dirty="0"/>
          </a:p>
          <a:p>
            <a:pPr marL="0" lvl="0" indent="0" algn="l" rtl="0">
              <a:spcBef>
                <a:spcPts val="1000"/>
              </a:spcBef>
              <a:spcAft>
                <a:spcPts val="0"/>
              </a:spcAft>
              <a:buNone/>
            </a:pPr>
            <a:endParaRPr sz="2400" dirty="0"/>
          </a:p>
        </p:txBody>
      </p:sp>
      <p:sp>
        <p:nvSpPr>
          <p:cNvPr id="189" name="Google Shape;189;p32"/>
          <p:cNvSpPr txBox="1"/>
          <p:nvPr/>
        </p:nvSpPr>
        <p:spPr>
          <a:xfrm>
            <a:off x="374325" y="191675"/>
            <a:ext cx="7351200" cy="55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Let’s review our learning targets</a:t>
            </a:r>
            <a:endParaRPr sz="3000">
              <a:latin typeface="Century Gothic"/>
              <a:ea typeface="Century Gothic"/>
              <a:cs typeface="Century Gothic"/>
              <a:sym typeface="Century Gothic"/>
            </a:endParaRPr>
          </a:p>
        </p:txBody>
      </p:sp>
      <p:pic>
        <p:nvPicPr>
          <p:cNvPr id="6" name="Google Shape;173;p30"/>
          <p:cNvPicPr preferRelativeResize="0"/>
          <p:nvPr/>
        </p:nvPicPr>
        <p:blipFill>
          <a:blip r:embed="rId3">
            <a:alphaModFix/>
          </a:blip>
          <a:stretch>
            <a:fillRect/>
          </a:stretch>
        </p:blipFill>
        <p:spPr>
          <a:xfrm>
            <a:off x="8131629" y="62582"/>
            <a:ext cx="923144" cy="104362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5" name="Google Shape;195;p33"/>
          <p:cNvSpPr txBox="1"/>
          <p:nvPr/>
        </p:nvSpPr>
        <p:spPr>
          <a:xfrm>
            <a:off x="495300" y="279350"/>
            <a:ext cx="7461000" cy="75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dirty="0">
                <a:latin typeface="Century Gothic"/>
                <a:ea typeface="Century Gothic"/>
                <a:cs typeface="Century Gothic"/>
                <a:sym typeface="Century Gothic"/>
              </a:rPr>
              <a:t>Let’s read a picture book together</a:t>
            </a:r>
            <a:endParaRPr sz="2400" dirty="0">
              <a:latin typeface="Century Gothic"/>
              <a:ea typeface="Century Gothic"/>
              <a:cs typeface="Century Gothic"/>
              <a:sym typeface="Century Gothic"/>
            </a:endParaRPr>
          </a:p>
        </p:txBody>
      </p:sp>
      <p:sp>
        <p:nvSpPr>
          <p:cNvPr id="196" name="Google Shape;196;p33"/>
          <p:cNvSpPr txBox="1"/>
          <p:nvPr/>
        </p:nvSpPr>
        <p:spPr>
          <a:xfrm>
            <a:off x="968950" y="1036550"/>
            <a:ext cx="6064500" cy="3679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a:p>
            <a:pPr marL="0" lvl="0" indent="0" algn="l" rtl="0">
              <a:spcBef>
                <a:spcPts val="0"/>
              </a:spcBef>
              <a:spcAft>
                <a:spcPts val="0"/>
              </a:spcAft>
              <a:buNone/>
            </a:pPr>
            <a:r>
              <a:rPr lang="en" sz="1800" i="1">
                <a:latin typeface="Century Gothic"/>
                <a:ea typeface="Century Gothic"/>
                <a:cs typeface="Century Gothic"/>
                <a:sym typeface="Century Gothic"/>
              </a:rPr>
              <a:t>Before we read:</a:t>
            </a:r>
            <a:endParaRPr sz="1800" i="1">
              <a:latin typeface="Century Gothic"/>
              <a:ea typeface="Century Gothic"/>
              <a:cs typeface="Century Gothic"/>
              <a:sym typeface="Century Gothic"/>
            </a:endParaRPr>
          </a:p>
          <a:p>
            <a:pPr marL="0" lvl="0" indent="0" algn="l" rtl="0">
              <a:spcBef>
                <a:spcPts val="0"/>
              </a:spcBef>
              <a:spcAft>
                <a:spcPts val="0"/>
              </a:spcAft>
              <a:buNone/>
            </a:pPr>
            <a:endParaRPr sz="1800" i="1">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What do you think this book is about, based on the cover?</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i="1">
                <a:solidFill>
                  <a:schemeClr val="dk1"/>
                </a:solidFill>
                <a:latin typeface="Century Gothic"/>
                <a:ea typeface="Century Gothic"/>
                <a:cs typeface="Century Gothic"/>
                <a:sym typeface="Century Gothic"/>
              </a:rPr>
              <a:t>As we read aloud, r</a:t>
            </a:r>
            <a:r>
              <a:rPr lang="en" sz="1800" i="1">
                <a:latin typeface="Century Gothic"/>
                <a:ea typeface="Century Gothic"/>
                <a:cs typeface="Century Gothic"/>
                <a:sym typeface="Century Gothic"/>
              </a:rPr>
              <a:t>emember to think about: </a:t>
            </a:r>
            <a:endParaRPr sz="1800" i="1">
              <a:latin typeface="Century Gothic"/>
              <a:ea typeface="Century Gothic"/>
              <a:cs typeface="Century Gothic"/>
              <a:sym typeface="Century Gothic"/>
            </a:endParaRPr>
          </a:p>
          <a:p>
            <a:pPr marL="0" lvl="0" indent="0" algn="l" rtl="0">
              <a:spcBef>
                <a:spcPts val="0"/>
              </a:spcBef>
              <a:spcAft>
                <a:spcPts val="0"/>
              </a:spcAft>
              <a:buNone/>
            </a:pPr>
            <a:endParaRPr sz="1800" i="1">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What gives stories their enduring power? </a:t>
            </a:r>
            <a:endParaRPr sz="1800">
              <a:latin typeface="Century Gothic"/>
              <a:ea typeface="Century Gothic"/>
              <a:cs typeface="Century Gothic"/>
              <a:sym typeface="Century Gothic"/>
            </a:endParaRPr>
          </a:p>
        </p:txBody>
      </p:sp>
      <p:pic>
        <p:nvPicPr>
          <p:cNvPr id="6" name="Google Shape;173;p30"/>
          <p:cNvPicPr preferRelativeResize="0"/>
          <p:nvPr/>
        </p:nvPicPr>
        <p:blipFill>
          <a:blip r:embed="rId3">
            <a:alphaModFix/>
          </a:blip>
          <a:stretch>
            <a:fillRect/>
          </a:stretch>
        </p:blipFill>
        <p:spPr>
          <a:xfrm>
            <a:off x="8131629" y="62582"/>
            <a:ext cx="923144" cy="1043629"/>
          </a:xfrm>
          <a:prstGeom prst="rect">
            <a:avLst/>
          </a:prstGeom>
          <a:noFill/>
          <a:ln>
            <a:noFill/>
          </a:ln>
        </p:spPr>
      </p:pic>
      <p:pic>
        <p:nvPicPr>
          <p:cNvPr id="7" name="Google Shape;205;p34"/>
          <p:cNvPicPr preferRelativeResize="0"/>
          <p:nvPr/>
        </p:nvPicPr>
        <p:blipFill>
          <a:blip r:embed="rId4">
            <a:alphaModFix/>
          </a:blip>
          <a:stretch>
            <a:fillRect/>
          </a:stretch>
        </p:blipFill>
        <p:spPr>
          <a:xfrm>
            <a:off x="8463774" y="4404730"/>
            <a:ext cx="527059" cy="531077"/>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D7CCF36-2F6F-4939-9B1F-CB11705B962F}"/>
</file>

<file path=customXml/itemProps2.xml><?xml version="1.0" encoding="utf-8"?>
<ds:datastoreItem xmlns:ds="http://schemas.openxmlformats.org/officeDocument/2006/customXml" ds:itemID="{6B3DCE3A-9CFD-475B-819A-509E4C37C85F}">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603E4CE2-10DF-4C96-9F81-24F99037D45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27</TotalTime>
  <Words>3989</Words>
  <Application>Microsoft Office PowerPoint</Application>
  <PresentationFormat>On-screen Show (16:9)</PresentationFormat>
  <Paragraphs>374</Paragraphs>
  <Slides>17</Slides>
  <Notes>16</Notes>
  <HiddenSlides>0</HiddenSlides>
  <MMClips>0</MMClips>
  <ScaleCrop>false</ScaleCrop>
  <HeadingPairs>
    <vt:vector size="4" baseType="variant">
      <vt:variant>
        <vt:lpstr>Theme</vt:lpstr>
      </vt:variant>
      <vt:variant>
        <vt:i4>2</vt:i4>
      </vt:variant>
      <vt:variant>
        <vt:lpstr>Slide Titles</vt:lpstr>
      </vt:variant>
      <vt:variant>
        <vt:i4>17</vt:i4>
      </vt:variant>
    </vt:vector>
  </HeadingPairs>
  <TitlesOfParts>
    <vt:vector size="19" baseType="lpstr">
      <vt:lpstr>Simple Light</vt:lpstr>
      <vt:lpstr>Office Theme</vt:lpstr>
      <vt:lpstr>PowerPoint Presentation</vt:lpstr>
      <vt:lpstr>PowerPoint Presentation</vt:lpstr>
      <vt:lpstr>PowerPoint Presentation</vt:lpstr>
      <vt:lpstr>PowerPoint Presentation</vt:lpstr>
      <vt:lpstr>Grade 7: Module 3:  Unit 2: Lesson 1</vt:lpstr>
      <vt:lpstr>PowerPoint Presentation</vt:lpstr>
      <vt:lpstr>How did you do?</vt:lpstr>
      <vt:lpstr>PowerPoint Presentation</vt:lpstr>
      <vt:lpstr>PowerPoint Presentation</vt:lpstr>
      <vt:lpstr>PowerPoint Presentation</vt:lpstr>
      <vt:lpstr>PowerPoint Presentation</vt:lpstr>
      <vt:lpstr>PowerPoint Presentation</vt:lpstr>
      <vt:lpstr>Let’s match events to the narrative arc</vt:lpstr>
      <vt:lpstr>Let’s check for understanding </vt:lpstr>
      <vt:lpstr>Homework</vt:lpstr>
      <vt:lpstr>Small Group Block</vt:lpstr>
      <vt:lpstr>Frederick Douglass: Last Day  of  Slavery, by William Miller and illustrated by Cedric Lucas, 1995.   Permission has been arranged with LEE &amp; LOW BOOKS INC., 95 Madison Ave., New York, NY 10016.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7</cp:revision>
  <dcterms:modified xsi:type="dcterms:W3CDTF">2019-03-25T19:27:54Z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512">
    <vt:lpwstr>625</vt:lpwstr>
  </property>
</Properties>
</file>