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slideMasters/slideMaster2.xml" ContentType="application/vnd.openxmlformats-officedocument.presentationml.slideMaster+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D404F6-E88C-44A3-83C1-10CFF709F5EA}">
  <a:tblStyle styleId="{1AD404F6-E88C-44A3-83C1-10CFF709F5E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917" autoAdjust="0"/>
  </p:normalViewPr>
  <p:slideViewPr>
    <p:cSldViewPr snapToGrid="0">
      <p:cViewPr varScale="1">
        <p:scale>
          <a:sx n="72" d="100"/>
          <a:sy n="72" d="100"/>
        </p:scale>
        <p:origin x="1242"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customXml" Target="../customXml/item2.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067664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b="0" i="1" u="none" strike="noStrike" cap="none">
                <a:solidFill>
                  <a:schemeClr val="dk1"/>
                </a:solidFill>
                <a:latin typeface="Calibri"/>
                <a:ea typeface="Calibri"/>
                <a:cs typeface="Calibri"/>
                <a:sym typeface="Calibri"/>
              </a:rPr>
              <a:t>Divided Loyalties </a:t>
            </a:r>
            <a:r>
              <a:rPr lang="en" sz="1200" b="0" i="0" u="none" strike="noStrike" cap="none">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b="0" i="1" u="none" strike="noStrike" cap="none">
                <a:solidFill>
                  <a:schemeClr val="dk1"/>
                </a:solidFill>
                <a:latin typeface="Calibri"/>
                <a:ea typeface="Calibri"/>
                <a:cs typeface="Calibri"/>
                <a:sym typeface="Calibri"/>
              </a:rPr>
              <a:t> Divided Loyalties </a:t>
            </a:r>
            <a:r>
              <a:rPr lang="en" sz="1200" b="0" i="0" u="none" strike="noStrike" cap="none">
                <a:solidFill>
                  <a:schemeClr val="dk1"/>
                </a:solidFill>
                <a:latin typeface="Calibri"/>
                <a:ea typeface="Calibri"/>
                <a:cs typeface="Calibri"/>
                <a:sym typeface="Calibri"/>
              </a:rPr>
              <a:t>would think of the excerpt in a text-based discussion.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For the mid-unit assessment, students read a new scene from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however, instead of writing descriptive paragraphs, they now write short first-person point of view narratives. For the end of unit assessment, students read the final scene of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and analyze a character to write a new first-person narrative.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80177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6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The purpose of this close read is for students to gain a greater understanding of this part of the text in preparation for a text-based discussion about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Remind students of the vocabulary strategies listed on the </a:t>
            </a:r>
            <a:r>
              <a:rPr lang="en" sz="1200" b="1" i="0" u="none" strike="noStrike" cap="none">
                <a:solidFill>
                  <a:schemeClr val="dk1"/>
                </a:solidFill>
                <a:latin typeface="Calibri"/>
                <a:ea typeface="Calibri"/>
                <a:cs typeface="Calibri"/>
                <a:sym typeface="Calibri"/>
              </a:rPr>
              <a:t>Close Readers Do These Things anchor chart</a:t>
            </a:r>
            <a:r>
              <a:rPr lang="en" sz="1200" b="0" i="0" u="none" strike="noStrike" cap="none">
                <a:solidFill>
                  <a:schemeClr val="dk1"/>
                </a:solidFill>
                <a:latin typeface="Calibri"/>
                <a:ea typeface="Calibri"/>
                <a:cs typeface="Calibri"/>
                <a:sym typeface="Calibri"/>
              </a:rPr>
              <a:t> whenever the questions require them to determine the meaning of new vocabulary.  Remind them to record new vocabulary in their </a:t>
            </a:r>
            <a:r>
              <a:rPr lang="en" sz="1200" b="1" i="0" u="none" strike="noStrike" cap="none">
                <a:solidFill>
                  <a:schemeClr val="dk1"/>
                </a:solidFill>
                <a:latin typeface="Calibri"/>
                <a:ea typeface="Calibri"/>
                <a:cs typeface="Calibri"/>
                <a:sym typeface="Calibri"/>
              </a:rPr>
              <a:t>vocabulary logs</a:t>
            </a:r>
            <a:r>
              <a:rPr lang="en" sz="1200" b="0" i="0" u="none" strike="noStrike" cap="none">
                <a:solidFill>
                  <a:schemeClr val="dk1"/>
                </a:solidFill>
                <a:latin typeface="Calibri"/>
                <a:ea typeface="Calibri"/>
                <a:cs typeface="Calibri"/>
                <a:sym typeface="Calibri"/>
              </a:rPr>
              <a:t> and add any new words to the </a:t>
            </a:r>
            <a:r>
              <a:rPr lang="en" sz="1200" b="1" i="0" u="none" strike="noStrike" cap="none">
                <a:solidFill>
                  <a:schemeClr val="dk1"/>
                </a:solidFill>
                <a:latin typeface="Calibri"/>
                <a:ea typeface="Calibri"/>
                <a:cs typeface="Calibri"/>
                <a:sym typeface="Calibri"/>
              </a:rPr>
              <a:t>Academic </a:t>
            </a:r>
            <a:r>
              <a:rPr lang="en" sz="1200" b="0" i="0" u="none" strike="noStrike" cap="none">
                <a:solidFill>
                  <a:schemeClr val="dk1"/>
                </a:solidFill>
                <a:latin typeface="Calibri"/>
                <a:ea typeface="Calibri"/>
                <a:cs typeface="Calibri"/>
                <a:sym typeface="Calibri"/>
              </a:rPr>
              <a:t>and</a:t>
            </a:r>
            <a:r>
              <a:rPr lang="en" sz="1200" b="1" i="0" u="none" strike="noStrike" cap="none">
                <a:solidFill>
                  <a:schemeClr val="dk1"/>
                </a:solidFill>
                <a:latin typeface="Calibri"/>
                <a:ea typeface="Calibri"/>
                <a:cs typeface="Calibri"/>
                <a:sym typeface="Calibri"/>
              </a:rPr>
              <a:t> Domain-Specific Word Walls.</a:t>
            </a:r>
            <a:endParaRPr sz="1200" b="1"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Set up the role-playing component by placing table tent signs to choose a table of students to be the “Representatives of the United States of America,” a table to be the “British Crown,” and the rest being “Colonies.” Introduce these tables to the students before you begin, so students know who they are.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on: </a:t>
            </a:r>
            <a:r>
              <a:rPr lang="en" sz="1200" b="0" i="1" u="none" strike="noStrike" cap="none">
                <a:solidFill>
                  <a:srgbClr val="000000"/>
                </a:solidFill>
                <a:latin typeface="Calibri"/>
                <a:ea typeface="Calibri"/>
                <a:cs typeface="Calibri"/>
                <a:sym typeface="Calibri"/>
              </a:rPr>
              <a:t>“We, therefore, the Representatives of the united States of America.” </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“Who are the we?” </a:t>
            </a:r>
            <a:r>
              <a:rPr lang="en" sz="1200" b="1" i="0" u="none" strike="noStrike" cap="none">
                <a:solidFill>
                  <a:srgbClr val="000000"/>
                </a:solidFill>
                <a:latin typeface="Calibri"/>
                <a:ea typeface="Calibri"/>
                <a:cs typeface="Calibri"/>
                <a:sym typeface="Calibri"/>
              </a:rPr>
              <a:t>(the representatives of the United States of America)</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a:t>
            </a:r>
            <a:r>
              <a:rPr lang="en" sz="1200" b="1" i="0" u="none" strike="noStrike" cap="none">
                <a:solidFill>
                  <a:srgbClr val="000000"/>
                </a:solidFill>
                <a:latin typeface="Calibri"/>
                <a:ea typeface="Calibri"/>
                <a:cs typeface="Calibri"/>
                <a:sym typeface="Calibri"/>
              </a:rPr>
              <a:t> </a:t>
            </a:r>
            <a:r>
              <a:rPr lang="en" sz="1200" b="0" i="1" u="none" strike="noStrike" cap="none">
                <a:solidFill>
                  <a:srgbClr val="000000"/>
                </a:solidFill>
                <a:latin typeface="Calibri"/>
                <a:ea typeface="Calibri"/>
                <a:cs typeface="Calibri"/>
                <a:sym typeface="Calibri"/>
              </a:rPr>
              <a:t>“What are representatives?”</a:t>
            </a:r>
            <a:r>
              <a:rPr lang="en" sz="1200" b="1" i="0" u="none" strike="noStrike" cap="none">
                <a:solidFill>
                  <a:srgbClr val="000000"/>
                </a:solidFill>
                <a:latin typeface="Calibri"/>
                <a:ea typeface="Calibri"/>
                <a:cs typeface="Calibri"/>
                <a:sym typeface="Calibri"/>
              </a:rPr>
              <a:t> (people who represent or speak/ stand for other people)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on </a:t>
            </a:r>
            <a:r>
              <a:rPr lang="en" sz="1200" b="0" i="1" u="none" strike="noStrike" cap="none">
                <a:solidFill>
                  <a:srgbClr val="000000"/>
                </a:solidFill>
                <a:latin typeface="Calibri"/>
                <a:ea typeface="Calibri"/>
                <a:cs typeface="Calibri"/>
                <a:sym typeface="Calibri"/>
              </a:rPr>
              <a:t>“in General Congress,</a:t>
            </a:r>
            <a:r>
              <a:rPr lang="en" sz="1200" b="0" i="0" u="none" strike="noStrike" cap="none">
                <a:solidFill>
                  <a:srgbClr val="000000"/>
                </a:solidFill>
                <a:latin typeface="Calibri"/>
                <a:ea typeface="Calibri"/>
                <a:cs typeface="Calibri"/>
                <a:sym typeface="Calibri"/>
              </a:rPr>
              <a:t> </a:t>
            </a:r>
            <a:r>
              <a:rPr lang="en" sz="1200" b="0" i="1" u="none" strike="noStrike" cap="none">
                <a:solidFill>
                  <a:srgbClr val="000000"/>
                </a:solidFill>
                <a:latin typeface="Calibri"/>
                <a:ea typeface="Calibri"/>
                <a:cs typeface="Calibri"/>
                <a:sym typeface="Calibri"/>
              </a:rPr>
              <a:t>Assembled</a:t>
            </a:r>
            <a:r>
              <a:rPr lang="en" sz="1200" b="0" i="0" u="none" strike="noStrike" cap="none">
                <a:solidFill>
                  <a:srgbClr val="000000"/>
                </a:solidFill>
                <a:latin typeface="Calibri"/>
                <a:ea typeface="Calibri"/>
                <a:cs typeface="Calibri"/>
                <a:sym typeface="Calibri"/>
              </a:rPr>
              <a:t>” and help students understand that a congress is a formal meeting of a group of people who make laws and rules for a country.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“What does assembled mean?” </a:t>
            </a:r>
            <a:r>
              <a:rPr lang="en" sz="1200" b="1" i="0" u="none" strike="noStrike" cap="none">
                <a:solidFill>
                  <a:srgbClr val="000000"/>
                </a:solidFill>
                <a:latin typeface="Calibri"/>
                <a:ea typeface="Calibri"/>
                <a:cs typeface="Calibri"/>
                <a:sym typeface="Calibri"/>
              </a:rPr>
              <a:t>(gathered together in one place)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table of “Representatives of the United States of America” to stand up and huddle together like they are assembled. Give them a piece of paper with the words “Declaration of Independence” written on it in large letters.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standing up and huddled together.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 </a:t>
            </a:r>
            <a:endParaRPr sz="1200" b="0" i="0" u="none" strike="noStrike" cap="none">
              <a:solidFill>
                <a:srgbClr val="000000"/>
              </a:solidFill>
              <a:latin typeface="Calibri"/>
              <a:ea typeface="Calibri"/>
              <a:cs typeface="Calibri"/>
              <a:sym typeface="Calibri"/>
            </a:endParaRPr>
          </a:p>
        </p:txBody>
      </p:sp>
      <p:sp>
        <p:nvSpPr>
          <p:cNvPr id="239" name="Google Shape;2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708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on: “appealing to the Supreme Judge of the world.”</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“Who are the representatives of the United States of America appealing to with this declaration?” (</a:t>
            </a:r>
            <a:r>
              <a:rPr lang="en" sz="1200" b="1" i="0" u="none" strike="noStrike" cap="none">
                <a:solidFill>
                  <a:srgbClr val="000000"/>
                </a:solidFill>
                <a:latin typeface="Calibri"/>
                <a:ea typeface="Calibri"/>
                <a:cs typeface="Calibri"/>
                <a:sym typeface="Calibri"/>
              </a:rPr>
              <a:t>the Supreme Judge of the world) </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“Who do you think they are referring to when they say the Supreme Judge of the world?” </a:t>
            </a:r>
            <a:r>
              <a:rPr lang="en" sz="1200" b="1" i="0" u="none" strike="noStrike" cap="none">
                <a:solidFill>
                  <a:srgbClr val="000000"/>
                </a:solidFill>
                <a:latin typeface="Calibri"/>
                <a:ea typeface="Calibri"/>
                <a:cs typeface="Calibri"/>
                <a:sym typeface="Calibri"/>
              </a:rPr>
              <a:t>(whichever God they believe in)</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“for the rectitude of our intentions.”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“What does rectitude mean?” </a:t>
            </a:r>
            <a:r>
              <a:rPr lang="en" sz="1200" b="1" i="0" u="none" strike="noStrike" cap="none">
                <a:solidFill>
                  <a:srgbClr val="000000"/>
                </a:solidFill>
                <a:latin typeface="Calibri"/>
                <a:ea typeface="Calibri"/>
                <a:cs typeface="Calibri"/>
                <a:sym typeface="Calibri"/>
              </a:rPr>
              <a:t>(morally correct behavior; the right thing to do)</a:t>
            </a:r>
            <a:r>
              <a:rPr lang="en" sz="1200" b="0" i="1" u="none" strike="noStrike" cap="none">
                <a:solidFill>
                  <a:srgbClr val="000000"/>
                </a:solidFill>
                <a:latin typeface="Calibri"/>
                <a:ea typeface="Calibri"/>
                <a:cs typeface="Calibri"/>
                <a:sym typeface="Calibri"/>
              </a:rPr>
              <a:t> </a:t>
            </a:r>
            <a:endParaRPr sz="1200" b="0" i="1"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“So how would you describe the intentions of the representatives of the United States of America?” </a:t>
            </a:r>
            <a:r>
              <a:rPr lang="en" sz="1200" b="1" i="0" u="none" strike="noStrike" cap="none">
                <a:solidFill>
                  <a:srgbClr val="000000"/>
                </a:solidFill>
                <a:latin typeface="Calibri"/>
                <a:ea typeface="Calibri"/>
                <a:cs typeface="Calibri"/>
                <a:sym typeface="Calibri"/>
              </a:rPr>
              <a:t>(morally correct; right)</a:t>
            </a:r>
            <a:r>
              <a:rPr lang="en" sz="1200" b="0" i="1" u="none" strike="noStrike" cap="none">
                <a:solidFill>
                  <a:srgbClr val="000000"/>
                </a:solidFill>
                <a:latin typeface="Calibri"/>
                <a:ea typeface="Calibri"/>
                <a:cs typeface="Calibri"/>
                <a:sym typeface="Calibri"/>
              </a:rPr>
              <a:t> </a:t>
            </a:r>
            <a:endParaRPr sz="1200" b="0" i="1"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“How would you say this excerpt so far in your own words?” </a:t>
            </a:r>
            <a:r>
              <a:rPr lang="en" sz="1200" b="1" i="0" u="none" strike="noStrike" cap="none">
                <a:solidFill>
                  <a:srgbClr val="000000"/>
                </a:solidFill>
                <a:latin typeface="Calibri"/>
                <a:ea typeface="Calibri"/>
                <a:cs typeface="Calibri"/>
                <a:sym typeface="Calibri"/>
              </a:rPr>
              <a:t>(The representatives are appealing to God  because their intentions are morally correct and right.)</a:t>
            </a:r>
            <a:endParaRPr sz="1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 </a:t>
            </a:r>
            <a:endParaRPr sz="1200" b="0" i="0" u="none" strike="noStrike" cap="none">
              <a:solidFill>
                <a:srgbClr val="000000"/>
              </a:solidFill>
              <a:latin typeface="Calibri"/>
              <a:ea typeface="Calibri"/>
              <a:cs typeface="Calibri"/>
              <a:sym typeface="Calibri"/>
            </a:endParaRPr>
          </a:p>
        </p:txBody>
      </p:sp>
      <p:sp>
        <p:nvSpPr>
          <p:cNvPr id="247" name="Google Shape;2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9478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“Who are they writing this in the name of (for)?” </a:t>
            </a:r>
            <a:r>
              <a:rPr lang="en" sz="1200" b="1" i="0" u="none" strike="noStrike" cap="none">
                <a:solidFill>
                  <a:srgbClr val="000000"/>
                </a:solidFill>
                <a:latin typeface="Calibri"/>
                <a:ea typeface="Calibri"/>
                <a:cs typeface="Calibri"/>
                <a:sym typeface="Calibri"/>
              </a:rPr>
              <a:t>(the good people of these colonies)</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“solemnly publish and declare.”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“What does solemnly mean?” </a:t>
            </a:r>
            <a:r>
              <a:rPr lang="en" sz="1200" b="1" i="0" u="none" strike="noStrike" cap="none">
                <a:solidFill>
                  <a:srgbClr val="000000"/>
                </a:solidFill>
                <a:latin typeface="Calibri"/>
                <a:ea typeface="Calibri"/>
                <a:cs typeface="Calibri"/>
                <a:sym typeface="Calibri"/>
              </a:rPr>
              <a:t>(seriously)</a:t>
            </a:r>
            <a:r>
              <a:rPr lang="en" sz="1200" b="0" i="1" u="none" strike="noStrike" cap="none">
                <a:solidFill>
                  <a:srgbClr val="000000"/>
                </a:solidFill>
                <a:latin typeface="Calibri"/>
                <a:ea typeface="Calibri"/>
                <a:cs typeface="Calibri"/>
                <a:sym typeface="Calibri"/>
              </a:rPr>
              <a:t> “What are they doing solemnly?” </a:t>
            </a:r>
            <a:r>
              <a:rPr lang="en" sz="1200" b="1" i="0" u="none" strike="noStrike" cap="none">
                <a:solidFill>
                  <a:srgbClr val="000000"/>
                </a:solidFill>
                <a:latin typeface="Calibri"/>
                <a:ea typeface="Calibri"/>
                <a:cs typeface="Calibri"/>
                <a:sym typeface="Calibri"/>
              </a:rPr>
              <a:t>(publishing and declaring something; students may say publishing and declaring independence)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student table chosen as the representatives to signal that they are speaking for the colonies solemnly by sweeping an arm to point to students around the room with a serious look on their faces and then pointing at the declaration to show they take the responsibility and the needs of the colonies seriously.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people in the “Colonies” to show that they agree and approve by standing up and pretending to applaud (applause without hands touching, so no sound) the “Representatives of the United States of America.”</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acting.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54" name="Google Shape;25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4020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3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“What are the representatives of the United States of America solemnly publishing and declaring? How would you say this in your own words?” </a:t>
            </a:r>
            <a:r>
              <a:rPr lang="en" sz="1200" b="1" i="0" u="none" strike="noStrike" cap="none">
                <a:solidFill>
                  <a:srgbClr val="000000"/>
                </a:solidFill>
                <a:latin typeface="Calibri"/>
                <a:ea typeface="Calibri"/>
                <a:cs typeface="Calibri"/>
                <a:sym typeface="Calibri"/>
              </a:rPr>
              <a:t>(that the colonies are free and independent)</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“Representatives of the United States of America” to hold up the signs with the words “Free” and “Independent” on them and to pass them out to the people in the “Colonies.”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acting.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61" name="Google Shape;2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30692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“Allegiance to the British Crown.”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“What does allegiance mean? You might have heard of the Pledge of Allegiance. What are we doing when we pledge allegiance?” </a:t>
            </a:r>
            <a:r>
              <a:rPr lang="en" sz="1200" b="1" i="0" u="none" strike="noStrike" cap="none">
                <a:solidFill>
                  <a:srgbClr val="000000"/>
                </a:solidFill>
                <a:latin typeface="Calibri"/>
                <a:ea typeface="Calibri"/>
                <a:cs typeface="Calibri"/>
                <a:sym typeface="Calibri"/>
              </a:rPr>
              <a:t>(Allegiance means being loyal and committed to, and pledging allegiance means promising to show loyalty/ commitment.)</a:t>
            </a:r>
            <a:r>
              <a:rPr lang="en" sz="1200" b="0" i="1" u="none" strike="noStrike" cap="none">
                <a:solidFill>
                  <a:srgbClr val="000000"/>
                </a:solidFill>
                <a:latin typeface="Calibri"/>
                <a:ea typeface="Calibri"/>
                <a:cs typeface="Calibri"/>
                <a:sym typeface="Calibri"/>
              </a:rPr>
              <a:t> </a:t>
            </a:r>
            <a:endParaRPr sz="1200" b="0" i="1"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“What does it mean by the British Crown? The actual crown the king wears?” </a:t>
            </a:r>
            <a:r>
              <a:rPr lang="en" sz="1200" b="1" i="0" u="none" strike="noStrike" cap="none">
                <a:solidFill>
                  <a:srgbClr val="000000"/>
                </a:solidFill>
                <a:latin typeface="Calibri"/>
                <a:ea typeface="Calibri"/>
                <a:cs typeface="Calibri"/>
                <a:sym typeface="Calibri"/>
              </a:rPr>
              <a:t>(No, it means the king and government of Britain; British rule.)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“Representatives of the United States of America” and the “British Crown” to stand up and show allegiance by holding hands in a big circle.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the words </a:t>
            </a:r>
            <a:r>
              <a:rPr lang="en" sz="1200" b="0" i="1" u="none" strike="noStrike" cap="none">
                <a:solidFill>
                  <a:srgbClr val="000000"/>
                </a:solidFill>
                <a:latin typeface="Calibri"/>
                <a:ea typeface="Calibri"/>
                <a:cs typeface="Calibri"/>
                <a:sym typeface="Calibri"/>
              </a:rPr>
              <a:t>Absolved from</a:t>
            </a:r>
            <a:r>
              <a:rPr lang="en" sz="1200" b="0" i="0" u="none" strike="noStrike" cap="none">
                <a:solidFill>
                  <a:srgbClr val="000000"/>
                </a:solidFill>
                <a:latin typeface="Calibri"/>
                <a:ea typeface="Calibri"/>
                <a:cs typeface="Calibri"/>
                <a:sym typeface="Calibri"/>
              </a:rPr>
              <a:t> and ask:</a:t>
            </a:r>
            <a:r>
              <a:rPr lang="en" sz="1200" b="0" i="1" u="none" strike="noStrike" cap="none">
                <a:solidFill>
                  <a:srgbClr val="000000"/>
                </a:solidFill>
                <a:latin typeface="Calibri"/>
                <a:ea typeface="Calibri"/>
                <a:cs typeface="Calibri"/>
                <a:sym typeface="Calibri"/>
              </a:rPr>
              <a:t>“Given that you know this document is about independence, what do you think absolved from allegiance might mean?”</a:t>
            </a:r>
            <a:r>
              <a:rPr lang="en" sz="1200" b="1" i="0" u="none" strike="noStrike" cap="none">
                <a:solidFill>
                  <a:srgbClr val="000000"/>
                </a:solidFill>
                <a:latin typeface="Calibri"/>
                <a:ea typeface="Calibri"/>
                <a:cs typeface="Calibri"/>
                <a:sym typeface="Calibri"/>
              </a:rPr>
              <a:t> (released from)</a:t>
            </a:r>
            <a:endParaRPr sz="1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acting.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67" name="Google Shape;26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016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7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Group/Pairs</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“Given that you know this document is about independence, what do you think dissolved might mean?” </a:t>
            </a:r>
            <a:r>
              <a:rPr lang="en" sz="1200" b="1" i="0" u="none" strike="noStrike" cap="none">
                <a:solidFill>
                  <a:srgbClr val="000000"/>
                </a:solidFill>
                <a:latin typeface="Calibri"/>
                <a:ea typeface="Calibri"/>
                <a:cs typeface="Calibri"/>
                <a:sym typeface="Calibri"/>
              </a:rPr>
              <a:t>(officially ended)</a:t>
            </a:r>
            <a:endParaRPr sz="1200" b="1" i="0" u="none" strike="noStrike" cap="none">
              <a:solidFill>
                <a:srgbClr val="000000"/>
              </a:solidFill>
              <a:latin typeface="Calibri"/>
              <a:ea typeface="Calibri"/>
              <a:cs typeface="Calibri"/>
              <a:sym typeface="Calibri"/>
            </a:endParaRPr>
          </a:p>
          <a:p>
            <a:pPr marL="457200" marR="0" lvl="0" indent="-304800" algn="l" rtl="0">
              <a:lnSpc>
                <a:spcPct val="115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“Representatives of the United States of America” and the “British Crown” to show the allegiance dissolving by letting go and forming their own small circles.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Guide students to complete Question 1 and  Question 2 on their </a:t>
            </a:r>
            <a:r>
              <a:rPr lang="en" sz="1200" b="1" i="0" u="none" strike="noStrike" cap="none">
                <a:solidFill>
                  <a:srgbClr val="000000"/>
                </a:solidFill>
                <a:latin typeface="Calibri"/>
                <a:ea typeface="Calibri"/>
                <a:cs typeface="Calibri"/>
                <a:sym typeface="Calibri"/>
              </a:rPr>
              <a:t>note-catcher</a:t>
            </a:r>
            <a:r>
              <a:rPr lang="en" sz="1200" b="0" i="0" u="none" strike="noStrike" cap="none">
                <a:solidFill>
                  <a:srgbClr val="000000"/>
                </a:solidFill>
                <a:latin typeface="Calibri"/>
                <a:ea typeface="Calibri"/>
                <a:cs typeface="Calibri"/>
                <a:sym typeface="Calibri"/>
              </a:rPr>
              <a:t> in pairs—a pair will choose a character, and both will work together to research. Ensure students understand that they are to look for evidence across the whole book now.</a:t>
            </a: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acting.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74" name="Google Shape;27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61931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Small  Groups</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Post the final question from the </a:t>
            </a:r>
            <a:r>
              <a:rPr lang="en" sz="1200" b="1" i="0" u="none" strike="noStrike" cap="none">
                <a:solidFill>
                  <a:srgbClr val="000000"/>
                </a:solidFill>
                <a:latin typeface="Calibri"/>
                <a:ea typeface="Calibri"/>
                <a:cs typeface="Calibri"/>
                <a:sym typeface="Calibri"/>
              </a:rPr>
              <a:t>note-catcher</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“What would the character think of this excerpt? Based on their situation, would they agree? Why or why not?”</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Follow the same routine from Work Time B of Lesson 5 to guide students through a text-based discussion about what they think Robert, Mary, William, and Abigail would think about the excerpt they read of the Declaration of Independence.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Tell students that they will be in small groups of four or five participating in a text-based discussion about their ideas of the opinions of Robert, Mary, William and Abigail about the excerpt of the Declaration of Independence.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Review the</a:t>
            </a:r>
            <a:r>
              <a:rPr lang="en" sz="1200" b="1" i="0" u="none" strike="noStrike" cap="none">
                <a:solidFill>
                  <a:srgbClr val="000000"/>
                </a:solidFill>
                <a:latin typeface="Calibri"/>
                <a:ea typeface="Calibri"/>
                <a:cs typeface="Calibri"/>
                <a:sym typeface="Calibri"/>
              </a:rPr>
              <a:t> Discussion Norms anchor chart.</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Remind students of the difference between a discussion and a presentation and that they will speak informally.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Review the idea that students will discuss informally since this is a small group discussion and not a presentation.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 </a:t>
            </a:r>
            <a:r>
              <a:rPr lang="en" sz="1200" b="1" i="0" u="none" strike="noStrike" cap="none">
                <a:solidFill>
                  <a:srgbClr val="000000"/>
                </a:solidFill>
                <a:latin typeface="Calibri"/>
                <a:ea typeface="Calibri"/>
                <a:cs typeface="Calibri"/>
                <a:sym typeface="Calibri"/>
              </a:rPr>
              <a:t>Discussion Notes </a:t>
            </a:r>
            <a:r>
              <a:rPr lang="en" sz="1200" b="0" i="0" u="none" strike="noStrike" cap="none">
                <a:solidFill>
                  <a:srgbClr val="000000"/>
                </a:solidFill>
                <a:latin typeface="Calibri"/>
                <a:ea typeface="Calibri"/>
                <a:cs typeface="Calibri"/>
                <a:sym typeface="Calibri"/>
              </a:rPr>
              <a:t>(found in Teacher Supporting Materials manual)</a:t>
            </a:r>
            <a:r>
              <a:rPr lang="en" sz="1200" b="1" i="0" u="none" strike="noStrike" cap="none">
                <a:solidFill>
                  <a:srgbClr val="000000"/>
                </a:solidFill>
                <a:latin typeface="Calibri"/>
                <a:ea typeface="Calibri"/>
                <a:cs typeface="Calibri"/>
                <a:sym typeface="Calibri"/>
              </a:rPr>
              <a:t>.</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Divide students into their groups, allocate areas of the room, and label each group in each pair A and B.</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 </a:t>
            </a:r>
            <a:r>
              <a:rPr lang="en" sz="1200" b="1" i="0" u="none" strike="noStrike" cap="none">
                <a:solidFill>
                  <a:srgbClr val="000000"/>
                </a:solidFill>
                <a:latin typeface="Calibri"/>
                <a:ea typeface="Calibri"/>
                <a:cs typeface="Calibri"/>
                <a:sym typeface="Calibri"/>
              </a:rPr>
              <a:t>sticky notes</a:t>
            </a:r>
            <a:r>
              <a:rPr lang="en" sz="1200" b="0" i="0" u="none" strike="noStrike" cap="none">
                <a:solidFill>
                  <a:srgbClr val="000000"/>
                </a:solidFill>
                <a:latin typeface="Calibri"/>
                <a:ea typeface="Calibri"/>
                <a:cs typeface="Calibri"/>
                <a:sym typeface="Calibri"/>
              </a:rPr>
              <a:t> and remind students to record one star and one step using criteria from the</a:t>
            </a:r>
            <a:r>
              <a:rPr lang="en" sz="1200" b="1" i="0" u="none" strike="noStrike" cap="none">
                <a:solidFill>
                  <a:srgbClr val="000000"/>
                </a:solidFill>
                <a:latin typeface="Calibri"/>
                <a:ea typeface="Calibri"/>
                <a:cs typeface="Calibri"/>
                <a:sym typeface="Calibri"/>
              </a:rPr>
              <a:t> Discussion Norms anchor chart</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writing in Discussion Notes.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comprehension and persistence: Invite students to share with an elbow partner how they followed discussion norms in previous text-based discussions.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organizing their thinking: Consider offering sentence frames in advance on the </a:t>
            </a:r>
            <a:r>
              <a:rPr lang="en" sz="1200" b="1" i="0" u="none" strike="noStrike" cap="none">
                <a:solidFill>
                  <a:srgbClr val="000000"/>
                </a:solidFill>
                <a:latin typeface="Calibri"/>
                <a:ea typeface="Calibri"/>
                <a:cs typeface="Calibri"/>
                <a:sym typeface="Calibri"/>
              </a:rPr>
              <a:t>Discussion Notes form</a:t>
            </a:r>
            <a:r>
              <a:rPr lang="en" sz="1200" b="0" i="0" u="none" strike="noStrike" cap="none">
                <a:solidFill>
                  <a:srgbClr val="000000"/>
                </a:solidFill>
                <a:latin typeface="Calibri"/>
                <a:ea typeface="Calibri"/>
                <a:cs typeface="Calibri"/>
                <a:sym typeface="Calibri"/>
              </a:rPr>
              <a:t> as scaffolding for student expression.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(Sketch Questions and Ideas) Allow students to sketch their questions and ideas on the </a:t>
            </a:r>
            <a:r>
              <a:rPr lang="en" sz="1200" b="1" i="0" u="none" strike="noStrike" cap="none">
                <a:solidFill>
                  <a:srgbClr val="000000"/>
                </a:solidFill>
                <a:latin typeface="Calibri"/>
                <a:ea typeface="Calibri"/>
                <a:cs typeface="Calibri"/>
                <a:sym typeface="Calibri"/>
              </a:rPr>
              <a:t>Discussion Notes form</a:t>
            </a:r>
            <a:r>
              <a:rPr lang="en" sz="1200" b="0" i="0" u="none" strike="noStrike" cap="none">
                <a:solidFill>
                  <a:srgbClr val="000000"/>
                </a:solidFill>
                <a:latin typeface="Calibri"/>
                <a:ea typeface="Calibri"/>
                <a:cs typeface="Calibri"/>
                <a:sym typeface="Calibri"/>
              </a:rPr>
              <a:t> as they wait for their chance to speak.</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(Character Chart: Referencing) Invite students to reference the examples of their character’s feelings/thoughts and reactions on the </a:t>
            </a:r>
            <a:r>
              <a:rPr lang="en" sz="1200" b="1" i="0" u="none" strike="noStrike" cap="none">
                <a:solidFill>
                  <a:srgbClr val="000000"/>
                </a:solidFill>
                <a:latin typeface="Calibri"/>
                <a:ea typeface="Calibri"/>
                <a:cs typeface="Calibri"/>
                <a:sym typeface="Calibri"/>
              </a:rPr>
              <a:t>Character Chart</a:t>
            </a:r>
            <a:r>
              <a:rPr lang="en" sz="1200" b="0" i="0" u="none" strike="noStrike" cap="none">
                <a:solidFill>
                  <a:srgbClr val="000000"/>
                </a:solidFill>
                <a:latin typeface="Calibri"/>
                <a:ea typeface="Calibri"/>
                <a:cs typeface="Calibri"/>
                <a:sym typeface="Calibri"/>
              </a:rPr>
              <a:t> as a starting point for their text-based discussion.</a:t>
            </a:r>
            <a:endParaRPr sz="1200" b="0" i="0" u="none" strike="noStrike" cap="none">
              <a:solidFill>
                <a:srgbClr val="000000"/>
              </a:solidFill>
              <a:latin typeface="Calibri"/>
              <a:ea typeface="Calibri"/>
              <a:cs typeface="Calibri"/>
              <a:sym typeface="Calibri"/>
            </a:endParaRPr>
          </a:p>
        </p:txBody>
      </p:sp>
      <p:sp>
        <p:nvSpPr>
          <p:cNvPr id="281" name="Google Shape;28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6721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A groups to begin discussing within the circle, as B groups sit on the outside of the circle.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After 6 minutes, facilitate feedback sharing.</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groups to switch roles and begin discussing.</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After 6 minutes, facilitate feedback sharing.</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Collect </a:t>
            </a:r>
            <a:r>
              <a:rPr lang="en" sz="1200" b="1" i="0" u="none" strike="noStrike" cap="none">
                <a:solidFill>
                  <a:srgbClr val="000000"/>
                </a:solidFill>
                <a:latin typeface="Calibri"/>
                <a:ea typeface="Calibri"/>
                <a:cs typeface="Calibri"/>
                <a:sym typeface="Calibri"/>
              </a:rPr>
              <a:t>sticky notes</a:t>
            </a:r>
            <a:r>
              <a:rPr lang="en" sz="1200" b="0" i="0" u="none" strike="noStrike" cap="none">
                <a:solidFill>
                  <a:srgbClr val="000000"/>
                </a:solidFill>
                <a:latin typeface="Calibri"/>
                <a:ea typeface="Calibri"/>
                <a:cs typeface="Calibri"/>
                <a:sym typeface="Calibri"/>
              </a:rPr>
              <a:t> and place them on the </a:t>
            </a:r>
            <a:r>
              <a:rPr lang="en" sz="1200" b="1" i="0" u="none" strike="noStrike" cap="none">
                <a:solidFill>
                  <a:srgbClr val="000000"/>
                </a:solidFill>
                <a:latin typeface="Calibri"/>
                <a:ea typeface="Calibri"/>
                <a:cs typeface="Calibri"/>
                <a:sym typeface="Calibri"/>
              </a:rPr>
              <a:t>T-chart.  </a:t>
            </a:r>
            <a:r>
              <a:rPr lang="en" sz="1200" b="0" i="0" u="none" strike="noStrike" cap="none">
                <a:solidFill>
                  <a:schemeClr val="dk1"/>
                </a:solidFill>
                <a:latin typeface="Calibri"/>
                <a:ea typeface="Calibri"/>
                <a:cs typeface="Calibri"/>
                <a:sym typeface="Calibri"/>
              </a:rPr>
              <a:t>Remind students to record one star and one step using criteria from the</a:t>
            </a:r>
            <a:r>
              <a:rPr lang="en" sz="1200" b="1" i="0" u="none" strike="noStrike" cap="none">
                <a:solidFill>
                  <a:schemeClr val="dk1"/>
                </a:solidFill>
                <a:latin typeface="Calibri"/>
                <a:ea typeface="Calibri"/>
                <a:cs typeface="Calibri"/>
                <a:sym typeface="Calibri"/>
              </a:rPr>
              <a:t> Discussion Norms anchor chart</a:t>
            </a:r>
            <a:r>
              <a:rPr lang="en" sz="1200" b="0" i="0" u="none" strike="noStrike" cap="none">
                <a:solidFill>
                  <a:schemeClr val="dk1"/>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writing in </a:t>
            </a:r>
            <a:r>
              <a:rPr lang="en" sz="1200" b="1" i="0" u="none" strike="noStrike" cap="none">
                <a:solidFill>
                  <a:schemeClr val="dk1"/>
                </a:solidFill>
                <a:latin typeface="Calibri"/>
                <a:ea typeface="Calibri"/>
                <a:cs typeface="Calibri"/>
                <a:sym typeface="Calibri"/>
              </a:rPr>
              <a:t>Discussion Notes</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comprehension and persistence: Invite students to share with an elbow partner how they followed discussion norms in previous text-based discussions.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organizing their thinking: Consider offering sentence frames in advance on the </a:t>
            </a:r>
            <a:r>
              <a:rPr lang="en" sz="1200" b="1" i="0" u="none" strike="noStrike" cap="none">
                <a:solidFill>
                  <a:srgbClr val="000000"/>
                </a:solidFill>
                <a:latin typeface="Calibri"/>
                <a:ea typeface="Calibri"/>
                <a:cs typeface="Calibri"/>
                <a:sym typeface="Calibri"/>
              </a:rPr>
              <a:t>Discussion Notes</a:t>
            </a:r>
            <a:r>
              <a:rPr lang="en" sz="1200" b="0" i="0" u="none" strike="noStrike" cap="none">
                <a:solidFill>
                  <a:srgbClr val="000000"/>
                </a:solidFill>
                <a:latin typeface="Calibri"/>
                <a:ea typeface="Calibri"/>
                <a:cs typeface="Calibri"/>
                <a:sym typeface="Calibri"/>
              </a:rPr>
              <a:t> form as scaffolding for student expression.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(Sketch Questions and Ideas) Allow students to sketch their questions and ideas on the </a:t>
            </a:r>
            <a:r>
              <a:rPr lang="en" sz="1200" b="1" i="0" u="none" strike="noStrike" cap="none">
                <a:solidFill>
                  <a:srgbClr val="000000"/>
                </a:solidFill>
                <a:latin typeface="Calibri"/>
                <a:ea typeface="Calibri"/>
                <a:cs typeface="Calibri"/>
                <a:sym typeface="Calibri"/>
              </a:rPr>
              <a:t>Discussion Notes form</a:t>
            </a:r>
            <a:r>
              <a:rPr lang="en" sz="1200" b="0" i="0" u="none" strike="noStrike" cap="none">
                <a:solidFill>
                  <a:srgbClr val="000000"/>
                </a:solidFill>
                <a:latin typeface="Calibri"/>
                <a:ea typeface="Calibri"/>
                <a:cs typeface="Calibri"/>
                <a:sym typeface="Calibri"/>
              </a:rPr>
              <a:t> as they wait for their chance to speak.</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(Character Chart: Referencing) Invite students to reference the examples of their character’s feelings/thoughts and reactions on the </a:t>
            </a:r>
            <a:r>
              <a:rPr lang="en" sz="1200" b="1" i="0" u="none" strike="noStrike" cap="none">
                <a:solidFill>
                  <a:srgbClr val="000000"/>
                </a:solidFill>
                <a:latin typeface="Calibri"/>
                <a:ea typeface="Calibri"/>
                <a:cs typeface="Calibri"/>
                <a:sym typeface="Calibri"/>
              </a:rPr>
              <a:t>Character Chart</a:t>
            </a:r>
            <a:r>
              <a:rPr lang="en" sz="1200" b="0" i="0" u="none" strike="noStrike" cap="none">
                <a:solidFill>
                  <a:srgbClr val="000000"/>
                </a:solidFill>
                <a:latin typeface="Calibri"/>
                <a:ea typeface="Calibri"/>
                <a:cs typeface="Calibri"/>
                <a:sym typeface="Calibri"/>
              </a:rPr>
              <a:t> as a starting point for their text-based discussion.</a:t>
            </a:r>
            <a:endParaRPr sz="1200" b="0" i="0" u="none" strike="noStrike" cap="none">
              <a:solidFill>
                <a:srgbClr val="000000"/>
              </a:solidFill>
              <a:latin typeface="Calibri"/>
              <a:ea typeface="Calibri"/>
              <a:cs typeface="Calibri"/>
              <a:sym typeface="Calibri"/>
            </a:endParaRPr>
          </a:p>
        </p:txBody>
      </p:sp>
      <p:sp>
        <p:nvSpPr>
          <p:cNvPr id="289" name="Google Shape;28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6325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10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Group/Pairs</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students to think silently about the following questions: </a:t>
            </a:r>
            <a:r>
              <a:rPr lang="en" sz="1200" b="0" i="1" u="none" strike="noStrike" cap="none">
                <a:solidFill>
                  <a:srgbClr val="000000"/>
                </a:solidFill>
                <a:latin typeface="Calibri"/>
                <a:ea typeface="Calibri"/>
                <a:cs typeface="Calibri"/>
                <a:sym typeface="Calibri"/>
              </a:rPr>
              <a:t>“What did you learn from the discussion?” “How did the discussion change your thinking?”</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After 2 minutes, invite students to write their reflections in the second box on their </a:t>
            </a:r>
            <a:r>
              <a:rPr lang="en" sz="1200" b="1" i="0" u="none" strike="noStrike" cap="none">
                <a:solidFill>
                  <a:srgbClr val="000000"/>
                </a:solidFill>
                <a:latin typeface="Calibri"/>
                <a:ea typeface="Calibri"/>
                <a:cs typeface="Calibri"/>
                <a:sym typeface="Calibri"/>
              </a:rPr>
              <a:t>Discussion Notes </a:t>
            </a:r>
            <a:r>
              <a:rPr lang="en" sz="1200" b="0" i="0" u="none" strike="noStrike" cap="none">
                <a:solidFill>
                  <a:srgbClr val="000000"/>
                </a:solidFill>
                <a:latin typeface="Calibri"/>
                <a:ea typeface="Calibri"/>
                <a:cs typeface="Calibri"/>
                <a:sym typeface="Calibri"/>
              </a:rPr>
              <a:t>(My learning from this discussion).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After 5 minutes, refocus whole group and invite students to consider a criterion from the </a:t>
            </a:r>
            <a:r>
              <a:rPr lang="en" sz="1200" b="1" i="0" u="none" strike="noStrike" cap="none">
                <a:solidFill>
                  <a:srgbClr val="000000"/>
                </a:solidFill>
                <a:latin typeface="Calibri"/>
                <a:ea typeface="Calibri"/>
                <a:cs typeface="Calibri"/>
                <a:sym typeface="Calibri"/>
              </a:rPr>
              <a:t>Discussion Norms anchor chart</a:t>
            </a:r>
            <a:r>
              <a:rPr lang="en" sz="1200" b="0" i="0" u="none" strike="noStrike" cap="none">
                <a:solidFill>
                  <a:srgbClr val="000000"/>
                </a:solidFill>
                <a:latin typeface="Calibri"/>
                <a:ea typeface="Calibri"/>
                <a:cs typeface="Calibri"/>
                <a:sym typeface="Calibri"/>
              </a:rPr>
              <a:t> that they could do better in the next discussion. Focus students on the final box.</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voice their goal to an elbow partner before recording it in the final box on their </a:t>
            </a:r>
            <a:r>
              <a:rPr lang="en" sz="1200" b="1" i="0" u="none" strike="noStrike" cap="none">
                <a:solidFill>
                  <a:srgbClr val="000000"/>
                </a:solidFill>
                <a:latin typeface="Calibri"/>
                <a:ea typeface="Calibri"/>
                <a:cs typeface="Calibri"/>
                <a:sym typeface="Calibri"/>
              </a:rPr>
              <a:t>Discussion Notes </a:t>
            </a:r>
            <a:r>
              <a:rPr lang="en" sz="1200" b="0" i="0" u="none" strike="noStrike" cap="none">
                <a:solidFill>
                  <a:srgbClr val="000000"/>
                </a:solidFill>
                <a:latin typeface="Calibri"/>
                <a:ea typeface="Calibri"/>
                <a:cs typeface="Calibri"/>
                <a:sym typeface="Calibri"/>
              </a:rPr>
              <a:t>(My goal for the next discussion).</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reflecting silently.</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writing reflections.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written expression: (Modeling) Model multiple acceptable ways to respond to the prompt. (Example: Provide examples of sketching answers or using sentence starters).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(Reviewing Learning Targets) Review the learning targets introduced in Opening A. Ask students to give specific examples of how they worked toward achieving them in this unit. Invite students to rephrase the targets now that they have experience making connections between the Declaration of Independence and the opinions of characters in </a:t>
            </a:r>
            <a:r>
              <a:rPr lang="en" sz="1200" b="1" i="1" u="none" strike="noStrike" cap="none">
                <a:solidFill>
                  <a:srgbClr val="000000"/>
                </a:solidFill>
                <a:latin typeface="Calibri"/>
                <a:ea typeface="Calibri"/>
                <a:cs typeface="Calibri"/>
                <a:sym typeface="Calibri"/>
              </a:rPr>
              <a:t>Divided Loyalties</a:t>
            </a:r>
            <a:r>
              <a:rPr lang="en" sz="1200" b="0" i="1"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p:txBody>
      </p:sp>
      <p:sp>
        <p:nvSpPr>
          <p:cNvPr id="297" name="Google Shape;29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3213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Use the checking for understanding technique Thumb-O-Meter for students to self-assess against the learning targets and against how well they did collaborating, persevering and showing respect.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Collect students’ </a:t>
            </a:r>
            <a:r>
              <a:rPr lang="en" sz="1200" b="1" i="0" u="none" strike="noStrike" cap="none">
                <a:solidFill>
                  <a:srgbClr val="000000"/>
                </a:solidFill>
                <a:latin typeface="Calibri"/>
                <a:ea typeface="Calibri"/>
                <a:cs typeface="Calibri"/>
                <a:sym typeface="Calibri"/>
              </a:rPr>
              <a:t>Discussion Notes</a:t>
            </a:r>
            <a:r>
              <a:rPr lang="en" sz="1200" b="0" i="0" u="none" strike="noStrike" cap="none">
                <a:solidFill>
                  <a:srgbClr val="000000"/>
                </a:solidFill>
                <a:latin typeface="Calibri"/>
                <a:ea typeface="Calibri"/>
                <a:cs typeface="Calibri"/>
                <a:sym typeface="Calibri"/>
              </a:rPr>
              <a: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Collect in </a:t>
            </a:r>
            <a:r>
              <a:rPr lang="en" sz="1200" b="1" i="0" u="none" strike="noStrike" cap="none">
                <a:solidFill>
                  <a:srgbClr val="000000"/>
                </a:solidFill>
                <a:latin typeface="Calibri"/>
                <a:ea typeface="Calibri"/>
                <a:cs typeface="Calibri"/>
                <a:sym typeface="Calibri"/>
              </a:rPr>
              <a:t>Language Dive II Practice: Model First-Person Narrative: Progressive Verb Tenses</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homework</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showing self-reflection of target.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None. </a:t>
            </a:r>
            <a:endParaRPr sz="1200" b="0" i="0" u="none" strike="noStrike" cap="none">
              <a:solidFill>
                <a:srgbClr val="000000"/>
              </a:solidFill>
              <a:latin typeface="Calibri"/>
              <a:ea typeface="Calibri"/>
              <a:cs typeface="Calibri"/>
              <a:sym typeface="Calibri"/>
            </a:endParaRPr>
          </a:p>
        </p:txBody>
      </p:sp>
      <p:sp>
        <p:nvSpPr>
          <p:cNvPr id="304" name="Google Shape;30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9992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Supporting Materials Document for this lesson can be found here: </a:t>
            </a:r>
            <a:r>
              <a:rPr lang="en" sz="1200" b="0" i="0" u="sng" strike="noStrike" cap="none">
                <a:solidFill>
                  <a:schemeClr val="hlink"/>
                </a:solidFill>
                <a:latin typeface="Calibri"/>
                <a:ea typeface="Calibri"/>
                <a:cs typeface="Calibri"/>
                <a:sym typeface="Calibri"/>
                <a:hlinkClick r:id="rId3"/>
              </a:rPr>
              <a:t>http://curriculum.eleducation.org/curriculum/ela/grade-4/module-3/unit-2</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Additional Teacher Resources: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Protocol descriptions and videos can be found here: </a:t>
            </a:r>
            <a:r>
              <a:rPr lang="en" sz="1200" b="0" i="0" u="sng" strike="noStrike" cap="none">
                <a:solidFill>
                  <a:schemeClr val="hlink"/>
                </a:solidFill>
                <a:latin typeface="Calibri"/>
                <a:ea typeface="Calibri"/>
                <a:cs typeface="Calibri"/>
                <a:sym typeface="Calibri"/>
                <a:hlinkClick r:id="rId5"/>
              </a:rPr>
              <a:t>https://eleducation.org/resources/el-education-classroom-protocols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Rubrics and checklists for writing can be found here: </a:t>
            </a:r>
            <a:r>
              <a:rPr lang="en" sz="1200" b="0" i="0" u="sng" strike="noStrike" cap="none">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Independent Reading: Sample Plans can be found here: </a:t>
            </a:r>
            <a:r>
              <a:rPr lang="en" sz="1200" b="0" i="0" u="sng" strike="noStrike" cap="none">
                <a:solidFill>
                  <a:schemeClr val="hlink"/>
                </a:solidFill>
                <a:latin typeface="Calibri"/>
                <a:ea typeface="Calibri"/>
                <a:cs typeface="Calibri"/>
                <a:sym typeface="Calibri"/>
                <a:hlinkClick r:id="rId7"/>
              </a:rPr>
              <a:t>https://eleducation.org/resources/independent-reading-sample-plans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126377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rgbClr val="000000"/>
                </a:solidFill>
                <a:latin typeface="Calibri"/>
                <a:ea typeface="Calibri"/>
                <a:cs typeface="Calibri"/>
                <a:sym typeface="Calibri"/>
              </a:rPr>
              <a:t>Prompts for the Accountable Research Reading are on the following slides.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94449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students to take out their Independent Reading Journals.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 to select a prompt and write it in the front of their Independent Reading Journal.</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521396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M3 U2: </a:t>
            </a:r>
            <a:r>
              <a:rPr lang="en" sz="1200" b="0" i="0" u="sng" strike="noStrike" cap="none">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27" name="Google Shape;327;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2936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New Materials to Prepare in Advance: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Close Reading Guide: An Excerpt of the Declaration of Independence, Part III </a:t>
            </a:r>
            <a:r>
              <a:rPr lang="en" sz="1200" b="0" i="0" u="none" strike="noStrike" cap="none">
                <a:solidFill>
                  <a:srgbClr val="000000"/>
                </a:solidFill>
                <a:latin typeface="Calibri"/>
                <a:ea typeface="Calibri"/>
                <a:cs typeface="Calibri"/>
                <a:sym typeface="Calibri"/>
              </a:rPr>
              <a:t>(for teacher reference, found in Teacher Supporting Materials manual)</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Close Reading Note-catcher: An Excerpt of the Declaration of Independence, Part III </a:t>
            </a:r>
            <a:r>
              <a:rPr lang="en" sz="1200" b="0" i="0" u="none" strike="noStrike" cap="none">
                <a:solidFill>
                  <a:srgbClr val="000000"/>
                </a:solidFill>
                <a:latin typeface="Calibri"/>
                <a:ea typeface="Calibri"/>
                <a:cs typeface="Calibri"/>
                <a:sym typeface="Calibri"/>
              </a:rPr>
              <a:t>(one per student and one to display, found in Student Workbook)</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Close Reading Note-catcher: An Excerpt of the Declaration of Independence, Part III </a:t>
            </a:r>
            <a:r>
              <a:rPr lang="en" sz="1200" b="0" i="0" u="none" strike="noStrike" cap="none">
                <a:solidFill>
                  <a:srgbClr val="000000"/>
                </a:solidFill>
                <a:latin typeface="Calibri"/>
                <a:ea typeface="Calibri"/>
                <a:cs typeface="Calibri"/>
                <a:sym typeface="Calibri"/>
              </a:rPr>
              <a:t>(example, for teacher reference, found in Teacher Supporting Materials manual)</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Sticky notes </a:t>
            </a:r>
            <a:r>
              <a:rPr lang="en" sz="1200" b="0" i="0" u="none" strike="noStrike" cap="none">
                <a:solidFill>
                  <a:srgbClr val="000000"/>
                </a:solidFill>
                <a:latin typeface="Calibri"/>
                <a:ea typeface="Calibri"/>
                <a:cs typeface="Calibri"/>
                <a:sym typeface="Calibri"/>
              </a:rPr>
              <a:t>(two colors; one of each per student)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T-chart </a:t>
            </a:r>
            <a:r>
              <a:rPr lang="en" sz="1200" b="0" i="0" u="none" strike="noStrike" cap="none">
                <a:solidFill>
                  <a:srgbClr val="000000"/>
                </a:solidFill>
                <a:latin typeface="Calibri"/>
                <a:ea typeface="Calibri"/>
                <a:cs typeface="Calibri"/>
                <a:sym typeface="Calibri"/>
              </a:rPr>
              <a:t>(one per discussion group)</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Language Dive II Practice: Model First-Person Narrative: Progressive Verb Tenses </a:t>
            </a:r>
            <a:r>
              <a:rPr lang="en" sz="1200" b="0" i="0" u="none" strike="noStrike" cap="none">
                <a:solidFill>
                  <a:srgbClr val="000000"/>
                </a:solidFill>
                <a:latin typeface="Calibri"/>
                <a:ea typeface="Calibri"/>
                <a:cs typeface="Calibri"/>
                <a:sym typeface="Calibri"/>
              </a:rPr>
              <a:t>(example, for teacher reference, found in Teacher Supporting Materials manual)</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Gather from Previous Lessons: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Working to Become Effective Learners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Close Readers Do These Things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u="none" strike="noStrike" cap="none">
                <a:solidFill>
                  <a:schemeClr val="dk1"/>
                </a:solidFill>
                <a:latin typeface="Calibri"/>
                <a:ea typeface="Calibri"/>
                <a:cs typeface="Calibri"/>
                <a:sym typeface="Calibri"/>
              </a:rPr>
              <a:t>Divided Loyalties</a:t>
            </a:r>
            <a:r>
              <a:rPr lang="en" sz="1200" b="1" i="0" u="none" strike="noStrike" cap="none">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(from Lesson 1;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Discussion Norms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Discussion Notes </a:t>
            </a:r>
            <a:r>
              <a:rPr lang="en" sz="1200" b="0" i="0" u="none" strike="noStrike" cap="none">
                <a:solidFill>
                  <a:schemeClr val="dk1"/>
                </a:solidFill>
                <a:latin typeface="Calibri"/>
                <a:ea typeface="Calibri"/>
                <a:cs typeface="Calibri"/>
                <a:sym typeface="Calibri"/>
              </a:rPr>
              <a:t>(blank; from Lesson 5;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Language Dive II Practice: Model First Person Narrative: Progressive Verb Tenses homework </a:t>
            </a:r>
            <a:r>
              <a:rPr lang="en" sz="1200" b="0" i="0" u="none" strike="noStrike" cap="none">
                <a:solidFill>
                  <a:schemeClr val="dk1"/>
                </a:solidFill>
                <a:latin typeface="Calibri"/>
                <a:ea typeface="Calibri"/>
                <a:cs typeface="Calibri"/>
                <a:sym typeface="Calibri"/>
              </a:rPr>
              <a:t>(from Lesson 11; one per student, found in Homework Resources(for Families) section of the Student Workbook)</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Prepare classroom systems for active learning: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Post learning targets and needed anchor charts.</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6498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2109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Additional Support Considerations:</a:t>
            </a: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a:solidFill>
                  <a:srgbClr val="000000"/>
                </a:solidFill>
                <a:latin typeface="Calibri"/>
                <a:ea typeface="Calibri"/>
                <a:cs typeface="Calibri"/>
                <a:sym typeface="Calibri"/>
              </a:rPr>
              <a:t>For lighter support:</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During the text-based discussion in Work Time B, encourage students to use Goals 1 and 2 Conversation Cues with other students to extend and deepen conversations, think with others, and enhance language development. (Example: </a:t>
            </a:r>
            <a:r>
              <a:rPr lang="en" sz="1200" b="0" i="1" u="none" strike="noStrike" cap="none">
                <a:solidFill>
                  <a:srgbClr val="000000"/>
                </a:solidFill>
                <a:latin typeface="Calibri"/>
                <a:ea typeface="Calibri"/>
                <a:cs typeface="Calibri"/>
                <a:sym typeface="Calibri"/>
              </a:rPr>
              <a:t>“Can you give an example?”</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Challenge students to create sentence frames to bolster participation during the text-based discussion. Invite those who need heavier support to use the frames. (</a:t>
            </a:r>
            <a:r>
              <a:rPr lang="en" sz="1200" b="0" i="1" u="none" strike="noStrike" cap="none">
                <a:solidFill>
                  <a:srgbClr val="000000"/>
                </a:solidFill>
                <a:latin typeface="Calibri"/>
                <a:ea typeface="Calibri"/>
                <a:cs typeface="Calibri"/>
                <a:sym typeface="Calibri"/>
              </a:rPr>
              <a:t>Example: “I think that [William/Robert] would [agree/disagree] with this excerpt of the Declaration of Independence because _______________. Another reason is___________. In Act _, Scene __ he says, ___________.</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a:solidFill>
                  <a:srgbClr val="000000"/>
                </a:solidFill>
                <a:latin typeface="Calibri"/>
                <a:ea typeface="Calibri"/>
                <a:cs typeface="Calibri"/>
                <a:sym typeface="Calibri"/>
              </a:rPr>
              <a:t>For heavier support:</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Invite students to use the sentence frames created by students with greater language proficiency during the text-based discussion (see “for lighter support”).</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15976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132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Whole class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1"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Welcome students to class and the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Read through the agenda for today.</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605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Move students into pairs and invite them to label themselves partner A and partner B.</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 posted learning targets and select a volunteer to read them aloud.</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Remind students they saw these learning targets in Lessons 5 and 8 and review the meaning of the words restate, opinion, and productive as necessary.</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Provide differentiated mentors by purposefully pre-selecting student partnerships. You may need to coach the mentor to engage with his or her partner and share his or her thought processes. This can be done during questioning as you circulate the room.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(Working toward Same Learning Target) Invite students to discuss how they previously worked toward each of the learning targets.</a:t>
            </a:r>
            <a:endParaRPr sz="1200" b="0" i="0" u="none" strike="noStrike" cap="none">
              <a:solidFill>
                <a:srgbClr val="000000"/>
              </a:solidFill>
              <a:latin typeface="Calibri"/>
              <a:ea typeface="Calibri"/>
              <a:cs typeface="Calibri"/>
              <a:sym typeface="Calibri"/>
            </a:endParaRPr>
          </a:p>
        </p:txBody>
      </p:sp>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7905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8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 and display the </a:t>
            </a:r>
            <a:r>
              <a:rPr lang="en" sz="1200" b="1" i="0" u="none" strike="noStrike" cap="none">
                <a:solidFill>
                  <a:srgbClr val="000000"/>
                </a:solidFill>
                <a:latin typeface="Calibri"/>
                <a:ea typeface="Calibri"/>
                <a:cs typeface="Calibri"/>
                <a:sym typeface="Calibri"/>
              </a:rPr>
              <a:t>Close Reading Note-catcher: An Excerpt of the Declaration of Independence Part III.</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follow along, reading silently in their heads as you read aloud the excerpt at the top.</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Turn and Talk: </a:t>
            </a:r>
            <a:r>
              <a:rPr lang="en" sz="1200" b="0" i="1" u="none" strike="noStrike" cap="none">
                <a:solidFill>
                  <a:srgbClr val="000000"/>
                </a:solidFill>
                <a:latin typeface="Calibri"/>
                <a:ea typeface="Calibri"/>
                <a:cs typeface="Calibri"/>
                <a:sym typeface="Calibri"/>
              </a:rPr>
              <a:t>“What do you notice about this excerpt?” </a:t>
            </a:r>
            <a:r>
              <a:rPr lang="en" sz="1200" b="1" i="0" u="none" strike="noStrike" cap="none">
                <a:solidFill>
                  <a:srgbClr val="000000"/>
                </a:solidFill>
                <a:latin typeface="Calibri"/>
                <a:ea typeface="Calibri"/>
                <a:cs typeface="Calibri"/>
                <a:sym typeface="Calibri"/>
              </a:rPr>
              <a:t>(Responses will vary, but may include: Like the first two excerpts we have read, it is very complex and difficult to understand.)</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a:t>
            </a:r>
            <a:r>
              <a:rPr lang="en" sz="1200" b="1" i="0" u="none" strike="noStrike" cap="none">
                <a:solidFill>
                  <a:srgbClr val="000000"/>
                </a:solidFill>
                <a:latin typeface="Calibri"/>
                <a:ea typeface="Calibri"/>
                <a:cs typeface="Calibri"/>
                <a:sym typeface="Calibri"/>
              </a:rPr>
              <a:t> Working to Become Effective Learners anchor chart</a:t>
            </a:r>
            <a:r>
              <a:rPr lang="en" sz="1200" b="0" i="0" u="none" strike="noStrike" cap="none">
                <a:solidFill>
                  <a:srgbClr val="000000"/>
                </a:solidFill>
                <a:latin typeface="Calibri"/>
                <a:ea typeface="Calibri"/>
                <a:cs typeface="Calibri"/>
                <a:sym typeface="Calibri"/>
              </a:rPr>
              <a:t> and review the characteristics of collaboration and perseverance as necessary.</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 questions.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recording their ideas in writing: Provide a partially filled-in note-catcher that contains sentence stems or frames as scaffolds.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ELLs: (Referencing Character Analysis Note-catchers) When completing the second question on their Close Reading note-catcher, encourage students to refer to their completed Character Analysis note-catchers from earlier lessons to help them identify evidence from the text that supports how their character would feel about the Declaration of Independence excerpt.</a:t>
            </a:r>
            <a:endParaRPr sz="1200" b="0" i="0" u="none" strike="noStrike" cap="none">
              <a:solidFill>
                <a:srgbClr val="000000"/>
              </a:solidFill>
              <a:latin typeface="Calibri"/>
              <a:ea typeface="Calibri"/>
              <a:cs typeface="Calibri"/>
              <a:sym typeface="Calibri"/>
            </a:endParaRPr>
          </a:p>
        </p:txBody>
      </p:sp>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2623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9" name="Google Shape;99;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1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89857" y="273844"/>
            <a:ext cx="80254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2: Lesson 13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489857" y="1150925"/>
            <a:ext cx="8692718"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60-70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rgbClr val="000000"/>
                </a:solidFill>
                <a:latin typeface="Century Gothic"/>
                <a:ea typeface="Century Gothic"/>
                <a:cs typeface="Century Gothic"/>
                <a:sym typeface="Century Gothic"/>
              </a:rPr>
              <a:t>The purpose of today’s lesson is to: In this lesson, students closely read another excerpt of the Declaration of Independence to prepare for a text-based discussion about what characters from </a:t>
            </a:r>
            <a:r>
              <a:rPr lang="en" sz="1600" b="0" i="1" u="none" strike="noStrike" cap="none" dirty="0">
                <a:solidFill>
                  <a:srgbClr val="000000"/>
                </a:solidFill>
                <a:latin typeface="Century Gothic"/>
                <a:ea typeface="Century Gothic"/>
                <a:cs typeface="Century Gothic"/>
                <a:sym typeface="Century Gothic"/>
              </a:rPr>
              <a:t>Divided Loyalties</a:t>
            </a:r>
            <a:r>
              <a:rPr lang="en" sz="1600" b="0" i="0" u="none" strike="noStrike" cap="none" dirty="0">
                <a:solidFill>
                  <a:srgbClr val="000000"/>
                </a:solidFill>
                <a:latin typeface="Century Gothic"/>
                <a:ea typeface="Century Gothic"/>
                <a:cs typeface="Century Gothic"/>
                <a:sym typeface="Century Gothic"/>
              </a:rPr>
              <a:t> would think of it.</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rgbClr val="000000"/>
                </a:solidFill>
                <a:latin typeface="Century Gothic"/>
                <a:ea typeface="Century Gothic"/>
                <a:cs typeface="Century Gothic"/>
                <a:sym typeface="Century Gothic"/>
              </a:rPr>
              <a:t> </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 </a:t>
            </a:r>
            <a:endParaRPr sz="16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60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closely read an excerpt of the Declaration of Independence to restate it in my own words. </a:t>
            </a:r>
            <a:endParaRPr sz="1600" b="1"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make connections between an excerpt of the Declaration of Independence and the opinions of characters in </a:t>
            </a:r>
            <a:r>
              <a:rPr lang="en" sz="1600" b="0" i="1" u="none" strike="noStrike" cap="none" dirty="0">
                <a:solidFill>
                  <a:srgbClr val="000000"/>
                </a:solidFill>
                <a:latin typeface="Century Gothic"/>
                <a:ea typeface="Century Gothic"/>
                <a:cs typeface="Century Gothic"/>
                <a:sym typeface="Century Gothic"/>
              </a:rPr>
              <a:t>Divided Loyalties</a:t>
            </a:r>
            <a:r>
              <a:rPr lang="en" sz="1600" b="0" i="0" u="none" strike="noStrike" cap="none" dirty="0">
                <a:solidFill>
                  <a:srgbClr val="000000"/>
                </a:solidFill>
                <a:latin typeface="Century Gothic"/>
                <a:ea typeface="Century Gothic"/>
                <a:cs typeface="Century Gothic"/>
                <a:sym typeface="Century Gothic"/>
              </a:rPr>
              <a:t>. </a:t>
            </a:r>
            <a:endParaRPr sz="1600" b="1"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follow discussion norms to participate in a productive discussion about opinions of the characters in </a:t>
            </a:r>
            <a:r>
              <a:rPr lang="en" sz="1600" b="0" i="1" u="none" strike="noStrike" cap="none" dirty="0">
                <a:solidFill>
                  <a:srgbClr val="000000"/>
                </a:solidFill>
                <a:latin typeface="Century Gothic"/>
                <a:ea typeface="Century Gothic"/>
                <a:cs typeface="Century Gothic"/>
                <a:sym typeface="Century Gothic"/>
              </a:rPr>
              <a:t>Divided Loyalties</a:t>
            </a:r>
            <a:r>
              <a:rPr lang="en" sz="1600" b="0" i="0" u="none" strike="noStrike" cap="none" dirty="0">
                <a:solidFill>
                  <a:srgbClr val="000000"/>
                </a:solidFill>
                <a:latin typeface="Century Gothic"/>
                <a:ea typeface="Century Gothic"/>
                <a:cs typeface="Century Gothic"/>
                <a:sym typeface="Century Gothic"/>
              </a:rPr>
              <a:t>.</a:t>
            </a:r>
            <a:endParaRPr sz="1600" b="1"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1700"/>
              </a:spcBef>
              <a:spcAft>
                <a:spcPts val="0"/>
              </a:spcAft>
              <a:buClr>
                <a:schemeClr val="dk1"/>
              </a:buClr>
              <a:buSzPts val="2100"/>
              <a:buFont typeface="Arial"/>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42" name="Google Shape;242;p35"/>
          <p:cNvSpPr txBox="1"/>
          <p:nvPr/>
        </p:nvSpPr>
        <p:spPr>
          <a:xfrm>
            <a:off x="371675" y="1992300"/>
            <a:ext cx="85347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We, therefore, the Representatives of the united States of America, in General Congress, Assembled,</a:t>
            </a:r>
            <a:endParaRPr sz="1800" b="0" i="0" u="none" strike="noStrike" cap="none">
              <a:solidFill>
                <a:srgbClr val="000000"/>
              </a:solidFill>
              <a:latin typeface="Century Gothic"/>
              <a:ea typeface="Century Gothic"/>
              <a:cs typeface="Century Gothic"/>
              <a:sym typeface="Century Gothic"/>
            </a:endParaRPr>
          </a:p>
        </p:txBody>
      </p:sp>
      <p:cxnSp>
        <p:nvCxnSpPr>
          <p:cNvPr id="243" name="Google Shape;243;p35"/>
          <p:cNvCxnSpPr/>
          <p:nvPr/>
        </p:nvCxnSpPr>
        <p:spPr>
          <a:xfrm>
            <a:off x="2559975" y="2330925"/>
            <a:ext cx="1746000" cy="0"/>
          </a:xfrm>
          <a:prstGeom prst="straightConnector1">
            <a:avLst/>
          </a:prstGeom>
          <a:noFill/>
          <a:ln w="28575" cap="flat" cmpd="sng">
            <a:solidFill>
              <a:srgbClr val="000000"/>
            </a:solidFill>
            <a:prstDash val="solid"/>
            <a:round/>
            <a:headEnd type="none" w="sm" len="sm"/>
            <a:tailEnd type="none" w="sm" len="sm"/>
          </a:ln>
        </p:spPr>
      </p:cxnSp>
      <p:cxnSp>
        <p:nvCxnSpPr>
          <p:cNvPr id="244" name="Google Shape;244;p35"/>
          <p:cNvCxnSpPr/>
          <p:nvPr/>
        </p:nvCxnSpPr>
        <p:spPr>
          <a:xfrm>
            <a:off x="2559975" y="2636350"/>
            <a:ext cx="1206600" cy="690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6"/>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50" name="Google Shape;250;p36"/>
          <p:cNvSpPr txBox="1"/>
          <p:nvPr/>
        </p:nvSpPr>
        <p:spPr>
          <a:xfrm>
            <a:off x="609300" y="1992300"/>
            <a:ext cx="80874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appealing to the Supreme Judge of the world for the rectitude of our intentions</a:t>
            </a:r>
            <a:endParaRPr sz="1800" b="0" i="0" u="none" strike="noStrike" cap="none">
              <a:solidFill>
                <a:srgbClr val="000000"/>
              </a:solidFill>
              <a:latin typeface="Century Gothic"/>
              <a:ea typeface="Century Gothic"/>
              <a:cs typeface="Century Gothic"/>
              <a:sym typeface="Century Gothic"/>
            </a:endParaRPr>
          </a:p>
        </p:txBody>
      </p:sp>
      <p:cxnSp>
        <p:nvCxnSpPr>
          <p:cNvPr id="251" name="Google Shape;251;p36"/>
          <p:cNvCxnSpPr/>
          <p:nvPr/>
        </p:nvCxnSpPr>
        <p:spPr>
          <a:xfrm rot="10800000" flipH="1">
            <a:off x="6621375" y="2332225"/>
            <a:ext cx="1008000" cy="1140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57" name="Google Shape;257;p37"/>
          <p:cNvSpPr txBox="1"/>
          <p:nvPr/>
        </p:nvSpPr>
        <p:spPr>
          <a:xfrm>
            <a:off x="467075" y="1992300"/>
            <a:ext cx="83439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do, in the Name, and by Authority of the good People of these Colonies, solemnly publish and declare</a:t>
            </a:r>
            <a:endParaRPr sz="1800" b="0" i="0" u="none" strike="noStrike" cap="none">
              <a:solidFill>
                <a:srgbClr val="000000"/>
              </a:solidFill>
              <a:latin typeface="Century Gothic"/>
              <a:ea typeface="Century Gothic"/>
              <a:cs typeface="Century Gothic"/>
              <a:sym typeface="Century Gothic"/>
            </a:endParaRPr>
          </a:p>
        </p:txBody>
      </p:sp>
      <p:cxnSp>
        <p:nvCxnSpPr>
          <p:cNvPr id="258" name="Google Shape;258;p37"/>
          <p:cNvCxnSpPr/>
          <p:nvPr/>
        </p:nvCxnSpPr>
        <p:spPr>
          <a:xfrm>
            <a:off x="554163" y="2632700"/>
            <a:ext cx="914400" cy="720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8"/>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64" name="Google Shape;264;p38"/>
          <p:cNvSpPr txBox="1"/>
          <p:nvPr/>
        </p:nvSpPr>
        <p:spPr>
          <a:xfrm>
            <a:off x="775200" y="1992300"/>
            <a:ext cx="75936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That these United Colonies are, and of Right ought to be Free and Independent States</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9"/>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70" name="Google Shape;270;p39"/>
          <p:cNvSpPr txBox="1"/>
          <p:nvPr/>
        </p:nvSpPr>
        <p:spPr>
          <a:xfrm>
            <a:off x="775200" y="1992300"/>
            <a:ext cx="75936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that they are Absolved from all Allegiance to the British Crown,</a:t>
            </a:r>
            <a:endParaRPr sz="1800" b="0" i="0" u="none" strike="noStrike" cap="none">
              <a:solidFill>
                <a:srgbClr val="000000"/>
              </a:solidFill>
              <a:latin typeface="Century Gothic"/>
              <a:ea typeface="Century Gothic"/>
              <a:cs typeface="Century Gothic"/>
              <a:sym typeface="Century Gothic"/>
            </a:endParaRPr>
          </a:p>
        </p:txBody>
      </p:sp>
      <p:cxnSp>
        <p:nvCxnSpPr>
          <p:cNvPr id="271" name="Google Shape;271;p39"/>
          <p:cNvCxnSpPr/>
          <p:nvPr/>
        </p:nvCxnSpPr>
        <p:spPr>
          <a:xfrm>
            <a:off x="4385775" y="2360325"/>
            <a:ext cx="1090800" cy="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0"/>
          <p:cNvSpPr txBox="1">
            <a:spLocks noGrp="1"/>
          </p:cNvSpPr>
          <p:nvPr>
            <p:ph type="title"/>
          </p:nvPr>
        </p:nvSpPr>
        <p:spPr>
          <a:xfrm>
            <a:off x="251375" y="353325"/>
            <a:ext cx="8775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chemeClr val="dk1"/>
                </a:solidFill>
                <a:latin typeface="Century Gothic"/>
                <a:ea typeface="Century Gothic"/>
                <a:cs typeface="Century Gothic"/>
                <a:sym typeface="Century Gothic"/>
              </a:rPr>
              <a:t>Close Reading: Excerpt of the Declaration of Independence, Part III </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77" name="Google Shape;277;p40"/>
          <p:cNvSpPr txBox="1"/>
          <p:nvPr/>
        </p:nvSpPr>
        <p:spPr>
          <a:xfrm>
            <a:off x="681950" y="1992300"/>
            <a:ext cx="7905900" cy="115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and that all political connection between them and the State of Great Britain, is and ought to be totally dissolved</a:t>
            </a:r>
            <a:endParaRPr sz="1800" b="0" i="0" u="none" strike="noStrike" cap="none">
              <a:solidFill>
                <a:srgbClr val="000000"/>
              </a:solidFill>
              <a:latin typeface="Century Gothic"/>
              <a:ea typeface="Century Gothic"/>
              <a:cs typeface="Century Gothic"/>
              <a:sym typeface="Century Gothic"/>
            </a:endParaRPr>
          </a:p>
        </p:txBody>
      </p:sp>
      <p:cxnSp>
        <p:nvCxnSpPr>
          <p:cNvPr id="278" name="Google Shape;278;p40"/>
          <p:cNvCxnSpPr/>
          <p:nvPr/>
        </p:nvCxnSpPr>
        <p:spPr>
          <a:xfrm>
            <a:off x="5143625" y="2618550"/>
            <a:ext cx="962400" cy="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Text-Based Discussion: Character Reaction to the Declaration of Independence </a:t>
            </a:r>
            <a:endParaRPr sz="2400" b="0" i="0" u="none" strike="noStrike" cap="none">
              <a:solidFill>
                <a:srgbClr val="000000"/>
              </a:solidFill>
              <a:latin typeface="Century Gothic"/>
              <a:ea typeface="Century Gothic"/>
              <a:cs typeface="Century Gothic"/>
              <a:sym typeface="Century Gothic"/>
            </a:endParaRPr>
          </a:p>
        </p:txBody>
      </p:sp>
      <p:sp>
        <p:nvSpPr>
          <p:cNvPr id="284" name="Google Shape;284;p41"/>
          <p:cNvSpPr txBox="1">
            <a:spLocks noGrp="1"/>
          </p:cNvSpPr>
          <p:nvPr>
            <p:ph type="body" idx="1"/>
          </p:nvPr>
        </p:nvSpPr>
        <p:spPr>
          <a:xfrm>
            <a:off x="4871025" y="1637075"/>
            <a:ext cx="4008600" cy="22923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1800" b="0" i="0" u="none" strike="noStrike" cap="none">
                <a:solidFill>
                  <a:srgbClr val="000000"/>
                </a:solidFill>
                <a:latin typeface="Century Gothic"/>
                <a:ea typeface="Century Gothic"/>
                <a:cs typeface="Century Gothic"/>
                <a:sym typeface="Century Gothic"/>
              </a:rPr>
              <a:t>What would the character think of this excerpt? Based on their situation, would they agree? Why or why not?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285" name="Google Shape;285;p41"/>
          <p:cNvPicPr preferRelativeResize="0"/>
          <p:nvPr/>
        </p:nvPicPr>
        <p:blipFill rotWithShape="1">
          <a:blip r:embed="rId3">
            <a:alphaModFix/>
          </a:blip>
          <a:srcRect/>
          <a:stretch/>
        </p:blipFill>
        <p:spPr>
          <a:xfrm>
            <a:off x="1140225" y="1268044"/>
            <a:ext cx="2976611" cy="3570656"/>
          </a:xfrm>
          <a:prstGeom prst="rect">
            <a:avLst/>
          </a:prstGeom>
          <a:noFill/>
          <a:ln w="9525" cap="flat" cmpd="sng">
            <a:solidFill>
              <a:srgbClr val="000000"/>
            </a:solidFill>
            <a:prstDash val="solid"/>
            <a:round/>
            <a:headEnd type="none" w="sm" len="sm"/>
            <a:tailEnd type="none" w="sm" len="sm"/>
          </a:ln>
        </p:spPr>
      </p:pic>
      <p:pic>
        <p:nvPicPr>
          <p:cNvPr id="286" name="Google Shape;286;p41"/>
          <p:cNvPicPr preferRelativeResize="0"/>
          <p:nvPr/>
        </p:nvPicPr>
        <p:blipFill rotWithShape="1">
          <a:blip r:embed="rId4">
            <a:alphaModFix/>
          </a:blip>
          <a:srcRect/>
          <a:stretch/>
        </p:blipFill>
        <p:spPr>
          <a:xfrm>
            <a:off x="8501744" y="4474028"/>
            <a:ext cx="486739" cy="45302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Text-Based Discussion: Character Reaction to the Declaration of Independence </a:t>
            </a:r>
            <a:endParaRPr sz="2400" b="0" i="0" u="none" strike="noStrike" cap="none">
              <a:solidFill>
                <a:srgbClr val="000000"/>
              </a:solidFill>
              <a:latin typeface="Century Gothic"/>
              <a:ea typeface="Century Gothic"/>
              <a:cs typeface="Century Gothic"/>
              <a:sym typeface="Century Gothic"/>
            </a:endParaRPr>
          </a:p>
        </p:txBody>
      </p:sp>
      <p:sp>
        <p:nvSpPr>
          <p:cNvPr id="292" name="Google Shape;292;p42"/>
          <p:cNvSpPr txBox="1">
            <a:spLocks noGrp="1"/>
          </p:cNvSpPr>
          <p:nvPr>
            <p:ph type="body" idx="1"/>
          </p:nvPr>
        </p:nvSpPr>
        <p:spPr>
          <a:xfrm>
            <a:off x="4871025" y="1637075"/>
            <a:ext cx="4008600" cy="22923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1800" b="0" i="0" u="none" strike="noStrike" cap="none">
                <a:solidFill>
                  <a:srgbClr val="000000"/>
                </a:solidFill>
                <a:latin typeface="Century Gothic"/>
                <a:ea typeface="Century Gothic"/>
                <a:cs typeface="Century Gothic"/>
                <a:sym typeface="Century Gothic"/>
              </a:rPr>
              <a:t>What would the character think of this excerpt? Based on their situation, would they agree? Why or why not?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293" name="Google Shape;293;p42"/>
          <p:cNvPicPr preferRelativeResize="0"/>
          <p:nvPr/>
        </p:nvPicPr>
        <p:blipFill rotWithShape="1">
          <a:blip r:embed="rId3">
            <a:alphaModFix/>
          </a:blip>
          <a:srcRect/>
          <a:stretch/>
        </p:blipFill>
        <p:spPr>
          <a:xfrm>
            <a:off x="1140225" y="1268044"/>
            <a:ext cx="2976611" cy="3570656"/>
          </a:xfrm>
          <a:prstGeom prst="rect">
            <a:avLst/>
          </a:prstGeom>
          <a:noFill/>
          <a:ln w="9525" cap="flat" cmpd="sng">
            <a:solidFill>
              <a:srgbClr val="000000"/>
            </a:solidFill>
            <a:prstDash val="solid"/>
            <a:round/>
            <a:headEnd type="none" w="sm" len="sm"/>
            <a:tailEnd type="none" w="sm" len="sm"/>
          </a:ln>
        </p:spPr>
      </p:pic>
      <p:pic>
        <p:nvPicPr>
          <p:cNvPr id="6" name="Google Shape;286;p41"/>
          <p:cNvPicPr preferRelativeResize="0"/>
          <p:nvPr/>
        </p:nvPicPr>
        <p:blipFill rotWithShape="1">
          <a:blip r:embed="rId4">
            <a:alphaModFix/>
          </a:blip>
          <a:srcRect/>
          <a:stretch/>
        </p:blipFill>
        <p:spPr>
          <a:xfrm>
            <a:off x="8501744" y="4474028"/>
            <a:ext cx="486739" cy="4530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3"/>
          <p:cNvSpPr txBox="1">
            <a:spLocks noGrp="1"/>
          </p:cNvSpPr>
          <p:nvPr>
            <p:ph type="title"/>
          </p:nvPr>
        </p:nvSpPr>
        <p:spPr>
          <a:xfrm>
            <a:off x="392609" y="220407"/>
            <a:ext cx="835250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rgbClr val="000000"/>
                </a:solidFill>
                <a:latin typeface="Century Gothic"/>
                <a:ea typeface="Century Gothic"/>
                <a:cs typeface="Century Gothic"/>
                <a:sym typeface="Century Gothic"/>
              </a:rPr>
              <a:t>Reflecting on Discussion  </a:t>
            </a:r>
            <a:endParaRPr sz="3600" b="0" i="0" u="none" strike="noStrike" cap="none">
              <a:solidFill>
                <a:srgbClr val="000000"/>
              </a:solidFill>
              <a:latin typeface="Century Gothic"/>
              <a:ea typeface="Century Gothic"/>
              <a:cs typeface="Century Gothic"/>
              <a:sym typeface="Century Gothic"/>
            </a:endParaRPr>
          </a:p>
        </p:txBody>
      </p:sp>
      <p:sp>
        <p:nvSpPr>
          <p:cNvPr id="300" name="Google Shape;300;p43"/>
          <p:cNvSpPr txBox="1"/>
          <p:nvPr/>
        </p:nvSpPr>
        <p:spPr>
          <a:xfrm>
            <a:off x="392609" y="1421014"/>
            <a:ext cx="7413000" cy="16767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5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What did you learn from the discussion?</a:t>
            </a:r>
            <a:endParaRPr sz="24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How did the discussion change your thinking?</a:t>
            </a: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5" name="Google Shape;286;p41"/>
          <p:cNvPicPr preferRelativeResize="0"/>
          <p:nvPr/>
        </p:nvPicPr>
        <p:blipFill rotWithShape="1">
          <a:blip r:embed="rId3">
            <a:alphaModFix/>
          </a:blip>
          <a:srcRect/>
          <a:stretch/>
        </p:blipFill>
        <p:spPr>
          <a:xfrm>
            <a:off x="8501744" y="4474028"/>
            <a:ext cx="486739" cy="453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rgbClr val="000000"/>
                </a:solidFill>
                <a:latin typeface="Century Gothic"/>
                <a:ea typeface="Century Gothic"/>
                <a:cs typeface="Century Gothic"/>
                <a:sym typeface="Century Gothic"/>
              </a:rPr>
              <a:t>Learning Targets</a:t>
            </a:r>
            <a:endParaRPr sz="3200" b="0" i="0" u="none" strike="noStrike" cap="none">
              <a:solidFill>
                <a:srgbClr val="000000"/>
              </a:solidFill>
              <a:latin typeface="Century Gothic"/>
              <a:ea typeface="Century Gothic"/>
              <a:cs typeface="Century Gothic"/>
              <a:sym typeface="Century Gothic"/>
            </a:endParaRPr>
          </a:p>
        </p:txBody>
      </p:sp>
      <p:sp>
        <p:nvSpPr>
          <p:cNvPr id="307" name="Google Shape;307;p44"/>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I can closely read an excerpt of The Declaration of Independence to restate it in my own words.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I can make connections between an excerpt of The Declaration of Independence and the opinions of characters in Divided Loyalties.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I can follow discussion norms to participate in a productive discussion about opinions of the characters in Divided Loyalties.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308" name="Google Shape;308;p44"/>
          <p:cNvPicPr preferRelativeResize="0"/>
          <p:nvPr/>
        </p:nvPicPr>
        <p:blipFill rotWithShape="1">
          <a:blip r:embed="rId3">
            <a:alphaModFix/>
          </a:blip>
          <a:srcRect/>
          <a:stretch/>
        </p:blipFill>
        <p:spPr>
          <a:xfrm>
            <a:off x="8486812" y="4398162"/>
            <a:ext cx="514275" cy="514275"/>
          </a:xfrm>
          <a:prstGeom prst="rect">
            <a:avLst/>
          </a:prstGeom>
          <a:noFill/>
          <a:ln>
            <a:noFill/>
          </a:ln>
        </p:spPr>
      </p:pic>
      <p:pic>
        <p:nvPicPr>
          <p:cNvPr id="309" name="Google Shape;309;p44"/>
          <p:cNvPicPr preferRelativeResize="0"/>
          <p:nvPr/>
        </p:nvPicPr>
        <p:blipFill rotWithShape="1">
          <a:blip r:embed="rId4">
            <a:alphaModFix/>
          </a:blip>
          <a:srcRect/>
          <a:stretch/>
        </p:blipFill>
        <p:spPr>
          <a:xfrm>
            <a:off x="7953412" y="4398162"/>
            <a:ext cx="495300" cy="495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2: Lesson 13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a:solidFill>
                  <a:schemeClr val="dk1"/>
                </a:solidFill>
                <a:latin typeface="Century Gothic"/>
                <a:ea typeface="Century Gothic"/>
                <a:cs typeface="Century Gothic"/>
                <a:sym typeface="Century Gothic"/>
              </a:rPr>
              <a:t>Preparing for Lesson 13: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6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13</a:t>
            </a:r>
            <a:r>
              <a:rPr lang="en" sz="1700" b="0" i="0" u="none" strike="noStrike" cap="none">
                <a:solidFill>
                  <a:schemeClr val="hlink"/>
                </a:solidFill>
                <a:uFill>
                  <a:noFill/>
                </a:uFill>
                <a:latin typeface="Century Gothic"/>
                <a:ea typeface="Century Gothic"/>
                <a:cs typeface="Century Gothic"/>
                <a:sym typeface="Century Gothic"/>
                <a:hlinkClick r:id="rId3"/>
              </a:rPr>
              <a:t> </a:t>
            </a:r>
            <a:r>
              <a:rPr lang="en" sz="1700" b="0" i="0" u="sng" strike="noStrike" cap="none">
                <a:solidFill>
                  <a:schemeClr val="hlink"/>
                </a:solidFill>
                <a:latin typeface="Century Gothic"/>
                <a:ea typeface="Century Gothic"/>
                <a:cs typeface="Century Gothic"/>
                <a:sym typeface="Century Gothic"/>
                <a:hlinkClick r:id="rId3"/>
              </a:rPr>
              <a:t>Here</a:t>
            </a:r>
            <a:r>
              <a:rPr lang="en" sz="1700" b="0" i="0" u="none" strike="noStrike" cap="none">
                <a:solidFill>
                  <a:schemeClr val="dk1"/>
                </a:solidFill>
                <a:latin typeface="Century Gothic"/>
                <a:ea typeface="Century Gothic"/>
                <a:cs typeface="Century Gothic"/>
                <a:sym typeface="Century Gothic"/>
              </a:rPr>
              <a:t>. </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1700" b="0" i="0" u="none" strike="noStrike" cap="none">
                <a:solidFill>
                  <a:schemeClr val="dk1"/>
                </a:solidFill>
                <a:latin typeface="Century Gothic"/>
                <a:ea typeface="Century Gothic"/>
                <a:cs typeface="Century Gothic"/>
                <a:sym typeface="Century Gothic"/>
              </a:rPr>
              <a:t>In this lesson, students will be:</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Reviewing Learning Targets</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Close Reading:  Excerpt of the Declaration of Independence, Part III</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Participating in a Text-Based Discussion:  Character Reaction to the Declaration of Independence</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Reflecting on Discussion</a:t>
            </a:r>
            <a:endParaRPr sz="1700" b="0" i="0" u="none" strike="noStrike" cap="none">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Reviewing Homework.</a:t>
            </a:r>
            <a:endParaRPr sz="17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15" name="Google Shape;315;p45"/>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Reading. 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16" name="Google Shape;316;p45"/>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6"/>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22" name="Google Shape;322;p46"/>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23" name="Google Shape;323;p46"/>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a:solidFill>
                  <a:srgbClr val="000000"/>
                </a:solidFill>
                <a:latin typeface="Century Gothic"/>
                <a:ea typeface="Century Gothic"/>
                <a:cs typeface="Century Gothic"/>
                <a:sym typeface="Century Gothic"/>
              </a:rPr>
              <a:t>Module 3: Journal Prompts</a:t>
            </a:r>
            <a:endParaRPr sz="1300" b="1"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30" name="Google Shape;330;p47"/>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31" name="Google Shape;331;p47"/>
          <p:cNvGraphicFramePr/>
          <p:nvPr/>
        </p:nvGraphicFramePr>
        <p:xfrm>
          <a:off x="952500" y="2822000"/>
          <a:ext cx="7239000" cy="1859220"/>
        </p:xfrm>
        <a:graphic>
          <a:graphicData uri="http://schemas.openxmlformats.org/drawingml/2006/table">
            <a:tbl>
              <a:tblPr>
                <a:noFill/>
                <a:tableStyleId>{1AD404F6-E88C-44A3-83C1-10CFF709F5EA}</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13: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13: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2 protocols:  Turn and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571300" y="4378790"/>
            <a:ext cx="572700" cy="572700"/>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7759192" y="4419237"/>
            <a:ext cx="491825" cy="491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tx1"/>
                </a:solidFill>
                <a:latin typeface="Century Gothic"/>
                <a:ea typeface="Century Gothic"/>
                <a:cs typeface="Century Gothic"/>
                <a:sym typeface="Century Gothic"/>
              </a:rPr>
              <a:t>Preparing for Lesson 6: </a:t>
            </a:r>
            <a:r>
              <a:rPr lang="en" sz="1800" b="0" i="0" u="none" strike="noStrike" cap="none" dirty="0">
                <a:solidFill>
                  <a:schemeClr val="tx1"/>
                </a:solidFill>
                <a:latin typeface="Century Gothic"/>
                <a:ea typeface="Century Gothic"/>
                <a:cs typeface="Century Gothic"/>
                <a:sym typeface="Century Gothic"/>
              </a:rPr>
              <a:t>Supports for Students Who Need It</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b="0" i="0" u="none" strike="noStrike" cap="none" dirty="0">
                <a:solidFill>
                  <a:schemeClr val="tx1"/>
                </a:solidFill>
                <a:latin typeface="Century Gothic"/>
                <a:ea typeface="Century Gothic"/>
                <a:cs typeface="Century Gothic"/>
                <a:sym typeface="Century Gothic"/>
              </a:rPr>
              <a:t>The basic design of this lesson supports students with the opportunity to participate in a close read of an excerpt of the Declaration of Independence and then apply their learning about the excerpt and character perspectives by participating in a text-based discussion about how the characters in </a:t>
            </a:r>
            <a:r>
              <a:rPr lang="en" sz="1400" b="0" i="1" u="none" strike="noStrike" cap="none" dirty="0">
                <a:solidFill>
                  <a:schemeClr val="tx1"/>
                </a:solidFill>
                <a:latin typeface="Century Gothic"/>
                <a:ea typeface="Century Gothic"/>
                <a:cs typeface="Century Gothic"/>
                <a:sym typeface="Century Gothic"/>
              </a:rPr>
              <a:t>Divided Loyalties </a:t>
            </a:r>
            <a:r>
              <a:rPr lang="en" sz="1400" b="0" i="0" u="none" strike="noStrike" cap="none" dirty="0">
                <a:solidFill>
                  <a:schemeClr val="tx1"/>
                </a:solidFill>
                <a:latin typeface="Century Gothic"/>
                <a:ea typeface="Century Gothic"/>
                <a:cs typeface="Century Gothic"/>
                <a:sym typeface="Century Gothic"/>
              </a:rPr>
              <a:t>would feel about the excerpt.</a:t>
            </a:r>
            <a:endParaRPr sz="1400" b="0" i="0" u="none" strike="noStrike" cap="none" dirty="0">
              <a:solidFill>
                <a:schemeClr val="tx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444444"/>
              </a:buClr>
              <a:buSzPts val="1400"/>
              <a:buFont typeface="Century Gothic"/>
              <a:buChar char="•"/>
            </a:pPr>
            <a:r>
              <a:rPr lang="en" sz="1400" b="0" i="0" u="none" strike="noStrike" cap="none" dirty="0">
                <a:solidFill>
                  <a:schemeClr val="tx1"/>
                </a:solidFill>
                <a:latin typeface="Century Gothic"/>
                <a:ea typeface="Century Gothic"/>
                <a:cs typeface="Century Gothic"/>
                <a:sym typeface="Century Gothic"/>
              </a:rPr>
              <a:t>Students may find it challenging to comprehend the Declaration of Independence excerpt and determine the character’s opinion about the excerpt in the time allotted. Support students in preparing for the text-based discussion by providing additional time for them to orally process their thoughts with a partner before the discussion. See levels of support, below, and the Meeting Students’ Needs column for specific suggestions.</a:t>
            </a:r>
            <a:endParaRPr sz="1400" b="0" i="0" u="none" strike="noStrike" cap="none" dirty="0">
              <a:solidFill>
                <a:schemeClr val="tx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4" name="Google Shape;204;p30"/>
          <p:cNvSpPr txBox="1"/>
          <p:nvPr/>
        </p:nvSpPr>
        <p:spPr>
          <a:xfrm>
            <a:off x="339000" y="13692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9"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13</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Today you will look </a:t>
            </a:r>
            <a:r>
              <a:rPr lang="en" sz="1800" b="0" i="0" u="none" strike="noStrike" cap="none">
                <a:solidFill>
                  <a:schemeClr val="dk1"/>
                </a:solidFill>
                <a:latin typeface="Century Gothic"/>
                <a:ea typeface="Century Gothic"/>
                <a:cs typeface="Century Gothic"/>
                <a:sym typeface="Century Gothic"/>
              </a:rPr>
              <a:t>closely read another excerpt of the Declaration of Independence to prepare for a text-based discussion about what characters from </a:t>
            </a:r>
            <a:r>
              <a:rPr lang="en" sz="1800" b="0" i="1" u="none" strike="noStrike" cap="none">
                <a:solidFill>
                  <a:schemeClr val="dk1"/>
                </a:solidFill>
                <a:latin typeface="Century Gothic"/>
                <a:ea typeface="Century Gothic"/>
                <a:cs typeface="Century Gothic"/>
                <a:sym typeface="Century Gothic"/>
              </a:rPr>
              <a:t>Divided Loyalties</a:t>
            </a:r>
            <a:r>
              <a:rPr lang="en" sz="1800" b="0" i="0" u="none" strike="noStrike" cap="none">
                <a:solidFill>
                  <a:schemeClr val="dk1"/>
                </a:solidFill>
                <a:latin typeface="Century Gothic"/>
                <a:ea typeface="Century Gothic"/>
                <a:cs typeface="Century Gothic"/>
                <a:sym typeface="Century Gothic"/>
              </a:rPr>
              <a:t> would think of it.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rgbClr val="000000"/>
                </a:solidFill>
                <a:latin typeface="Century Gothic"/>
                <a:ea typeface="Century Gothic"/>
                <a:cs typeface="Century Gothic"/>
                <a:sym typeface="Century Gothic"/>
              </a:rPr>
              <a:t>Learning Targets</a:t>
            </a:r>
            <a:endParaRPr sz="3200" b="0" i="0" u="none" strike="noStrike" cap="none">
              <a:solidFill>
                <a:srgbClr val="000000"/>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00000"/>
              </a:lnSpc>
              <a:spcBef>
                <a:spcPts val="0"/>
              </a:spcBef>
              <a:spcAft>
                <a:spcPts val="0"/>
              </a:spcAft>
              <a:buClrTx/>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closely read an excerpt of The Declaration of Independence to restate it in my own </a:t>
            </a:r>
            <a:r>
              <a:rPr lang="en" sz="1800" b="0" i="0" u="none" strike="noStrike" cap="none" dirty="0" smtClean="0">
                <a:solidFill>
                  <a:srgbClr val="000000"/>
                </a:solidFill>
                <a:latin typeface="Century Gothic"/>
                <a:ea typeface="Century Gothic"/>
                <a:cs typeface="Century Gothic"/>
                <a:sym typeface="Century Gothic"/>
              </a:rPr>
              <a:t>words.</a:t>
            </a:r>
            <a:endParaRPr lang="en"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rabicPeriod"/>
            </a:pPr>
            <a:endParaRPr lang="en"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rabicPeriod"/>
            </a:pPr>
            <a:r>
              <a:rPr lang="en" sz="1800" b="0" i="0" u="none" strike="noStrike" cap="none" dirty="0" smtClean="0">
                <a:solidFill>
                  <a:srgbClr val="000000"/>
                </a:solidFill>
                <a:latin typeface="Century Gothic"/>
                <a:ea typeface="Century Gothic"/>
                <a:cs typeface="Century Gothic"/>
                <a:sym typeface="Century Gothic"/>
              </a:rPr>
              <a:t>I </a:t>
            </a:r>
            <a:r>
              <a:rPr lang="en" sz="1800" b="0" i="0" u="none" strike="noStrike" cap="none" dirty="0">
                <a:solidFill>
                  <a:srgbClr val="000000"/>
                </a:solidFill>
                <a:latin typeface="Century Gothic"/>
                <a:ea typeface="Century Gothic"/>
                <a:cs typeface="Century Gothic"/>
                <a:sym typeface="Century Gothic"/>
              </a:rPr>
              <a:t>can make connections between an excerpt of The Declaration of Independence and the opinions of characters in </a:t>
            </a:r>
            <a:r>
              <a:rPr lang="en" sz="1800" b="0" i="1" u="none" strike="noStrike" cap="none" dirty="0">
                <a:solidFill>
                  <a:srgbClr val="000000"/>
                </a:solidFill>
                <a:latin typeface="Century Gothic"/>
                <a:ea typeface="Century Gothic"/>
                <a:cs typeface="Century Gothic"/>
                <a:sym typeface="Century Gothic"/>
              </a:rPr>
              <a:t>Divided </a:t>
            </a:r>
            <a:r>
              <a:rPr lang="en" sz="1800" b="0" i="1" u="none" strike="noStrike" cap="none" dirty="0" smtClean="0">
                <a:solidFill>
                  <a:srgbClr val="000000"/>
                </a:solidFill>
                <a:latin typeface="Century Gothic"/>
                <a:ea typeface="Century Gothic"/>
                <a:cs typeface="Century Gothic"/>
                <a:sym typeface="Century Gothic"/>
              </a:rPr>
              <a:t>Loyalties</a:t>
            </a:r>
            <a:r>
              <a:rPr lang="en" sz="1800" b="0" i="0" u="none" strike="noStrike" cap="none" dirty="0" smtClean="0">
                <a:solidFill>
                  <a:srgbClr val="000000"/>
                </a:solidFill>
                <a:latin typeface="Century Gothic"/>
                <a:ea typeface="Century Gothic"/>
                <a:cs typeface="Century Gothic"/>
                <a:sym typeface="Century Gothic"/>
              </a:rPr>
              <a:t>.</a:t>
            </a:r>
            <a:endParaRPr lang="en"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rabicPeriod"/>
            </a:pPr>
            <a:endParaRPr lang="en"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rabicPeriod"/>
            </a:pPr>
            <a:r>
              <a:rPr lang="en" sz="1800" b="0" i="0" u="none" strike="noStrike" cap="none" dirty="0" smtClean="0">
                <a:solidFill>
                  <a:srgbClr val="000000"/>
                </a:solidFill>
                <a:latin typeface="Century Gothic"/>
                <a:ea typeface="Century Gothic"/>
                <a:cs typeface="Century Gothic"/>
                <a:sym typeface="Century Gothic"/>
              </a:rPr>
              <a:t>I </a:t>
            </a:r>
            <a:r>
              <a:rPr lang="en" sz="1800" b="0" i="0" u="none" strike="noStrike" cap="none" dirty="0">
                <a:solidFill>
                  <a:srgbClr val="000000"/>
                </a:solidFill>
                <a:latin typeface="Century Gothic"/>
                <a:ea typeface="Century Gothic"/>
                <a:cs typeface="Century Gothic"/>
                <a:sym typeface="Century Gothic"/>
              </a:rPr>
              <a:t>can follow discussion norms to participate in a productive discussion about opinions of the characters in </a:t>
            </a:r>
            <a:r>
              <a:rPr lang="en" sz="1800" b="0" i="1" u="none" strike="noStrike" cap="none" dirty="0">
                <a:solidFill>
                  <a:srgbClr val="000000"/>
                </a:solidFill>
                <a:latin typeface="Century Gothic"/>
                <a:ea typeface="Century Gothic"/>
                <a:cs typeface="Century Gothic"/>
                <a:sym typeface="Century Gothic"/>
              </a:rPr>
              <a:t>Divided Loyalties</a:t>
            </a:r>
            <a:r>
              <a:rPr lang="en" sz="1800" b="0" i="0" u="none" strike="noStrike" cap="none" dirty="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rotWithShape="1">
          <a:blip r:embed="rId3">
            <a:alphaModFix/>
          </a:blip>
          <a:srcRect/>
          <a:stretch/>
        </p:blipFill>
        <p:spPr>
          <a:xfrm>
            <a:off x="8515350" y="4420429"/>
            <a:ext cx="514275" cy="514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Close Reading: Excerpt of the Declaration of Independence, Part III </a:t>
            </a:r>
            <a:endParaRPr sz="2400" b="0" i="0" u="none" strike="noStrike" cap="none">
              <a:solidFill>
                <a:srgbClr val="000000"/>
              </a:solidFill>
              <a:latin typeface="Century Gothic"/>
              <a:ea typeface="Century Gothic"/>
              <a:cs typeface="Century Gothic"/>
              <a:sym typeface="Century Gothic"/>
            </a:endParaRPr>
          </a:p>
        </p:txBody>
      </p:sp>
      <p:pic>
        <p:nvPicPr>
          <p:cNvPr id="235" name="Google Shape;235;p34"/>
          <p:cNvPicPr preferRelativeResize="0"/>
          <p:nvPr/>
        </p:nvPicPr>
        <p:blipFill rotWithShape="1">
          <a:blip r:embed="rId3">
            <a:alphaModFix/>
          </a:blip>
          <a:srcRect/>
          <a:stretch/>
        </p:blipFill>
        <p:spPr>
          <a:xfrm>
            <a:off x="4631525" y="1822205"/>
            <a:ext cx="4250875" cy="2204782"/>
          </a:xfrm>
          <a:prstGeom prst="rect">
            <a:avLst/>
          </a:prstGeom>
          <a:noFill/>
          <a:ln w="9525" cap="flat" cmpd="sng">
            <a:solidFill>
              <a:srgbClr val="000000"/>
            </a:solidFill>
            <a:prstDash val="solid"/>
            <a:round/>
            <a:headEnd type="none" w="sm" len="sm"/>
            <a:tailEnd type="none" w="sm" len="sm"/>
          </a:ln>
        </p:spPr>
      </p:pic>
      <p:pic>
        <p:nvPicPr>
          <p:cNvPr id="236" name="Google Shape;236;p34"/>
          <p:cNvPicPr preferRelativeResize="0"/>
          <p:nvPr/>
        </p:nvPicPr>
        <p:blipFill rotWithShape="1">
          <a:blip r:embed="rId4">
            <a:alphaModFix/>
          </a:blip>
          <a:srcRect/>
          <a:stretch/>
        </p:blipFill>
        <p:spPr>
          <a:xfrm>
            <a:off x="426225" y="1195279"/>
            <a:ext cx="3836199" cy="345864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F0070F9-7534-4128-A226-A815A759F004}"/>
</file>

<file path=customXml/itemProps2.xml><?xml version="1.0" encoding="utf-8"?>
<ds:datastoreItem xmlns:ds="http://schemas.openxmlformats.org/officeDocument/2006/customXml" ds:itemID="{0D42F497-E84C-4564-BA9A-A332CE62694B}"/>
</file>

<file path=customXml/itemProps3.xml><?xml version="1.0" encoding="utf-8"?>
<ds:datastoreItem xmlns:ds="http://schemas.openxmlformats.org/officeDocument/2006/customXml" ds:itemID="{C5F9495E-8C98-4C4F-A0B9-3944AF00773E}"/>
</file>

<file path=docProps/app.xml><?xml version="1.0" encoding="utf-8"?>
<Properties xmlns="http://schemas.openxmlformats.org/officeDocument/2006/extended-properties" xmlns:vt="http://schemas.openxmlformats.org/officeDocument/2006/docPropsVTypes">
  <TotalTime>0</TotalTime>
  <Words>4972</Words>
  <Application>Microsoft Office PowerPoint</Application>
  <PresentationFormat>On-screen Show (16:9)</PresentationFormat>
  <Paragraphs>438</Paragraphs>
  <Slides>22</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Calibri</vt:lpstr>
      <vt:lpstr>Century Gothic</vt:lpstr>
      <vt:lpstr>Overlock</vt:lpstr>
      <vt:lpstr>Office Theme</vt:lpstr>
      <vt:lpstr>Office Theme</vt:lpstr>
      <vt:lpstr>Grade 4: Module 3: Unit 2: Lesson 13 Teacher slide, before teaching.</vt:lpstr>
      <vt:lpstr>Grade 4: Module 3: Unit 2: Lesson 13 Teacher slide, before teaching.</vt:lpstr>
      <vt:lpstr>Grade 4: Module 3: Unit 2: Lesson 13 Teacher slide, before teaching.</vt:lpstr>
      <vt:lpstr>Grade 4: Module 3: Unit 2: Lesson 13 Teacher slide, before teaching.</vt:lpstr>
      <vt:lpstr>Grade 4: Module 3: Unit 2: Lesson 13 Teacher slide, before teaching.</vt:lpstr>
      <vt:lpstr>Grade 4: Module 3:  Unit 2: Lesson 13</vt:lpstr>
      <vt:lpstr>Hello, Students!</vt:lpstr>
      <vt:lpstr>Learning Targets</vt:lpstr>
      <vt:lpstr>Close Reading: Excerpt of the Declaration of Independence, Part III </vt:lpstr>
      <vt:lpstr>Close Reading: Excerpt of the Declaration of Independence, Part III  </vt:lpstr>
      <vt:lpstr>Close Reading: Excerpt of the Declaration of Independence, Part III  </vt:lpstr>
      <vt:lpstr>Close Reading: Excerpt of the Declaration of Independence, Part III  </vt:lpstr>
      <vt:lpstr>Close Reading: Excerpt of the Declaration of Independence, Part III  </vt:lpstr>
      <vt:lpstr>Close Reading: Excerpt of the Declaration of Independence, Part III  </vt:lpstr>
      <vt:lpstr>Close Reading: Excerpt of the Declaration of Independence, Part III  </vt:lpstr>
      <vt:lpstr>Text-Based Discussion: Character Reaction to the Declaration of Independence </vt:lpstr>
      <vt:lpstr>Text-Based Discussion: Character Reaction to the Declaration of Independence </vt:lpstr>
      <vt:lpstr>Reflecting on Discussion  </vt:lpstr>
      <vt:lpstr>Learning Targets</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13 Teacher slide, before teaching.</dc:title>
  <dc:creator>nbravo</dc:creator>
  <cp:lastModifiedBy>Nicole Bravo</cp:lastModifiedBy>
  <cp:revision>1</cp:revision>
  <dcterms:modified xsi:type="dcterms:W3CDTF">2018-10-23T03:43:33Z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