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Layouts/slideLayout9.xml" ContentType="application/vnd.openxmlformats-officedocument.presentationml.slideLayout+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6.xml" ContentType="application/vnd.openxmlformats-officedocument.presentationml.slideLayout+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5.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5.xml" ContentType="application/vnd.openxmlformats-officedocument.presentationml.notesSlide+xml"/>
  <Override PartName="/ppt/notesSlides/notesSlide11.xml" ContentType="application/vnd.openxmlformats-officedocument.presentationml.notesSlide+xml"/>
  <Override PartName="/ppt/slideLayouts/slideLayout57.xml" ContentType="application/vnd.openxmlformats-officedocument.presentationml.slideLayout+xml"/>
  <Override PartName="/ppt/slideLayouts/slideLayout63.xml" ContentType="application/vnd.openxmlformats-officedocument.presentationml.slideLayout+xml"/>
  <Override PartName="/ppt/slideLayouts/slideLayout62.xml" ContentType="application/vnd.openxmlformats-officedocument.presentationml.slideLayout+xml"/>
  <Override PartName="/ppt/slideLayouts/slideLayout61.xml" ContentType="application/vnd.openxmlformats-officedocument.presentationml.slideLayout+xml"/>
  <Override PartName="/ppt/slideLayouts/slideLayout60.xml" ContentType="application/vnd.openxmlformats-officedocument.presentationml.slideLayout+xml"/>
  <Override PartName="/ppt/notesSlides/notesSlide4.xml" ContentType="application/vnd.openxmlformats-officedocument.presentationml.notesSlide+xml"/>
  <Override PartName="/ppt/slideLayouts/slideLayout58.xml" ContentType="application/vnd.openxmlformats-officedocument.presentationml.slideLayout+xml"/>
  <Override PartName="/ppt/slideLayouts/slideLayout64.xml" ContentType="application/vnd.openxmlformats-officedocument.presentationml.slideLayout+xml"/>
  <Override PartName="/ppt/slideLayouts/slideLayout59.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4" r:id="rId3"/>
    <p:sldMasterId id="2147483715" r:id="rId4"/>
    <p:sldMasterId id="2147483716"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B2B6E22C-6B72-49AB-9370-31ECF7E210DF}">
  <a:tblStyle styleId="{B2B6E22C-6B72-49AB-9370-31ECF7E210D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4511" autoAdjust="0"/>
  </p:normalViewPr>
  <p:slideViewPr>
    <p:cSldViewPr snapToGrid="0">
      <p:cViewPr varScale="1">
        <p:scale>
          <a:sx n="95" d="100"/>
          <a:sy n="95" d="100"/>
        </p:scale>
        <p:origin x="-1488"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8.xml"/><Relationship Id="rId18" Type="http://schemas.openxmlformats.org/officeDocument/2006/relationships/slide" Target="slides/slide13.xml"/><Relationship Id="rId8" Type="http://schemas.openxmlformats.org/officeDocument/2006/relationships/slide" Target="slides/slide3.xml"/><Relationship Id="rId21" Type="http://schemas.openxmlformats.org/officeDocument/2006/relationships/slide" Target="slides/slide16.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7.xml"/><Relationship Id="rId17" Type="http://schemas.openxmlformats.org/officeDocument/2006/relationships/slide" Target="slides/slide12.xml"/><Relationship Id="rId7" Type="http://schemas.openxmlformats.org/officeDocument/2006/relationships/slide" Target="slides/slide2.xml"/><Relationship Id="rId20" Type="http://schemas.openxmlformats.org/officeDocument/2006/relationships/slide" Target="slides/slide15.xml"/><Relationship Id="rId16" Type="http://schemas.openxmlformats.org/officeDocument/2006/relationships/slide" Target="slides/slide11.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6.xml"/><Relationship Id="rId1" Type="http://schemas.openxmlformats.org/officeDocument/2006/relationships/slideMaster" Target="slideMasters/slideMaster1.xml"/><Relationship Id="rId6" Type="http://schemas.openxmlformats.org/officeDocument/2006/relationships/slide" Target="slides/slide1.xml"/><Relationship Id="rId23" Type="http://schemas.openxmlformats.org/officeDocument/2006/relationships/printerSettings" Target="printerSettings/printerSettings1.bin"/><Relationship Id="rId15" Type="http://schemas.openxmlformats.org/officeDocument/2006/relationships/slide" Target="slides/slide10.xml"/><Relationship Id="rId5" Type="http://schemas.openxmlformats.org/officeDocument/2006/relationships/slideMaster" Target="slideMasters/slideMaster5.xml"/><Relationship Id="rId28" Type="http://schemas.openxmlformats.org/officeDocument/2006/relationships/customXml" Target="../customXml/item1.xml"/><Relationship Id="rId10" Type="http://schemas.openxmlformats.org/officeDocument/2006/relationships/slide" Target="slides/slide5.xml"/><Relationship Id="rId19" Type="http://schemas.openxmlformats.org/officeDocument/2006/relationships/slide" Target="slides/slide14.xml"/><Relationship Id="rId9" Type="http://schemas.openxmlformats.org/officeDocument/2006/relationships/slide" Target="slides/slide4.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9.xml"/><Relationship Id="rId4" Type="http://schemas.openxmlformats.org/officeDocument/2006/relationships/slideMaster" Target="slideMasters/slideMaster4.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7830768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Opening Word Workout instructional practice serves as a cycle review. Students work a second time with the “exercise,” or learning activity, Word Workout: Sneaky Sounds. In this exercise, students apply their knowledge of the schwa sound (/ə/) spelled with with “e” and “o” to read and spell words correctly. These exercises allow students to apply skills learned throughout the cycle in a fun, engaging activity.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Work Time, the teacher may choose from any of the review “exercises” taught in Modules 1–2. Students build their workout by practicing these exercises as a review of skills taught thus far. Consider that some exercises may be a better fit for the focus of this cycle so that schwa words spelled with “a” can be included, as well as prefixes “im-” and “in-.”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review exercise recommended and included in the slides is a continuation of the Sneaky Sounds exercise using the cycle decodable “All About Maps.”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1252892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the Word Workout: Sneaky Sounds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show answer key after students have completed work or time allowed.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Letters “o” and “e” spelling schwa sound are in bold.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same </a:t>
            </a:r>
            <a:r>
              <a:rPr lang="en" sz="1200" b="1" dirty="0">
                <a:solidFill>
                  <a:schemeClr val="dk1"/>
                </a:solidFill>
                <a:latin typeface="Calibri"/>
                <a:ea typeface="Calibri"/>
                <a:cs typeface="Calibri"/>
                <a:sym typeface="Calibri"/>
              </a:rPr>
              <a:t>Word Workout: Sneaky Sounds recording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continue our Word Workout: Sneaky Sounds using words from our </a:t>
            </a:r>
            <a:r>
              <a:rPr lang="en" sz="1200" b="1" i="1" dirty="0">
                <a:solidFill>
                  <a:schemeClr val="dk1"/>
                </a:solidFill>
                <a:latin typeface="Calibri"/>
                <a:ea typeface="Calibri"/>
                <a:cs typeface="Calibri"/>
                <a:sym typeface="Calibri"/>
              </a:rPr>
              <a:t>decodable reader ‘All About Maps’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“Y</a:t>
            </a:r>
            <a:r>
              <a:rPr lang="en" sz="1200" i="1" dirty="0">
                <a:solidFill>
                  <a:schemeClr val="dk1"/>
                </a:solidFill>
                <a:latin typeface="Calibri"/>
                <a:ea typeface="Calibri"/>
                <a:cs typeface="Calibri"/>
                <a:sym typeface="Calibri"/>
              </a:rPr>
              <a:t>ou will work with a partner and take turns reading the decodable to each other.  As you find words with the sneaky schwa sound spelled with the letter “o” or “e,” add it to your list.  Mark (highlight, circle or underline) the letter “o” or “e” that has the sneaky schwa sound in each word. When you are finished, read your list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 draw a square around the end spelling)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they wrote.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004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slide pacing: 2-3 minutes</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latin typeface="Calibri"/>
                <a:ea typeface="Calibri"/>
                <a:cs typeface="Calibri"/>
                <a:sym typeface="Calibri"/>
              </a:rPr>
              <a:t>Invite students to reflect and share with a partner (or whole group).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latin typeface="Calibri"/>
                <a:ea typeface="Calibri"/>
                <a:cs typeface="Calibri"/>
                <a:sym typeface="Calibri"/>
              </a:rPr>
              <a:t>Ask: </a:t>
            </a:r>
            <a:r>
              <a:rPr lang="en" sz="1200" i="1">
                <a:latin typeface="Calibri"/>
                <a:ea typeface="Calibri"/>
                <a:cs typeface="Calibri"/>
                <a:sym typeface="Calibri"/>
              </a:rPr>
              <a:t>“What does it mean to be independent?” (examples: </a:t>
            </a:r>
            <a:r>
              <a:rPr lang="en" sz="1200" b="1" i="1">
                <a:latin typeface="Calibri"/>
                <a:ea typeface="Calibri"/>
                <a:cs typeface="Calibri"/>
                <a:sym typeface="Calibri"/>
              </a:rPr>
              <a:t>be able to do something on your own, be able to help myself with something</a:t>
            </a:r>
            <a:r>
              <a:rPr lang="en" sz="1200" i="1">
                <a:latin typeface="Calibri"/>
                <a:ea typeface="Calibri"/>
                <a:cs typeface="Calibri"/>
                <a:sym typeface="Calibri"/>
              </a:rPr>
              <a:t>) “What does it mean to be an independent reader?” (examples: </a:t>
            </a:r>
            <a:r>
              <a:rPr lang="en" sz="1200" b="1" i="1">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1">
                <a:latin typeface="Calibri"/>
                <a:ea typeface="Calibri"/>
                <a:cs typeface="Calibri"/>
                <a:sym typeface="Calibri"/>
              </a:rPr>
              <a:t>)</a:t>
            </a: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Appropriate Responses include answers listed with questions or like responses.  Students are reflecting on what it means to be an independent reader.</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a:t>
            </a:r>
            <a:endParaRPr sz="120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a:latin typeface="Calibri"/>
                <a:ea typeface="Calibri"/>
                <a:cs typeface="Calibri"/>
                <a:sym typeface="Calibri"/>
              </a:rPr>
              <a:t>For students who need additional support organizing their ideas: Consider providing sentence frames. Examples:</a:t>
            </a:r>
            <a:br>
              <a:rPr lang="en" sz="1200">
                <a:latin typeface="Calibri"/>
                <a:ea typeface="Calibri"/>
                <a:cs typeface="Calibri"/>
                <a:sym typeface="Calibri"/>
              </a:rPr>
            </a:br>
            <a:r>
              <a:rPr lang="en" sz="1200">
                <a:latin typeface="Calibri"/>
                <a:ea typeface="Calibri"/>
                <a:cs typeface="Calibri"/>
                <a:sym typeface="Calibri"/>
              </a:rPr>
              <a:t>— “One thing an independent reader has to be able to do is _____.”</a:t>
            </a:r>
            <a:br>
              <a:rPr lang="en" sz="1200">
                <a:latin typeface="Calibri"/>
                <a:ea typeface="Calibri"/>
                <a:cs typeface="Calibri"/>
                <a:sym typeface="Calibri"/>
              </a:rPr>
            </a:br>
            <a:r>
              <a:rPr lang="en" sz="1200">
                <a:latin typeface="Calibri"/>
                <a:ea typeface="Calibri"/>
                <a:cs typeface="Calibri"/>
                <a:sym typeface="Calibri"/>
              </a:rPr>
              <a:t>— “As an independent reader, I can _____.”</a:t>
            </a:r>
            <a:br>
              <a:rPr lang="en" sz="1200">
                <a:latin typeface="Calibri"/>
                <a:ea typeface="Calibri"/>
                <a:cs typeface="Calibri"/>
                <a:sym typeface="Calibri"/>
              </a:rPr>
            </a:br>
            <a:r>
              <a:rPr lang="en" sz="1200">
                <a:latin typeface="Calibri"/>
                <a:ea typeface="Calibri"/>
                <a:cs typeface="Calibri"/>
                <a:sym typeface="Calibri"/>
              </a:rPr>
              <a:t>— “I can show independence by _____.”</a:t>
            </a:r>
            <a:endParaRPr sz="1200">
              <a:latin typeface="Calibri"/>
              <a:ea typeface="Calibri"/>
              <a:cs typeface="Calibri"/>
              <a:sym typeface="Calibri"/>
            </a:endParaRPr>
          </a:p>
          <a:p>
            <a:pPr marL="444500" lvl="0" indent="0" algn="l" rtl="0">
              <a:spcBef>
                <a:spcPts val="0"/>
              </a:spcBef>
              <a:spcAft>
                <a:spcPts val="0"/>
              </a:spcAft>
              <a:buClr>
                <a:srgbClr val="000000"/>
              </a:buClr>
              <a:buSzPts val="1100"/>
              <a:buFont typeface="Arial"/>
              <a:buNone/>
            </a:pPr>
            <a:endParaRPr sz="1200" b="1">
              <a:latin typeface="Calibri"/>
              <a:ea typeface="Calibri"/>
              <a:cs typeface="Calibri"/>
              <a:sym typeface="Calibri"/>
            </a:endParaRPr>
          </a:p>
          <a:p>
            <a:pPr marL="901700" marR="0" lvl="0" indent="0" algn="l" rtl="0">
              <a:spcBef>
                <a:spcPts val="0"/>
              </a:spcBef>
              <a:spcAft>
                <a:spcPts val="0"/>
              </a:spcAft>
              <a:buNone/>
            </a:pPr>
            <a:endParaRPr sz="1200" b="1">
              <a:latin typeface="Calibri"/>
              <a:ea typeface="Calibri"/>
              <a:cs typeface="Calibri"/>
              <a:sym typeface="Calibri"/>
            </a:endParaRPr>
          </a:p>
        </p:txBody>
      </p:sp>
      <p:sp>
        <p:nvSpPr>
          <p:cNvPr id="465" name="Google Shape;465;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6" name="Google Shape;466;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6916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9047309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word </a:t>
            </a:r>
            <a:r>
              <a:rPr lang="en" sz="1200" dirty="0" smtClean="0">
                <a:solidFill>
                  <a:schemeClr val="dk1"/>
                </a:solidFill>
                <a:latin typeface="Calibri"/>
                <a:ea typeface="Calibri"/>
                <a:cs typeface="Calibri"/>
                <a:sym typeface="Calibri"/>
              </a:rPr>
              <a:t>list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and erasers OR pencil and </a:t>
            </a:r>
            <a:r>
              <a:rPr lang="en" sz="1200" dirty="0" smtClean="0">
                <a:solidFill>
                  <a:schemeClr val="dk1"/>
                </a:solidFill>
                <a:latin typeface="Calibri"/>
                <a:ea typeface="Calibri"/>
                <a:cs typeface="Calibri"/>
                <a:sym typeface="Calibri"/>
              </a:rPr>
              <a:t>paper</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 </a:t>
            </a:r>
            <a:r>
              <a:rPr lang="en" sz="1200" dirty="0" smtClean="0">
                <a:solidFill>
                  <a:schemeClr val="dk1"/>
                </a:solidFill>
                <a:latin typeface="Calibri"/>
                <a:ea typeface="Calibri"/>
                <a:cs typeface="Calibri"/>
                <a:sym typeface="Calibri"/>
              </a:rPr>
              <a:t>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marking the schwa sound spellings and any suffixes or prefixes?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a:t>
            </a:r>
            <a:r>
              <a:rPr lang="en" sz="1200" b="1" dirty="0">
                <a:solidFill>
                  <a:schemeClr val="dk1"/>
                </a:solidFill>
                <a:latin typeface="Calibri"/>
                <a:ea typeface="Calibri"/>
                <a:cs typeface="Calibri"/>
                <a:sym typeface="Calibri"/>
              </a:rPr>
              <a:t>Interactive Word Wall </a:t>
            </a:r>
            <a:r>
              <a:rPr lang="en" sz="1200" dirty="0">
                <a:solidFill>
                  <a:schemeClr val="dk1"/>
                </a:solidFill>
                <a:latin typeface="Calibri"/>
                <a:ea typeface="Calibri"/>
                <a:cs typeface="Calibri"/>
                <a:sym typeface="Calibri"/>
              </a:rPr>
              <a:t>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722812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13</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 boards, markers and erasers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 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 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96244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13</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For teacher reference only. Use steps to guide students through Syllable Sleuth.</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3907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4a6f8bf8d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4a6f8bf8d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13</a:t>
            </a: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dirty="0" smtClean="0">
                <a:latin typeface="Calibri"/>
                <a:ea typeface="Calibri"/>
                <a:cs typeface="Calibri"/>
                <a:sym typeface="Calibri"/>
              </a:rPr>
              <a:t>None</a:t>
            </a:r>
            <a:r>
              <a:rPr lang="en-US" sz="1200" dirty="0" smtClean="0">
                <a:latin typeface="Calibri"/>
                <a:ea typeface="Calibri"/>
                <a:cs typeface="Calibri"/>
                <a:sym typeface="Calibri"/>
              </a:rPr>
              <a:t>.</a:t>
            </a:r>
            <a:endParaRPr sz="1200" dirty="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endParaRPr dirty="0"/>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39387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Workout: Sneaky Sounds Word Cards </a:t>
            </a:r>
            <a:r>
              <a:rPr lang="en" sz="1200" dirty="0">
                <a:solidFill>
                  <a:schemeClr val="dk1"/>
                </a:solidFill>
                <a:latin typeface="Calibri"/>
                <a:ea typeface="Calibri"/>
                <a:cs typeface="Calibri"/>
                <a:sym typeface="Calibri"/>
              </a:rPr>
              <a:t>(for student use; copy and cut out handout for student pairs or write on board/project on slide and prompt students to copy on paper or white boards)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Word Workout: Sneaky Sounds </a:t>
            </a:r>
            <a:r>
              <a:rPr lang="en" sz="1200" dirty="0">
                <a:solidFill>
                  <a:schemeClr val="dk1"/>
                </a:solidFill>
                <a:latin typeface="Calibri"/>
                <a:ea typeface="Calibri"/>
                <a:cs typeface="Calibri"/>
                <a:sym typeface="Calibri"/>
              </a:rPr>
              <a:t>(copy one per pair of students or post on board/project on slide and prompt students to copy from board/slide)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Student Decodable “All About Maps”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markers and erasers or paper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a:t>
            </a:r>
            <a:r>
              <a:rPr lang="en" sz="1200" dirty="0" smtClean="0">
                <a:solidFill>
                  <a:schemeClr val="dk1"/>
                </a:solidFill>
                <a:latin typeface="Calibri"/>
                <a:ea typeface="Calibri"/>
                <a:cs typeface="Calibri"/>
                <a:sym typeface="Calibri"/>
              </a:rPr>
              <a:t>partners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7257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 in support of the Independent Work Time activities.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3768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the schwa sound (/ə/) spelled with “e” and “o.”</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Schwa sound and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apply their knowledge of the schwa sound (/ə/) spelled with “e” and “o.” to read and spell words </a:t>
            </a:r>
            <a:r>
              <a:rPr lang="en" sz="1200" dirty="0" smtClean="0">
                <a:solidFill>
                  <a:schemeClr val="dk1"/>
                </a:solidFill>
                <a:latin typeface="Calibri"/>
                <a:ea typeface="Calibri"/>
                <a:cs typeface="Calibri"/>
                <a:sym typeface="Calibri"/>
              </a:rPr>
              <a:t>correctly</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exercise, identify, workout (L)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028998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802818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be listening to words and finding the sneaky sounds.”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54988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and extended modeling as this is a new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reveal words in list, partner word lists and then to check work after students complete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Sneaky Sounds exercise is recommended to continue during Work time, so students have time to complete this task.  Students will use decodable for second sneaky sounds activity as time permits to review cycle skills.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learn a new exercise called Sneaky Sounds.”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guess the sound that will be sneaking in our words today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schwa sound; (/ə</a:t>
            </a:r>
            <a:r>
              <a:rPr lang="en" sz="1200" b="1"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have been learning about the schwa sound, and today you will practice reading and spelling words that have the schwa sound spelled with ‘e’ and ‘o.’ You will listen closely to your partner read a word, then decide if the schwa sound is spelled with ‘e’ or ‘o.’ Remember, we learned that the schwa sound at the end of words followed by ‘n’ is most often spelled with ‘e.’ We hear this in the word ‘happen.’ When the schwa sound is before ‘m,’ ‘n,’ ‘v,’ and ‘th,’ it is spelled with ‘o.’ We hear this in the word ‘from.’”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practice with a partner. You will have </a:t>
            </a:r>
            <a:r>
              <a:rPr lang="en" sz="1200" b="1" i="1" dirty="0">
                <a:solidFill>
                  <a:schemeClr val="dk1"/>
                </a:solidFill>
                <a:latin typeface="Calibri"/>
                <a:ea typeface="Calibri"/>
                <a:cs typeface="Calibri"/>
                <a:sym typeface="Calibri"/>
              </a:rPr>
              <a:t>Word Cards </a:t>
            </a:r>
            <a:r>
              <a:rPr lang="en" sz="1200" b="0" i="1" dirty="0">
                <a:solidFill>
                  <a:schemeClr val="dk1"/>
                </a:solidFill>
                <a:latin typeface="Calibri"/>
                <a:ea typeface="Calibri"/>
                <a:cs typeface="Calibri"/>
                <a:sym typeface="Calibri"/>
              </a:rPr>
              <a:t>and a </a:t>
            </a:r>
            <a:r>
              <a:rPr lang="en" sz="1200" b="1" i="1" dirty="0">
                <a:solidFill>
                  <a:schemeClr val="dk1"/>
                </a:solidFill>
                <a:latin typeface="Calibri"/>
                <a:ea typeface="Calibri"/>
                <a:cs typeface="Calibri"/>
                <a:sym typeface="Calibri"/>
              </a:rPr>
              <a:t>Word List</a:t>
            </a:r>
            <a:r>
              <a:rPr lang="en" sz="1200" i="1" dirty="0">
                <a:solidFill>
                  <a:schemeClr val="dk1"/>
                </a:solidFill>
                <a:latin typeface="Calibri"/>
                <a:ea typeface="Calibri"/>
                <a:cs typeface="Calibri"/>
                <a:sym typeface="Calibri"/>
              </a:rPr>
              <a:t>. You will each take a turn reading a word, and your partner will decide if the schwa sound is spelled with ‘e’ or ‘o,’ and write the word in that column. You will take turns reading and writing as many schwa words as you can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a:t>
            </a:r>
            <a:r>
              <a:rPr lang="en" sz="1200" b="1" dirty="0">
                <a:solidFill>
                  <a:schemeClr val="dk1"/>
                </a:solidFill>
                <a:latin typeface="Calibri"/>
                <a:ea typeface="Calibri"/>
                <a:cs typeface="Calibri"/>
                <a:sym typeface="Calibri"/>
              </a:rPr>
              <a:t>Sneaky Sounds Word Cards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Sneaky Sounds Word List</a:t>
            </a:r>
            <a:r>
              <a:rPr lang="en" sz="1200" dirty="0">
                <a:solidFill>
                  <a:schemeClr val="dk1"/>
                </a:solidFill>
                <a:latin typeface="Calibri"/>
                <a:ea typeface="Calibri"/>
                <a:cs typeface="Calibri"/>
                <a:sym typeface="Calibri"/>
              </a:rPr>
              <a:t> to student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the exercise.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making plurals and analyzing the spelling patterns.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a:t>
            </a:r>
            <a:r>
              <a:rPr lang="en" sz="1200" b="1" dirty="0">
                <a:solidFill>
                  <a:schemeClr val="dk1"/>
                </a:solidFill>
                <a:latin typeface="Calibri"/>
                <a:ea typeface="Calibri"/>
                <a:cs typeface="Calibri"/>
                <a:sym typeface="Calibri"/>
              </a:rPr>
              <a:t>Sneaky Sounds Word Cards </a:t>
            </a:r>
            <a:r>
              <a:rPr lang="en" sz="1200" dirty="0">
                <a:solidFill>
                  <a:schemeClr val="dk1"/>
                </a:solidFill>
                <a:latin typeface="Calibri"/>
                <a:ea typeface="Calibri"/>
                <a:cs typeface="Calibri"/>
                <a:sym typeface="Calibri"/>
              </a:rPr>
              <a:t>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for unfamiliar words and give the word in the context of a sentence to support meaning.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Quicken: one meaning of “quicken” is to make faster.  She looked at the time and quickened her pace to finish beating the potatoes.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Sunken:  means something that has sunk or gone down.  This can be with water, like a sunken treasure ship.  It can be with something that has sunk or gone down lower than it’s supposed to be, like the seat of an old chair is sunken over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Custom:  can mean more than one thing.  A custom is a group of people act on certain occasions.  It is the custom of some people to have cake with candles to celebrate birthdays.  Another meaning is for something to be custom ordered or made.  A person can customize a car by having a special license plate.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Stricken:  means to be hit or hurt by something.  He was stricken with a terrible illness.  The coast was stricken by the monster hurricane.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Recover:  means to get something back or to get better. The police recovered the stolen wallet.  The girl recovered from the flu.</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89147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continue Word Workout: Sneaky Sounds with their decodable text.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8120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2 - 3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Sneaky Sounds using words from the </a:t>
            </a:r>
            <a:r>
              <a:rPr lang="en" sz="1200" b="1" dirty="0">
                <a:solidFill>
                  <a:schemeClr val="dk1"/>
                </a:solidFill>
                <a:latin typeface="Calibri"/>
                <a:ea typeface="Calibri"/>
                <a:cs typeface="Calibri"/>
                <a:sym typeface="Calibri"/>
              </a:rPr>
              <a:t>decodable reader “All About Maps.”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will also provide students with an additional opportunity to reread the decodable from this cycle.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50192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4.xml"/><Relationship Id="rId2" Type="http://schemas.openxmlformats.org/officeDocument/2006/relationships/image" Target="../media/image1.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9"/>
        <p:cNvGrpSpPr/>
        <p:nvPr/>
      </p:nvGrpSpPr>
      <p:grpSpPr>
        <a:xfrm>
          <a:off x="0" y="0"/>
          <a:ext cx="0" cy="0"/>
          <a:chOff x="0" y="0"/>
          <a:chExt cx="0" cy="0"/>
        </a:xfrm>
      </p:grpSpPr>
      <p:sp>
        <p:nvSpPr>
          <p:cNvPr id="250" name="Google Shape;250;p4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4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5" name="Google Shape;255;p4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6" name="Google Shape;256;p4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57" name="Google Shape;257;p4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0" name="Google Shape;26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1" name="Google Shape;261;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7" name="Google Shape;26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9" name="Google Shape;279;p4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4" name="Google Shape;294;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5"/>
        <p:cNvGrpSpPr/>
        <p:nvPr/>
      </p:nvGrpSpPr>
      <p:grpSpPr>
        <a:xfrm>
          <a:off x="0" y="0"/>
          <a:ext cx="0" cy="0"/>
          <a:chOff x="0" y="0"/>
          <a:chExt cx="0" cy="0"/>
        </a:xfrm>
      </p:grpSpPr>
      <p:sp>
        <p:nvSpPr>
          <p:cNvPr id="296" name="Google Shape;29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7" name="Google Shape;297;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Google Shape;298;p5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9" name="Google Shape;299;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0" name="Google Shape;300;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04" name="Google Shape;304;p5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5" name="Google Shape;305;p5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6" name="Google Shape;306;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9"/>
        <p:cNvGrpSpPr/>
        <p:nvPr/>
      </p:nvGrpSpPr>
      <p:grpSpPr>
        <a:xfrm>
          <a:off x="0" y="0"/>
          <a:ext cx="0" cy="0"/>
          <a:chOff x="0" y="0"/>
          <a:chExt cx="0" cy="0"/>
        </a:xfrm>
      </p:grpSpPr>
      <p:sp>
        <p:nvSpPr>
          <p:cNvPr id="310" name="Google Shape;31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1" name="Google Shape;311;p5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2" name="Google Shape;312;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3" name="Google Shape;313;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7" name="Google Shape;317;p5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Google Shape;318;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9" name="Google Shape;319;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23" name="Google Shape;323;p54"/>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324" name="Google Shape;324;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5" name="Google Shape;325;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6" name="Google Shape;326;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9" name="Google Shape;32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330" name="Google Shape;330;p55"/>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1"/>
        <p:cNvGrpSpPr/>
        <p:nvPr/>
      </p:nvGrpSpPr>
      <p:grpSpPr>
        <a:xfrm>
          <a:off x="0" y="0"/>
          <a:ext cx="0" cy="0"/>
          <a:chOff x="0" y="0"/>
          <a:chExt cx="0" cy="0"/>
        </a:xfrm>
      </p:grpSpPr>
      <p:sp>
        <p:nvSpPr>
          <p:cNvPr id="332" name="Google Shape;332;p5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33" name="Google Shape;333;p56"/>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34" name="Google Shape;334;p56"/>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5" name="Google Shape;335;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38"/>
        <p:cNvGrpSpPr/>
        <p:nvPr/>
      </p:nvGrpSpPr>
      <p:grpSpPr>
        <a:xfrm>
          <a:off x="0" y="0"/>
          <a:ext cx="0" cy="0"/>
          <a:chOff x="0" y="0"/>
          <a:chExt cx="0" cy="0"/>
        </a:xfrm>
      </p:grpSpPr>
      <p:sp>
        <p:nvSpPr>
          <p:cNvPr id="339" name="Google Shape;339;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40" name="Google Shape;340;p5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1" name="Google Shape;341;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2" name="Google Shape;342;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3" name="Google Shape;343;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344" name="Google Shape;344;p57"/>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9"/>
        <p:cNvGrpSpPr/>
        <p:nvPr/>
      </p:nvGrpSpPr>
      <p:grpSpPr>
        <a:xfrm>
          <a:off x="0" y="0"/>
          <a:ext cx="0" cy="0"/>
          <a:chOff x="0" y="0"/>
          <a:chExt cx="0" cy="0"/>
        </a:xfrm>
      </p:grpSpPr>
      <p:sp>
        <p:nvSpPr>
          <p:cNvPr id="350" name="Google Shape;350;p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51" name="Google Shape;351;p5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52" name="Google Shape;352;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3"/>
        <p:cNvGrpSpPr/>
        <p:nvPr/>
      </p:nvGrpSpPr>
      <p:grpSpPr>
        <a:xfrm>
          <a:off x="0" y="0"/>
          <a:ext cx="0" cy="0"/>
          <a:chOff x="0" y="0"/>
          <a:chExt cx="0" cy="0"/>
        </a:xfrm>
      </p:grpSpPr>
      <p:sp>
        <p:nvSpPr>
          <p:cNvPr id="354" name="Google Shape;354;p6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55" name="Google Shape;355;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6"/>
        <p:cNvGrpSpPr/>
        <p:nvPr/>
      </p:nvGrpSpPr>
      <p:grpSpPr>
        <a:xfrm>
          <a:off x="0" y="0"/>
          <a:ext cx="0" cy="0"/>
          <a:chOff x="0" y="0"/>
          <a:chExt cx="0" cy="0"/>
        </a:xfrm>
      </p:grpSpPr>
      <p:sp>
        <p:nvSpPr>
          <p:cNvPr id="357" name="Google Shape;357;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8" name="Google Shape;358;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359" name="Google Shape;359;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0"/>
        <p:cNvGrpSpPr/>
        <p:nvPr/>
      </p:nvGrpSpPr>
      <p:grpSpPr>
        <a:xfrm>
          <a:off x="0" y="0"/>
          <a:ext cx="0" cy="0"/>
          <a:chOff x="0" y="0"/>
          <a:chExt cx="0" cy="0"/>
        </a:xfrm>
      </p:grpSpPr>
      <p:sp>
        <p:nvSpPr>
          <p:cNvPr id="361" name="Google Shape;361;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2" name="Google Shape;362;p6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3" name="Google Shape;363;p6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4" name="Google Shape;36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5"/>
        <p:cNvGrpSpPr/>
        <p:nvPr/>
      </p:nvGrpSpPr>
      <p:grpSpPr>
        <a:xfrm>
          <a:off x="0" y="0"/>
          <a:ext cx="0" cy="0"/>
          <a:chOff x="0" y="0"/>
          <a:chExt cx="0" cy="0"/>
        </a:xfrm>
      </p:grpSpPr>
      <p:sp>
        <p:nvSpPr>
          <p:cNvPr id="366" name="Google Shape;366;p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7" name="Google Shape;367;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8"/>
        <p:cNvGrpSpPr/>
        <p:nvPr/>
      </p:nvGrpSpPr>
      <p:grpSpPr>
        <a:xfrm>
          <a:off x="0" y="0"/>
          <a:ext cx="0" cy="0"/>
          <a:chOff x="0" y="0"/>
          <a:chExt cx="0" cy="0"/>
        </a:xfrm>
      </p:grpSpPr>
      <p:sp>
        <p:nvSpPr>
          <p:cNvPr id="369" name="Google Shape;369;p6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70" name="Google Shape;370;p6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71" name="Google Shape;371;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2"/>
        <p:cNvGrpSpPr/>
        <p:nvPr/>
      </p:nvGrpSpPr>
      <p:grpSpPr>
        <a:xfrm>
          <a:off x="0" y="0"/>
          <a:ext cx="0" cy="0"/>
          <a:chOff x="0" y="0"/>
          <a:chExt cx="0" cy="0"/>
        </a:xfrm>
      </p:grpSpPr>
      <p:sp>
        <p:nvSpPr>
          <p:cNvPr id="373" name="Google Shape;373;p6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74" name="Google Shape;374;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5"/>
        <p:cNvGrpSpPr/>
        <p:nvPr/>
      </p:nvGrpSpPr>
      <p:grpSpPr>
        <a:xfrm>
          <a:off x="0" y="0"/>
          <a:ext cx="0" cy="0"/>
          <a:chOff x="0" y="0"/>
          <a:chExt cx="0" cy="0"/>
        </a:xfrm>
      </p:grpSpPr>
      <p:sp>
        <p:nvSpPr>
          <p:cNvPr id="376" name="Google Shape;376;p6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6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78" name="Google Shape;378;p6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79" name="Google Shape;379;p6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0" name="Google Shape;380;p6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1"/>
        <p:cNvGrpSpPr/>
        <p:nvPr/>
      </p:nvGrpSpPr>
      <p:grpSpPr>
        <a:xfrm>
          <a:off x="0" y="0"/>
          <a:ext cx="0" cy="0"/>
          <a:chOff x="0" y="0"/>
          <a:chExt cx="0" cy="0"/>
        </a:xfrm>
      </p:grpSpPr>
      <p:sp>
        <p:nvSpPr>
          <p:cNvPr id="382" name="Google Shape;382;p6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383" name="Google Shape;383;p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4"/>
        <p:cNvGrpSpPr/>
        <p:nvPr/>
      </p:nvGrpSpPr>
      <p:grpSpPr>
        <a:xfrm>
          <a:off x="0" y="0"/>
          <a:ext cx="0" cy="0"/>
          <a:chOff x="0" y="0"/>
          <a:chExt cx="0" cy="0"/>
        </a:xfrm>
      </p:grpSpPr>
      <p:sp>
        <p:nvSpPr>
          <p:cNvPr id="385" name="Google Shape;385;p6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86" name="Google Shape;386;p6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387" name="Google Shape;387;p6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8"/>
        <p:cNvGrpSpPr/>
        <p:nvPr/>
      </p:nvGrpSpPr>
      <p:grpSpPr>
        <a:xfrm>
          <a:off x="0" y="0"/>
          <a:ext cx="0" cy="0"/>
          <a:chOff x="0" y="0"/>
          <a:chExt cx="0" cy="0"/>
        </a:xfrm>
      </p:grpSpPr>
      <p:sp>
        <p:nvSpPr>
          <p:cNvPr id="389" name="Google Shape;389;p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8.xml"/><Relationship Id="rId12" Type="http://schemas.openxmlformats.org/officeDocument/2006/relationships/theme" Target="../theme/theme3.xml"/><Relationship Id="rId1" Type="http://schemas.openxmlformats.org/officeDocument/2006/relationships/slideLayout" Target="../slideLayouts/slideLayout28.xml"/><Relationship Id="rId2" Type="http://schemas.openxmlformats.org/officeDocument/2006/relationships/slideLayout" Target="../slideLayouts/slideLayout29.xml"/><Relationship Id="rId3" Type="http://schemas.openxmlformats.org/officeDocument/2006/relationships/slideLayout" Target="../slideLayouts/slideLayout30.xml"/><Relationship Id="rId4" Type="http://schemas.openxmlformats.org/officeDocument/2006/relationships/slideLayout" Target="../slideLayouts/slideLayout31.xml"/><Relationship Id="rId5" Type="http://schemas.openxmlformats.org/officeDocument/2006/relationships/slideLayout" Target="../slideLayouts/slideLayout32.xml"/><Relationship Id="rId6" Type="http://schemas.openxmlformats.org/officeDocument/2006/relationships/slideLayout" Target="../slideLayouts/slideLayout33.xml"/><Relationship Id="rId7" Type="http://schemas.openxmlformats.org/officeDocument/2006/relationships/slideLayout" Target="../slideLayouts/slideLayout34.xml"/><Relationship Id="rId8" Type="http://schemas.openxmlformats.org/officeDocument/2006/relationships/slideLayout" Target="../slideLayouts/slideLayout35.xml"/><Relationship Id="rId9" Type="http://schemas.openxmlformats.org/officeDocument/2006/relationships/slideLayout" Target="../slideLayouts/slideLayout36.xml"/><Relationship Id="rId10"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49.xml"/><Relationship Id="rId12" Type="http://schemas.openxmlformats.org/officeDocument/2006/relationships/slideLayout" Target="../slideLayouts/slideLayout50.xml"/><Relationship Id="rId13" Type="http://schemas.openxmlformats.org/officeDocument/2006/relationships/slideLayout" Target="../slideLayouts/slideLayout51.xml"/><Relationship Id="rId14" Type="http://schemas.openxmlformats.org/officeDocument/2006/relationships/slideLayout" Target="../slideLayouts/slideLayout52.xml"/><Relationship Id="rId15" Type="http://schemas.openxmlformats.org/officeDocument/2006/relationships/slideLayout" Target="../slideLayouts/slideLayout53.xml"/><Relationship Id="rId16" Type="http://schemas.openxmlformats.org/officeDocument/2006/relationships/theme" Target="../theme/theme4.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39.xml"/><Relationship Id="rId2" Type="http://schemas.openxmlformats.org/officeDocument/2006/relationships/slideLayout" Target="../slideLayouts/slideLayout40.xml"/><Relationship Id="rId3" Type="http://schemas.openxmlformats.org/officeDocument/2006/relationships/slideLayout" Target="../slideLayouts/slideLayout41.xml"/><Relationship Id="rId4" Type="http://schemas.openxmlformats.org/officeDocument/2006/relationships/slideLayout" Target="../slideLayouts/slideLayout42.xml"/><Relationship Id="rId5" Type="http://schemas.openxmlformats.org/officeDocument/2006/relationships/slideLayout" Target="../slideLayouts/slideLayout43.xml"/><Relationship Id="rId6" Type="http://schemas.openxmlformats.org/officeDocument/2006/relationships/slideLayout" Target="../slideLayouts/slideLayout44.xml"/><Relationship Id="rId7" Type="http://schemas.openxmlformats.org/officeDocument/2006/relationships/slideLayout" Target="../slideLayouts/slideLayout45.xml"/><Relationship Id="rId8" Type="http://schemas.openxmlformats.org/officeDocument/2006/relationships/slideLayout" Target="../slideLayouts/slideLayout46.xml"/><Relationship Id="rId9" Type="http://schemas.openxmlformats.org/officeDocument/2006/relationships/slideLayout" Target="../slideLayouts/slideLayout47.xml"/><Relationship Id="rId10" Type="http://schemas.openxmlformats.org/officeDocument/2006/relationships/slideLayout" Target="../slideLayouts/slideLayout48.xml"/></Relationships>
</file>

<file path=ppt/slideMasters/_rels/slideMaster5.xml.rels><?xml version="1.0" encoding="UTF-8" standalone="yes"?>
<Relationships xmlns="http://schemas.openxmlformats.org/package/2006/relationships"><Relationship Id="rId11" Type="http://schemas.openxmlformats.org/officeDocument/2006/relationships/slideLayout" Target="../slideLayouts/slideLayout64.xml"/><Relationship Id="rId12" Type="http://schemas.openxmlformats.org/officeDocument/2006/relationships/theme" Target="../theme/theme5.xml"/><Relationship Id="rId1" Type="http://schemas.openxmlformats.org/officeDocument/2006/relationships/slideLayout" Target="../slideLayouts/slideLayout54.xml"/><Relationship Id="rId2" Type="http://schemas.openxmlformats.org/officeDocument/2006/relationships/slideLayout" Target="../slideLayouts/slideLayout55.xml"/><Relationship Id="rId3" Type="http://schemas.openxmlformats.org/officeDocument/2006/relationships/slideLayout" Target="../slideLayouts/slideLayout56.xml"/><Relationship Id="rId4" Type="http://schemas.openxmlformats.org/officeDocument/2006/relationships/slideLayout" Target="../slideLayouts/slideLayout57.xml"/><Relationship Id="rId5" Type="http://schemas.openxmlformats.org/officeDocument/2006/relationships/slideLayout" Target="../slideLayouts/slideLayout58.xml"/><Relationship Id="rId6" Type="http://schemas.openxmlformats.org/officeDocument/2006/relationships/slideLayout" Target="../slideLayouts/slideLayout59.xml"/><Relationship Id="rId7" Type="http://schemas.openxmlformats.org/officeDocument/2006/relationships/slideLayout" Target="../slideLayouts/slideLayout60.xml"/><Relationship Id="rId8" Type="http://schemas.openxmlformats.org/officeDocument/2006/relationships/slideLayout" Target="../slideLayouts/slideLayout61.xml"/><Relationship Id="rId9" Type="http://schemas.openxmlformats.org/officeDocument/2006/relationships/slideLayout" Target="../slideLayouts/slideLayout62.xml"/><Relationship Id="rId10" Type="http://schemas.openxmlformats.org/officeDocument/2006/relationships/slideLayout" Target="../slideLayouts/slideLayout6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2" name="Google Shape;24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6" name="Google Shape;246;p42"/>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47" name="Google Shape;247;p42"/>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48" name="Google Shape;248;p42"/>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45"/>
        <p:cNvGrpSpPr/>
        <p:nvPr/>
      </p:nvGrpSpPr>
      <p:grpSpPr>
        <a:xfrm>
          <a:off x="0" y="0"/>
          <a:ext cx="0" cy="0"/>
          <a:chOff x="0" y="0"/>
          <a:chExt cx="0" cy="0"/>
        </a:xfrm>
      </p:grpSpPr>
      <p:sp>
        <p:nvSpPr>
          <p:cNvPr id="346" name="Google Shape;346;p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47" name="Google Shape;347;p5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348" name="Google Shape;348;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56.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70"/>
          <p:cNvSpPr txBox="1">
            <a:spLocks noGrp="1"/>
          </p:cNvSpPr>
          <p:nvPr>
            <p:ph type="title"/>
          </p:nvPr>
        </p:nvSpPr>
        <p:spPr>
          <a:xfrm>
            <a:off x="276647" y="245910"/>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Lesson 110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95" name="Google Shape;395;p70"/>
          <p:cNvSpPr txBox="1">
            <a:spLocks noGrp="1"/>
          </p:cNvSpPr>
          <p:nvPr>
            <p:ph type="body" idx="1"/>
          </p:nvPr>
        </p:nvSpPr>
        <p:spPr>
          <a:xfrm>
            <a:off x="276647" y="797665"/>
            <a:ext cx="8520600" cy="3828764"/>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endParaRPr sz="1800" i="1" dirty="0"/>
          </a:p>
          <a:p>
            <a:pPr marL="0" lvl="0" indent="0" algn="l" rtl="0">
              <a:lnSpc>
                <a:spcPct val="115000"/>
              </a:lnSpc>
              <a:spcBef>
                <a:spcPts val="0"/>
              </a:spcBef>
              <a:spcAft>
                <a:spcPts val="0"/>
              </a:spcAft>
              <a:buClr>
                <a:schemeClr val="dk1"/>
              </a:buClr>
              <a:buSzPts val="1100"/>
              <a:buFont typeface="Arial"/>
              <a:buNone/>
            </a:pPr>
            <a:r>
              <a:rPr lang="en" sz="1800" i="1" dirty="0"/>
              <a:t>The Opening Word Workout instructional practice serves as a cycle review. Students will work again with the exercise Word Workout: Sneaky Sounds. In this exercise, students apply their knowledge of the schwa sound (/ə/) spelled with </a:t>
            </a:r>
            <a:r>
              <a:rPr lang="en" sz="1800" dirty="0"/>
              <a:t>“e” or “o”</a:t>
            </a:r>
            <a:r>
              <a:rPr lang="en" sz="1800" i="1" dirty="0"/>
              <a:t> to read and spell words correctly.  Students will continue with Word Workout: Sneaky Sounds during Work time. This will allow adequate time for completing the opening and provide an extended opportunity for students to reread the cycle decodable.</a:t>
            </a:r>
            <a:endParaRPr sz="1800" i="1" dirty="0"/>
          </a:p>
          <a:p>
            <a:pPr marL="0" lvl="0" indent="0" algn="l" rtl="0">
              <a:lnSpc>
                <a:spcPct val="115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i="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800" dirty="0"/>
              <a:t>schwa sound (/ə/) spelled with “e” or “o”</a:t>
            </a:r>
            <a:endParaRPr sz="1800" dirty="0"/>
          </a:p>
          <a:p>
            <a:pPr marL="177800" lvl="0" indent="-152400" algn="l" rtl="0">
              <a:lnSpc>
                <a:spcPct val="115000"/>
              </a:lnSpc>
              <a:spcBef>
                <a:spcPts val="0"/>
              </a:spcBef>
              <a:spcAft>
                <a:spcPts val="0"/>
              </a:spcAft>
              <a:buClr>
                <a:schemeClr val="dk1"/>
              </a:buClr>
              <a:buSzPts val="1800"/>
              <a:buChar char="•"/>
            </a:pPr>
            <a:r>
              <a:rPr lang="en" sz="1800" dirty="0"/>
              <a:t>prefixes “im-” and “in-”</a:t>
            </a: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79"/>
          <p:cNvSpPr txBox="1">
            <a:spLocks noGrp="1"/>
          </p:cNvSpPr>
          <p:nvPr>
            <p:ph type="title"/>
          </p:nvPr>
        </p:nvSpPr>
        <p:spPr>
          <a:xfrm rot="-5400000">
            <a:off x="-1856325" y="2182550"/>
            <a:ext cx="51219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300" b="1"/>
              <a:t>Sneaky Sounds: “All About Maps”</a:t>
            </a:r>
            <a:endParaRPr sz="2300" b="1"/>
          </a:p>
        </p:txBody>
      </p:sp>
      <p:sp>
        <p:nvSpPr>
          <p:cNvPr id="458" name="Google Shape;458;p79"/>
          <p:cNvSpPr txBox="1"/>
          <p:nvPr/>
        </p:nvSpPr>
        <p:spPr>
          <a:xfrm>
            <a:off x="2432547" y="1035043"/>
            <a:ext cx="2258700" cy="32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decod</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nother</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larv</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pup</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dult</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mazing</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usu</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lly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anim</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ls</a:t>
            </a:r>
            <a:endParaRPr sz="2400">
              <a:latin typeface="Century Gothic"/>
              <a:ea typeface="Century Gothic"/>
              <a:cs typeface="Century Gothic"/>
              <a:sym typeface="Century Gothic"/>
            </a:endParaRPr>
          </a:p>
        </p:txBody>
      </p:sp>
      <p:graphicFrame>
        <p:nvGraphicFramePr>
          <p:cNvPr id="459" name="Google Shape;459;p79"/>
          <p:cNvGraphicFramePr/>
          <p:nvPr>
            <p:extLst>
              <p:ext uri="{D42A27DB-BD31-4B8C-83A1-F6EECF244321}">
                <p14:modId xmlns:p14="http://schemas.microsoft.com/office/powerpoint/2010/main" val="3488520069"/>
              </p:ext>
            </p:extLst>
          </p:nvPr>
        </p:nvGraphicFramePr>
        <p:xfrm>
          <a:off x="2432547" y="410643"/>
          <a:ext cx="4677000" cy="4343400"/>
        </p:xfrm>
        <a:graphic>
          <a:graphicData uri="http://schemas.openxmlformats.org/drawingml/2006/table">
            <a:tbl>
              <a:tblPr>
                <a:noFill/>
                <a:tableStyleId>{B2B6E22C-6B72-49AB-9370-31ECF7E210DF}</a:tableStyleId>
              </a:tblPr>
              <a:tblGrid>
                <a:gridCol w="2338500"/>
                <a:gridCol w="2338500"/>
              </a:tblGrid>
              <a:tr h="465325">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Schwa spelled “o” </a:t>
                      </a:r>
                      <a:endParaRPr sz="1800" b="1" dirty="0">
                        <a:solidFill>
                          <a:srgbClr val="666666"/>
                        </a:solidFill>
                        <a:highlight>
                          <a:srgbClr val="FFFF00"/>
                        </a:highlight>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Schwa spelled “e” </a:t>
                      </a:r>
                      <a:endParaRPr sz="1800" b="1" dirty="0">
                        <a:solidFill>
                          <a:srgbClr val="434343"/>
                        </a:solidFill>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r>
              <a:tr h="3878075">
                <a:tc>
                  <a:txBody>
                    <a:bodyPr/>
                    <a:lstStyle/>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txBody>
                  <a:tcPr marL="91425" marR="91425" marT="91425" marB="91425">
                    <a:solidFill>
                      <a:srgbClr val="FFFFFF"/>
                    </a:solidFill>
                  </a:tcPr>
                </a:tc>
                <a:tc>
                  <a:txBody>
                    <a:bodyPr/>
                    <a:lstStyle/>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txBody>
                  <a:tcPr marL="91425" marR="91425" marT="91425" marB="91425">
                    <a:solidFill>
                      <a:srgbClr val="FFFFFF"/>
                    </a:solidFill>
                  </a:tcPr>
                </a:tc>
              </a:tr>
            </a:tbl>
          </a:graphicData>
        </a:graphic>
      </p:graphicFrame>
      <p:sp>
        <p:nvSpPr>
          <p:cNvPr id="460" name="Google Shape;460;p79"/>
          <p:cNvSpPr txBox="1"/>
          <p:nvPr/>
        </p:nvSpPr>
        <p:spPr>
          <a:xfrm>
            <a:off x="2432547" y="875968"/>
            <a:ext cx="2019000" cy="374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w</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nder</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bott</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m</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cany</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n</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lors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lor</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an</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ther</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me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a:t>
            </a:r>
            <a:r>
              <a:rPr lang="en" sz="2400" b="1">
                <a:solidFill>
                  <a:schemeClr val="dk1"/>
                </a:solidFill>
                <a:latin typeface="Century Gothic"/>
                <a:ea typeface="Century Gothic"/>
                <a:cs typeface="Century Gothic"/>
                <a:sym typeface="Century Gothic"/>
              </a:rPr>
              <a:t>o</a:t>
            </a:r>
            <a:r>
              <a:rPr lang="en" sz="2400">
                <a:solidFill>
                  <a:schemeClr val="dk1"/>
                </a:solidFill>
                <a:latin typeface="Century Gothic"/>
                <a:ea typeface="Century Gothic"/>
                <a:cs typeface="Century Gothic"/>
                <a:sym typeface="Century Gothic"/>
              </a:rPr>
              <a:t>vered</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sp>
        <p:nvSpPr>
          <p:cNvPr id="461" name="Google Shape;461;p79"/>
          <p:cNvSpPr txBox="1"/>
          <p:nvPr/>
        </p:nvSpPr>
        <p:spPr>
          <a:xfrm>
            <a:off x="4898572" y="891393"/>
            <a:ext cx="2019000" cy="41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stud</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hav</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wh</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w</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differ</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N</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vada</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trav</a:t>
            </a: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l</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e</a:t>
            </a:r>
            <a:r>
              <a:rPr lang="en" sz="2400">
                <a:solidFill>
                  <a:schemeClr val="dk1"/>
                </a:solidFill>
                <a:latin typeface="Century Gothic"/>
                <a:ea typeface="Century Gothic"/>
                <a:cs typeface="Century Gothic"/>
                <a:sym typeface="Century Gothic"/>
              </a:rPr>
              <a:t>ntire</a:t>
            </a:r>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0"/>
                                        </p:tgtEl>
                                        <p:attrNameLst>
                                          <p:attrName>style.visibility</p:attrName>
                                        </p:attrNameLst>
                                      </p:cBhvr>
                                      <p:to>
                                        <p:strVal val="visible"/>
                                      </p:to>
                                    </p:set>
                                    <p:animEffect transition="in" filter="fade">
                                      <p:cBhvr>
                                        <p:cTn id="7" dur="1000"/>
                                        <p:tgtEl>
                                          <p:spTgt spid="460"/>
                                        </p:tgtEl>
                                      </p:cBhvr>
                                    </p:animEffect>
                                  </p:childTnLst>
                                </p:cTn>
                              </p:par>
                              <p:par>
                                <p:cTn id="8" presetID="10" presetClass="entr" presetSubtype="0" fill="hold" nodeType="withEffect">
                                  <p:stCondLst>
                                    <p:cond delay="0"/>
                                  </p:stCondLst>
                                  <p:childTnLst>
                                    <p:set>
                                      <p:cBhvr>
                                        <p:cTn id="9" dur="1" fill="hold">
                                          <p:stCondLst>
                                            <p:cond delay="0"/>
                                          </p:stCondLst>
                                        </p:cTn>
                                        <p:tgtEl>
                                          <p:spTgt spid="461"/>
                                        </p:tgtEl>
                                        <p:attrNameLst>
                                          <p:attrName>style.visibility</p:attrName>
                                        </p:attrNameLst>
                                      </p:cBhvr>
                                      <p:to>
                                        <p:strVal val="visible"/>
                                      </p:to>
                                    </p:set>
                                    <p:animEffect transition="in" filter="fade">
                                      <p:cBhvr>
                                        <p:cTn id="10" dur="1000"/>
                                        <p:tgtEl>
                                          <p:spTgt spid="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80"/>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i="0" u="none" strike="noStrike" cap="none">
                <a:solidFill>
                  <a:schemeClr val="dk1"/>
                </a:solidFill>
                <a:latin typeface="Century Gothic"/>
                <a:ea typeface="Century Gothic"/>
                <a:cs typeface="Century Gothic"/>
                <a:sym typeface="Century Gothic"/>
              </a:rPr>
              <a:t>Reflection Time </a:t>
            </a:r>
            <a:endParaRPr>
              <a:latin typeface="Century Gothic"/>
              <a:ea typeface="Century Gothic"/>
              <a:cs typeface="Century Gothic"/>
              <a:sym typeface="Century Gothic"/>
            </a:endParaRPr>
          </a:p>
        </p:txBody>
      </p:sp>
      <p:sp>
        <p:nvSpPr>
          <p:cNvPr id="469" name="Google Shape;469;p80"/>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70" name="Google Shape;470;p80"/>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8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76" name="Google Shape;476;p81"/>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77" name="Google Shape;477;p81"/>
          <p:cNvPicPr preferRelativeResize="0"/>
          <p:nvPr/>
        </p:nvPicPr>
        <p:blipFill>
          <a:blip r:embed="rId3">
            <a:alphaModFix/>
          </a:blip>
          <a:stretch>
            <a:fillRect/>
          </a:stretch>
        </p:blipFill>
        <p:spPr>
          <a:xfrm>
            <a:off x="8248185" y="4234541"/>
            <a:ext cx="852271" cy="65569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graphicFrame>
        <p:nvGraphicFramePr>
          <p:cNvPr id="483" name="Google Shape;483;p82"/>
          <p:cNvGraphicFramePr/>
          <p:nvPr>
            <p:extLst>
              <p:ext uri="{D42A27DB-BD31-4B8C-83A1-F6EECF244321}">
                <p14:modId xmlns:p14="http://schemas.microsoft.com/office/powerpoint/2010/main" val="2298591814"/>
              </p:ext>
            </p:extLst>
          </p:nvPr>
        </p:nvGraphicFramePr>
        <p:xfrm>
          <a:off x="0" y="0"/>
          <a:ext cx="9144000" cy="5214080"/>
        </p:xfrm>
        <a:graphic>
          <a:graphicData uri="http://schemas.openxmlformats.org/drawingml/2006/table">
            <a:tbl>
              <a:tblPr>
                <a:noFill/>
                <a:tableStyleId>{B2B6E22C-6B72-49AB-9370-31ECF7E210DF}</a:tableStyleId>
              </a:tblPr>
              <a:tblGrid>
                <a:gridCol w="3112750"/>
                <a:gridCol w="3196625"/>
                <a:gridCol w="2834625"/>
              </a:tblGrid>
              <a:tr h="599950">
                <a:tc>
                  <a:txBody>
                    <a:bodyPr/>
                    <a:lstStyle/>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panose="020B0502020202020204" pitchFamily="34" charset="0"/>
                          <a:ea typeface="Calibri"/>
                          <a:cs typeface="Calibri"/>
                          <a:sym typeface="Calibri"/>
                        </a:rPr>
                        <a:t>Teacher Group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1600" b="1" dirty="0">
                          <a:solidFill>
                            <a:schemeClr val="dk1"/>
                          </a:solidFill>
                          <a:latin typeface="Century Gothic" panose="020B0502020202020204" pitchFamily="34" charset="0"/>
                          <a:ea typeface="Calibri"/>
                          <a:cs typeface="Calibri"/>
                          <a:sym typeface="Calibri"/>
                        </a:rPr>
                        <a:t>Syllable Slice</a:t>
                      </a:r>
                      <a:endParaRPr sz="16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 Partner Work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Syllable Slice </a:t>
                      </a:r>
                      <a:endParaRPr sz="16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Independent </a:t>
                      </a:r>
                      <a:endParaRPr sz="16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600" b="1" dirty="0">
                          <a:solidFill>
                            <a:schemeClr val="dk1"/>
                          </a:solidFill>
                          <a:latin typeface="Century Gothic" panose="020B0502020202020204" pitchFamily="34" charset="0"/>
                          <a:ea typeface="Calibri"/>
                          <a:cs typeface="Calibri"/>
                          <a:sym typeface="Calibri"/>
                        </a:rPr>
                        <a:t>Syllable Slice</a:t>
                      </a:r>
                      <a:endParaRPr sz="1600" b="1" dirty="0">
                        <a:latin typeface="Century Gothic" panose="020B0502020202020204" pitchFamily="34" charset="0"/>
                        <a:ea typeface="Calibri"/>
                        <a:cs typeface="Calibri"/>
                        <a:sym typeface="Calibri"/>
                      </a:endParaRPr>
                    </a:p>
                  </a:txBody>
                  <a:tcPr marL="91425" marR="91425" marT="91425" marB="91425"/>
                </a:tc>
              </a:tr>
              <a:tr h="4543550">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We </a:t>
                      </a:r>
                      <a:r>
                        <a:rPr lang="en" sz="1500" dirty="0">
                          <a:solidFill>
                            <a:schemeClr val="dk1"/>
                          </a:solidFill>
                          <a:latin typeface="Century Gothic" panose="020B0502020202020204" pitchFamily="34" charset="0"/>
                          <a:ea typeface="Calibri"/>
                          <a:cs typeface="Calibri"/>
                          <a:sym typeface="Calibri"/>
                        </a:rPr>
                        <a:t>are going to work together to find and count the syllables. We will share the pen and work </a:t>
                      </a:r>
                      <a:r>
                        <a:rPr lang="en" sz="1500" dirty="0" smtClean="0">
                          <a:solidFill>
                            <a:schemeClr val="dk1"/>
                          </a:solidFill>
                          <a:latin typeface="Century Gothic" panose="020B0502020202020204" pitchFamily="34" charset="0"/>
                          <a:ea typeface="Calibri"/>
                          <a:cs typeface="Calibri"/>
                          <a:sym typeface="Calibri"/>
                        </a:rPr>
                        <a:t>together.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be Syllable Sleuths! That will help us break apart the </a:t>
                      </a:r>
                      <a:r>
                        <a:rPr lang="en" sz="1500" dirty="0" smtClean="0">
                          <a:solidFill>
                            <a:schemeClr val="dk1"/>
                          </a:solidFill>
                          <a:latin typeface="Century Gothic" panose="020B0502020202020204" pitchFamily="34" charset="0"/>
                          <a:ea typeface="Calibri"/>
                          <a:cs typeface="Calibri"/>
                          <a:sym typeface="Calibri"/>
                        </a:rPr>
                        <a:t>words.</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write the total number of syllables for each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If </a:t>
                      </a:r>
                      <a:r>
                        <a:rPr lang="en" sz="1500" dirty="0">
                          <a:solidFill>
                            <a:schemeClr val="dk1"/>
                          </a:solidFill>
                          <a:latin typeface="Century Gothic" panose="020B0502020202020204" pitchFamily="34" charset="0"/>
                          <a:ea typeface="Calibri"/>
                          <a:cs typeface="Calibri"/>
                          <a:sym typeface="Calibri"/>
                        </a:rPr>
                        <a:t>we have time, we will find the sneaky schwa sound spelled “e” or “o” and any words with suffixes or prefixes</a:t>
                      </a:r>
                      <a:r>
                        <a:rPr lang="en" sz="1500" dirty="0" smtClean="0">
                          <a:solidFill>
                            <a:schemeClr val="dk1"/>
                          </a:solidFill>
                          <a:latin typeface="Century Gothic" panose="020B0502020202020204" pitchFamily="34" charset="0"/>
                          <a:ea typeface="Calibri"/>
                          <a:cs typeface="Calibri"/>
                          <a:sym typeface="Calibri"/>
                        </a:rPr>
                        <a:t>.</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Decide </a:t>
                      </a:r>
                      <a:r>
                        <a:rPr lang="en" sz="1500" dirty="0">
                          <a:solidFill>
                            <a:schemeClr val="dk1"/>
                          </a:solidFill>
                          <a:latin typeface="Century Gothic" panose="020B0502020202020204" pitchFamily="34" charset="0"/>
                          <a:ea typeface="Calibri"/>
                          <a:cs typeface="Calibri"/>
                          <a:sym typeface="Calibri"/>
                        </a:rPr>
                        <a:t>who will go </a:t>
                      </a:r>
                      <a:r>
                        <a:rPr lang="en" sz="1500" dirty="0" smtClean="0">
                          <a:solidFill>
                            <a:schemeClr val="dk1"/>
                          </a:solidFill>
                          <a:latin typeface="Century Gothic" panose="020B0502020202020204" pitchFamily="34" charset="0"/>
                          <a:ea typeface="Calibri"/>
                          <a:cs typeface="Calibri"/>
                          <a:sym typeface="Calibri"/>
                        </a:rPr>
                        <a:t>first.</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When </a:t>
                      </a:r>
                      <a:r>
                        <a:rPr lang="en" sz="1500" dirty="0">
                          <a:solidFill>
                            <a:schemeClr val="dk1"/>
                          </a:solidFill>
                          <a:latin typeface="Century Gothic" panose="020B0502020202020204" pitchFamily="34" charset="0"/>
                          <a:ea typeface="Calibri"/>
                          <a:cs typeface="Calibri"/>
                          <a:sym typeface="Calibri"/>
                        </a:rPr>
                        <a:t>it is your turn, write the word from the list on your whiteboard or </a:t>
                      </a:r>
                      <a:r>
                        <a:rPr lang="en" sz="1500" dirty="0" smtClean="0">
                          <a:solidFill>
                            <a:schemeClr val="dk1"/>
                          </a:solidFill>
                          <a:latin typeface="Century Gothic" panose="020B0502020202020204" pitchFamily="34" charset="0"/>
                          <a:ea typeface="Calibri"/>
                          <a:cs typeface="Calibri"/>
                          <a:sym typeface="Calibri"/>
                        </a:rPr>
                        <a:t>paper.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Be </a:t>
                      </a:r>
                      <a:r>
                        <a:rPr lang="en" sz="1500" dirty="0">
                          <a:solidFill>
                            <a:schemeClr val="dk1"/>
                          </a:solidFill>
                          <a:latin typeface="Century Gothic" panose="020B0502020202020204" pitchFamily="34" charset="0"/>
                          <a:ea typeface="Calibri"/>
                          <a:cs typeface="Calibri"/>
                          <a:sym typeface="Calibri"/>
                        </a:rPr>
                        <a:t>Syllable Sleuths to break apart the words and find the syllables, and read the </a:t>
                      </a:r>
                      <a:r>
                        <a:rPr lang="en" sz="1500" dirty="0" smtClean="0">
                          <a:solidFill>
                            <a:schemeClr val="dk1"/>
                          </a:solidFill>
                          <a:latin typeface="Century Gothic" panose="020B0502020202020204" pitchFamily="34" charset="0"/>
                          <a:ea typeface="Calibri"/>
                          <a:cs typeface="Calibri"/>
                          <a:sym typeface="Calibri"/>
                        </a:rPr>
                        <a:t>words.</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Segment </a:t>
                      </a:r>
                      <a:r>
                        <a:rPr lang="en" sz="1500" dirty="0">
                          <a:solidFill>
                            <a:schemeClr val="dk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If </a:t>
                      </a:r>
                      <a:r>
                        <a:rPr lang="en" sz="1500" dirty="0">
                          <a:solidFill>
                            <a:schemeClr val="dk1"/>
                          </a:solidFill>
                          <a:latin typeface="Century Gothic" panose="020B0502020202020204" pitchFamily="34" charset="0"/>
                          <a:ea typeface="Calibri"/>
                          <a:cs typeface="Calibri"/>
                          <a:sym typeface="Calibri"/>
                        </a:rPr>
                        <a:t>you still have time, mark the sneaky schwa sound spelled “e” or “o” and any words with suffixes or prefixes</a:t>
                      </a:r>
                      <a:r>
                        <a:rPr lang="en" sz="1500" dirty="0" smtClean="0">
                          <a:solidFill>
                            <a:schemeClr val="dk1"/>
                          </a:solidFill>
                          <a:latin typeface="Century Gothic" panose="020B0502020202020204" pitchFamily="34" charset="0"/>
                          <a:ea typeface="Calibri"/>
                          <a:cs typeface="Calibri"/>
                          <a:sym typeface="Calibri"/>
                        </a:rPr>
                        <a:t>.</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words on your whiteboard or </a:t>
                      </a:r>
                      <a:r>
                        <a:rPr lang="en" sz="1500" dirty="0" smtClean="0">
                          <a:solidFill>
                            <a:schemeClr val="dk1"/>
                          </a:solidFill>
                          <a:latin typeface="Century Gothic" panose="020B0502020202020204" pitchFamily="34" charset="0"/>
                          <a:ea typeface="Calibri"/>
                          <a:cs typeface="Calibri"/>
                          <a:sym typeface="Calibri"/>
                        </a:rPr>
                        <a:t>paper.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Segment </a:t>
                      </a:r>
                      <a:r>
                        <a:rPr lang="en" sz="1500" dirty="0">
                          <a:solidFill>
                            <a:schemeClr val="dk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a silly sentence using as many words from the list that you </a:t>
                      </a:r>
                      <a:r>
                        <a:rPr lang="en" sz="1500" dirty="0" smtClean="0">
                          <a:solidFill>
                            <a:schemeClr val="dk1"/>
                          </a:solidFill>
                          <a:latin typeface="Century Gothic" panose="020B0502020202020204" pitchFamily="34" charset="0"/>
                          <a:ea typeface="Calibri"/>
                          <a:cs typeface="Calibri"/>
                          <a:sym typeface="Calibri"/>
                        </a:rPr>
                        <a:t>can.</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Find </a:t>
                      </a:r>
                      <a:r>
                        <a:rPr lang="en" sz="1500" dirty="0">
                          <a:solidFill>
                            <a:schemeClr val="dk1"/>
                          </a:solidFill>
                          <a:latin typeface="Century Gothic" panose="020B0502020202020204" pitchFamily="34" charset="0"/>
                          <a:ea typeface="Calibri"/>
                          <a:cs typeface="Calibri"/>
                          <a:sym typeface="Calibri"/>
                        </a:rPr>
                        <a:t>another independent worker, check each other’s work and read your silly sentence to each other</a:t>
                      </a:r>
                      <a:r>
                        <a:rPr lang="en" sz="1500" dirty="0" smtClean="0">
                          <a:solidFill>
                            <a:schemeClr val="dk1"/>
                          </a:solidFill>
                          <a:latin typeface="Century Gothic" panose="020B0502020202020204" pitchFamily="34" charset="0"/>
                          <a:ea typeface="Calibri"/>
                          <a:cs typeface="Calibri"/>
                          <a:sym typeface="Calibri"/>
                        </a:rPr>
                        <a:t>.</a:t>
                      </a:r>
                      <a:endParaRPr sz="1500" dirty="0">
                        <a:solidFill>
                          <a:schemeClr val="dk1"/>
                        </a:solidFill>
                        <a:highlight>
                          <a:srgbClr val="FFFF00"/>
                        </a:highlight>
                        <a:latin typeface="Century Gothic" panose="020B0502020202020204" pitchFamily="34" charset="0"/>
                        <a:ea typeface="Calibri"/>
                        <a:cs typeface="Calibri"/>
                        <a:sym typeface="Calibri"/>
                      </a:endParaRPr>
                    </a:p>
                  </a:txBody>
                  <a:tcPr marL="91425" marR="91425" marT="91425" marB="91425"/>
                </a:tc>
              </a:tr>
            </a:tbl>
          </a:graphicData>
        </a:graphic>
      </p:graphicFrame>
      <p:pic>
        <p:nvPicPr>
          <p:cNvPr id="484" name="Google Shape;484;p82"/>
          <p:cNvPicPr preferRelativeResize="0"/>
          <p:nvPr/>
        </p:nvPicPr>
        <p:blipFill>
          <a:blip r:embed="rId3">
            <a:alphaModFix/>
          </a:blip>
          <a:stretch>
            <a:fillRect/>
          </a:stretch>
        </p:blipFill>
        <p:spPr>
          <a:xfrm rot="951010" flipH="1">
            <a:off x="308052" y="174794"/>
            <a:ext cx="560328" cy="371982"/>
          </a:xfrm>
          <a:prstGeom prst="rect">
            <a:avLst/>
          </a:prstGeom>
          <a:noFill/>
          <a:ln>
            <a:noFill/>
          </a:ln>
        </p:spPr>
      </p:pic>
      <p:pic>
        <p:nvPicPr>
          <p:cNvPr id="485" name="Google Shape;485;p82"/>
          <p:cNvPicPr preferRelativeResize="0"/>
          <p:nvPr/>
        </p:nvPicPr>
        <p:blipFill>
          <a:blip r:embed="rId3">
            <a:alphaModFix/>
          </a:blip>
          <a:stretch>
            <a:fillRect/>
          </a:stretch>
        </p:blipFill>
        <p:spPr>
          <a:xfrm rot="951010" flipH="1">
            <a:off x="3512489" y="174794"/>
            <a:ext cx="560328" cy="371982"/>
          </a:xfrm>
          <a:prstGeom prst="rect">
            <a:avLst/>
          </a:prstGeom>
          <a:noFill/>
          <a:ln>
            <a:noFill/>
          </a:ln>
        </p:spPr>
      </p:pic>
      <p:pic>
        <p:nvPicPr>
          <p:cNvPr id="486" name="Google Shape;486;p82"/>
          <p:cNvPicPr preferRelativeResize="0"/>
          <p:nvPr/>
        </p:nvPicPr>
        <p:blipFill>
          <a:blip r:embed="rId3">
            <a:alphaModFix/>
          </a:blip>
          <a:stretch>
            <a:fillRect/>
          </a:stretch>
        </p:blipFill>
        <p:spPr>
          <a:xfrm rot="951010" flipH="1">
            <a:off x="6533227" y="174794"/>
            <a:ext cx="560328" cy="3719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83"/>
          <p:cNvSpPr txBox="1">
            <a:spLocks noGrp="1"/>
          </p:cNvSpPr>
          <p:nvPr>
            <p:ph type="title"/>
          </p:nvPr>
        </p:nvSpPr>
        <p:spPr>
          <a:xfrm>
            <a:off x="824592" y="557430"/>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u="sng" dirty="0"/>
              <a:t>Syllable Slice</a:t>
            </a:r>
            <a:r>
              <a:rPr lang="en" sz="3000" dirty="0"/>
              <a:t> </a:t>
            </a:r>
            <a:endParaRPr sz="3000" dirty="0"/>
          </a:p>
        </p:txBody>
      </p:sp>
      <p:sp>
        <p:nvSpPr>
          <p:cNvPr id="492" name="Google Shape;492;p83"/>
          <p:cNvSpPr txBox="1">
            <a:spLocks noGrp="1"/>
          </p:cNvSpPr>
          <p:nvPr>
            <p:ph type="body" idx="1"/>
          </p:nvPr>
        </p:nvSpPr>
        <p:spPr>
          <a:xfrm>
            <a:off x="4227551" y="172229"/>
            <a:ext cx="4916449"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b="1" dirty="0"/>
              <a:t>napkin</a:t>
            </a:r>
            <a:r>
              <a:rPr lang="en" sz="2400" dirty="0"/>
              <a:t> 	 	   </a:t>
            </a:r>
            <a:r>
              <a:rPr lang="en" sz="2400" dirty="0" smtClean="0"/>
              <a:t> </a:t>
            </a:r>
            <a:r>
              <a:rPr lang="en" sz="2400" b="1" dirty="0"/>
              <a:t>nap/kin: 2 </a:t>
            </a:r>
            <a:endParaRPr sz="2400" b="1" dirty="0"/>
          </a:p>
          <a:p>
            <a:pPr marL="0" lvl="0" indent="0" algn="l" rtl="0">
              <a:spcBef>
                <a:spcPts val="0"/>
              </a:spcBef>
              <a:spcAft>
                <a:spcPts val="0"/>
              </a:spcAft>
              <a:buNone/>
            </a:pPr>
            <a:r>
              <a:rPr lang="en" sz="2400" b="1" dirty="0"/>
              <a:t> comforter</a:t>
            </a:r>
            <a:endParaRPr sz="2400" b="1" dirty="0"/>
          </a:p>
          <a:p>
            <a:pPr marL="0" lvl="0" indent="0" algn="l" rtl="0">
              <a:spcBef>
                <a:spcPts val="0"/>
              </a:spcBef>
              <a:spcAft>
                <a:spcPts val="0"/>
              </a:spcAft>
              <a:buNone/>
            </a:pPr>
            <a:r>
              <a:rPr lang="en" sz="2400" b="1" dirty="0"/>
              <a:t> compartment</a:t>
            </a:r>
            <a:endParaRPr sz="2400" b="1" dirty="0"/>
          </a:p>
          <a:p>
            <a:pPr marL="0" lvl="0" indent="0" algn="l" rtl="0">
              <a:spcBef>
                <a:spcPts val="0"/>
              </a:spcBef>
              <a:spcAft>
                <a:spcPts val="0"/>
              </a:spcAft>
              <a:buNone/>
            </a:pPr>
            <a:r>
              <a:rPr lang="en" sz="2400" b="1" dirty="0"/>
              <a:t> discovery</a:t>
            </a:r>
            <a:endParaRPr sz="2400" b="1" dirty="0"/>
          </a:p>
          <a:p>
            <a:pPr marL="0" lvl="0" indent="0" algn="l" rtl="0">
              <a:spcBef>
                <a:spcPts val="0"/>
              </a:spcBef>
              <a:spcAft>
                <a:spcPts val="0"/>
              </a:spcAft>
              <a:buNone/>
            </a:pPr>
            <a:r>
              <a:rPr lang="en" sz="2400" b="1" dirty="0"/>
              <a:t> grandmother</a:t>
            </a:r>
            <a:endParaRPr sz="2400" b="1" dirty="0"/>
          </a:p>
          <a:p>
            <a:pPr marL="0" lvl="0" indent="0" algn="l" rtl="0">
              <a:spcBef>
                <a:spcPts val="0"/>
              </a:spcBef>
              <a:spcAft>
                <a:spcPts val="0"/>
              </a:spcAft>
              <a:buNone/>
            </a:pPr>
            <a:r>
              <a:rPr lang="en" sz="2400" b="1" dirty="0"/>
              <a:t> seventeen</a:t>
            </a:r>
            <a:endParaRPr sz="2400" b="1" dirty="0"/>
          </a:p>
          <a:p>
            <a:pPr marL="0" lvl="0" indent="0" algn="l" rtl="0">
              <a:spcBef>
                <a:spcPts val="0"/>
              </a:spcBef>
              <a:spcAft>
                <a:spcPts val="0"/>
              </a:spcAft>
              <a:buNone/>
            </a:pPr>
            <a:r>
              <a:rPr lang="en" sz="2400" b="1" dirty="0"/>
              <a:t> kindergarten</a:t>
            </a:r>
            <a:endParaRPr sz="2400" b="1" dirty="0"/>
          </a:p>
          <a:p>
            <a:pPr marL="0" lvl="0" indent="0" algn="l" rtl="0">
              <a:spcBef>
                <a:spcPts val="0"/>
              </a:spcBef>
              <a:spcAft>
                <a:spcPts val="0"/>
              </a:spcAft>
              <a:buNone/>
            </a:pPr>
            <a:r>
              <a:rPr lang="en" sz="2400" b="1" dirty="0"/>
              <a:t> sharpening</a:t>
            </a:r>
            <a:endParaRPr sz="2400" b="1" dirty="0"/>
          </a:p>
          <a:p>
            <a:pPr marL="0" lvl="0" indent="0" algn="l" rtl="0">
              <a:spcBef>
                <a:spcPts val="0"/>
              </a:spcBef>
              <a:spcAft>
                <a:spcPts val="0"/>
              </a:spcAft>
              <a:buNone/>
            </a:pPr>
            <a:r>
              <a:rPr lang="en" sz="2400" b="1" dirty="0"/>
              <a:t> freshman</a:t>
            </a:r>
            <a:endParaRPr sz="2400" b="1" dirty="0"/>
          </a:p>
          <a:p>
            <a:pPr marL="0" lvl="0" indent="0" algn="l" rtl="0">
              <a:spcBef>
                <a:spcPts val="0"/>
              </a:spcBef>
              <a:spcAft>
                <a:spcPts val="0"/>
              </a:spcAft>
              <a:buNone/>
            </a:pPr>
            <a:r>
              <a:rPr lang="en" sz="2400" b="1" dirty="0"/>
              <a:t> honeymoon</a:t>
            </a:r>
            <a:endParaRPr sz="2400" b="1" dirty="0">
              <a:solidFill>
                <a:schemeClr val="dk1"/>
              </a:solidFill>
            </a:endParaRPr>
          </a:p>
          <a:p>
            <a:pPr marL="0" lvl="0" indent="0" algn="l" rtl="0">
              <a:spcBef>
                <a:spcPts val="0"/>
              </a:spcBef>
              <a:spcAft>
                <a:spcPts val="0"/>
              </a:spcAft>
              <a:buNone/>
            </a:pPr>
            <a:r>
              <a:rPr lang="en" sz="2400" b="1" dirty="0">
                <a:solidFill>
                  <a:schemeClr val="dk1"/>
                </a:solidFill>
              </a:rPr>
              <a:t> another</a:t>
            </a:r>
            <a:endParaRPr sz="2400" b="1" dirty="0">
              <a:solidFill>
                <a:schemeClr val="dk1"/>
              </a:solidFill>
            </a:endParaRPr>
          </a:p>
          <a:p>
            <a:pPr marL="0" lvl="0" indent="0" algn="l" rtl="0">
              <a:spcBef>
                <a:spcPts val="0"/>
              </a:spcBef>
              <a:spcAft>
                <a:spcPts val="0"/>
              </a:spcAft>
              <a:buNone/>
            </a:pPr>
            <a:r>
              <a:rPr lang="en" sz="2400" b="1" dirty="0"/>
              <a:t> wonderfully</a:t>
            </a:r>
            <a:endParaRPr sz="2400" b="1" dirty="0"/>
          </a:p>
          <a:p>
            <a:pPr marL="0" lvl="0" indent="0" algn="l" rtl="0">
              <a:spcBef>
                <a:spcPts val="0"/>
              </a:spcBef>
              <a:spcAft>
                <a:spcPts val="0"/>
              </a:spcAft>
              <a:buNone/>
            </a:pPr>
            <a:r>
              <a:rPr lang="en" sz="2400" b="1" dirty="0"/>
              <a:t> compressor</a:t>
            </a:r>
            <a:endParaRPr sz="2400" b="1" dirty="0"/>
          </a:p>
          <a:p>
            <a:pPr marL="0" lvl="0" indent="0" algn="l" rtl="0">
              <a:spcBef>
                <a:spcPts val="0"/>
              </a:spcBef>
              <a:spcAft>
                <a:spcPts val="0"/>
              </a:spcAft>
              <a:buNone/>
            </a:pPr>
            <a:r>
              <a:rPr lang="en" sz="2400" b="1" dirty="0">
                <a:latin typeface="Calibri"/>
                <a:ea typeface="Calibri"/>
                <a:cs typeface="Calibri"/>
                <a:sym typeface="Calibri"/>
              </a:rPr>
              <a:t>	</a:t>
            </a:r>
            <a:endParaRPr sz="2400" b="1" dirty="0">
              <a:latin typeface="Calibri"/>
              <a:ea typeface="Calibri"/>
              <a:cs typeface="Calibri"/>
              <a:sym typeface="Calibri"/>
            </a:endParaRPr>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493" name="Google Shape;493;p83"/>
          <p:cNvSpPr txBox="1"/>
          <p:nvPr/>
        </p:nvSpPr>
        <p:spPr>
          <a:xfrm>
            <a:off x="375651" y="1060387"/>
            <a:ext cx="4104900" cy="370755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494" name="Google Shape;494;p83"/>
          <p:cNvPicPr preferRelativeResize="0"/>
          <p:nvPr/>
        </p:nvPicPr>
        <p:blipFill>
          <a:blip r:embed="rId3">
            <a:alphaModFix/>
          </a:blip>
          <a:stretch>
            <a:fillRect/>
          </a:stretch>
        </p:blipFill>
        <p:spPr>
          <a:xfrm rot="951041" flipH="1">
            <a:off x="61810" y="188164"/>
            <a:ext cx="862654" cy="572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84"/>
          <p:cNvSpPr txBox="1">
            <a:spLocks noGrp="1"/>
          </p:cNvSpPr>
          <p:nvPr>
            <p:ph type="title"/>
          </p:nvPr>
        </p:nvSpPr>
        <p:spPr>
          <a:xfrm>
            <a:off x="465364" y="252073"/>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Syllable Sleuth Steps</a:t>
            </a:r>
            <a:endParaRPr dirty="0">
              <a:latin typeface="Century Gothic" panose="020B0502020202020204" pitchFamily="34" charset="0"/>
              <a:ea typeface="Calibri"/>
              <a:cs typeface="Calibri"/>
              <a:sym typeface="Calibri"/>
            </a:endParaRPr>
          </a:p>
        </p:txBody>
      </p:sp>
      <p:sp>
        <p:nvSpPr>
          <p:cNvPr id="500" name="Google Shape;500;p84"/>
          <p:cNvSpPr txBox="1">
            <a:spLocks noGrp="1"/>
          </p:cNvSpPr>
          <p:nvPr>
            <p:ph type="body" idx="1"/>
          </p:nvPr>
        </p:nvSpPr>
        <p:spPr>
          <a:xfrm>
            <a:off x="465363" y="749173"/>
            <a:ext cx="8264979"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sz="2300" dirty="0">
              <a:solidFill>
                <a:schemeClr val="dk1"/>
              </a:solidFill>
            </a:endParaRPr>
          </a:p>
          <a:p>
            <a:pPr marL="457200" lvl="0" indent="-387350" algn="l" rtl="0">
              <a:spcBef>
                <a:spcPts val="0"/>
              </a:spcBef>
              <a:spcAft>
                <a:spcPts val="0"/>
              </a:spcAft>
              <a:buClr>
                <a:schemeClr val="dk1"/>
              </a:buClr>
              <a:buSzPts val="2500"/>
              <a:buAutoNum type="arabicPeriod"/>
            </a:pPr>
            <a:r>
              <a:rPr lang="en" sz="2300" dirty="0">
                <a:solidFill>
                  <a:schemeClr val="dk1"/>
                </a:solidFill>
              </a:rPr>
              <a:t>Find the vowels and put a dot below them. </a:t>
            </a:r>
            <a:endParaRPr sz="2300" dirty="0">
              <a:solidFill>
                <a:schemeClr val="dk1"/>
              </a:solidFill>
            </a:endParaRPr>
          </a:p>
          <a:p>
            <a:pPr marL="457200" lvl="0" indent="-387350" algn="l" rtl="0">
              <a:spcBef>
                <a:spcPts val="0"/>
              </a:spcBef>
              <a:spcAft>
                <a:spcPts val="0"/>
              </a:spcAft>
              <a:buClr>
                <a:schemeClr val="dk1"/>
              </a:buClr>
              <a:buSzPts val="2500"/>
              <a:buAutoNum type="arabicPeriod"/>
            </a:pPr>
            <a:r>
              <a:rPr lang="en" sz="2300" dirty="0">
                <a:solidFill>
                  <a:schemeClr val="dk1"/>
                </a:solidFill>
              </a:rPr>
              <a:t>Look for consonants between the vowels.</a:t>
            </a:r>
            <a:endParaRPr sz="2300" dirty="0">
              <a:solidFill>
                <a:schemeClr val="dk1"/>
              </a:solidFill>
            </a:endParaRPr>
          </a:p>
          <a:p>
            <a:pPr marL="457200" lvl="0" indent="-387350" algn="l" rtl="0">
              <a:spcBef>
                <a:spcPts val="0"/>
              </a:spcBef>
              <a:spcAft>
                <a:spcPts val="0"/>
              </a:spcAft>
              <a:buClr>
                <a:schemeClr val="dk1"/>
              </a:buClr>
              <a:buSzPts val="2500"/>
              <a:buAutoNum type="arabicPeriod"/>
            </a:pPr>
            <a:r>
              <a:rPr lang="en" sz="2300" dirty="0">
                <a:solidFill>
                  <a:schemeClr val="dk1"/>
                </a:solidFill>
              </a:rPr>
              <a:t>Divide the word just before the consonant and “-le.”</a:t>
            </a:r>
            <a:endParaRPr sz="2300" dirty="0">
              <a:solidFill>
                <a:schemeClr val="dk1"/>
              </a:solidFill>
            </a:endParaRPr>
          </a:p>
          <a:p>
            <a:pPr marL="457200" lvl="0" indent="-387350" algn="l" rtl="0">
              <a:spcBef>
                <a:spcPts val="0"/>
              </a:spcBef>
              <a:spcAft>
                <a:spcPts val="0"/>
              </a:spcAft>
              <a:buClr>
                <a:schemeClr val="dk1"/>
              </a:buClr>
              <a:buSzPts val="2500"/>
              <a:buAutoNum type="arabicPeriod"/>
            </a:pPr>
            <a:r>
              <a:rPr lang="en" sz="2300" dirty="0">
                <a:solidFill>
                  <a:schemeClr val="dk1"/>
                </a:solidFill>
              </a:rPr>
              <a:t>Break the words into syllables.</a:t>
            </a:r>
            <a:endParaRPr sz="2300" dirty="0">
              <a:solidFill>
                <a:schemeClr val="dk1"/>
              </a:solidFill>
            </a:endParaRPr>
          </a:p>
          <a:p>
            <a:pPr marL="457200" lvl="0" indent="-387350" algn="l" rtl="0">
              <a:spcBef>
                <a:spcPts val="0"/>
              </a:spcBef>
              <a:spcAft>
                <a:spcPts val="0"/>
              </a:spcAft>
              <a:buClr>
                <a:schemeClr val="dk1"/>
              </a:buClr>
              <a:buSzPts val="2500"/>
              <a:buAutoNum type="arabicPeriod"/>
            </a:pPr>
            <a:r>
              <a:rPr lang="en" sz="2300" dirty="0">
                <a:solidFill>
                  <a:schemeClr val="dk1"/>
                </a:solidFill>
              </a:rPr>
              <a:t>Read each syllable using the spelling pattern.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 </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C-le</a:t>
            </a:r>
            <a:endParaRPr sz="2300" dirty="0">
              <a:solidFill>
                <a:schemeClr val="dk1"/>
              </a:solidFill>
            </a:endParaRPr>
          </a:p>
          <a:p>
            <a:pPr marL="0" lvl="0" indent="0" algn="l" rtl="0">
              <a:spcBef>
                <a:spcPts val="0"/>
              </a:spcBef>
              <a:spcAft>
                <a:spcPts val="0"/>
              </a:spcAft>
              <a:buNone/>
            </a:pPr>
            <a:endParaRPr sz="23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85"/>
          <p:cNvSpPr txBox="1">
            <a:spLocks noGrp="1"/>
          </p:cNvSpPr>
          <p:nvPr>
            <p:ph type="title"/>
          </p:nvPr>
        </p:nvSpPr>
        <p:spPr>
          <a:xfrm>
            <a:off x="152400" y="1632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200" dirty="0">
                <a:latin typeface="Century Gothic" panose="020B0502020202020204" pitchFamily="34" charset="0"/>
                <a:ea typeface="Calibri"/>
                <a:cs typeface="Calibri"/>
                <a:sym typeface="Calibri"/>
              </a:rPr>
              <a:t>Use what you know!</a:t>
            </a:r>
            <a:r>
              <a:rPr lang="en" dirty="0">
                <a:latin typeface="Century Gothic" panose="020B0502020202020204" pitchFamily="34" charset="0"/>
              </a:rPr>
              <a:t> </a:t>
            </a:r>
            <a:endParaRPr dirty="0">
              <a:latin typeface="Century Gothic" panose="020B0502020202020204" pitchFamily="34" charset="0"/>
            </a:endParaRPr>
          </a:p>
          <a:p>
            <a:pPr marL="457200" lvl="0" indent="0" algn="l" rtl="0">
              <a:spcBef>
                <a:spcPts val="0"/>
              </a:spcBef>
              <a:spcAft>
                <a:spcPts val="0"/>
              </a:spcAft>
              <a:buNone/>
            </a:pPr>
            <a:endParaRPr dirty="0">
              <a:latin typeface="Century Gothic" panose="020B0502020202020204" pitchFamily="34" charset="0"/>
            </a:endParaRPr>
          </a:p>
        </p:txBody>
      </p:sp>
      <p:sp>
        <p:nvSpPr>
          <p:cNvPr id="506" name="Google Shape;506;p85"/>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507" name="Google Shape;507;p85"/>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508" name="Google Shape;508;p85"/>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509" name="Google Shape;509;p85"/>
          <p:cNvGraphicFramePr/>
          <p:nvPr>
            <p:extLst>
              <p:ext uri="{D42A27DB-BD31-4B8C-83A1-F6EECF244321}">
                <p14:modId xmlns:p14="http://schemas.microsoft.com/office/powerpoint/2010/main" val="925637035"/>
              </p:ext>
            </p:extLst>
          </p:nvPr>
        </p:nvGraphicFramePr>
        <p:xfrm>
          <a:off x="4572000" y="19125"/>
          <a:ext cx="4328900" cy="4931074"/>
        </p:xfrm>
        <a:graphic>
          <a:graphicData uri="http://schemas.openxmlformats.org/drawingml/2006/table">
            <a:tbl>
              <a:tblPr>
                <a:noFill/>
                <a:tableStyleId>{B2B6E22C-6B72-49AB-9370-31ECF7E210DF}</a:tableStyleId>
              </a:tblPr>
              <a:tblGrid>
                <a:gridCol w="537150"/>
                <a:gridCol w="3791750"/>
              </a:tblGrid>
              <a:tr h="1204625">
                <a:tc>
                  <a:txBody>
                    <a:bodyPr/>
                    <a:lstStyle/>
                    <a:p>
                      <a:pPr marL="0" lvl="0" indent="0" algn="l" rtl="0">
                        <a:spcBef>
                          <a:spcPts val="0"/>
                        </a:spcBef>
                        <a:spcAft>
                          <a:spcPts val="0"/>
                        </a:spcAft>
                        <a:buNone/>
                      </a:pPr>
                      <a:r>
                        <a:rPr lang="en" sz="1400"/>
                        <a:t>1.</a:t>
                      </a:r>
                      <a:endParaRPr sz="1400"/>
                    </a:p>
                  </a:txBody>
                  <a:tcPr marL="91425" marR="91425" marT="91425" marB="91425"/>
                </a:tc>
                <a:tc>
                  <a:txBody>
                    <a:bodyPr/>
                    <a:lstStyle/>
                    <a:p>
                      <a:pPr marL="0" lvl="0" indent="0" algn="l" rtl="0">
                        <a:spcBef>
                          <a:spcPts val="0"/>
                        </a:spcBef>
                        <a:spcAft>
                          <a:spcPts val="0"/>
                        </a:spcAft>
                        <a:buNone/>
                      </a:pPr>
                      <a:r>
                        <a:rPr lang="en" sz="1400" b="1">
                          <a:latin typeface="Calibri"/>
                          <a:ea typeface="Calibri"/>
                          <a:cs typeface="Calibri"/>
                          <a:sym typeface="Calibri"/>
                        </a:rPr>
                        <a:t>Sound out the word</a:t>
                      </a:r>
                      <a:r>
                        <a:rPr lang="en" sz="1400">
                          <a:latin typeface="Calibri"/>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400">
                        <a:latin typeface="Calibri"/>
                        <a:ea typeface="Calibri"/>
                        <a:cs typeface="Calibri"/>
                        <a:sym typeface="Calibri"/>
                      </a:endParaRPr>
                    </a:p>
                  </a:txBody>
                  <a:tcPr marL="91425" marR="91425" marT="91425" marB="91425"/>
                </a:tc>
              </a:tr>
              <a:tr h="589250">
                <a:tc>
                  <a:txBody>
                    <a:bodyPr/>
                    <a:lstStyle/>
                    <a:p>
                      <a:pPr marL="0" lvl="0" indent="0" algn="l" rtl="0">
                        <a:spcBef>
                          <a:spcPts val="0"/>
                        </a:spcBef>
                        <a:spcAft>
                          <a:spcPts val="0"/>
                        </a:spcAft>
                        <a:buNone/>
                      </a:pPr>
                      <a:r>
                        <a:rPr lang="en" sz="1400"/>
                        <a:t>2.</a:t>
                      </a:r>
                      <a:endParaRPr sz="1400"/>
                    </a:p>
                  </a:txBody>
                  <a:tcPr marL="91425" marR="91425" marT="91425" marB="91425"/>
                </a:tc>
                <a:tc>
                  <a:txBody>
                    <a:bodyPr/>
                    <a:lstStyle/>
                    <a:p>
                      <a:pPr marL="0" lvl="0" indent="0" algn="l" rtl="0">
                        <a:spcBef>
                          <a:spcPts val="0"/>
                        </a:spcBef>
                        <a:spcAft>
                          <a:spcPts val="0"/>
                        </a:spcAft>
                        <a:buNone/>
                      </a:pPr>
                      <a:r>
                        <a:rPr lang="en" sz="1400" b="1">
                          <a:latin typeface="Calibri"/>
                          <a:ea typeface="Calibri"/>
                          <a:cs typeface="Calibri"/>
                          <a:sym typeface="Calibri"/>
                        </a:rPr>
                        <a:t>Syllable Sleuth: </a:t>
                      </a:r>
                      <a:r>
                        <a:rPr lang="en" sz="1400">
                          <a:latin typeface="Calibri"/>
                          <a:ea typeface="Calibri"/>
                          <a:cs typeface="Calibri"/>
                          <a:sym typeface="Calibri"/>
                        </a:rPr>
                        <a:t>Break apart long words into syllables, then blend to read the word. </a:t>
                      </a:r>
                      <a:endParaRPr sz="1400">
                        <a:latin typeface="Calibri"/>
                        <a:ea typeface="Calibri"/>
                        <a:cs typeface="Calibri"/>
                        <a:sym typeface="Calibri"/>
                      </a:endParaRPr>
                    </a:p>
                  </a:txBody>
                  <a:tcPr marL="91425" marR="91425" marT="91425" marB="91425"/>
                </a:tc>
              </a:tr>
              <a:tr h="1204625">
                <a:tc>
                  <a:txBody>
                    <a:bodyPr/>
                    <a:lstStyle/>
                    <a:p>
                      <a:pPr marL="0" lvl="0" indent="0" algn="l" rtl="0">
                        <a:spcBef>
                          <a:spcPts val="0"/>
                        </a:spcBef>
                        <a:spcAft>
                          <a:spcPts val="0"/>
                        </a:spcAft>
                        <a:buNone/>
                      </a:pPr>
                      <a:r>
                        <a:rPr lang="en" sz="1400"/>
                        <a:t>3. </a:t>
                      </a:r>
                      <a:endParaRPr sz="1400"/>
                    </a:p>
                  </a:txBody>
                  <a:tcPr marL="91425" marR="91425" marT="91425" marB="91425"/>
                </a:tc>
                <a:tc>
                  <a:txBody>
                    <a:bodyPr/>
                    <a:lstStyle/>
                    <a:p>
                      <a:pPr marL="0" lvl="0" indent="0" algn="l" rtl="0">
                        <a:spcBef>
                          <a:spcPts val="0"/>
                        </a:spcBef>
                        <a:spcAft>
                          <a:spcPts val="0"/>
                        </a:spcAft>
                        <a:buNone/>
                      </a:pPr>
                      <a:r>
                        <a:rPr lang="en" sz="1400" b="1">
                          <a:latin typeface="Calibri"/>
                          <a:ea typeface="Calibri"/>
                          <a:cs typeface="Calibri"/>
                          <a:sym typeface="Calibri"/>
                        </a:rPr>
                        <a:t>Word Parts</a:t>
                      </a:r>
                      <a:r>
                        <a:rPr lang="en" sz="1400">
                          <a:latin typeface="Calibri"/>
                          <a:ea typeface="Calibri"/>
                          <a:cs typeface="Calibri"/>
                          <a:sym typeface="Calibri"/>
                        </a:rPr>
                        <a:t> - Does the word have suffixes or prefixes?  Read the word parts first, then use what you know about spelling patterns to read the base word.  Put the parts together to read the word.</a:t>
                      </a:r>
                      <a:endParaRPr sz="1400">
                        <a:latin typeface="Calibri"/>
                        <a:ea typeface="Calibri"/>
                        <a:cs typeface="Calibri"/>
                        <a:sym typeface="Calibri"/>
                      </a:endParaRPr>
                    </a:p>
                  </a:txBody>
                  <a:tcPr marL="91425" marR="91425" marT="91425" marB="91425"/>
                </a:tc>
              </a:tr>
              <a:tr h="794375">
                <a:tc>
                  <a:txBody>
                    <a:bodyPr/>
                    <a:lstStyle/>
                    <a:p>
                      <a:pPr marL="0" lvl="0" indent="0" algn="l" rtl="0">
                        <a:spcBef>
                          <a:spcPts val="0"/>
                        </a:spcBef>
                        <a:spcAft>
                          <a:spcPts val="0"/>
                        </a:spcAft>
                        <a:buNone/>
                      </a:pPr>
                      <a:r>
                        <a:rPr lang="en" sz="1400"/>
                        <a:t>4.</a:t>
                      </a:r>
                      <a:endParaRPr sz="1400"/>
                    </a:p>
                  </a:txBody>
                  <a:tcPr marL="91425" marR="91425" marT="91425" marB="91425"/>
                </a:tc>
                <a:tc>
                  <a:txBody>
                    <a:bodyPr/>
                    <a:lstStyle/>
                    <a:p>
                      <a:pPr marL="0" lvl="0" indent="0" algn="l" rtl="0">
                        <a:spcBef>
                          <a:spcPts val="0"/>
                        </a:spcBef>
                        <a:spcAft>
                          <a:spcPts val="0"/>
                        </a:spcAft>
                        <a:buNone/>
                      </a:pPr>
                      <a:r>
                        <a:rPr lang="en" sz="1400" b="1" dirty="0">
                          <a:latin typeface="Calibri"/>
                          <a:ea typeface="Calibri"/>
                          <a:cs typeface="Calibri"/>
                          <a:sym typeface="Calibri"/>
                        </a:rPr>
                        <a:t>High Frequency Words: </a:t>
                      </a:r>
                      <a:r>
                        <a:rPr lang="en" sz="1400" dirty="0">
                          <a:latin typeface="Calibri"/>
                          <a:ea typeface="Calibri"/>
                          <a:cs typeface="Calibri"/>
                          <a:sym typeface="Calibri"/>
                        </a:rPr>
                        <a:t>Read high frequency words in a SNAP.  Look to the </a:t>
                      </a:r>
                      <a:r>
                        <a:rPr lang="en" sz="1400" b="1" dirty="0">
                          <a:latin typeface="Calibri"/>
                          <a:ea typeface="Calibri"/>
                          <a:cs typeface="Calibri"/>
                          <a:sym typeface="Calibri"/>
                        </a:rPr>
                        <a:t>Interactive Word Wall </a:t>
                      </a:r>
                      <a:r>
                        <a:rPr lang="en" sz="1400" dirty="0">
                          <a:latin typeface="Calibri"/>
                          <a:ea typeface="Calibri"/>
                          <a:cs typeface="Calibri"/>
                          <a:sym typeface="Calibri"/>
                        </a:rPr>
                        <a:t>for help, then try to read the word.</a:t>
                      </a:r>
                      <a:endParaRPr sz="1400" dirty="0">
                        <a:latin typeface="Calibri"/>
                        <a:ea typeface="Calibri"/>
                        <a:cs typeface="Calibri"/>
                        <a:sym typeface="Calibri"/>
                      </a:endParaRPr>
                    </a:p>
                  </a:txBody>
                  <a:tcPr marL="91425" marR="91425" marT="91425" marB="91425"/>
                </a:tc>
              </a:tr>
              <a:tr h="999275">
                <a:tc>
                  <a:txBody>
                    <a:bodyPr/>
                    <a:lstStyle/>
                    <a:p>
                      <a:pPr marL="0" lvl="0" indent="0" algn="l" rtl="0">
                        <a:spcBef>
                          <a:spcPts val="0"/>
                        </a:spcBef>
                        <a:spcAft>
                          <a:spcPts val="0"/>
                        </a:spcAft>
                        <a:buNone/>
                      </a:pPr>
                      <a:r>
                        <a:rPr lang="en" sz="1400"/>
                        <a:t>5. </a:t>
                      </a:r>
                      <a:endParaRPr sz="1400"/>
                    </a:p>
                  </a:txBody>
                  <a:tcPr marL="91425" marR="91425" marT="91425" marB="91425"/>
                </a:tc>
                <a:tc>
                  <a:txBody>
                    <a:bodyPr/>
                    <a:lstStyle/>
                    <a:p>
                      <a:pPr marL="0" lvl="0" indent="0" algn="l" rtl="0">
                        <a:spcBef>
                          <a:spcPts val="0"/>
                        </a:spcBef>
                        <a:spcAft>
                          <a:spcPts val="0"/>
                        </a:spcAft>
                        <a:buNone/>
                      </a:pPr>
                      <a:r>
                        <a:rPr lang="en" sz="1400" b="1" dirty="0">
                          <a:latin typeface="Calibri"/>
                          <a:ea typeface="Calibri"/>
                          <a:cs typeface="Calibri"/>
                          <a:sym typeface="Calibri"/>
                        </a:rPr>
                        <a:t>Read it Again </a:t>
                      </a:r>
                      <a:r>
                        <a:rPr lang="en" sz="1400" dirty="0">
                          <a:latin typeface="Calibri"/>
                          <a:ea typeface="Calibri"/>
                          <a:cs typeface="Calibri"/>
                          <a:sym typeface="Calibri"/>
                        </a:rPr>
                        <a:t>- Try to read the word again when it does not make sense. For example, try a different vowel sound. Then read the word again.</a:t>
                      </a:r>
                      <a:endParaRPr sz="1400" dirty="0">
                        <a:latin typeface="Calibri"/>
                        <a:ea typeface="Calibri"/>
                        <a:cs typeface="Calibri"/>
                        <a:sym typeface="Calibri"/>
                      </a:endParaRPr>
                    </a:p>
                  </a:txBody>
                  <a:tcPr marL="91425" marR="91425" marT="91425" marB="91425"/>
                </a:tc>
              </a:tr>
            </a:tbl>
          </a:graphicData>
        </a:graphic>
      </p:graphicFrame>
      <p:pic>
        <p:nvPicPr>
          <p:cNvPr id="510" name="Google Shape;510;p85"/>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511" name="Google Shape;511;p85"/>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512" name="Google Shape;512;p85"/>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513" name="Google Shape;513;p85"/>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514" name="Google Shape;514;p85"/>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71"/>
          <p:cNvSpPr txBox="1">
            <a:spLocks noGrp="1"/>
          </p:cNvSpPr>
          <p:nvPr>
            <p:ph type="body" idx="1"/>
          </p:nvPr>
        </p:nvSpPr>
        <p:spPr>
          <a:xfrm>
            <a:off x="311700" y="943300"/>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a:t>
            </a:r>
            <a:r>
              <a:rPr lang="en" sz="1800" dirty="0"/>
              <a:t> 110</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b="1" dirty="0"/>
              <a:t>Word Workout: Sneaky Sounds Word Cards</a:t>
            </a:r>
            <a:endParaRPr sz="1800" b="1" dirty="0"/>
          </a:p>
          <a:p>
            <a:pPr marL="457200" lvl="0" indent="-342900" algn="l" rtl="0">
              <a:spcBef>
                <a:spcPts val="0"/>
              </a:spcBef>
              <a:spcAft>
                <a:spcPts val="0"/>
              </a:spcAft>
              <a:buSzPts val="1800"/>
              <a:buChar char="●"/>
            </a:pPr>
            <a:r>
              <a:rPr lang="en" sz="1800" b="1" dirty="0"/>
              <a:t>Word Workout: Sneaky Sounds recording sheet </a:t>
            </a:r>
            <a:r>
              <a:rPr lang="en" sz="1800" dirty="0"/>
              <a:t>(or use white boards or paper) </a:t>
            </a:r>
            <a:endParaRPr sz="1800" dirty="0"/>
          </a:p>
          <a:p>
            <a:pPr marL="457200" lvl="0" indent="-342900" algn="l" rtl="0">
              <a:spcBef>
                <a:spcPts val="0"/>
              </a:spcBef>
              <a:spcAft>
                <a:spcPts val="0"/>
              </a:spcAft>
              <a:buSzPts val="1800"/>
              <a:buChar char="●"/>
            </a:pPr>
            <a:r>
              <a:rPr lang="en" sz="1800" b="1" dirty="0"/>
              <a:t>Student Decodable “All About Maps”</a:t>
            </a:r>
            <a:endParaRPr sz="1800" b="1" dirty="0"/>
          </a:p>
          <a:p>
            <a:pPr marL="457200" lvl="0" indent="0" algn="l" rtl="0">
              <a:spcBef>
                <a:spcPts val="0"/>
              </a:spcBef>
              <a:spcAft>
                <a:spcPts val="0"/>
              </a:spcAft>
              <a:buNone/>
            </a:pP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 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01" name="Google Shape;401;p71"/>
          <p:cNvSpPr txBox="1">
            <a:spLocks noGrp="1"/>
          </p:cNvSpPr>
          <p:nvPr>
            <p:ph type="title"/>
          </p:nvPr>
        </p:nvSpPr>
        <p:spPr>
          <a:xfrm>
            <a:off x="311700" y="258400"/>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22: </a:t>
            </a:r>
            <a:r>
              <a:rPr lang="en" sz="2800" dirty="0" smtClean="0"/>
              <a:t>Lesson </a:t>
            </a:r>
            <a:r>
              <a:rPr lang="en" sz="2800" dirty="0"/>
              <a:t>110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7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110</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SzPts val="2100"/>
              <a:buChar char="•"/>
            </a:pPr>
            <a:r>
              <a:rPr lang="en" dirty="0"/>
              <a:t>Review the </a:t>
            </a:r>
            <a:r>
              <a:rPr lang="en" b="1" dirty="0"/>
              <a:t>Syllabication Guidance Document </a:t>
            </a:r>
            <a:r>
              <a:rPr lang="en" dirty="0"/>
              <a:t>(pages 27-29 in </a:t>
            </a:r>
            <a:r>
              <a:rPr lang="en" b="1" dirty="0"/>
              <a:t>Skills Block Resource Manual</a:t>
            </a:r>
            <a:r>
              <a:rPr lang="en" dirty="0"/>
              <a:t>)</a:t>
            </a:r>
            <a:r>
              <a:rPr lang="en" dirty="0">
                <a:highlight>
                  <a:srgbClr val="FFFF00"/>
                </a:highlight>
              </a:rPr>
              <a:t/>
            </a:r>
            <a:br>
              <a:rPr lang="en" dirty="0">
                <a:highlight>
                  <a:srgbClr val="FFFF00"/>
                </a:highlight>
              </a:rPr>
            </a:br>
            <a:endParaRPr dirty="0">
              <a:highlight>
                <a:srgbClr val="FFFF00"/>
              </a:highlight>
            </a:endParaRPr>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407" name="Google Shape;407;p7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22: Lesson 110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413" name="Google Shape;413;p7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7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415" name="Google Shape;415;p7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22: Lesson 110</a:t>
            </a:r>
            <a:endParaRPr sz="3200" b="1">
              <a:solidFill>
                <a:srgbClr val="404040"/>
              </a:solidFill>
              <a:latin typeface="Century Gothic"/>
              <a:ea typeface="Century Gothic"/>
              <a:cs typeface="Century Gothic"/>
              <a:sym typeface="Century Gothic"/>
            </a:endParaRPr>
          </a:p>
        </p:txBody>
      </p:sp>
      <p:pic>
        <p:nvPicPr>
          <p:cNvPr id="416" name="Google Shape;416;p7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7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23" name="Google Shape;423;p7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3000" i="1">
                <a:solidFill>
                  <a:srgbClr val="FF0000"/>
                </a:solidFill>
              </a:rPr>
              <a:t>“Do you know the sound we’ll hear, the sound we’ll hear, the sound we’ll hear?                        Do you know the sound we’ll hear            sneaking in today?”</a:t>
            </a:r>
            <a:endParaRPr sz="30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429" name="Google Shape;429;p7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spell /ə/ words spelled with “e” and “o.”</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430" name="Google Shape;430;p75"/>
          <p:cNvPicPr preferRelativeResize="0"/>
          <p:nvPr/>
        </p:nvPicPr>
        <p:blipFill>
          <a:blip r:embed="rId3">
            <a:alphaModFix/>
          </a:blip>
          <a:stretch>
            <a:fillRect/>
          </a:stretch>
        </p:blipFill>
        <p:spPr>
          <a:xfrm>
            <a:off x="8305800" y="4310743"/>
            <a:ext cx="766601" cy="60979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76"/>
          <p:cNvSpPr txBox="1"/>
          <p:nvPr/>
        </p:nvSpPr>
        <p:spPr>
          <a:xfrm>
            <a:off x="55525" y="644100"/>
            <a:ext cx="4025400" cy="404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panose="020B0502020202020204" pitchFamily="34" charset="0"/>
              </a:rPr>
              <a:t>Partner A</a:t>
            </a:r>
            <a:r>
              <a:rPr lang="en" sz="1800" dirty="0">
                <a:solidFill>
                  <a:srgbClr val="666666"/>
                </a:solidFill>
                <a:latin typeface="Century Gothic" panose="020B0502020202020204" pitchFamily="34" charset="0"/>
              </a:rPr>
              <a:t>	</a:t>
            </a:r>
            <a:r>
              <a:rPr lang="en" sz="1800" b="1" u="sng" dirty="0" smtClean="0">
                <a:solidFill>
                  <a:srgbClr val="666666"/>
                </a:solidFill>
                <a:latin typeface="Century Gothic" panose="020B0502020202020204" pitchFamily="34" charset="0"/>
              </a:rPr>
              <a:t>Partner </a:t>
            </a:r>
            <a:r>
              <a:rPr lang="en" sz="1800" b="1" u="sng" dirty="0">
                <a:solidFill>
                  <a:srgbClr val="666666"/>
                </a:solidFill>
                <a:latin typeface="Century Gothic" panose="020B0502020202020204" pitchFamily="34" charset="0"/>
              </a:rPr>
              <a:t>B</a:t>
            </a:r>
            <a:endParaRPr sz="1800" b="1" u="sng" dirty="0">
              <a:solidFill>
                <a:srgbClr val="666666"/>
              </a:solidFill>
              <a:latin typeface="Century Gothic" panose="020B0502020202020204" pitchFamily="34" charset="0"/>
            </a:endParaRPr>
          </a:p>
          <a:p>
            <a:pPr marL="0" lvl="0" indent="0" algn="l" rtl="0">
              <a:spcBef>
                <a:spcPts val="0"/>
              </a:spcBef>
              <a:spcAft>
                <a:spcPts val="0"/>
              </a:spcAft>
              <a:buNone/>
            </a:pPr>
            <a:r>
              <a:rPr lang="en" sz="1800" b="1" dirty="0">
                <a:latin typeface="Century Gothic"/>
                <a:ea typeface="Century Gothic"/>
                <a:cs typeface="Century Gothic"/>
                <a:sym typeface="Century Gothic"/>
              </a:rPr>
              <a:t>become	</a:t>
            </a:r>
            <a:r>
              <a:rPr lang="en" sz="1800" b="1" dirty="0" smtClean="0">
                <a:latin typeface="Century Gothic"/>
                <a:ea typeface="Century Gothic"/>
                <a:cs typeface="Century Gothic"/>
                <a:sym typeface="Century Gothic"/>
              </a:rPr>
              <a:t>done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another		</a:t>
            </a:r>
            <a:r>
              <a:rPr lang="en" sz="1800" b="1" dirty="0" smtClean="0">
                <a:latin typeface="Century Gothic"/>
                <a:ea typeface="Century Gothic"/>
                <a:cs typeface="Century Gothic"/>
                <a:sym typeface="Century Gothic"/>
              </a:rPr>
              <a:t>darken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kitten		</a:t>
            </a:r>
            <a:r>
              <a:rPr lang="en" sz="1800" b="1" dirty="0" smtClean="0">
                <a:latin typeface="Century Gothic"/>
                <a:ea typeface="Century Gothic"/>
                <a:cs typeface="Century Gothic"/>
                <a:sym typeface="Century Gothic"/>
              </a:rPr>
              <a:t>chosen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brother		</a:t>
            </a:r>
            <a:r>
              <a:rPr lang="en" sz="1800" b="1" dirty="0" smtClean="0">
                <a:latin typeface="Century Gothic"/>
                <a:ea typeface="Century Gothic"/>
                <a:cs typeface="Century Gothic"/>
                <a:sym typeface="Century Gothic"/>
              </a:rPr>
              <a:t>comfort</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cover		</a:t>
            </a:r>
            <a:r>
              <a:rPr lang="en" sz="1800" b="1" dirty="0" smtClean="0">
                <a:latin typeface="Century Gothic"/>
                <a:ea typeface="Century Gothic"/>
                <a:cs typeface="Century Gothic"/>
                <a:sym typeface="Century Gothic"/>
              </a:rPr>
              <a:t>broken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quicken		</a:t>
            </a:r>
            <a:r>
              <a:rPr lang="en" sz="1800" b="1" dirty="0" smtClean="0">
                <a:latin typeface="Century Gothic"/>
                <a:ea typeface="Century Gothic"/>
                <a:cs typeface="Century Gothic"/>
                <a:sym typeface="Century Gothic"/>
              </a:rPr>
              <a:t>sunken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front      		</a:t>
            </a:r>
            <a:r>
              <a:rPr lang="en" sz="1800" b="1" dirty="0" smtClean="0">
                <a:latin typeface="Century Gothic"/>
                <a:ea typeface="Century Gothic"/>
                <a:cs typeface="Century Gothic"/>
                <a:sym typeface="Century Gothic"/>
              </a:rPr>
              <a:t>month</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discovery	</a:t>
            </a:r>
            <a:r>
              <a:rPr lang="en" sz="1800" b="1" dirty="0" smtClean="0">
                <a:latin typeface="Century Gothic"/>
                <a:ea typeface="Century Gothic"/>
                <a:cs typeface="Century Gothic"/>
                <a:sym typeface="Century Gothic"/>
              </a:rPr>
              <a:t>nothing</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custom		</a:t>
            </a:r>
            <a:r>
              <a:rPr lang="en" sz="1800" b="1" dirty="0" smtClean="0">
                <a:latin typeface="Century Gothic"/>
                <a:ea typeface="Century Gothic"/>
                <a:cs typeface="Century Gothic"/>
                <a:sym typeface="Century Gothic"/>
              </a:rPr>
              <a:t>wonder</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above		</a:t>
            </a:r>
            <a:r>
              <a:rPr lang="en" sz="1800" b="1" dirty="0" smtClean="0">
                <a:latin typeface="Century Gothic"/>
                <a:ea typeface="Century Gothic"/>
                <a:cs typeface="Century Gothic"/>
                <a:sym typeface="Century Gothic"/>
              </a:rPr>
              <a:t>chicken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fallen		</a:t>
            </a:r>
            <a:r>
              <a:rPr lang="en" sz="1800" b="1" dirty="0" smtClean="0">
                <a:latin typeface="Century Gothic"/>
                <a:ea typeface="Century Gothic"/>
                <a:cs typeface="Century Gothic"/>
                <a:sym typeface="Century Gothic"/>
              </a:rPr>
              <a:t>stricken</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recover		</a:t>
            </a:r>
            <a:r>
              <a:rPr lang="en" sz="1800" b="1" dirty="0" smtClean="0">
                <a:latin typeface="Century Gothic"/>
                <a:ea typeface="Century Gothic"/>
                <a:cs typeface="Century Gothic"/>
                <a:sym typeface="Century Gothic"/>
              </a:rPr>
              <a:t>kingdom</a:t>
            </a:r>
            <a:endParaRPr sz="1800" b="1" dirty="0">
              <a:latin typeface="Century Gothic"/>
              <a:ea typeface="Century Gothic"/>
              <a:cs typeface="Century Gothic"/>
              <a:sym typeface="Century Gothic"/>
            </a:endParaRPr>
          </a:p>
        </p:txBody>
      </p:sp>
      <p:sp>
        <p:nvSpPr>
          <p:cNvPr id="436" name="Google Shape;436;p76"/>
          <p:cNvSpPr txBox="1"/>
          <p:nvPr/>
        </p:nvSpPr>
        <p:spPr>
          <a:xfrm>
            <a:off x="0" y="11750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rgbClr val="666666"/>
                </a:solidFill>
                <a:latin typeface="Century Gothic"/>
                <a:ea typeface="Century Gothic"/>
                <a:cs typeface="Century Gothic"/>
                <a:sym typeface="Century Gothic"/>
              </a:rPr>
              <a:t>Word Workout: Sneaky Sounds</a:t>
            </a:r>
            <a:endParaRPr sz="1800" b="1">
              <a:solidFill>
                <a:srgbClr val="666666"/>
              </a:solidFill>
              <a:latin typeface="Century Gothic"/>
              <a:ea typeface="Century Gothic"/>
              <a:cs typeface="Century Gothic"/>
              <a:sym typeface="Century Gothic"/>
            </a:endParaRPr>
          </a:p>
        </p:txBody>
      </p:sp>
      <p:graphicFrame>
        <p:nvGraphicFramePr>
          <p:cNvPr id="437" name="Google Shape;437;p76"/>
          <p:cNvGraphicFramePr/>
          <p:nvPr>
            <p:extLst>
              <p:ext uri="{D42A27DB-BD31-4B8C-83A1-F6EECF244321}">
                <p14:modId xmlns:p14="http://schemas.microsoft.com/office/powerpoint/2010/main" val="2433995905"/>
              </p:ext>
            </p:extLst>
          </p:nvPr>
        </p:nvGraphicFramePr>
        <p:xfrm>
          <a:off x="4572000" y="117500"/>
          <a:ext cx="4421950" cy="5063890"/>
        </p:xfrm>
        <a:graphic>
          <a:graphicData uri="http://schemas.openxmlformats.org/drawingml/2006/table">
            <a:tbl>
              <a:tblPr>
                <a:noFill/>
                <a:tableStyleId>{B2B6E22C-6B72-49AB-9370-31ECF7E210DF}</a:tableStyleId>
              </a:tblPr>
              <a:tblGrid>
                <a:gridCol w="2210975"/>
                <a:gridCol w="2210975"/>
              </a:tblGrid>
              <a:tr h="465325">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Schwa spelled “o” </a:t>
                      </a:r>
                      <a:endParaRPr sz="1800" b="1" dirty="0">
                        <a:solidFill>
                          <a:srgbClr val="666666"/>
                        </a:solidFill>
                        <a:highlight>
                          <a:srgbClr val="FFFF00"/>
                        </a:highlight>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ea typeface="Calibri"/>
                          <a:cs typeface="Calibri"/>
                          <a:sym typeface="Calibri"/>
                        </a:rPr>
                        <a:t>Schwa spelled “e” </a:t>
                      </a:r>
                      <a:endParaRPr sz="1800" b="1" dirty="0">
                        <a:solidFill>
                          <a:srgbClr val="434343"/>
                        </a:solidFill>
                        <a:latin typeface="Century Gothic" panose="020B0502020202020204" pitchFamily="34" charset="0"/>
                        <a:ea typeface="Century Gothic"/>
                        <a:cs typeface="Century Gothic"/>
                        <a:sym typeface="Century Gothic"/>
                      </a:endParaRPr>
                    </a:p>
                  </a:txBody>
                  <a:tcPr marL="91425" marR="91425" marT="91425" marB="91425">
                    <a:solidFill>
                      <a:srgbClr val="EFEFEF"/>
                    </a:solidFill>
                  </a:tcPr>
                </a:tc>
              </a:tr>
              <a:tr h="4332400">
                <a:tc>
                  <a:txBody>
                    <a:bodyPr/>
                    <a:lstStyle/>
                    <a:p>
                      <a:pPr marL="0" lvl="0" indent="0" algn="l" rtl="0">
                        <a:spcBef>
                          <a:spcPts val="0"/>
                        </a:spcBef>
                        <a:spcAft>
                          <a:spcPts val="0"/>
                        </a:spcAft>
                        <a:buNone/>
                      </a:pPr>
                      <a:endParaRPr sz="1800" b="1">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solidFill>
                      <a:srgbClr val="FFFFFF"/>
                    </a:solidFill>
                  </a:tcPr>
                </a:tc>
                <a:tc>
                  <a:txBody>
                    <a:bodyPr/>
                    <a:lstStyle/>
                    <a:p>
                      <a:pPr marL="0" lvl="0" indent="0" algn="l" rtl="0">
                        <a:spcBef>
                          <a:spcPts val="0"/>
                        </a:spcBef>
                        <a:spcAft>
                          <a:spcPts val="0"/>
                        </a:spcAft>
                        <a:buNone/>
                      </a:pPr>
                      <a:r>
                        <a:rPr lang="en" sz="1800" b="1" dirty="0">
                          <a:solidFill>
                            <a:schemeClr val="dk1"/>
                          </a:solidFill>
                          <a:latin typeface="Century Gothic" panose="020B0502020202020204" pitchFamily="34" charset="0"/>
                        </a:rPr>
                        <a:t>darken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kitten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chosen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broken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quicken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sunken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chicken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fallen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r>
                        <a:rPr lang="en" sz="1800" b="1" dirty="0">
                          <a:solidFill>
                            <a:schemeClr val="dk1"/>
                          </a:solidFill>
                          <a:latin typeface="Century Gothic" panose="020B0502020202020204" pitchFamily="34" charset="0"/>
                        </a:rPr>
                        <a:t>stricken</a:t>
                      </a:r>
                      <a:endParaRPr sz="1800" b="1" dirty="0">
                        <a:solidFill>
                          <a:schemeClr val="dk1"/>
                        </a:solidFill>
                        <a:latin typeface="Century Gothic" panose="020B0502020202020204" pitchFamily="34" charset="0"/>
                      </a:endParaRPr>
                    </a:p>
                    <a:p>
                      <a:pPr marL="0" lvl="0" indent="0" algn="l" rtl="0">
                        <a:spcBef>
                          <a:spcPts val="0"/>
                        </a:spcBef>
                        <a:spcAft>
                          <a:spcPts val="0"/>
                        </a:spcAft>
                        <a:buNone/>
                      </a:pPr>
                      <a:endParaRPr sz="1800" b="1" dirty="0">
                        <a:solidFill>
                          <a:schemeClr val="dk1"/>
                        </a:solidFill>
                      </a:endParaRPr>
                    </a:p>
                  </a:txBody>
                  <a:tcPr marL="91425" marR="91425" marT="91425" marB="91425">
                    <a:solidFill>
                      <a:srgbClr val="FFFFFF"/>
                    </a:solidFill>
                  </a:tcPr>
                </a:tc>
              </a:tr>
            </a:tbl>
          </a:graphicData>
        </a:graphic>
      </p:graphicFrame>
      <p:sp>
        <p:nvSpPr>
          <p:cNvPr id="438" name="Google Shape;438;p76"/>
          <p:cNvSpPr txBox="1"/>
          <p:nvPr/>
        </p:nvSpPr>
        <p:spPr>
          <a:xfrm>
            <a:off x="4572000" y="788737"/>
            <a:ext cx="2018632" cy="388331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become</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another</a:t>
            </a:r>
            <a:r>
              <a:rPr lang="en" sz="1800" b="1"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b="1" dirty="0" smtClean="0">
                <a:solidFill>
                  <a:schemeClr val="dk1"/>
                </a:solidFill>
                <a:latin typeface="Century Gothic"/>
                <a:ea typeface="Century Gothic"/>
                <a:cs typeface="Century Gothic"/>
                <a:sym typeface="Century Gothic"/>
              </a:rPr>
              <a:t>brother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done		</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cover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smtClean="0">
                <a:solidFill>
                  <a:schemeClr val="dk1"/>
                </a:solidFill>
                <a:latin typeface="Century Gothic"/>
                <a:ea typeface="Century Gothic"/>
                <a:cs typeface="Century Gothic"/>
                <a:sym typeface="Century Gothic"/>
              </a:rPr>
              <a:t>C</a:t>
            </a:r>
            <a:r>
              <a:rPr lang="en" sz="1800" b="1" dirty="0" smtClean="0">
                <a:solidFill>
                  <a:schemeClr val="dk1"/>
                </a:solidFill>
                <a:latin typeface="Century Gothic"/>
                <a:ea typeface="Century Gothic"/>
                <a:cs typeface="Century Gothic"/>
                <a:sym typeface="Century Gothic"/>
              </a:rPr>
              <a:t>omfort</a:t>
            </a:r>
          </a:p>
          <a:p>
            <a:pPr marL="0" lvl="0" indent="0" algn="l" rtl="0">
              <a:spcBef>
                <a:spcPts val="0"/>
              </a:spcBef>
              <a:spcAft>
                <a:spcPts val="0"/>
              </a:spcAft>
              <a:buClr>
                <a:schemeClr val="dk1"/>
              </a:buClr>
              <a:buSzPts val="1100"/>
              <a:buFont typeface="Arial"/>
              <a:buNone/>
            </a:pPr>
            <a:r>
              <a:rPr lang="en" sz="1800" b="1" dirty="0" smtClean="0">
                <a:solidFill>
                  <a:schemeClr val="dk1"/>
                </a:solidFill>
                <a:latin typeface="Century Gothic"/>
                <a:ea typeface="Century Gothic"/>
                <a:cs typeface="Century Gothic"/>
                <a:sym typeface="Century Gothic"/>
              </a:rPr>
              <a:t>front</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b="1" dirty="0" smtClean="0">
                <a:solidFill>
                  <a:schemeClr val="dk1"/>
                </a:solidFill>
                <a:latin typeface="Century Gothic"/>
                <a:ea typeface="Century Gothic"/>
                <a:cs typeface="Century Gothic"/>
                <a:sym typeface="Century Gothic"/>
              </a:rPr>
              <a:t>M</a:t>
            </a:r>
            <a:r>
              <a:rPr lang="en" sz="1800" b="1" dirty="0" smtClean="0">
                <a:solidFill>
                  <a:schemeClr val="dk1"/>
                </a:solidFill>
                <a:latin typeface="Century Gothic"/>
                <a:ea typeface="Century Gothic"/>
                <a:cs typeface="Century Gothic"/>
                <a:sym typeface="Century Gothic"/>
              </a:rPr>
              <a:t>onth</a:t>
            </a:r>
            <a:endParaRPr lang="en"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smtClean="0">
                <a:solidFill>
                  <a:schemeClr val="dk1"/>
                </a:solidFill>
                <a:latin typeface="Century Gothic"/>
                <a:ea typeface="Century Gothic"/>
                <a:cs typeface="Century Gothic"/>
                <a:sym typeface="Century Gothic"/>
              </a:rPr>
              <a:t>discovery</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nothing</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custom</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wonder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above</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recover</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kingdom</a:t>
            </a:r>
            <a:endParaRPr sz="1800" b="1" dirty="0">
              <a:solidFill>
                <a:schemeClr val="dk1"/>
              </a:solidFill>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5"/>
                                        </p:tgtEl>
                                        <p:attrNameLst>
                                          <p:attrName>style.visibility</p:attrName>
                                        </p:attrNameLst>
                                      </p:cBhvr>
                                      <p:to>
                                        <p:strVal val="visible"/>
                                      </p:to>
                                    </p:set>
                                    <p:animEffect transition="in" filter="fade">
                                      <p:cBhvr>
                                        <p:cTn id="7" dur="1000"/>
                                        <p:tgtEl>
                                          <p:spTgt spid="43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8"/>
                                        </p:tgtEl>
                                        <p:attrNameLst>
                                          <p:attrName>style.visibility</p:attrName>
                                        </p:attrNameLst>
                                      </p:cBhvr>
                                      <p:to>
                                        <p:strVal val="visible"/>
                                      </p:to>
                                    </p:set>
                                    <p:animEffect transition="in" filter="fade">
                                      <p:cBhvr>
                                        <p:cTn id="12" dur="1000"/>
                                        <p:tgtEl>
                                          <p:spTgt spid="4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7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44" name="Google Shape;444;p77"/>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SzPts val="1100"/>
              <a:buFont typeface="Arial"/>
              <a:buNone/>
            </a:pPr>
            <a:r>
              <a:rPr lang="en" sz="3000" i="1">
                <a:solidFill>
                  <a:srgbClr val="FF0000"/>
                </a:solidFill>
              </a:rPr>
              <a:t>“Do you know the exercise, the exercise, the exercise? Do you know the exercise, to</a:t>
            </a:r>
            <a:endParaRPr sz="3000" i="1">
              <a:solidFill>
                <a:srgbClr val="FF0000"/>
              </a:solidFill>
            </a:endParaRPr>
          </a:p>
          <a:p>
            <a:pPr marL="0" lvl="0" indent="0" algn="ctr" rtl="0">
              <a:lnSpc>
                <a:spcPct val="100000"/>
              </a:lnSpc>
              <a:spcBef>
                <a:spcPts val="1000"/>
              </a:spcBef>
              <a:spcAft>
                <a:spcPts val="0"/>
              </a:spcAft>
              <a:buClr>
                <a:schemeClr val="dk1"/>
              </a:buClr>
              <a:buSzPts val="1100"/>
              <a:buFont typeface="Arial"/>
              <a:buNone/>
            </a:pPr>
            <a:r>
              <a:rPr lang="en" sz="3000" i="1">
                <a:solidFill>
                  <a:srgbClr val="FF0000"/>
                </a:solidFill>
              </a:rPr>
              <a:t>practice words today?”</a:t>
            </a:r>
            <a:endParaRPr sz="3000" i="1">
              <a:solidFill>
                <a:srgbClr val="FF0000"/>
              </a:solidFill>
            </a:endParaRPr>
          </a:p>
          <a:p>
            <a:pPr marL="0" lvl="0" indent="0" algn="ctr" rtl="0">
              <a:lnSpc>
                <a:spcPct val="100000"/>
              </a:lnSpc>
              <a:spcBef>
                <a:spcPts val="1000"/>
              </a:spcBef>
              <a:spcAft>
                <a:spcPts val="1000"/>
              </a:spcAft>
              <a:buNone/>
            </a:pPr>
            <a:endParaRPr sz="30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78"/>
          <p:cNvSpPr txBox="1">
            <a:spLocks noGrp="1"/>
          </p:cNvSpPr>
          <p:nvPr>
            <p:ph type="title"/>
          </p:nvPr>
        </p:nvSpPr>
        <p:spPr>
          <a:xfrm>
            <a:off x="236950" y="28635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rgbClr val="434343"/>
                </a:solidFill>
              </a:rPr>
              <a:t>Word Workout: Sneaky Sounds</a:t>
            </a:r>
            <a:endParaRPr sz="3000" dirty="0">
              <a:solidFill>
                <a:srgbClr val="434343"/>
              </a:solidFill>
            </a:endParaRPr>
          </a:p>
        </p:txBody>
      </p:sp>
      <p:sp>
        <p:nvSpPr>
          <p:cNvPr id="450" name="Google Shape;450;p78"/>
          <p:cNvSpPr txBox="1">
            <a:spLocks noGrp="1"/>
          </p:cNvSpPr>
          <p:nvPr>
            <p:ph type="body" idx="1"/>
          </p:nvPr>
        </p:nvSpPr>
        <p:spPr>
          <a:xfrm>
            <a:off x="236950" y="1264510"/>
            <a:ext cx="5200200" cy="2621689"/>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solidFill>
                  <a:srgbClr val="434343"/>
                </a:solidFill>
              </a:rPr>
              <a:t>Let’s continue Word Workout: Sneaky Sounds</a:t>
            </a:r>
            <a:endParaRPr sz="2400" b="1" dirty="0">
              <a:solidFill>
                <a:srgbClr val="434343"/>
              </a:solidFill>
            </a:endParaRPr>
          </a:p>
          <a:p>
            <a:pPr marL="0" lvl="0" indent="0" algn="l" rtl="0">
              <a:spcBef>
                <a:spcPts val="800"/>
              </a:spcBef>
              <a:spcAft>
                <a:spcPts val="0"/>
              </a:spcAft>
              <a:buNone/>
            </a:pPr>
            <a:endParaRPr sz="2400" b="1" dirty="0">
              <a:solidFill>
                <a:srgbClr val="434343"/>
              </a:solidFill>
            </a:endParaRPr>
          </a:p>
          <a:p>
            <a:pPr marL="0" lvl="0" indent="0" algn="l" rtl="0">
              <a:spcBef>
                <a:spcPts val="800"/>
              </a:spcBef>
              <a:spcAft>
                <a:spcPts val="0"/>
              </a:spcAft>
              <a:buNone/>
            </a:pPr>
            <a:r>
              <a:rPr lang="en" sz="2400" b="1" dirty="0">
                <a:solidFill>
                  <a:srgbClr val="434343"/>
                </a:solidFill>
              </a:rPr>
              <a:t>We will use the words from our decodable reader “All About Maps.”</a:t>
            </a:r>
            <a:endParaRPr sz="2400" b="1" dirty="0">
              <a:solidFill>
                <a:srgbClr val="434343"/>
              </a:solidFill>
            </a:endParaRPr>
          </a:p>
        </p:txBody>
      </p:sp>
      <p:pic>
        <p:nvPicPr>
          <p:cNvPr id="451" name="Google Shape;451;p78"/>
          <p:cNvPicPr preferRelativeResize="0"/>
          <p:nvPr/>
        </p:nvPicPr>
        <p:blipFill>
          <a:blip r:embed="rId3">
            <a:alphaModFix/>
          </a:blip>
          <a:stretch>
            <a:fillRect/>
          </a:stretch>
        </p:blipFill>
        <p:spPr>
          <a:xfrm>
            <a:off x="5693229" y="1045028"/>
            <a:ext cx="3150296" cy="3814371"/>
          </a:xfrm>
          <a:prstGeom prst="rect">
            <a:avLst/>
          </a:prstGeom>
          <a:noFill/>
          <a:ln>
            <a:noFill/>
          </a:ln>
        </p:spPr>
      </p:pic>
      <p:sp>
        <p:nvSpPr>
          <p:cNvPr id="452" name="Google Shape;452;p78"/>
          <p:cNvSpPr txBox="1"/>
          <p:nvPr/>
        </p:nvSpPr>
        <p:spPr>
          <a:xfrm>
            <a:off x="6017227" y="1045028"/>
            <a:ext cx="2502300" cy="6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dirty="0">
                <a:solidFill>
                  <a:srgbClr val="434343"/>
                </a:solidFill>
                <a:latin typeface="Century Gothic"/>
                <a:ea typeface="Century Gothic"/>
                <a:cs typeface="Century Gothic"/>
                <a:sym typeface="Century Gothic"/>
              </a:rPr>
              <a:t>Sneaky Sounds</a:t>
            </a:r>
            <a:endParaRPr sz="2400" b="1" dirty="0">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241FA8B-C5CD-44FC-9EBD-93401DD94FA2}"/>
</file>

<file path=customXml/itemProps2.xml><?xml version="1.0" encoding="utf-8"?>
<ds:datastoreItem xmlns:ds="http://schemas.openxmlformats.org/officeDocument/2006/customXml" ds:itemID="{E4814F7B-2B17-4B3D-AC9C-9998E0B5450F}"/>
</file>

<file path=customXml/itemProps3.xml><?xml version="1.0" encoding="utf-8"?>
<ds:datastoreItem xmlns:ds="http://schemas.openxmlformats.org/officeDocument/2006/customXml" ds:itemID="{6F13616B-C1EB-41C6-97B2-5FD0FE233160}"/>
</file>

<file path=docProps/app.xml><?xml version="1.0" encoding="utf-8"?>
<Properties xmlns="http://schemas.openxmlformats.org/officeDocument/2006/extended-properties" xmlns:vt="http://schemas.openxmlformats.org/officeDocument/2006/docPropsVTypes">
  <TotalTime>11</TotalTime>
  <Words>3705</Words>
  <Application>Microsoft Macintosh PowerPoint</Application>
  <PresentationFormat>On-screen Show (16:9)</PresentationFormat>
  <Paragraphs>448</Paragraphs>
  <Slides>16</Slides>
  <Notes>16</Notes>
  <HiddenSlides>0</HiddenSlides>
  <MMClips>0</MMClips>
  <ScaleCrop>false</ScaleCrop>
  <HeadingPairs>
    <vt:vector size="4" baseType="variant">
      <vt:variant>
        <vt:lpstr>Theme</vt:lpstr>
      </vt:variant>
      <vt:variant>
        <vt:i4>5</vt:i4>
      </vt:variant>
      <vt:variant>
        <vt:lpstr>Slide Titles</vt:lpstr>
      </vt:variant>
      <vt:variant>
        <vt:i4>16</vt:i4>
      </vt:variant>
    </vt:vector>
  </HeadingPairs>
  <TitlesOfParts>
    <vt:vector size="21" baseType="lpstr">
      <vt:lpstr>Office Theme</vt:lpstr>
      <vt:lpstr>Office Theme</vt:lpstr>
      <vt:lpstr>Simple Light</vt:lpstr>
      <vt:lpstr>Office Theme</vt:lpstr>
      <vt:lpstr>Simple Light</vt:lpstr>
      <vt:lpstr>Grade 2: Module 4: Part 1: Cycle 22: Lesson 110 Teacher slide, before teaching.</vt:lpstr>
      <vt:lpstr>Grade 2: Module 4: Part 1: Cycle 22: Lesson 110 Teacher slide, before teaching. </vt:lpstr>
      <vt:lpstr>Grade 2: Module 4: Part 1: Cycle 22: Lesson 110 Teacher slide, before teaching.</vt:lpstr>
      <vt:lpstr>PowerPoint Presentation</vt:lpstr>
      <vt:lpstr>Transition Song</vt:lpstr>
      <vt:lpstr>  Opening Learning Targets   </vt:lpstr>
      <vt:lpstr>PowerPoint Presentation</vt:lpstr>
      <vt:lpstr>Transition Song</vt:lpstr>
      <vt:lpstr>Word Workout: Sneaky Sounds</vt:lpstr>
      <vt:lpstr>Sneaky Sounds: “All About Maps”</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22: Lesson 110 Teacher slide, before teaching.</dc:title>
  <dc:creator>nbravo</dc:creator>
  <cp:lastModifiedBy>Alexander Specht</cp:lastModifiedBy>
  <cp:revision>8</cp:revision>
  <dcterms:modified xsi:type="dcterms:W3CDTF">2019-01-08T01:46:59Z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