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2.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14CB654B-DBCE-47EB-8333-39D63B6034F6}">
  <a:tblStyle styleId="{14CB654B-DBCE-47EB-8333-39D63B6034F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9874" autoAdjust="0"/>
  </p:normalViewPr>
  <p:slideViewPr>
    <p:cSldViewPr snapToGrid="0">
      <p:cViewPr varScale="1">
        <p:scale>
          <a:sx n="103" d="100"/>
          <a:sy n="103" d="100"/>
        </p:scale>
        <p:origin x="-125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384808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g4m2u1_all-block_091417.pdf"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curriculum.eleducation.org/curriculum/ela/grade-4/module-2/unit-3/lesson-14"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20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Overview of Module:</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615"/>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Overview of Unit: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i="1" dirty="0">
                <a:latin typeface="Calibri"/>
                <a:ea typeface="Calibri"/>
                <a:cs typeface="Calibri"/>
                <a:sym typeface="Calibri"/>
              </a:rPr>
              <a:t>Can You Survive the Wilderness?</a:t>
            </a:r>
            <a:r>
              <a:rPr lang="en" sz="1200" dirty="0">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dirty="0">
                <a:latin typeface="Calibri"/>
                <a:ea typeface="Calibri"/>
                <a:cs typeface="Calibri"/>
                <a:sym typeface="Calibri"/>
              </a:rPr>
              <a:t>end of unit assessment</a:t>
            </a:r>
            <a:r>
              <a:rPr lang="en" sz="1200" dirty="0">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 </a:t>
            </a:r>
            <a:endParaRPr sz="1200" b="1" dirty="0">
              <a:latin typeface="Calibri"/>
              <a:ea typeface="Calibri"/>
              <a:cs typeface="Calibri"/>
              <a:sym typeface="Calibri"/>
            </a:endParaRPr>
          </a:p>
          <a:p>
            <a:pPr marL="0" lvl="0" indent="0" algn="l" rtl="0">
              <a:lnSpc>
                <a:spcPct val="80000"/>
              </a:lnSpc>
              <a:spcBef>
                <a:spcPts val="304"/>
              </a:spcBef>
              <a:spcAft>
                <a:spcPts val="0"/>
              </a:spcAft>
              <a:buClr>
                <a:schemeClr val="dk1"/>
              </a:buClr>
              <a:buSzPts val="1520"/>
              <a:buFont typeface="Arial"/>
              <a:buNone/>
            </a:pP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Collect </a:t>
            </a:r>
            <a:r>
              <a:rPr lang="en" sz="1200" b="1" dirty="0">
                <a:latin typeface="Calibri"/>
                <a:ea typeface="Calibri"/>
                <a:cs typeface="Calibri"/>
                <a:sym typeface="Calibri"/>
              </a:rPr>
              <a:t>Transitional Words and Phrases I homework</a:t>
            </a:r>
            <a:r>
              <a:rPr lang="en" sz="1200" dirty="0">
                <a:latin typeface="Calibri"/>
                <a:ea typeface="Calibri"/>
                <a:cs typeface="Calibri"/>
                <a:sym typeface="Calibri"/>
              </a:rPr>
              <a:t>. See </a:t>
            </a:r>
            <a:r>
              <a:rPr lang="en" sz="1200" b="1" dirty="0">
                <a:latin typeface="Calibri"/>
                <a:ea typeface="Calibri"/>
                <a:cs typeface="Calibri"/>
                <a:sym typeface="Calibri"/>
              </a:rPr>
              <a:t>Transitional Words and Phrases I (answers,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posted learning targets and read them aloud: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“I can analyze writing and answer language questions about it.”</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“I can write Choice #2 for my choose-your-own-adventure animal defense mechanisms narrative.”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language mini lessons they have had in this unit, including those on how to add dialogue and order adjectives.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they are going to answer questions that will require them to practice these skills for the first part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Also remind students that they have learned much about animal defense mechanisms, researched their own animal, studied the structure of good narratives, and practiced writing their own narratives, so they are well prepared for today’s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Select students to read each of the criteria on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and invite the other students to read along silently in their heads. Explain that you expect to see all of these criteria, other than the criteria about introductions in their Choice #2 endings.</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engagement and understanding of the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motivation: Ask students to recall and describe one time that they practiced working toward each of the items on the </a:t>
            </a:r>
            <a:r>
              <a:rPr lang="en" sz="1200" b="0" dirty="0">
                <a:latin typeface="Calibri"/>
                <a:ea typeface="Calibri"/>
                <a:cs typeface="Calibri"/>
                <a:sym typeface="Calibri"/>
              </a:rPr>
              <a:t>narrative checklist in the past five lessons. </a:t>
            </a:r>
            <a:endParaRPr sz="1200" b="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425ba501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45-47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to gather previous research to complete this portion of the assessment. (In slide notes previously)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End of Unit 3 Assessment P</a:t>
            </a:r>
            <a:r>
              <a:rPr lang="en" sz="1200" b="0" dirty="0">
                <a:latin typeface="Calibri"/>
                <a:ea typeface="Calibri"/>
                <a:cs typeface="Calibri"/>
                <a:sym typeface="Calibri"/>
              </a:rPr>
              <a:t>arts I and II</a:t>
            </a:r>
            <a:r>
              <a:rPr lang="en" sz="1200" dirty="0">
                <a:latin typeface="Calibri"/>
                <a:ea typeface="Calibri"/>
                <a:cs typeface="Calibri"/>
                <a:sym typeface="Calibri"/>
              </a:rPr>
              <a:t>. Read it aloud to the class as students read along on their copy. Address any clarifying questions. (You may wish to confirm that students know the meaning of the words </a:t>
            </a:r>
            <a:r>
              <a:rPr lang="en" sz="1200" i="1" dirty="0">
                <a:latin typeface="Calibri"/>
                <a:ea typeface="Calibri"/>
                <a:cs typeface="Calibri"/>
                <a:sym typeface="Calibri"/>
              </a:rPr>
              <a:t>encounter</a:t>
            </a:r>
            <a:r>
              <a:rPr lang="en" sz="1200" dirty="0">
                <a:latin typeface="Calibri"/>
                <a:ea typeface="Calibri"/>
                <a:cs typeface="Calibri"/>
                <a:sym typeface="Calibri"/>
              </a:rPr>
              <a:t> and </a:t>
            </a:r>
            <a:r>
              <a:rPr lang="en" sz="1200" i="1" dirty="0">
                <a:latin typeface="Calibri"/>
                <a:ea typeface="Calibri"/>
                <a:cs typeface="Calibri"/>
                <a:sym typeface="Calibri"/>
              </a:rPr>
              <a:t>outcome</a:t>
            </a:r>
            <a:r>
              <a:rPr lang="en" sz="1200" dirty="0">
                <a:latin typeface="Calibri"/>
                <a:ea typeface="Calibri"/>
                <a:cs typeface="Calibri"/>
                <a:sym typeface="Calibri"/>
              </a:rPr>
              <a:t> in the prompt.)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perseverance</a:t>
            </a:r>
            <a:r>
              <a:rPr lang="en" sz="1200" dirty="0">
                <a:latin typeface="Calibri"/>
                <a:ea typeface="Calibri"/>
                <a:cs typeface="Calibri"/>
                <a:sym typeface="Calibri"/>
              </a:rPr>
              <a:t>. Remind students that as they will be working independently in this lesson for an assessment, they may find it challenging, so they will need to persevere.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take out and read through their </a:t>
            </a:r>
            <a:r>
              <a:rPr lang="en" sz="1200" b="0" dirty="0">
                <a:latin typeface="Calibri"/>
                <a:ea typeface="Calibri"/>
                <a:cs typeface="Calibri"/>
                <a:sym typeface="Calibri"/>
              </a:rPr>
              <a:t>choose-your-own-adventure narrative (second draft).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Have students gather their </a:t>
            </a:r>
            <a:r>
              <a:rPr lang="en" sz="1200" b="1" dirty="0">
                <a:latin typeface="Calibri"/>
                <a:ea typeface="Calibri"/>
                <a:cs typeface="Calibri"/>
                <a:sym typeface="Calibri"/>
              </a:rPr>
              <a:t>Expert Group Animal Narrative Planning graphic organizer</a:t>
            </a:r>
            <a:r>
              <a:rPr lang="en" sz="1200" dirty="0">
                <a:latin typeface="Calibri"/>
                <a:ea typeface="Calibri"/>
                <a:cs typeface="Calibri"/>
                <a:sym typeface="Calibri"/>
              </a:rPr>
              <a:t> and remind them that they need to plan their Choice #2 before they can write it on the assessment.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10 minutes to independently plan their Choice #2. Remind them to refer to their research.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work.</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whole group and distribute </a:t>
            </a:r>
            <a:r>
              <a:rPr lang="en" sz="1200" b="0" dirty="0">
                <a:latin typeface="Calibri"/>
                <a:ea typeface="Calibri"/>
                <a:cs typeface="Calibri"/>
                <a:sym typeface="Calibri"/>
              </a:rPr>
              <a:t>lined paper.</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they are to begin with Part I and answer all of the questions. Once they are ready for Part II, they should refer to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as a guide for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Prompt students to begin by reviewing or adding to their </a:t>
            </a:r>
            <a:r>
              <a:rPr lang="en" sz="1200" b="1" dirty="0">
                <a:latin typeface="Calibri"/>
                <a:ea typeface="Calibri"/>
                <a:cs typeface="Calibri"/>
                <a:sym typeface="Calibri"/>
              </a:rPr>
              <a:t>Expert Group Animal Narrative Planning graphic organizers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15 minutes, remind them to reread their drafts and check them against the rubrics, including looking at spelling, capitalization and punctuation as they continue to write.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Collect students’ work.</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completing their work, circulate and look-for students who are stuck. Provide gentle reminders of the time and provide additional support if necessary.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visual processing: Read the test directions AND answers aloud.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Ensure that students are clear about all test directions. Rephrase the directions for them. Monitor during the assessment to see that students are completing it correctly. Stop students who are on the wrong track and make sure they understand the directions.</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Narrative Writing</a:t>
            </a:r>
            <a:r>
              <a:rPr lang="en" sz="1200" dirty="0">
                <a:latin typeface="Calibri"/>
                <a:ea typeface="Calibri"/>
                <a:cs typeface="Calibri"/>
                <a:sym typeface="Calibri"/>
              </a:rPr>
              <a:t>. Remind students that successful learners keep track and reflect on their own learning. Remind students that they have done this after every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again, specifically </a:t>
            </a:r>
            <a:r>
              <a:rPr lang="en" sz="1200" i="1" dirty="0">
                <a:latin typeface="Calibri"/>
                <a:ea typeface="Calibri"/>
                <a:cs typeface="Calibri"/>
                <a:sym typeface="Calibri"/>
              </a:rPr>
              <a:t>taking responsibility</a:t>
            </a:r>
            <a:r>
              <a:rPr lang="en" sz="1200" dirty="0">
                <a:latin typeface="Calibri"/>
                <a:ea typeface="Calibri"/>
                <a:cs typeface="Calibri"/>
                <a:sym typeface="Calibri"/>
              </a:rPr>
              <a:t>. Remind students that as they will be reflecting on their learning and setting goals, so they will be taking responsibility of their own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Ensure students have access </a:t>
            </a:r>
            <a:r>
              <a:rPr lang="en" sz="1200" b="0" dirty="0">
                <a:latin typeface="Calibri"/>
                <a:ea typeface="Calibri"/>
                <a:cs typeface="Calibri"/>
                <a:sym typeface="Calibri"/>
              </a:rPr>
              <a:t>to evidence flags or sticky notes </a:t>
            </a:r>
            <a:r>
              <a:rPr lang="en" sz="1200" dirty="0">
                <a:latin typeface="Calibri"/>
                <a:ea typeface="Calibri"/>
                <a:cs typeface="Calibri"/>
                <a:sym typeface="Calibri"/>
              </a:rPr>
              <a:t>to mark up their work with evidence.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 sticky notes are for them to find evidence of the </a:t>
            </a:r>
            <a:r>
              <a:rPr lang="en" sz="1200" b="0" dirty="0">
                <a:latin typeface="Calibri"/>
                <a:ea typeface="Calibri"/>
                <a:cs typeface="Calibri"/>
                <a:sym typeface="Calibri"/>
              </a:rPr>
              <a:t>following criteria: W.4.3c, and W.4.3e</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completing the form.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students have time, invite them to revisit their previous </a:t>
            </a:r>
            <a:r>
              <a:rPr lang="en" sz="1200" b="1" dirty="0">
                <a:latin typeface="Calibri"/>
                <a:ea typeface="Calibri"/>
                <a:cs typeface="Calibri"/>
                <a:sym typeface="Calibri"/>
              </a:rPr>
              <a:t>Tracking Progress: Narrative Writing</a:t>
            </a:r>
            <a:r>
              <a:rPr lang="en" sz="1200" dirty="0">
                <a:latin typeface="Calibri"/>
                <a:ea typeface="Calibri"/>
                <a:cs typeface="Calibri"/>
                <a:sym typeface="Calibri"/>
              </a:rPr>
              <a:t> (from Lesson 8) to discuss in pairs how they think they have progressed.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Collect students’ self-assessments to use as a formative assessment to guide instructional decisions during the remainder of this unit.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protocol (for example Red Light, Green Light or Thumb-O-Meter) for students to self-assess how well they persevered and took responsibility in this lesson.</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who struggle to find evidence of the standards. Provide additional support if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or other students who may require more support: Allow students to orally paraphrase the meaning of the targets with a partner before they begin writing.</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0edb37cb2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40edb37cb2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other students who may need additional support: To provide heavier support, focus students on one paragraph of the Transitional Words and Phrases homework. Consider providing them with a small bank of transition language to choose from as well.</a:t>
            </a: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1585c6f61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1585c6f61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smtClean="0">
                <a:latin typeface="Calibri"/>
                <a:ea typeface="Calibri"/>
                <a:cs typeface="Calibri"/>
                <a:sym typeface="Calibri"/>
              </a:rPr>
              <a:t>s</a:t>
            </a:r>
            <a:r>
              <a:rPr lang="en" sz="120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1585c6f61_0_1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41585c6f61_0_1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3" name="Google Shape;273;g41585c6f61_0_1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Before teaching this lesson, please prepare by doing these things: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highlight>
                  <a:srgbClr val="FFFFFF"/>
                </a:highlight>
                <a:latin typeface="Calibri"/>
                <a:ea typeface="Calibri"/>
                <a:cs typeface="Calibri"/>
                <a:sym typeface="Calibri"/>
              </a:rPr>
              <a:t>Read through Lesson 14 (provide hyperlink)</a:t>
            </a:r>
            <a:endParaRPr sz="1200" dirty="0">
              <a:solidFill>
                <a:schemeClr val="dk1"/>
              </a:solidFill>
              <a:highlight>
                <a:srgbClr val="FFFFFF"/>
              </a:highlight>
              <a:latin typeface="Calibri"/>
              <a:ea typeface="Calibri"/>
              <a:cs typeface="Calibri"/>
              <a:sym typeface="Calibri"/>
            </a:endParaRPr>
          </a:p>
          <a:p>
            <a:pPr marL="457200" lvl="0" indent="0" algn="l" rtl="0">
              <a:lnSpc>
                <a:spcPct val="115000"/>
              </a:lnSpc>
              <a:spcBef>
                <a:spcPts val="0"/>
              </a:spcBef>
              <a:spcAft>
                <a:spcPts val="0"/>
              </a:spcAft>
              <a:buNone/>
            </a:pPr>
            <a:r>
              <a:rPr lang="en" sz="1200" u="sng" dirty="0">
                <a:solidFill>
                  <a:schemeClr val="hlink"/>
                </a:solidFill>
                <a:highlight>
                  <a:srgbClr val="FFFFFF"/>
                </a:highlight>
                <a:latin typeface="Calibri"/>
                <a:ea typeface="Calibri"/>
                <a:cs typeface="Calibri"/>
                <a:sym typeface="Calibri"/>
                <a:hlinkClick r:id="rId3"/>
              </a:rPr>
              <a:t>http://</a:t>
            </a:r>
            <a:r>
              <a:rPr lang="en" sz="1200" u="sng" dirty="0" smtClean="0">
                <a:solidFill>
                  <a:schemeClr val="hlink"/>
                </a:solidFill>
                <a:highlight>
                  <a:srgbClr val="FFFFFF"/>
                </a:highlight>
                <a:latin typeface="Calibri"/>
                <a:ea typeface="Calibri"/>
                <a:cs typeface="Calibri"/>
                <a:sym typeface="Calibri"/>
                <a:hlinkClick r:id="rId3"/>
              </a:rPr>
              <a:t>curriculum.eleducation.org/curriculum/ela/grade-4/module-2/unit-3/lesson-14</a:t>
            </a:r>
            <a:endParaRPr sz="1200" dirty="0">
              <a:solidFill>
                <a:schemeClr val="dk1"/>
              </a:solidFill>
              <a:highlight>
                <a:srgbClr val="FFFFFF"/>
              </a:highlight>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highlight>
                  <a:srgbClr val="FFFFFF"/>
                </a:highlight>
                <a:latin typeface="Calibri"/>
                <a:ea typeface="Calibri"/>
                <a:cs typeface="Calibri"/>
                <a:sym typeface="Calibri"/>
              </a:rPr>
              <a:t>In Advance: </a:t>
            </a:r>
            <a:endParaRPr sz="1200" dirty="0">
              <a:solidFill>
                <a:schemeClr val="dk1"/>
              </a:solidFill>
              <a:highlight>
                <a:srgbClr val="FFFFFF"/>
              </a:highlight>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Char char="●"/>
            </a:pPr>
            <a:r>
              <a:rPr lang="en" sz="1200" dirty="0">
                <a:latin typeface="Calibri"/>
                <a:ea typeface="Calibri"/>
                <a:cs typeface="Calibri"/>
                <a:sym typeface="Calibri"/>
              </a:rPr>
              <a:t>Ensure that students have all of their writing materials (organized before the beginning of this assessment). This will give them more time to focus on their planning and writing.</a:t>
            </a:r>
            <a:endParaRPr sz="1200" dirty="0">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f4a55b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ef4a55b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Transitional Words and Phrases I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3 Assessment Parts I and II</a:t>
            </a:r>
            <a:r>
              <a:rPr lang="en" sz="1200" dirty="0">
                <a:solidFill>
                  <a:schemeClr val="dk1"/>
                </a:solidFill>
                <a:latin typeface="Calibri"/>
                <a:ea typeface="Calibri"/>
                <a:cs typeface="Calibri"/>
                <a:sym typeface="Calibri"/>
              </a:rPr>
              <a:t> (See </a:t>
            </a:r>
            <a:r>
              <a:rPr lang="en" sz="1200" b="0" dirty="0">
                <a:solidFill>
                  <a:schemeClr val="dk1"/>
                </a:solidFill>
                <a:latin typeface="Calibri"/>
                <a:ea typeface="Calibri"/>
                <a:cs typeface="Calibri"/>
                <a:sym typeface="Calibri"/>
              </a:rPr>
              <a:t>Assessment Overview and Resources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Lined paper </a:t>
            </a:r>
            <a:r>
              <a:rPr lang="en" sz="1200" dirty="0">
                <a:solidFill>
                  <a:schemeClr val="dk1"/>
                </a:solidFill>
                <a:latin typeface="Calibri"/>
                <a:ea typeface="Calibri"/>
                <a:cs typeface="Calibri"/>
                <a:sym typeface="Calibri"/>
              </a:rPr>
              <a:t>(one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Narrative Writing</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flags or sticky notes </a:t>
            </a:r>
            <a:r>
              <a:rPr lang="en" sz="1200" dirty="0">
                <a:solidFill>
                  <a:schemeClr val="dk1"/>
                </a:solidFill>
                <a:latin typeface="Calibri"/>
                <a:ea typeface="Calibri"/>
                <a:cs typeface="Calibri"/>
                <a:sym typeface="Calibri"/>
              </a:rPr>
              <a:t>(eleven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Narrative Writing Checklist</a:t>
            </a:r>
            <a:r>
              <a:rPr lang="en" sz="1200" dirty="0">
                <a:latin typeface="Calibri"/>
                <a:ea typeface="Calibri"/>
                <a:cs typeface="Calibri"/>
                <a:sym typeface="Calibri"/>
              </a:rPr>
              <a:t> (from Lesson 3;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(from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Choose-your-own-adventure narrative </a:t>
            </a:r>
            <a:r>
              <a:rPr lang="en" sz="1200" dirty="0">
                <a:latin typeface="Calibri"/>
                <a:ea typeface="Calibri"/>
                <a:cs typeface="Calibri"/>
                <a:sym typeface="Calibri"/>
              </a:rPr>
              <a:t>(second draft) (from Lesson 13;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Expert Group Animal Narrative Planning graphic organizer</a:t>
            </a:r>
            <a:r>
              <a:rPr lang="en" sz="1200" dirty="0">
                <a:latin typeface="Calibri"/>
                <a:ea typeface="Calibri"/>
                <a:cs typeface="Calibri"/>
                <a:sym typeface="Calibri"/>
              </a:rPr>
              <a:t> (from Lesson 5, added to in Lesson 12; one per student)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have a quiet place to work on their assessment.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 Use the link below to read more about these protocols.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https://eleducation.org/resources/el-education-classroom-protocols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Considerations for Protocols: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ef4a55bc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ef4a55bc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Additional support considerations: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basic design of this lesson supports ELLs with opportunities to demonstrate their content and language knowledge in a choice-based narrative built on their preparation and practice in previous lessons. They self-assess at the end of the lesson in order to celebrate their successes and chart a course for the future.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Some students or ELLs may find the </a:t>
            </a:r>
            <a:r>
              <a:rPr lang="en" sz="1200" b="1" dirty="0">
                <a:latin typeface="Calibri"/>
                <a:ea typeface="Calibri"/>
                <a:cs typeface="Calibri"/>
                <a:sym typeface="Calibri"/>
              </a:rPr>
              <a:t>End of Unit 3 Assessment </a:t>
            </a:r>
            <a:r>
              <a:rPr lang="en" sz="1200" dirty="0">
                <a:latin typeface="Calibri"/>
                <a:ea typeface="Calibri"/>
                <a:cs typeface="Calibri"/>
                <a:sym typeface="Calibri"/>
              </a:rPr>
              <a:t>challenging, as it may be a big leap from the heavily scaffolded classroom interaction. Before they begin, encourage students to do their best and congratulate them on the progress they’ve made with language. Point out some specific examples.</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edb37cb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g40edb37cb2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dirty="0">
                <a:solidFill>
                  <a:schemeClr val="dk1"/>
                </a:solidFill>
                <a:latin typeface="Calibri"/>
                <a:ea typeface="Calibri"/>
                <a:cs typeface="Calibri"/>
                <a:sym typeface="Calibri"/>
              </a:rPr>
              <a:t>This slide is for teacher use only.</a:t>
            </a:r>
            <a:endParaRPr sz="1200" b="0" i="0" u="none" strike="noStrike" cap="none" dirty="0">
              <a:solidFill>
                <a:schemeClr val="dk1"/>
              </a:solidFill>
              <a:latin typeface="Calibri"/>
              <a:ea typeface="Calibri"/>
              <a:cs typeface="Calibri"/>
              <a:sym typeface="Calibri"/>
            </a:endParaRPr>
          </a:p>
        </p:txBody>
      </p:sp>
      <p:sp>
        <p:nvSpPr>
          <p:cNvPr id="210" name="Google Shape;210;g40edb37cb2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0edb37cb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40edb37cb2_0_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7" name="Google Shape;217;g40edb37cb2_0_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1f4afbae2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g41f4afbae2_0_9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highlight>
                  <a:schemeClr val="lt1"/>
                </a:highlight>
                <a:latin typeface="Calibri"/>
                <a:ea typeface="Calibri"/>
                <a:cs typeface="Calibri"/>
                <a:sym typeface="Calibri"/>
              </a:rPr>
              <a:t>Grouping</a:t>
            </a:r>
            <a:r>
              <a:rPr lang="en" sz="1200" b="1" dirty="0">
                <a:solidFill>
                  <a:schemeClr val="dk1"/>
                </a:solidFill>
                <a:highlight>
                  <a:schemeClr val="lt1"/>
                </a:highlight>
                <a:latin typeface="Calibri"/>
                <a:ea typeface="Calibri"/>
                <a:cs typeface="Calibri"/>
                <a:sym typeface="Calibri"/>
              </a:rPr>
              <a:t>: Whole Group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Teaching Notes: None.</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Teacher Actions:</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chemeClr val="lt1"/>
                </a:highlight>
                <a:latin typeface="Calibri"/>
                <a:ea typeface="Calibri"/>
                <a:cs typeface="Calibri"/>
                <a:sym typeface="Calibri"/>
              </a:rPr>
              <a:t>Review the slide with the students and build excitement.</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chemeClr val="lt1"/>
                </a:highlight>
                <a:latin typeface="Calibri"/>
                <a:ea typeface="Calibri"/>
                <a:cs typeface="Calibri"/>
                <a:sym typeface="Calibri"/>
              </a:rPr>
              <a:t>Read aloud the agenda on the slide or have a fluent student read it aloud.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Student Look-fors/Listen-fors:</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highlight>
                  <a:schemeClr val="lt1"/>
                </a:highlight>
                <a:latin typeface="Calibri"/>
                <a:ea typeface="Calibri"/>
                <a:cs typeface="Calibri"/>
                <a:sym typeface="Calibri"/>
              </a:rPr>
              <a:t>Students listen as the agenda is read aloud.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Supports for Students Who Need It: None.</a:t>
            </a:r>
            <a:endParaRPr sz="1200" b="1" dirty="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1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t>Grade </a:t>
            </a:r>
            <a:r>
              <a:rPr lang="en" dirty="0"/>
              <a:t>4</a:t>
            </a:r>
            <a:r>
              <a:rPr lang="en" sz="3400" dirty="0"/>
              <a:t>: Module </a:t>
            </a:r>
            <a:r>
              <a:rPr lang="en" dirty="0"/>
              <a:t>2</a:t>
            </a:r>
            <a:r>
              <a:rPr lang="en" sz="3400" dirty="0"/>
              <a:t>: Unit </a:t>
            </a:r>
            <a:r>
              <a:rPr lang="en" dirty="0"/>
              <a:t>3</a:t>
            </a:r>
            <a:r>
              <a:rPr lang="en" sz="3400" dirty="0"/>
              <a:t>: Lesson </a:t>
            </a:r>
            <a:r>
              <a:rPr lang="en" dirty="0"/>
              <a:t>14</a:t>
            </a:r>
            <a:endParaRPr sz="34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81" name="Google Shape;181;p27"/>
          <p:cNvSpPr txBox="1">
            <a:spLocks noGrp="1"/>
          </p:cNvSpPr>
          <p:nvPr>
            <p:ph type="body" idx="1"/>
          </p:nvPr>
        </p:nvSpPr>
        <p:spPr>
          <a:xfrm>
            <a:off x="311700" y="1078300"/>
            <a:ext cx="8520600" cy="3738000"/>
          </a:xfrm>
          <a:prstGeom prst="rect">
            <a:avLst/>
          </a:prstGeom>
          <a:noFill/>
          <a:ln w="9525" cap="flat" cmpd="sng">
            <a:solidFill>
              <a:srgbClr val="FFFFFF"/>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60-69 minutes to complete. </a:t>
            </a:r>
            <a:endParaRPr sz="1600" dirty="0">
              <a:solidFill>
                <a:schemeClr val="dk1"/>
              </a:solidFill>
            </a:endParaRPr>
          </a:p>
          <a:p>
            <a:pPr marL="0" lvl="0" indent="0" algn="l" rtl="0">
              <a:spcBef>
                <a:spcPts val="800"/>
              </a:spcBef>
              <a:spcAft>
                <a:spcPts val="0"/>
              </a:spcAft>
              <a:buClr>
                <a:schemeClr val="dk1"/>
              </a:buClr>
              <a:buSzPts val="3200"/>
              <a:buFont typeface="Arial"/>
              <a:buNone/>
            </a:pPr>
            <a:endParaRPr sz="1600" dirty="0"/>
          </a:p>
          <a:p>
            <a:pPr marL="0" lvl="0" indent="0" algn="l" rtl="0">
              <a:spcBef>
                <a:spcPts val="800"/>
              </a:spcBef>
              <a:spcAft>
                <a:spcPts val="0"/>
              </a:spcAft>
              <a:buClr>
                <a:schemeClr val="dk1"/>
              </a:buClr>
              <a:buSzPts val="3200"/>
              <a:buFont typeface="Arial"/>
              <a:buNone/>
            </a:pPr>
            <a:r>
              <a:rPr lang="en" sz="1600" dirty="0">
                <a:solidFill>
                  <a:schemeClr val="dk1"/>
                </a:solidFill>
              </a:rPr>
              <a:t>The </a:t>
            </a:r>
            <a:r>
              <a:rPr lang="en" sz="1600" dirty="0"/>
              <a:t>purpose of today’s lesson is for students to complete parts I and II of the </a:t>
            </a:r>
            <a:r>
              <a:rPr lang="en" sz="1600" b="1" dirty="0"/>
              <a:t>End of Unit 3 Assessment</a:t>
            </a:r>
            <a:r>
              <a:rPr lang="en" sz="1600" dirty="0"/>
              <a:t>. In Part I, students practice answering questions aligned to writing and language standards. In Part II, students plan and write Choice #2 of their choose-your-own-adventure narratives based on the assessment prompt.</a:t>
            </a:r>
            <a:endParaRPr sz="1600" dirty="0"/>
          </a:p>
          <a:p>
            <a:pPr marL="0" lvl="0" indent="0" algn="l" rtl="0">
              <a:spcBef>
                <a:spcPts val="800"/>
              </a:spcBef>
              <a:spcAft>
                <a:spcPts val="0"/>
              </a:spcAft>
              <a:buClr>
                <a:schemeClr val="dk1"/>
              </a:buClr>
              <a:buSzPts val="3200"/>
              <a:buFont typeface="Arial"/>
              <a:buNone/>
            </a:pPr>
            <a:endParaRPr sz="1600" dirty="0"/>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analyze writing and answer language questions about it. </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write Choice #2 for my choose-your-own-adventure animal defense mechanisms narrative. </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Learning Targets</a:t>
            </a:r>
            <a:endParaRPr/>
          </a:p>
        </p:txBody>
      </p:sp>
      <p:sp>
        <p:nvSpPr>
          <p:cNvPr id="241" name="Google Shape;241;p36"/>
          <p:cNvSpPr txBox="1">
            <a:spLocks noGrp="1"/>
          </p:cNvSpPr>
          <p:nvPr>
            <p:ph type="body" idx="1"/>
          </p:nvPr>
        </p:nvSpPr>
        <p:spPr>
          <a:xfrm>
            <a:off x="122475" y="1152475"/>
            <a:ext cx="88635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000"/>
              </a:spcBef>
              <a:spcAft>
                <a:spcPts val="0"/>
              </a:spcAft>
              <a:buClr>
                <a:schemeClr val="dk1"/>
              </a:buClr>
              <a:buSzPts val="2400"/>
              <a:buAutoNum type="arabicPeriod"/>
            </a:pPr>
            <a:r>
              <a:rPr lang="en" sz="2400">
                <a:solidFill>
                  <a:schemeClr val="dk1"/>
                </a:solidFill>
              </a:rPr>
              <a:t>I can analyze writing and answer language questions about it. </a:t>
            </a:r>
            <a:endParaRPr sz="2400">
              <a:solidFill>
                <a:schemeClr val="dk1"/>
              </a:solidFill>
            </a:endParaRPr>
          </a:p>
          <a:p>
            <a:pPr marL="457200" lvl="0" indent="-381000" algn="l" rtl="0">
              <a:lnSpc>
                <a:spcPct val="150000"/>
              </a:lnSpc>
              <a:spcBef>
                <a:spcPts val="0"/>
              </a:spcBef>
              <a:spcAft>
                <a:spcPts val="0"/>
              </a:spcAft>
              <a:buClr>
                <a:schemeClr val="dk1"/>
              </a:buClr>
              <a:buSzPts val="2400"/>
              <a:buAutoNum type="arabicPeriod"/>
            </a:pPr>
            <a:r>
              <a:rPr lang="en" sz="2400">
                <a:solidFill>
                  <a:schemeClr val="dk1"/>
                </a:solidFill>
              </a:rPr>
              <a:t>I can write Choice #2 for my choose-your-own-adventure animal defense mechanisms narrative. </a:t>
            </a:r>
            <a:endParaRPr sz="2400"/>
          </a:p>
        </p:txBody>
      </p:sp>
      <p:pic>
        <p:nvPicPr>
          <p:cNvPr id="242" name="Google Shape;242;p36"/>
          <p:cNvPicPr preferRelativeResize="0"/>
          <p:nvPr/>
        </p:nvPicPr>
        <p:blipFill>
          <a:blip r:embed="rId3">
            <a:alphaModFix/>
          </a:blip>
          <a:stretch>
            <a:fillRect/>
          </a:stretch>
        </p:blipFill>
        <p:spPr>
          <a:xfrm>
            <a:off x="8031637" y="4210176"/>
            <a:ext cx="800663" cy="6043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End of Unit 3 Assessment: Part I and II</a:t>
            </a:r>
            <a:endParaRPr/>
          </a:p>
        </p:txBody>
      </p:sp>
      <p:pic>
        <p:nvPicPr>
          <p:cNvPr id="248" name="Google Shape;248;p37"/>
          <p:cNvPicPr preferRelativeResize="0"/>
          <p:nvPr/>
        </p:nvPicPr>
        <p:blipFill rotWithShape="1">
          <a:blip r:embed="rId3">
            <a:alphaModFix/>
          </a:blip>
          <a:srcRect l="28212" t="8800" r="28403" b="4326"/>
          <a:stretch/>
        </p:blipFill>
        <p:spPr>
          <a:xfrm rot="-355508">
            <a:off x="920870" y="1165292"/>
            <a:ext cx="3166460" cy="3516614"/>
          </a:xfrm>
          <a:prstGeom prst="rect">
            <a:avLst/>
          </a:prstGeom>
          <a:noFill/>
          <a:ln>
            <a:noFill/>
          </a:ln>
        </p:spPr>
      </p:pic>
      <p:pic>
        <p:nvPicPr>
          <p:cNvPr id="249" name="Google Shape;249;p37"/>
          <p:cNvPicPr preferRelativeResize="0"/>
          <p:nvPr/>
        </p:nvPicPr>
        <p:blipFill rotWithShape="1">
          <a:blip r:embed="rId4">
            <a:alphaModFix/>
          </a:blip>
          <a:srcRect l="29298" t="7970" r="28888" b="8827"/>
          <a:stretch/>
        </p:blipFill>
        <p:spPr>
          <a:xfrm rot="279536">
            <a:off x="4883399" y="1240354"/>
            <a:ext cx="3192179" cy="3578293"/>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38"/>
          <p:cNvPicPr preferRelativeResize="0"/>
          <p:nvPr/>
        </p:nvPicPr>
        <p:blipFill>
          <a:blip r:embed="rId3">
            <a:alphaModFix/>
          </a:blip>
          <a:stretch>
            <a:fillRect/>
          </a:stretch>
        </p:blipFill>
        <p:spPr>
          <a:xfrm>
            <a:off x="8146501" y="4232463"/>
            <a:ext cx="685800" cy="685800"/>
          </a:xfrm>
          <a:prstGeom prst="rect">
            <a:avLst/>
          </a:prstGeom>
          <a:noFill/>
          <a:ln>
            <a:noFill/>
          </a:ln>
        </p:spPr>
      </p:pic>
      <p:pic>
        <p:nvPicPr>
          <p:cNvPr id="255" name="Google Shape;255;p38"/>
          <p:cNvPicPr preferRelativeResize="0"/>
          <p:nvPr/>
        </p:nvPicPr>
        <p:blipFill rotWithShape="1">
          <a:blip r:embed="rId4">
            <a:alphaModFix/>
          </a:blip>
          <a:srcRect l="29080" t="12500" r="28955" b="3775"/>
          <a:stretch/>
        </p:blipFill>
        <p:spPr>
          <a:xfrm>
            <a:off x="2324785" y="174783"/>
            <a:ext cx="4526299" cy="4497049"/>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61" name="Google Shape;261;p39"/>
          <p:cNvSpPr txBox="1">
            <a:spLocks noGrp="1"/>
          </p:cNvSpPr>
          <p:nvPr>
            <p:ph type="body" idx="1"/>
          </p:nvPr>
        </p:nvSpPr>
        <p:spPr>
          <a:xfrm>
            <a:off x="311700" y="1152475"/>
            <a:ext cx="3446400" cy="34164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0" algn="l" rtl="0">
              <a:spcBef>
                <a:spcPts val="800"/>
              </a:spcBef>
              <a:spcAft>
                <a:spcPts val="0"/>
              </a:spcAft>
              <a:buNone/>
            </a:pPr>
            <a:endParaRPr dirty="0"/>
          </a:p>
          <a:p>
            <a:pPr marL="457200" lvl="0" indent="-361950" algn="l" rtl="0">
              <a:spcBef>
                <a:spcPts val="800"/>
              </a:spcBef>
              <a:spcAft>
                <a:spcPts val="0"/>
              </a:spcAft>
              <a:buSzPts val="2100"/>
              <a:buAutoNum type="alphaUcPeriod"/>
            </a:pPr>
            <a:r>
              <a:rPr lang="en" dirty="0"/>
              <a:t>Accountable Research </a:t>
            </a:r>
            <a:r>
              <a:rPr lang="en" dirty="0" smtClean="0"/>
              <a:t>Reading</a:t>
            </a:r>
            <a:r>
              <a:rPr lang="en-US" dirty="0" smtClean="0"/>
              <a:t>:</a:t>
            </a:r>
            <a:r>
              <a:rPr lang="en" dirty="0" smtClean="0"/>
              <a:t>  </a:t>
            </a:r>
            <a:r>
              <a:rPr lang="en" dirty="0"/>
              <a:t>Select a prompt to respond to in the front of your independent reading journal.</a:t>
            </a:r>
            <a:endParaRPr dirty="0"/>
          </a:p>
        </p:txBody>
      </p:sp>
      <p:sp>
        <p:nvSpPr>
          <p:cNvPr id="262" name="Google Shape;262;p39"/>
          <p:cNvSpPr txBox="1"/>
          <p:nvPr/>
        </p:nvSpPr>
        <p:spPr>
          <a:xfrm>
            <a:off x="4171875" y="1152475"/>
            <a:ext cx="3764400" cy="3416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311700" y="1292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latin typeface="Century Gothic" panose="020B0502020202020204" pitchFamily="34" charset="0"/>
              </a:rPr>
              <a:t>Homework: Accountable Research Reading</a:t>
            </a:r>
            <a:endParaRPr sz="3000" dirty="0">
              <a:latin typeface="Century Gothic" panose="020B0502020202020204" pitchFamily="34" charset="0"/>
            </a:endParaRPr>
          </a:p>
        </p:txBody>
      </p:sp>
      <p:sp>
        <p:nvSpPr>
          <p:cNvPr id="268" name="Google Shape;268;p40"/>
          <p:cNvSpPr txBox="1">
            <a:spLocks noGrp="1"/>
          </p:cNvSpPr>
          <p:nvPr>
            <p:ph type="body" idx="1"/>
          </p:nvPr>
        </p:nvSpPr>
        <p:spPr>
          <a:xfrm>
            <a:off x="466675" y="701963"/>
            <a:ext cx="6255900" cy="895200"/>
          </a:xfrm>
          <a:prstGeom prst="rect">
            <a:avLst/>
          </a:prstGeom>
        </p:spPr>
        <p:txBody>
          <a:bodyPr spcFirstLastPara="1" wrap="square" lIns="68575" tIns="34275" rIns="68575" bIns="34275" anchor="t" anchorCtr="0">
            <a:noAutofit/>
          </a:bodyPr>
          <a:lstStyle/>
          <a:p>
            <a:pPr marL="457200" lvl="0" indent="-298450" algn="l" rtl="0">
              <a:lnSpc>
                <a:spcPct val="100000"/>
              </a:lnSpc>
              <a:spcBef>
                <a:spcPts val="800"/>
              </a:spcBef>
              <a:spcAft>
                <a:spcPts val="0"/>
              </a:spcAft>
              <a:buSzPts val="1100"/>
              <a:buAutoNum type="arabicPeriod"/>
            </a:pPr>
            <a:r>
              <a:rPr lang="en" sz="1100" dirty="0">
                <a:latin typeface="Century Gothic" panose="020B0502020202020204" pitchFamily="34" charset="0"/>
              </a:rPr>
              <a:t>Take out Independent Reading Journal.</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AutoNum type="arabicPeriod"/>
            </a:pPr>
            <a:r>
              <a:rPr lang="en" sz="1100" dirty="0">
                <a:latin typeface="Century Gothic" panose="020B0502020202020204" pitchFamily="34" charset="0"/>
              </a:rPr>
              <a:t>Select a prompt.</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AutoNum type="arabicPeriod"/>
            </a:pPr>
            <a:r>
              <a:rPr lang="en" sz="1100" dirty="0">
                <a:latin typeface="Century Gothic" panose="020B0502020202020204" pitchFamily="34" charset="0"/>
              </a:rPr>
              <a:t>Copy prompt into front of independent reading journal.</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AutoNum type="arabicPeriod"/>
            </a:pPr>
            <a:r>
              <a:rPr lang="en" sz="1100" dirty="0">
                <a:latin typeface="Century Gothic" panose="020B0502020202020204" pitchFamily="34" charset="0"/>
              </a:rPr>
              <a:t>Respond to prompt for HW.</a:t>
            </a:r>
            <a:endParaRPr sz="1100" dirty="0">
              <a:latin typeface="Century Gothic" panose="020B0502020202020204" pitchFamily="34" charset="0"/>
            </a:endParaRPr>
          </a:p>
          <a:p>
            <a:pPr marL="0" lvl="0" indent="0" algn="l" rtl="0">
              <a:lnSpc>
                <a:spcPct val="100000"/>
              </a:lnSpc>
              <a:spcBef>
                <a:spcPts val="800"/>
              </a:spcBef>
              <a:spcAft>
                <a:spcPts val="0"/>
              </a:spcAft>
              <a:buNone/>
            </a:pPr>
            <a:endParaRPr sz="1100" dirty="0">
              <a:latin typeface="Century Gothic" panose="020B0502020202020204" pitchFamily="34" charset="0"/>
            </a:endParaRPr>
          </a:p>
          <a:p>
            <a:pPr marL="0" lvl="0" indent="0" algn="l" rtl="0">
              <a:lnSpc>
                <a:spcPct val="100000"/>
              </a:lnSpc>
              <a:spcBef>
                <a:spcPts val="800"/>
              </a:spcBef>
              <a:spcAft>
                <a:spcPts val="0"/>
              </a:spcAft>
              <a:buNone/>
            </a:pPr>
            <a:endParaRPr sz="1100" dirty="0">
              <a:solidFill>
                <a:srgbClr val="444444"/>
              </a:solidFill>
              <a:latin typeface="Century Gothic" panose="020B0502020202020204" pitchFamily="34" charset="0"/>
            </a:endParaRPr>
          </a:p>
        </p:txBody>
      </p:sp>
      <p:sp>
        <p:nvSpPr>
          <p:cNvPr id="269" name="Google Shape;269;p40"/>
          <p:cNvSpPr txBox="1">
            <a:spLocks noGrp="1"/>
          </p:cNvSpPr>
          <p:nvPr>
            <p:ph type="body" idx="2"/>
          </p:nvPr>
        </p:nvSpPr>
        <p:spPr>
          <a:xfrm>
            <a:off x="466675" y="1546325"/>
            <a:ext cx="8620500" cy="30042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Clr>
                <a:schemeClr val="dk1"/>
              </a:buClr>
              <a:buFont typeface="Arial"/>
              <a:buNone/>
            </a:pPr>
            <a:r>
              <a:rPr lang="en" sz="1300" b="1" dirty="0">
                <a:latin typeface="Century Gothic" panose="020B0502020202020204" pitchFamily="34" charset="0"/>
              </a:rPr>
              <a:t>Module 2: Journal Prompts</a:t>
            </a:r>
            <a:endParaRPr sz="1300" b="1" dirty="0">
              <a:latin typeface="Century Gothic" panose="020B0502020202020204" pitchFamily="34" charset="0"/>
            </a:endParaRPr>
          </a:p>
          <a:p>
            <a:pPr marL="457200" lvl="0" indent="-298450" algn="l" rtl="0">
              <a:lnSpc>
                <a:spcPct val="100000"/>
              </a:lnSpc>
              <a:spcBef>
                <a:spcPts val="900"/>
              </a:spcBef>
              <a:spcAft>
                <a:spcPts val="0"/>
              </a:spcAft>
              <a:buSzPts val="1100"/>
              <a:buChar char="•"/>
            </a:pPr>
            <a:r>
              <a:rPr lang="en" sz="1100" dirty="0">
                <a:latin typeface="Century Gothic" panose="020B0502020202020204" pitchFamily="34" charset="0"/>
              </a:rPr>
              <a:t>Record 2–3 facts in your own words about animals or animal defenses that you found out in your research reading today.</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What questions do you have about animals or animal defenses after reading?</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What would you like to research further after reading? Why?</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Summarize your research reading today in no more than 4 sentences.</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How would you describe the setting of the particular part of the</a:t>
            </a:r>
            <a:br>
              <a:rPr lang="en" sz="1100" dirty="0">
                <a:latin typeface="Century Gothic" panose="020B0502020202020204" pitchFamily="34" charset="0"/>
              </a:rPr>
            </a:br>
            <a:r>
              <a:rPr lang="en" sz="1100" dirty="0">
                <a:latin typeface="Century Gothic" panose="020B0502020202020204" pitchFamily="34" charset="0"/>
              </a:rPr>
              <a:t>text you read?</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What do you think is going to happen next? Why?</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Summarize the pages you just read in no more than 4 sentences.</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What is the main idea of the part of the text you just read?</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Think about the title of your text. Why do you think the author</a:t>
            </a:r>
            <a:br>
              <a:rPr lang="en" sz="1100" dirty="0">
                <a:latin typeface="Century Gothic" panose="020B0502020202020204" pitchFamily="34" charset="0"/>
              </a:rPr>
            </a:br>
            <a:r>
              <a:rPr lang="en" sz="1100" dirty="0">
                <a:latin typeface="Century Gothic" panose="020B0502020202020204" pitchFamily="34" charset="0"/>
              </a:rPr>
              <a:t>chose this title?</a:t>
            </a:r>
            <a:endParaRPr sz="1100" dirty="0">
              <a:latin typeface="Century Gothic" panose="020B0502020202020204" pitchFamily="34" charset="0"/>
            </a:endParaRPr>
          </a:p>
          <a:p>
            <a:pPr marL="457200" lvl="0" indent="-298450" algn="l" rtl="0">
              <a:lnSpc>
                <a:spcPct val="100000"/>
              </a:lnSpc>
              <a:spcBef>
                <a:spcPts val="0"/>
              </a:spcBef>
              <a:spcAft>
                <a:spcPts val="0"/>
              </a:spcAft>
              <a:buSzPts val="1100"/>
              <a:buChar char="•"/>
            </a:pPr>
            <a:r>
              <a:rPr lang="en" sz="1100" dirty="0">
                <a:latin typeface="Century Gothic" panose="020B0502020202020204" pitchFamily="34" charset="0"/>
              </a:rPr>
              <a:t>What are two new words you learned in this text? Tell about the</a:t>
            </a:r>
            <a:br>
              <a:rPr lang="en" sz="1100" dirty="0">
                <a:latin typeface="Century Gothic" panose="020B0502020202020204" pitchFamily="34" charset="0"/>
              </a:rPr>
            </a:br>
            <a:r>
              <a:rPr lang="en-US" sz="1100" dirty="0" smtClean="0">
                <a:latin typeface="Century Gothic" panose="020B0502020202020204" pitchFamily="34" charset="0"/>
              </a:rPr>
              <a:t>w</a:t>
            </a:r>
            <a:r>
              <a:rPr lang="en" sz="1100" dirty="0" smtClean="0">
                <a:latin typeface="Century Gothic" panose="020B0502020202020204" pitchFamily="34" charset="0"/>
              </a:rPr>
              <a:t>ords</a:t>
            </a:r>
            <a:r>
              <a:rPr lang="en" sz="1100" dirty="0">
                <a:latin typeface="Century Gothic" panose="020B0502020202020204" pitchFamily="34" charset="0"/>
              </a:rPr>
              <a:t>.</a:t>
            </a:r>
            <a:endParaRPr sz="1100" dirty="0">
              <a:latin typeface="Century Gothic" panose="020B0502020202020204" pitchFamily="34" charset="0"/>
            </a:endParaRPr>
          </a:p>
          <a:p>
            <a:pPr indent="-311150">
              <a:lnSpc>
                <a:spcPct val="100000"/>
              </a:lnSpc>
              <a:spcBef>
                <a:spcPts val="0"/>
              </a:spcBef>
              <a:buSzPts val="1300"/>
            </a:pPr>
            <a:r>
              <a:rPr lang="en" sz="1100" dirty="0">
                <a:latin typeface="Century Gothic" panose="020B0502020202020204" pitchFamily="34" charset="0"/>
              </a:rPr>
              <a:t>Choose a picture, chart, graph, or diagram from your text. </a:t>
            </a:r>
            <a:r>
              <a:rPr lang="en-US" sz="1100" dirty="0">
                <a:latin typeface="Century Gothic" panose="020B0502020202020204" pitchFamily="34" charset="0"/>
              </a:rPr>
              <a:t>Explain how the information you learned from the image helped you understand the text. </a:t>
            </a:r>
            <a:r>
              <a:rPr lang="en" sz="1300" dirty="0">
                <a:latin typeface="Century Gothic" panose="020B0502020202020204" pitchFamily="34" charset="0"/>
              </a:rPr>
              <a:t/>
            </a:r>
            <a:br>
              <a:rPr lang="en" sz="1300" dirty="0">
                <a:latin typeface="Century Gothic" panose="020B0502020202020204" pitchFamily="34" charset="0"/>
              </a:rPr>
            </a:br>
            <a:endParaRPr sz="1300" dirty="0">
              <a:latin typeface="Century Gothic" panose="020B0502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76" name="Google Shape;276;p41"/>
          <p:cNvSpPr txBox="1">
            <a:spLocks noGrp="1"/>
          </p:cNvSpPr>
          <p:nvPr>
            <p:ph type="body" idx="1"/>
          </p:nvPr>
        </p:nvSpPr>
        <p:spPr>
          <a:xfrm>
            <a:off x="628650" y="756024"/>
            <a:ext cx="7886700" cy="2177100"/>
          </a:xfrm>
          <a:prstGeom prst="rect">
            <a:avLst/>
          </a:prstGeom>
          <a:noFill/>
          <a:ln>
            <a:noFill/>
          </a:ln>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77" name="Google Shape;277;p41"/>
          <p:cNvGraphicFramePr/>
          <p:nvPr/>
        </p:nvGraphicFramePr>
        <p:xfrm>
          <a:off x="952500" y="2841975"/>
          <a:ext cx="7239000" cy="1859219"/>
        </p:xfrm>
        <a:graphic>
          <a:graphicData uri="http://schemas.openxmlformats.org/drawingml/2006/table">
            <a:tbl>
              <a:tblPr>
                <a:noFill/>
                <a:tableStyleId>{14CB654B-DBCE-47EB-8333-39D63B6034F6}</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87" name="Google Shape;187;p28"/>
          <p:cNvSpPr txBox="1">
            <a:spLocks noGrp="1"/>
          </p:cNvSpPr>
          <p:nvPr>
            <p:ph type="body" idx="1"/>
          </p:nvPr>
        </p:nvSpPr>
        <p:spPr>
          <a:xfrm>
            <a:off x="311700" y="1099875"/>
            <a:ext cx="8520600" cy="37659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14: </a:t>
            </a:r>
            <a:r>
              <a:rPr lang="en" dirty="0">
                <a:solidFill>
                  <a:schemeClr val="dk1"/>
                </a:solidFill>
                <a:highlight>
                  <a:srgbClr val="FFFFFF"/>
                </a:highlight>
              </a:rPr>
              <a:t>Pre-Reading and Preparing</a:t>
            </a:r>
            <a:endParaRPr dirty="0">
              <a:solidFill>
                <a:schemeClr val="dk1"/>
              </a:solidFill>
              <a:highlight>
                <a:srgbClr val="FFFFFF"/>
              </a:highlight>
            </a:endParaRPr>
          </a:p>
          <a:p>
            <a:pPr marL="457200" lvl="0" indent="-342900" algn="l" rtl="0">
              <a:spcBef>
                <a:spcPts val="800"/>
              </a:spcBef>
              <a:spcAft>
                <a:spcPts val="0"/>
              </a:spcAft>
              <a:buClr>
                <a:schemeClr val="dk1"/>
              </a:buClr>
              <a:buSzPts val="1800"/>
              <a:buChar char="•"/>
            </a:pPr>
            <a:r>
              <a:rPr lang="en" sz="1800" dirty="0">
                <a:solidFill>
                  <a:schemeClr val="dk1"/>
                </a:solidFill>
                <a:highlight>
                  <a:schemeClr val="lt1"/>
                </a:highlight>
              </a:rPr>
              <a:t>Read through Lesson 14 </a:t>
            </a:r>
            <a:r>
              <a:rPr lang="en" sz="1800" u="sng" dirty="0" smtClean="0">
                <a:solidFill>
                  <a:schemeClr val="accent5"/>
                </a:solidFill>
                <a:highlight>
                  <a:schemeClr val="lt1"/>
                </a:highlight>
                <a:hlinkClick r:id="rId3"/>
              </a:rPr>
              <a:t>here</a:t>
            </a:r>
            <a:r>
              <a:rPr lang="en-US" sz="1800" u="sng" dirty="0" smtClean="0">
                <a:solidFill>
                  <a:schemeClr val="accent5"/>
                </a:solidFill>
                <a:highlight>
                  <a:schemeClr val="lt1"/>
                </a:highlight>
              </a:rPr>
              <a:t>.</a:t>
            </a:r>
            <a:endParaRPr sz="1800" dirty="0">
              <a:solidFill>
                <a:schemeClr val="dk1"/>
              </a:solidFill>
              <a:highlight>
                <a:schemeClr val="lt1"/>
              </a:highlight>
            </a:endParaRPr>
          </a:p>
          <a:p>
            <a:pPr marL="457200" lvl="0" indent="-342900" algn="l" rtl="0">
              <a:spcBef>
                <a:spcPts val="0"/>
              </a:spcBef>
              <a:spcAft>
                <a:spcPts val="0"/>
              </a:spcAft>
              <a:buClr>
                <a:schemeClr val="dk1"/>
              </a:buClr>
              <a:buSzPts val="1800"/>
              <a:buChar char="•"/>
            </a:pPr>
            <a:r>
              <a:rPr lang="en" sz="1800" dirty="0">
                <a:solidFill>
                  <a:schemeClr val="dk1"/>
                </a:solidFill>
                <a:highlight>
                  <a:schemeClr val="lt1"/>
                </a:highlight>
              </a:rPr>
              <a:t>In the Lesson Opening, students review the learning targets for the day.</a:t>
            </a:r>
            <a:endParaRPr sz="1800" dirty="0">
              <a:solidFill>
                <a:schemeClr val="dk1"/>
              </a:solidFill>
              <a:highlight>
                <a:schemeClr val="lt1"/>
              </a:highlight>
            </a:endParaRPr>
          </a:p>
          <a:p>
            <a:pPr marL="457200" lvl="0" indent="-342900" algn="l" rtl="0">
              <a:spcBef>
                <a:spcPts val="0"/>
              </a:spcBef>
              <a:spcAft>
                <a:spcPts val="0"/>
              </a:spcAft>
              <a:buClr>
                <a:schemeClr val="dk1"/>
              </a:buClr>
              <a:buSzPts val="1800"/>
              <a:buChar char="•"/>
            </a:pPr>
            <a:r>
              <a:rPr lang="en" sz="1800" dirty="0">
                <a:solidFill>
                  <a:schemeClr val="dk1"/>
                </a:solidFill>
                <a:highlight>
                  <a:schemeClr val="lt1"/>
                </a:highlight>
              </a:rPr>
              <a:t>During Work Time, students work to complete the </a:t>
            </a:r>
            <a:r>
              <a:rPr lang="en" sz="1800" b="1" dirty="0">
                <a:solidFill>
                  <a:schemeClr val="dk1"/>
                </a:solidFill>
                <a:highlight>
                  <a:schemeClr val="lt1"/>
                </a:highlight>
              </a:rPr>
              <a:t>End of Unit 3 Assessment</a:t>
            </a:r>
            <a:r>
              <a:rPr lang="en" sz="1800" dirty="0">
                <a:solidFill>
                  <a:schemeClr val="dk1"/>
                </a:solidFill>
                <a:highlight>
                  <a:schemeClr val="lt1"/>
                </a:highlight>
              </a:rPr>
              <a:t>. </a:t>
            </a:r>
            <a:endParaRPr sz="1800" dirty="0">
              <a:solidFill>
                <a:schemeClr val="dk1"/>
              </a:solidFill>
              <a:highlight>
                <a:schemeClr val="lt1"/>
              </a:highlight>
            </a:endParaRPr>
          </a:p>
          <a:p>
            <a:pPr marL="457200" lvl="0" indent="-342900" algn="l" rtl="0">
              <a:spcBef>
                <a:spcPts val="0"/>
              </a:spcBef>
              <a:spcAft>
                <a:spcPts val="0"/>
              </a:spcAft>
              <a:buClr>
                <a:schemeClr val="dk1"/>
              </a:buClr>
              <a:buSzPts val="1800"/>
              <a:buChar char="•"/>
            </a:pPr>
            <a:r>
              <a:rPr lang="en" sz="1800" dirty="0">
                <a:solidFill>
                  <a:schemeClr val="dk1"/>
                </a:solidFill>
                <a:highlight>
                  <a:schemeClr val="lt1"/>
                </a:highlight>
              </a:rPr>
              <a:t>During the closing, students will track their progress on the standards so far.</a:t>
            </a:r>
            <a:endParaRPr sz="1800" dirty="0">
              <a:solidFill>
                <a:schemeClr val="dk1"/>
              </a:solidFill>
              <a:highlight>
                <a:srgbClr val="FFFFFF"/>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3" name="Google Shape;193;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14: </a:t>
            </a:r>
            <a:r>
              <a:rPr lang="en" dirty="0">
                <a:solidFill>
                  <a:schemeClr val="dk1"/>
                </a:solidFill>
              </a:rPr>
              <a:t>Materials and student pairings</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Prepare Individual Student Materials (see slide notes)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Gather previous materials (see slide notes)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Make previous anchor charts easily accessible for student viewing and reference (see slide notes)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Post Learning Targets </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9" name="Google Shape;199;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14: </a:t>
            </a:r>
            <a:r>
              <a:rPr lang="en" dirty="0">
                <a:solidFill>
                  <a:schemeClr val="dk1"/>
                </a:solidFill>
              </a:rPr>
              <a:t>EL Protocols</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In this lesson, students will use the following protocols:</a:t>
            </a:r>
            <a:endParaRPr dirty="0">
              <a:solidFill>
                <a:schemeClr val="dk1"/>
              </a:solidFill>
            </a:endParaRPr>
          </a:p>
          <a:p>
            <a:pPr marL="914400" lvl="1" indent="-342900" algn="l" rtl="0">
              <a:spcBef>
                <a:spcPts val="0"/>
              </a:spcBef>
              <a:spcAft>
                <a:spcPts val="0"/>
              </a:spcAft>
              <a:buClr>
                <a:schemeClr val="dk1"/>
              </a:buClr>
              <a:buSzPts val="1800"/>
              <a:buChar char="•"/>
            </a:pPr>
            <a:r>
              <a:rPr lang="en" sz="1800" dirty="0">
                <a:solidFill>
                  <a:schemeClr val="dk1"/>
                </a:solidFill>
              </a:rPr>
              <a:t>Thumb-O-Meter (see slide notes)</a:t>
            </a:r>
            <a:endParaRPr sz="1800"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p:txBody>
      </p:sp>
      <p:pic>
        <p:nvPicPr>
          <p:cNvPr id="200" name="Google Shape;200;p30"/>
          <p:cNvPicPr preferRelativeResize="0"/>
          <p:nvPr/>
        </p:nvPicPr>
        <p:blipFill>
          <a:blip r:embed="rId3">
            <a:alphaModFix/>
          </a:blip>
          <a:stretch>
            <a:fillRect/>
          </a:stretch>
        </p:blipFill>
        <p:spPr>
          <a:xfrm>
            <a:off x="7586125" y="3971775"/>
            <a:ext cx="711700" cy="711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06" name="Google Shape;206;p31"/>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14: </a:t>
            </a:r>
            <a:r>
              <a:rPr lang="en" dirty="0">
                <a:solidFill>
                  <a:schemeClr val="dk1"/>
                </a:solidFill>
              </a:rPr>
              <a:t>Supports For Students Who Need It</a:t>
            </a:r>
            <a:endParaRPr dirty="0">
              <a:solidFill>
                <a:schemeClr val="dk1"/>
              </a:solidFill>
            </a:endParaRPr>
          </a:p>
          <a:p>
            <a:pPr marL="457200" lvl="0" indent="-330200" algn="l" rtl="0">
              <a:spcBef>
                <a:spcPts val="1700"/>
              </a:spcBef>
              <a:spcAft>
                <a:spcPts val="0"/>
              </a:spcAft>
              <a:buSzPts val="1600"/>
              <a:buChar char="•"/>
            </a:pPr>
            <a:r>
              <a:rPr lang="en" sz="1600" dirty="0"/>
              <a:t>Ensure ELL students understand the assessment directions. Answer their questions, refraining from supplying answers to the assessment questions themselves. See additional support in the lesson.</a:t>
            </a:r>
            <a:endParaRPr sz="1600" dirty="0"/>
          </a:p>
          <a:p>
            <a:pPr marL="457200" lvl="0" indent="-330200" algn="l" rtl="0">
              <a:spcBef>
                <a:spcPts val="0"/>
              </a:spcBef>
              <a:spcAft>
                <a:spcPts val="0"/>
              </a:spcAft>
              <a:buSzPts val="1600"/>
              <a:buChar char="•"/>
            </a:pPr>
            <a:r>
              <a:rPr lang="en" sz="1600" dirty="0"/>
              <a:t>After the assessment, ask students to discuss what was easiest and what was most difficult on the assessment, and why. To facilitate this discussion, prepare a simple rubric of the elements of the assessment and allow students to rank the difficulty level of these elements on a Likert scale. </a:t>
            </a:r>
            <a:endParaRPr sz="1600" dirty="0"/>
          </a:p>
          <a:p>
            <a:pPr marL="914400" lvl="1" indent="-330200" algn="l" rtl="0">
              <a:spcBef>
                <a:spcPts val="0"/>
              </a:spcBef>
              <a:spcAft>
                <a:spcPts val="0"/>
              </a:spcAft>
              <a:buSzPts val="1600"/>
              <a:buChar char="•"/>
            </a:pPr>
            <a:r>
              <a:rPr lang="en" sz="1600" dirty="0">
                <a:solidFill>
                  <a:schemeClr val="dk1"/>
                </a:solidFill>
              </a:rPr>
              <a:t>Example: </a:t>
            </a:r>
            <a:r>
              <a:rPr lang="en" sz="1600" i="1" dirty="0">
                <a:solidFill>
                  <a:schemeClr val="dk1"/>
                </a:solidFill>
              </a:rPr>
              <a:t>The multiple choice questions were easy to answer. 1 2 3 4 5</a:t>
            </a:r>
            <a:endParaRPr sz="1600" dirty="0"/>
          </a:p>
          <a:p>
            <a:pPr marL="457200" lvl="0" indent="0" algn="l" rtl="0">
              <a:spcBef>
                <a:spcPts val="800"/>
              </a:spcBef>
              <a:spcAft>
                <a:spcPts val="0"/>
              </a:spcAft>
              <a:buNone/>
            </a:pP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2</a:t>
            </a:r>
            <a:r>
              <a:rPr lang="en" sz="3000" i="0" u="none" strike="noStrike" cap="none">
                <a:solidFill>
                  <a:schemeClr val="dk1"/>
                </a:solidFill>
              </a:rPr>
              <a:t> Overview</a:t>
            </a:r>
            <a:endParaRPr sz="3000" i="0" u="none" strike="noStrike" cap="none">
              <a:solidFill>
                <a:schemeClr val="dk1"/>
              </a:solidFill>
            </a:endParaRPr>
          </a:p>
        </p:txBody>
      </p:sp>
      <p:sp>
        <p:nvSpPr>
          <p:cNvPr id="213" name="Google Shape;213;p32"/>
          <p:cNvSpPr txBox="1">
            <a:spLocks noGrp="1"/>
          </p:cNvSpPr>
          <p:nvPr>
            <p:ph type="body" idx="1"/>
          </p:nvPr>
        </p:nvSpPr>
        <p:spPr>
          <a:xfrm>
            <a:off x="628650" y="1089076"/>
            <a:ext cx="7886700" cy="3543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15"/>
              <a:buFont typeface="Arial"/>
              <a:buNone/>
            </a:pPr>
            <a:r>
              <a:rPr lang="en" sz="1200" dirty="0"/>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23"/>
              </a:spcBef>
              <a:spcAft>
                <a:spcPts val="0"/>
              </a:spcAft>
              <a:buClr>
                <a:schemeClr val="dk1"/>
              </a:buClr>
              <a:buSzPts val="1615"/>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10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10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100000"/>
              </a:lnSpc>
              <a:spcBef>
                <a:spcPts val="340"/>
              </a:spcBef>
              <a:spcAft>
                <a:spcPts val="0"/>
              </a:spcAft>
              <a:buNone/>
            </a:pPr>
            <a:r>
              <a:rPr lang="en" sz="1200" dirty="0"/>
              <a:t>This module is designed so that students grapple with the following big </a:t>
            </a:r>
            <a:r>
              <a:rPr lang="en" sz="1200" dirty="0" smtClean="0"/>
              <a:t>ideas</a:t>
            </a:r>
            <a:r>
              <a:rPr lang="en-US" sz="1200" dirty="0" smtClean="0"/>
              <a:t>:</a:t>
            </a:r>
            <a:endParaRPr sz="1200" dirty="0"/>
          </a:p>
          <a:p>
            <a:pPr marL="342900" lvl="0" indent="-292100" algn="l" rtl="0">
              <a:lnSpc>
                <a:spcPct val="10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100000"/>
              </a:lnSpc>
              <a:spcBef>
                <a:spcPts val="340"/>
              </a:spcBef>
              <a:spcAft>
                <a:spcPts val="0"/>
              </a:spcAft>
              <a:buSzPts val="1200"/>
              <a:buChar char="•"/>
            </a:pPr>
            <a:r>
              <a:rPr lang="en" sz="1200" dirty="0"/>
              <a:t>Writers use scientific knowledge and research to inform and entertain.</a:t>
            </a:r>
            <a:br>
              <a:rPr lang="en" sz="1200" dirty="0"/>
            </a:br>
            <a:endParaRPr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2</a:t>
            </a:r>
            <a:r>
              <a:rPr lang="en" sz="3000" i="0" u="none" strike="noStrike" cap="none">
                <a:solidFill>
                  <a:schemeClr val="dk1"/>
                </a:solidFill>
              </a:rPr>
              <a:t> Unit 3 Overview</a:t>
            </a:r>
            <a:endParaRPr sz="3000" i="0" u="none" strike="noStrike" cap="none">
              <a:solidFill>
                <a:schemeClr val="dk1"/>
              </a:solidFill>
            </a:endParaRPr>
          </a:p>
        </p:txBody>
      </p:sp>
      <p:sp>
        <p:nvSpPr>
          <p:cNvPr id="220" name="Google Shape;220;p33"/>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dirty="0"/>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i="1" dirty="0"/>
              <a:t>Can You Survive the Wilderness? </a:t>
            </a:r>
            <a:r>
              <a:rPr lang="en" sz="1200" dirty="0"/>
              <a:t>by Matt </a:t>
            </a:r>
            <a:r>
              <a:rPr lang="en" sz="1200" dirty="0" err="1"/>
              <a:t>Doeden</a:t>
            </a:r>
            <a:r>
              <a:rPr lang="en" sz="1200" dirty="0"/>
              <a:t>, as a class. This text introduces them to the format of a choose-your-own-adventure. Students hone their writing skills through practicing with a class model based on the millipede. For the </a:t>
            </a:r>
            <a:r>
              <a:rPr lang="en" sz="1200" b="1" dirty="0"/>
              <a:t>mid-unit assessment</a:t>
            </a:r>
            <a:r>
              <a:rPr lang="en" sz="1200" dirty="0"/>
              <a:t>, students plan for and draft the introduction to their own narratives. Then, through mini lessons and peer critique, they continue to revise their writing. Finally, in the </a:t>
            </a:r>
            <a:r>
              <a:rPr lang="en" sz="1200" b="1" dirty="0"/>
              <a:t>end of unit assessment</a:t>
            </a:r>
            <a:r>
              <a:rPr lang="en" sz="1200" dirty="0"/>
              <a:t>, students write the second choice ending of their narrative on demand, and then combine this with their first choice ending to create their final performance task in a choose-your-own-adventure format.</a:t>
            </a:r>
            <a:endParaRPr sz="1200" dirty="0">
              <a:solidFill>
                <a:srgbClr val="444444"/>
              </a:solidFill>
            </a:endParaRPr>
          </a:p>
          <a:p>
            <a:pPr marL="0" lvl="0" indent="0" algn="l" rtl="0">
              <a:lnSpc>
                <a:spcPct val="100000"/>
              </a:lnSpc>
              <a:spcBef>
                <a:spcPts val="0"/>
              </a:spcBef>
              <a:spcAft>
                <a:spcPts val="0"/>
              </a:spcAft>
              <a:buClr>
                <a:schemeClr val="dk1"/>
              </a:buClr>
              <a:buSzPts val="1100"/>
              <a:buFont typeface="Arial"/>
              <a:buNone/>
            </a:pPr>
            <a:endParaRPr sz="1200" dirty="0">
              <a:solidFill>
                <a:srgbClr val="444444"/>
              </a:solidFill>
            </a:endParaRPr>
          </a:p>
          <a:p>
            <a:pPr marL="0" lvl="0" indent="0" algn="l" rtl="0">
              <a:lnSpc>
                <a:spcPct val="10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10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10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100000"/>
              </a:lnSpc>
              <a:spcBef>
                <a:spcPts val="340"/>
              </a:spcBef>
              <a:spcAft>
                <a:spcPts val="0"/>
              </a:spcAft>
              <a:buClr>
                <a:srgbClr val="000000"/>
              </a:buClr>
              <a:buSzPts val="1100"/>
              <a:buFont typeface="Arial"/>
              <a:buNone/>
            </a:pPr>
            <a:r>
              <a:rPr lang="en" sz="1200" dirty="0"/>
              <a:t>This unit is designed so that students grapple with the following big </a:t>
            </a:r>
            <a:r>
              <a:rPr lang="en" sz="1200" dirty="0" smtClean="0"/>
              <a:t>ideas</a:t>
            </a:r>
            <a:r>
              <a:rPr lang="en-US" sz="1200" dirty="0" smtClean="0"/>
              <a:t>:</a:t>
            </a:r>
            <a:endParaRPr sz="1200" dirty="0"/>
          </a:p>
          <a:p>
            <a:pPr marL="342900" lvl="0" indent="-292100" algn="l" rtl="0">
              <a:lnSpc>
                <a:spcPct val="10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100000"/>
              </a:lnSpc>
              <a:spcBef>
                <a:spcPts val="340"/>
              </a:spcBef>
              <a:spcAft>
                <a:spcPts val="0"/>
              </a:spcAft>
              <a:buSzPts val="1200"/>
              <a:buChar char="•"/>
            </a:pPr>
            <a:r>
              <a:rPr lang="en" sz="1200" dirty="0"/>
              <a:t>Writers use scientific knowledge and research to inform and entertain.</a:t>
            </a:r>
            <a:endParaRPr sz="1200" dirty="0"/>
          </a:p>
          <a:p>
            <a:pPr marL="0" marR="0" lvl="0" indent="0" algn="l" rtl="0">
              <a:lnSpc>
                <a:spcPct val="100000"/>
              </a:lnSpc>
              <a:spcBef>
                <a:spcPts val="448"/>
              </a:spcBef>
              <a:spcAft>
                <a:spcPts val="0"/>
              </a:spcAft>
              <a:buNone/>
            </a:pPr>
            <a:r>
              <a:rPr lang="en" sz="2240" i="0" u="none" strike="noStrike" cap="none" dirty="0">
                <a:solidFill>
                  <a:schemeClr val="dk1"/>
                </a:solidFill>
              </a:rPr>
              <a:t>	</a:t>
            </a:r>
            <a:endParaRPr dirty="0"/>
          </a:p>
          <a:p>
            <a:pPr marL="0" marR="0" lvl="0" indent="0" algn="l" rtl="0">
              <a:lnSpc>
                <a:spcPct val="100000"/>
              </a:lnSpc>
              <a:spcBef>
                <a:spcPts val="448"/>
              </a:spcBef>
              <a:spcAft>
                <a:spcPts val="0"/>
              </a:spcAft>
              <a:buClr>
                <a:schemeClr val="dk1"/>
              </a:buClr>
              <a:buSzPts val="2240"/>
              <a:buFont typeface="Arial"/>
              <a:buNone/>
            </a:pPr>
            <a:endParaRPr sz="2240" i="0" u="none" strike="noStrike" cap="none" dirty="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4"/>
        <p:cNvGrpSpPr/>
        <p:nvPr/>
      </p:nvGrpSpPr>
      <p:grpSpPr>
        <a:xfrm>
          <a:off x="0" y="0"/>
          <a:ext cx="0" cy="0"/>
          <a:chOff x="0" y="0"/>
          <a:chExt cx="0" cy="0"/>
        </a:xfrm>
      </p:grpSpPr>
      <p:pic>
        <p:nvPicPr>
          <p:cNvPr id="225" name="Google Shape;225;p3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6" name="Google Shape;226;p3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27" name="Google Shape;227;p34"/>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28" name="Google Shape;228;p3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9" name="Google Shape;229;p3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Hello, Students!</a:t>
            </a:r>
            <a:endParaRPr/>
          </a:p>
        </p:txBody>
      </p:sp>
      <p:sp>
        <p:nvSpPr>
          <p:cNvPr id="235" name="Google Shape;235;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000" dirty="0"/>
              <a:t>What are we learning and doing today?</a:t>
            </a:r>
            <a:endParaRPr sz="2000" dirty="0"/>
          </a:p>
          <a:p>
            <a:pPr marL="457200" lvl="0" indent="-355600" algn="l" rtl="0">
              <a:lnSpc>
                <a:spcPct val="150000"/>
              </a:lnSpc>
              <a:spcBef>
                <a:spcPts val="800"/>
              </a:spcBef>
              <a:spcAft>
                <a:spcPts val="0"/>
              </a:spcAft>
              <a:buSzPts val="2000"/>
              <a:buChar char="•"/>
            </a:pPr>
            <a:r>
              <a:rPr lang="en" sz="2000" dirty="0"/>
              <a:t>Reviewing Learning Targets</a:t>
            </a:r>
            <a:endParaRPr sz="2000" dirty="0"/>
          </a:p>
          <a:p>
            <a:pPr marL="457200" lvl="0" indent="-355600" algn="l" rtl="0">
              <a:lnSpc>
                <a:spcPct val="150000"/>
              </a:lnSpc>
              <a:spcBef>
                <a:spcPts val="0"/>
              </a:spcBef>
              <a:spcAft>
                <a:spcPts val="0"/>
              </a:spcAft>
              <a:buSzPts val="2000"/>
              <a:buChar char="•"/>
            </a:pPr>
            <a:r>
              <a:rPr lang="en" sz="2000" dirty="0"/>
              <a:t>Completing </a:t>
            </a:r>
            <a:r>
              <a:rPr lang="en" sz="2000" b="1" dirty="0"/>
              <a:t>End-of-Unit 3 Assessment </a:t>
            </a:r>
            <a:r>
              <a:rPr lang="en" sz="2000" dirty="0"/>
              <a:t>Parts I and II</a:t>
            </a:r>
            <a:endParaRPr sz="2000" dirty="0"/>
          </a:p>
          <a:p>
            <a:pPr marL="457200" lvl="0" indent="-355600" algn="l" rtl="0">
              <a:lnSpc>
                <a:spcPct val="150000"/>
              </a:lnSpc>
              <a:spcBef>
                <a:spcPts val="0"/>
              </a:spcBef>
              <a:spcAft>
                <a:spcPts val="0"/>
              </a:spcAft>
              <a:buSzPts val="2000"/>
              <a:buChar char="•"/>
            </a:pPr>
            <a:r>
              <a:rPr lang="en" sz="2000" dirty="0"/>
              <a:t>Reviewing Progress </a:t>
            </a:r>
            <a:endParaRPr sz="2000" dirty="0"/>
          </a:p>
          <a:p>
            <a:pPr marL="0" lvl="0" indent="0" algn="l" rtl="0">
              <a:lnSpc>
                <a:spcPct val="100000"/>
              </a:lnSpc>
              <a:spcBef>
                <a:spcPts val="800"/>
              </a:spcBef>
              <a:spcAft>
                <a:spcPts val="0"/>
              </a:spcAft>
              <a:buNone/>
            </a:pPr>
            <a:endParaRPr sz="20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0635341-EDFC-4A86-B41B-3AC27D751771}"/>
</file>

<file path=customXml/itemProps2.xml><?xml version="1.0" encoding="utf-8"?>
<ds:datastoreItem xmlns:ds="http://schemas.openxmlformats.org/officeDocument/2006/customXml" ds:itemID="{47C38925-231C-4CE8-BEB5-14C01E998A13}"/>
</file>

<file path=customXml/itemProps3.xml><?xml version="1.0" encoding="utf-8"?>
<ds:datastoreItem xmlns:ds="http://schemas.openxmlformats.org/officeDocument/2006/customXml" ds:itemID="{AD126DD1-9BB8-48ED-A9DA-ED34018CE275}"/>
</file>

<file path=docProps/app.xml><?xml version="1.0" encoding="utf-8"?>
<Properties xmlns="http://schemas.openxmlformats.org/officeDocument/2006/extended-properties" xmlns:vt="http://schemas.openxmlformats.org/officeDocument/2006/docPropsVTypes">
  <TotalTime>13</TotalTime>
  <Words>3236</Words>
  <Application>Microsoft Macintosh PowerPoint</Application>
  <PresentationFormat>On-screen Show (16:9)</PresentationFormat>
  <Paragraphs>256</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Office Theme</vt:lpstr>
      <vt:lpstr>Grade 4: Module 2: Unit 3: Lesson 14 Teacher slide, before teaching.</vt:lpstr>
      <vt:lpstr>Grade 4: Module 2: Unit 3: Lesson 14 Teacher slide, before teaching.</vt:lpstr>
      <vt:lpstr>Grade 4: Module 2: Unit 3: Lesson 14 Teacher slide, before teaching.</vt:lpstr>
      <vt:lpstr>Grade 4: Module 2: Unit 3: Lesson 14 Teacher slide, before teaching.</vt:lpstr>
      <vt:lpstr>Grade 4: Module 2: Unit 3: Lesson 14 Teacher slide, before teaching.</vt:lpstr>
      <vt:lpstr>Grade 4 Module 2 Overview</vt:lpstr>
      <vt:lpstr>Grade 4 Module 2 Unit 3 Overview</vt:lpstr>
      <vt:lpstr>Grade 4: Module 2:  Unit 3: Lesson 14</vt:lpstr>
      <vt:lpstr>Hello, Students!</vt:lpstr>
      <vt:lpstr>Learning Targets</vt:lpstr>
      <vt:lpstr>End of Unit 3 Assessment: Part I and II</vt:lpstr>
      <vt:lpstr>PowerPoint Presentation</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14 Teacher slide, before teaching.</dc:title>
  <cp:lastModifiedBy>Alexander Specht</cp:lastModifiedBy>
  <cp:revision>5</cp:revision>
  <dcterms:modified xsi:type="dcterms:W3CDTF">2018-09-30T22:28:57Z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