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2.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9.xml" ContentType="application/vnd.openxmlformats-officedocument.presentationml.slide+xml"/>
  <Override PartName="/ppt/slides/slide7.xml" ContentType="application/vnd.openxmlformats-officedocument.presentationml.slide+xml"/>
  <Override PartName="/ppt/slides/slide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8.xml" ContentType="application/vnd.openxmlformats-officedocument.presentationml.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6.xml" ContentType="application/vnd.openxmlformats-officedocument.presentationml.notesSlide+xml"/>
  <Override PartName="/ppt/notesSlides/notesSlide15.xml" ContentType="application/vnd.openxmlformats-officedocument.presentationml.notesSlide+xml"/>
  <Override PartName="/ppt/notesSlides/notesSlide10.xml" ContentType="application/vnd.openxmlformats-officedocument.presentationml.notesSlide+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notesSlides/notesSlide9.xml" ContentType="application/vnd.openxmlformats-officedocument.presentationml.notesSlide+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notesSlides/notesSlide1.xml" ContentType="application/vnd.openxmlformats-officedocument.presentationml.notesSlide+xml"/>
  <Override PartName="/ppt/slideLayouts/slideLayout26.xml" ContentType="application/vnd.openxmlformats-officedocument.presentationml.slideLayout+xml"/>
  <Override PartName="/ppt/slideLayouts/slideLayout25.xml" ContentType="application/vnd.openxmlformats-officedocument.presentationml.slideLayout+xml"/>
  <Override PartName="/ppt/slideLayouts/slideLayout24.xml" ContentType="application/vnd.openxmlformats-officedocument.presentationml.slideLayout+xml"/>
  <Override PartName="/ppt/slideLayouts/slideLayout23.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3.xml" ContentType="application/vnd.openxmlformats-officedocument.presentationml.slideLayout+xml"/>
  <Override PartName="/ppt/slideLayouts/slideLayout32.xml" ContentType="application/vnd.openxmlformats-officedocument.presentationml.slideLayout+xml"/>
  <Override PartName="/ppt/slideLayouts/slideLayout31.xml" ContentType="application/vnd.openxmlformats-officedocument.presentationml.slideLayout+xml"/>
  <Override PartName="/ppt/slideLayouts/slideLayout30.xml" ContentType="application/vnd.openxmlformats-officedocument.presentationml.slideLayout+xml"/>
  <Override PartName="/ppt/notesMasters/notesMaster1.xml" ContentType="application/vnd.openxmlformats-officedocument.presentationml.notesMaster+xml"/>
  <Override PartName="/ppt/theme/theme4.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1" r:id="rId1"/>
    <p:sldMasterId id="2147483682" r:id="rId2"/>
    <p:sldMasterId id="2147483683" r:id="rId3"/>
  </p:sldMasterIdLst>
  <p:notesMasterIdLst>
    <p:notesMasterId r:id="rId20"/>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AB2C30DF-FF56-4B30-A4A7-232472755BB1}">
  <a:tblStyle styleId="{AB2C30DF-FF56-4B30-A4A7-232472755BB1}"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5931" autoAdjust="0"/>
  </p:normalViewPr>
  <p:slideViewPr>
    <p:cSldViewPr snapToGrid="0">
      <p:cViewPr varScale="1">
        <p:scale>
          <a:sx n="97" d="100"/>
          <a:sy n="97" d="100"/>
        </p:scale>
        <p:origin x="-1432" y="-104"/>
      </p:cViewPr>
      <p:guideLst>
        <p:guide orient="horz" pos="1620"/>
        <p:guide pos="2880"/>
      </p:guideLst>
    </p:cSldViewPr>
  </p:slideViewPr>
  <p:notesTextViewPr>
    <p:cViewPr>
      <p:scale>
        <a:sx n="1" d="1"/>
        <a:sy n="1" d="1"/>
      </p:scale>
      <p:origin x="0" y="1216"/>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8" Type="http://schemas.openxmlformats.org/officeDocument/2006/relationships/slide" Target="slides/slide5.xml"/><Relationship Id="rId26" Type="http://schemas.openxmlformats.org/officeDocument/2006/relationships/customXml" Target="../customXml/item1.xml"/><Relationship Id="rId21" Type="http://schemas.openxmlformats.org/officeDocument/2006/relationships/printerSettings" Target="printerSettings/printerSettings1.bin"/><Relationship Id="rId3" Type="http://schemas.openxmlformats.org/officeDocument/2006/relationships/slideMaster" Target="slideMasters/slideMaster3.xml"/><Relationship Id="rId25" Type="http://schemas.openxmlformats.org/officeDocument/2006/relationships/tableStyles" Target="tableStyles.xml"/><Relationship Id="rId12" Type="http://schemas.openxmlformats.org/officeDocument/2006/relationships/slide" Target="slides/slide9.xml"/><Relationship Id="rId17" Type="http://schemas.openxmlformats.org/officeDocument/2006/relationships/slide" Target="slides/slide14.xml"/><Relationship Id="rId7" Type="http://schemas.openxmlformats.org/officeDocument/2006/relationships/slide" Target="slides/slide4.xml"/><Relationship Id="rId20" Type="http://schemas.openxmlformats.org/officeDocument/2006/relationships/notesMaster" Target="notesMasters/notesMaster1.xml"/><Relationship Id="rId16" Type="http://schemas.openxmlformats.org/officeDocument/2006/relationships/slide" Target="slides/slide13.xml"/><Relationship Id="rId2" Type="http://schemas.openxmlformats.org/officeDocument/2006/relationships/slideMaster" Target="slideMasters/slideMaster2.xml"/><Relationship Id="rId24" Type="http://schemas.openxmlformats.org/officeDocument/2006/relationships/theme" Target="theme/theme1.xml"/><Relationship Id="rId11"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3.xml"/><Relationship Id="rId23" Type="http://schemas.openxmlformats.org/officeDocument/2006/relationships/viewProps" Target="viewProps.xml"/><Relationship Id="rId15" Type="http://schemas.openxmlformats.org/officeDocument/2006/relationships/slide" Target="slides/slide12.xml"/><Relationship Id="rId5" Type="http://schemas.openxmlformats.org/officeDocument/2006/relationships/slide" Target="slides/slide2.xml"/><Relationship Id="rId28" Type="http://schemas.openxmlformats.org/officeDocument/2006/relationships/customXml" Target="../customXml/item3.xml"/><Relationship Id="rId10" Type="http://schemas.openxmlformats.org/officeDocument/2006/relationships/slide" Target="slides/slide7.xml"/><Relationship Id="rId19" Type="http://schemas.openxmlformats.org/officeDocument/2006/relationships/slide" Target="slides/slide16.xml"/><Relationship Id="rId9" Type="http://schemas.openxmlformats.org/officeDocument/2006/relationships/slide" Target="slides/slide6.xml"/><Relationship Id="rId22" Type="http://schemas.openxmlformats.org/officeDocument/2006/relationships/presProps" Target="presProps.xml"/><Relationship Id="rId14" Type="http://schemas.openxmlformats.org/officeDocument/2006/relationships/slide" Target="slides/slide11.xml"/><Relationship Id="rId4" Type="http://schemas.openxmlformats.org/officeDocument/2006/relationships/slide" Target="slides/slide1.xml"/><Relationship Id="rId27" Type="http://schemas.openxmlformats.org/officeDocument/2006/relationships/customXml" Target="../customXml/item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338214658"/>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454f97e97c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latin typeface="Calibri"/>
                <a:ea typeface="Calibri"/>
                <a:cs typeface="Calibri"/>
                <a:sym typeface="Calibri"/>
              </a:rPr>
              <a:t>Agenda</a:t>
            </a: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50-60  minutes</a:t>
            </a:r>
            <a:endParaRPr sz="1200" dirty="0">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Opening</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Engaging the Writer: Planning the Narrative (5-7 minutes)</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Reviewing Learning Targets (3 minutes) </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Work Time</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Becoming Visible Again: Mapping the Model Narrative (37 minutes)</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Becoming Visible Again: Mapping My Narrative (10 minutes)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Closing and Assessment</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Previewing Homework (2 minutes)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Homework</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Finish mapping out your narrative on the </a:t>
            </a:r>
            <a:r>
              <a:rPr lang="en" sz="1200" b="1" dirty="0">
                <a:latin typeface="Calibri"/>
                <a:ea typeface="Calibri"/>
                <a:cs typeface="Calibri"/>
                <a:sym typeface="Calibri"/>
              </a:rPr>
              <a:t>Narrative Writing: Becoming Visible Again after Internment story map</a:t>
            </a:r>
            <a:r>
              <a:rPr lang="en" sz="1200" dirty="0">
                <a:latin typeface="Calibri"/>
                <a:ea typeface="Calibri"/>
                <a:cs typeface="Calibri"/>
                <a:sym typeface="Calibri"/>
              </a:rPr>
              <a:t>. Be prepared to share your story map and explain why you included these details during a peer critique in the next lesson.</a:t>
            </a:r>
            <a:br>
              <a:rPr lang="en" sz="1200" dirty="0">
                <a:latin typeface="Calibri"/>
                <a:ea typeface="Calibri"/>
                <a:cs typeface="Calibri"/>
                <a:sym typeface="Calibri"/>
              </a:rPr>
            </a:br>
            <a:endParaRPr sz="1200" dirty="0">
              <a:latin typeface="Calibri"/>
              <a:ea typeface="Calibri"/>
              <a:cs typeface="Calibri"/>
              <a:sym typeface="Calibri"/>
            </a:endParaRPr>
          </a:p>
        </p:txBody>
      </p:sp>
      <p:sp>
        <p:nvSpPr>
          <p:cNvPr id="208" name="Google Shape;208;g454f97e97c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218119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g454f97e97c_0_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3-5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Class/Partners (proximity)</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A.  Becoming Visible Again: Mapping the Model Narrative </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3 of 6.</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a:t>
            </a:r>
            <a:r>
              <a:rPr lang="en" sz="1200" b="1" dirty="0">
                <a:solidFill>
                  <a:schemeClr val="dk1"/>
                </a:solidFill>
                <a:latin typeface="Calibri"/>
                <a:ea typeface="Calibri"/>
                <a:cs typeface="Calibri"/>
                <a:sym typeface="Calibri"/>
              </a:rPr>
              <a:t> Narrative Writing: Becoming Visible Again after Internment rubric</a:t>
            </a:r>
            <a:r>
              <a:rPr lang="en" sz="1200" dirty="0">
                <a:solidFill>
                  <a:schemeClr val="dk1"/>
                </a:solidFill>
                <a:latin typeface="Calibri"/>
                <a:ea typeface="Calibri"/>
                <a:cs typeface="Calibri"/>
                <a:sym typeface="Calibri"/>
              </a:rPr>
              <a:t> again.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them that they have already studied narrative writing this year (with their </a:t>
            </a:r>
            <a:r>
              <a:rPr lang="en" sz="1200" i="1" dirty="0">
                <a:solidFill>
                  <a:schemeClr val="dk1"/>
                </a:solidFill>
                <a:latin typeface="Calibri"/>
                <a:ea typeface="Calibri"/>
                <a:cs typeface="Calibri"/>
                <a:sym typeface="Calibri"/>
              </a:rPr>
              <a:t>Inside Out &amp; Back Again </a:t>
            </a:r>
            <a:r>
              <a:rPr lang="en" sz="1200" dirty="0">
                <a:solidFill>
                  <a:schemeClr val="dk1"/>
                </a:solidFill>
                <a:latin typeface="Calibri"/>
                <a:ea typeface="Calibri"/>
                <a:cs typeface="Calibri"/>
                <a:sym typeface="Calibri"/>
              </a:rPr>
              <a:t>poems in Module 1 and </a:t>
            </a:r>
            <a:r>
              <a:rPr lang="en" sz="1200" i="1" dirty="0">
                <a:solidFill>
                  <a:schemeClr val="dk1"/>
                </a:solidFill>
                <a:latin typeface="Calibri"/>
                <a:ea typeface="Calibri"/>
                <a:cs typeface="Calibri"/>
                <a:sym typeface="Calibri"/>
              </a:rPr>
              <a:t>To Kill a Mockingbird</a:t>
            </a:r>
            <a:r>
              <a:rPr lang="en" sz="1200" dirty="0">
                <a:solidFill>
                  <a:schemeClr val="dk1"/>
                </a:solidFill>
                <a:latin typeface="Calibri"/>
                <a:ea typeface="Calibri"/>
                <a:cs typeface="Calibri"/>
                <a:sym typeface="Calibri"/>
              </a:rPr>
              <a:t> analysis and Readers Theater in Module 2A). In this narrative, they will include similar parts, although it is not written as poetry.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a few moments, cold call students to share the parts of a strong narrative. (If students struggle to remember the parts of a narrative, ask them to look back at the rubric.)</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this narrative </a:t>
            </a:r>
            <a:r>
              <a:rPr lang="en" sz="1200" b="0" dirty="0">
                <a:solidFill>
                  <a:schemeClr val="dk1"/>
                </a:solidFill>
                <a:latin typeface="Calibri"/>
                <a:ea typeface="Calibri"/>
                <a:cs typeface="Calibri"/>
                <a:sym typeface="Calibri"/>
              </a:rPr>
              <a:t>follows a plot structure they worked with during Module 2A and their study of </a:t>
            </a:r>
            <a:r>
              <a:rPr lang="en" sz="1200" b="0" i="1" dirty="0">
                <a:solidFill>
                  <a:schemeClr val="dk1"/>
                </a:solidFill>
                <a:latin typeface="Calibri"/>
                <a:ea typeface="Calibri"/>
                <a:cs typeface="Calibri"/>
                <a:sym typeface="Calibri"/>
              </a:rPr>
              <a:t>To Kill a Mockingbird</a:t>
            </a:r>
            <a:r>
              <a:rPr lang="en" sz="1200" b="0" dirty="0">
                <a:solidFill>
                  <a:schemeClr val="dk1"/>
                </a:solidFill>
                <a:latin typeface="Calibri"/>
                <a:ea typeface="Calibri"/>
                <a:cs typeface="Calibri"/>
                <a:sym typeface="Calibri"/>
              </a:rPr>
              <a:t> (if they completed that module). </a:t>
            </a:r>
            <a:br>
              <a:rPr lang="en" sz="1200" b="0" dirty="0">
                <a:solidFill>
                  <a:schemeClr val="dk1"/>
                </a:solidFill>
                <a:latin typeface="Calibri"/>
                <a:ea typeface="Calibri"/>
                <a:cs typeface="Calibri"/>
                <a:sym typeface="Calibri"/>
              </a:rPr>
            </a:br>
            <a:r>
              <a:rPr lang="en" sz="1200" b="0" dirty="0">
                <a:solidFill>
                  <a:schemeClr val="dk1"/>
                </a:solidFill>
                <a:latin typeface="Calibri"/>
                <a:ea typeface="Calibri"/>
                <a:cs typeface="Calibri"/>
                <a:sym typeface="Calibri"/>
              </a:rPr>
              <a:t>	</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0" dirty="0">
                <a:solidFill>
                  <a:schemeClr val="dk1"/>
                </a:solidFill>
                <a:latin typeface="Calibri"/>
                <a:ea typeface="Calibri"/>
                <a:cs typeface="Calibri"/>
                <a:sym typeface="Calibri"/>
              </a:rPr>
              <a:t>Student Look-fors/Listen-fors:</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Listen for students to indicate the parts of a strong narrative including an exposition (opening) and closing.</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73" name="Google Shape;273;g454f97e97c_0_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173142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1" name="Google Shape;281;g454f97e97c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3-5 minutes</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A.  Becoming Visible Again: Mapping the Model Narrative</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4 of 6.</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Narrative Writing: Becoming Visible Again after Internment story map</a:t>
            </a:r>
            <a:r>
              <a:rPr lang="en" sz="1200" dirty="0">
                <a:solidFill>
                  <a:schemeClr val="dk1"/>
                </a:solidFill>
                <a:latin typeface="Calibri"/>
                <a:ea typeface="Calibri"/>
                <a:cs typeface="Calibri"/>
                <a:sym typeface="Calibri"/>
              </a:rPr>
              <a:t> to each student and display a copy.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the major parts of the plot structure that students did not mention during the review a moment ago</a:t>
            </a:r>
            <a:r>
              <a:rPr lang="en" sz="1200" i="0" dirty="0">
                <a:solidFill>
                  <a:schemeClr val="dk1"/>
                </a:solidFill>
                <a:latin typeface="Calibri"/>
                <a:ea typeface="Calibri"/>
                <a:cs typeface="Calibri"/>
                <a:sym typeface="Calibri"/>
              </a:rPr>
              <a:t>: the rising action, which includes several complications; the climax, which is the moment of highest action and excitement in the narrative; and the reflection, which helps lead to the conclusion. </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their narratives will all end with the same sentence:</a:t>
            </a:r>
            <a:r>
              <a:rPr lang="en" sz="1200" i="1" dirty="0">
                <a:solidFill>
                  <a:schemeClr val="dk1"/>
                </a:solidFill>
                <a:latin typeface="Calibri"/>
                <a:ea typeface="Calibri"/>
                <a:cs typeface="Calibri"/>
                <a:sym typeface="Calibri"/>
              </a:rPr>
              <a:t> </a:t>
            </a:r>
            <a:r>
              <a:rPr lang="en" sz="1200" i="0" dirty="0">
                <a:solidFill>
                  <a:schemeClr val="dk1"/>
                </a:solidFill>
                <a:latin typeface="Calibri"/>
                <a:ea typeface="Calibri"/>
                <a:cs typeface="Calibri"/>
                <a:sym typeface="Calibri"/>
              </a:rPr>
              <a:t>“I was/am visible </a:t>
            </a:r>
            <a:r>
              <a:rPr lang="en" sz="1200" i="0" dirty="0" smtClean="0">
                <a:solidFill>
                  <a:schemeClr val="dk1"/>
                </a:solidFill>
                <a:latin typeface="Calibri"/>
                <a:ea typeface="Calibri"/>
                <a:cs typeface="Calibri"/>
                <a:sym typeface="Calibri"/>
              </a:rPr>
              <a:t>again</a:t>
            </a:r>
            <a:r>
              <a:rPr lang="en-US" sz="1200" i="0" dirty="0" smtClean="0">
                <a:solidFill>
                  <a:schemeClr val="dk1"/>
                </a:solidFill>
                <a:latin typeface="Calibri"/>
                <a:ea typeface="Calibri"/>
                <a:cs typeface="Calibri"/>
                <a:sym typeface="Calibri"/>
              </a:rPr>
              <a:t>.</a:t>
            </a:r>
            <a:r>
              <a:rPr lang="en" sz="1200" i="0" dirty="0" smtClean="0">
                <a:solidFill>
                  <a:schemeClr val="dk1"/>
                </a:solidFill>
                <a:latin typeface="Calibri"/>
                <a:ea typeface="Calibri"/>
                <a:cs typeface="Calibri"/>
                <a:sym typeface="Calibri"/>
              </a:rPr>
              <a:t>”</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Write these details in the Exposition box of the displayed story map and have students do the same on their own maps.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that this part of the narrative has to do with the thematic concept of invisibility.</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a:t>
            </a:r>
            <a:r>
              <a:rPr lang="en" sz="1200" b="0" dirty="0">
                <a:solidFill>
                  <a:schemeClr val="dk1"/>
                </a:solidFill>
                <a:latin typeface="Calibri"/>
                <a:ea typeface="Calibri"/>
                <a:cs typeface="Calibri"/>
                <a:sym typeface="Calibri"/>
              </a:rPr>
              <a:t>to say that the first three paragraphs of the model narrative make up the exposition, since they give the historical context of the narrative (“I have lived behind the barbed-wire fence of an internment camp for the last two years. My brother, Toku, and I were forced to relocate after the Japanese bombed Pearl Harbor in 1941”), introduce the narrator (“We were both born and raised in California. I don’t even speak Japanese, but the government was convinced that I was a threat because of my jet-black hair, my Japanese ancestors, my hard-to-pronounce name”), and tell readers the narrator’s perspective on internment (“My identity is a number. My name has been erased. I am invisible”).</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Filling in the story map for the model narrative may be time-consuming for some students; consider providing these students with an annotated copy of the model that has key sections highlighted and numbered. Students would write a number into each box of the story map, rather than rereading the entire model and copying down details into the boxes. </a:t>
            </a:r>
            <a:r>
              <a:rPr lang="en" sz="1200" i="0" dirty="0">
                <a:solidFill>
                  <a:schemeClr val="dk1"/>
                </a:solidFill>
                <a:latin typeface="Calibri"/>
                <a:ea typeface="Calibri"/>
                <a:cs typeface="Calibri"/>
                <a:sym typeface="Calibri"/>
              </a:rPr>
              <a:t>(For example, you might highlight “I turn a corner and there it is—my art, splashed carelessly across the wall. I was a different person when I made this. I existed. People could see me. Now I am a shadow” and number it “2.” If a student thought this was the first complication of the rising action, he or she would write “2” in the first “Complication” box.)</a:t>
            </a:r>
            <a:endParaRPr sz="1200" i="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82" name="Google Shape;282;g454f97e97c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880383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g456a6ca26b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10</a:t>
            </a:r>
            <a:r>
              <a:rPr lang="en-US" sz="1200" b="1" dirty="0" smtClean="0">
                <a:solidFill>
                  <a:schemeClr val="dk1"/>
                </a:solidFill>
                <a:latin typeface="Calibri"/>
                <a:ea typeface="Calibri"/>
                <a:cs typeface="Calibri"/>
                <a:sym typeface="Calibri"/>
              </a:rPr>
              <a:t>-12</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Grouping: Individual/Partners (Proximity)</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TimeA.  Becoming Visible Again: Mapping the Model Narrative</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Refer to the </a:t>
            </a:r>
            <a:r>
              <a:rPr lang="en" sz="1200" b="1" dirty="0">
                <a:solidFill>
                  <a:schemeClr val="dk1"/>
                </a:solidFill>
                <a:latin typeface="Calibri"/>
                <a:ea typeface="Calibri"/>
                <a:cs typeface="Calibri"/>
                <a:sym typeface="Calibri"/>
              </a:rPr>
              <a:t>Narrative Writing: Becoming Visible Again after Internment story map model </a:t>
            </a:r>
            <a:r>
              <a:rPr lang="en" sz="1200" dirty="0">
                <a:solidFill>
                  <a:schemeClr val="dk1"/>
                </a:solidFill>
                <a:latin typeface="Calibri"/>
                <a:ea typeface="Calibri"/>
                <a:cs typeface="Calibri"/>
                <a:sym typeface="Calibri"/>
              </a:rPr>
              <a:t>as a reference.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5 of 6.</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as they work to ensure that they understand which parts of the narrative fill each role in the plot.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several minutes, ask students to turn and talk with each other about their story maps.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as they share, perhaps tuning into discussions where students disagreed with each other so that you can lift up those disagreements for the whole class to grapple with.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Make note of common disagreements or misconceptions.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Draw students’ attention back together and address any common disagreements or misconceptions as a class.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indicate answers similar to those in the </a:t>
            </a:r>
            <a:r>
              <a:rPr lang="en" sz="1200" b="1" dirty="0">
                <a:solidFill>
                  <a:schemeClr val="dk1"/>
                </a:solidFill>
                <a:latin typeface="Calibri"/>
                <a:ea typeface="Calibri"/>
                <a:cs typeface="Calibri"/>
                <a:sym typeface="Calibri"/>
              </a:rPr>
              <a:t>Narrative Writing: Becoming Visible Again after Internment story map model.</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Make note of students who seem to be struggling with this activity and plan to check in with them during the next block of independent work time.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89" name="Google Shape;289;g456a6ca26b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550240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5"/>
        <p:cNvGrpSpPr/>
        <p:nvPr/>
      </p:nvGrpSpPr>
      <p:grpSpPr>
        <a:xfrm>
          <a:off x="0" y="0"/>
          <a:ext cx="0" cy="0"/>
          <a:chOff x="0" y="0"/>
          <a:chExt cx="0" cy="0"/>
        </a:xfrm>
      </p:grpSpPr>
      <p:sp>
        <p:nvSpPr>
          <p:cNvPr id="296" name="Google Shape;296;g456a6ca26b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3-5 minutes</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Grouping: Whole Class/Partners (proximity)</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A.  Becoming Visible Again: Mapping the Model Narrative</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6 of 6.</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Briefly display the </a:t>
            </a:r>
            <a:r>
              <a:rPr lang="en" sz="1200" b="1" dirty="0">
                <a:solidFill>
                  <a:schemeClr val="dk1"/>
                </a:solidFill>
                <a:latin typeface="Calibri"/>
                <a:ea typeface="Calibri"/>
                <a:cs typeface="Calibri"/>
                <a:sym typeface="Calibri"/>
              </a:rPr>
              <a:t>Narrative Writing: Becoming Visible Again after Internment rubric</a:t>
            </a:r>
            <a:r>
              <a:rPr lang="en" sz="1200" dirty="0">
                <a:solidFill>
                  <a:schemeClr val="dk1"/>
                </a:solidFill>
                <a:latin typeface="Calibri"/>
                <a:ea typeface="Calibri"/>
                <a:cs typeface="Calibri"/>
                <a:sym typeface="Calibri"/>
              </a:rPr>
              <a:t> once again.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Draw students’ attention back to the Cohesion, Organization, and Style rows and ask a student to read the first 4 box aloud</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 </a:t>
            </a:r>
            <a:r>
              <a:rPr lang="en" sz="1200" b="1" i="0" dirty="0" smtClean="0">
                <a:solidFill>
                  <a:schemeClr val="dk1"/>
                </a:solidFill>
                <a:latin typeface="Calibri"/>
                <a:ea typeface="Calibri"/>
                <a:cs typeface="Calibri"/>
                <a:sym typeface="Calibri"/>
              </a:rPr>
              <a:t>“</a:t>
            </a:r>
            <a:r>
              <a:rPr lang="en" sz="1200" b="1" i="0" dirty="0">
                <a:solidFill>
                  <a:schemeClr val="dk1"/>
                </a:solidFill>
                <a:latin typeface="Calibri"/>
                <a:ea typeface="Calibri"/>
                <a:cs typeface="Calibri"/>
                <a:sym typeface="Calibri"/>
              </a:rPr>
              <a:t>The narrative pace flows smoothly, naturally, and logically from an exposition through several related events.” </a:t>
            </a:r>
            <a:endParaRPr sz="1200" b="1"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a moment, cold call a pair to share their thinking with the whole group.</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this process with the third row within Cohesion, Organization, and Style</a:t>
            </a:r>
            <a:r>
              <a:rPr lang="en" sz="1200" b="1" i="0" dirty="0">
                <a:solidFill>
                  <a:schemeClr val="dk1"/>
                </a:solidFill>
                <a:latin typeface="Calibri"/>
                <a:ea typeface="Calibri"/>
                <a:cs typeface="Calibri"/>
                <a:sym typeface="Calibri"/>
              </a:rPr>
              <a:t>: “The narrative’s compelling conclusion follows logically from and insightfully reflects on earlier events in the narrative.” </a:t>
            </a:r>
            <a:endParaRPr sz="1200" b="1"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you did earlier in the lesson, display a copy of the model narrative.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Annotate the model with students’ ideas using language from the rubric as they do the same on their own copies. </a:t>
            </a:r>
            <a:r>
              <a:rPr lang="en" sz="1200" i="0" dirty="0">
                <a:solidFill>
                  <a:schemeClr val="dk1"/>
                </a:solidFill>
                <a:latin typeface="Calibri"/>
                <a:ea typeface="Calibri"/>
                <a:cs typeface="Calibri"/>
                <a:sym typeface="Calibri"/>
              </a:rPr>
              <a:t>(For example, you might underline or circle the first three paragraphs of the model narrative and write, “Clear exposition.”) </a:t>
            </a:r>
            <a:br>
              <a:rPr lang="en" sz="1200" i="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them to say </a:t>
            </a:r>
            <a:r>
              <a:rPr lang="en" sz="1200" b="0" dirty="0">
                <a:solidFill>
                  <a:schemeClr val="dk1"/>
                </a:solidFill>
                <a:latin typeface="Calibri"/>
                <a:ea typeface="Calibri"/>
                <a:cs typeface="Calibri"/>
                <a:sym typeface="Calibri"/>
              </a:rPr>
              <a:t>that the model narrative should receive a score of 4 in this category, since it contains a clear exposition (beginning) and several related events.</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97" name="Google Shape;297;g456a6ca26b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576187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g454f97e97c_0_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10</a:t>
            </a:r>
            <a:r>
              <a:rPr lang="en-US" sz="1200" b="1" dirty="0" smtClean="0">
                <a:solidFill>
                  <a:schemeClr val="dk1"/>
                </a:solidFill>
                <a:latin typeface="Calibri"/>
                <a:ea typeface="Calibri"/>
                <a:cs typeface="Calibri"/>
                <a:sym typeface="Calibri"/>
              </a:rPr>
              <a:t>-12</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Individual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B. Becoming Visible Again: Mapping My Narrative</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do not have a lot of time to work on their story maps during this lesson. Their homework will be to finish their planning so they are ready for peer critique during Lesson 5.</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Put a “Help List” on the board so students can sign up when they have questions.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this part of the narrative will relate to the thematic concept of becoming visible again.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to take out their </a:t>
            </a:r>
            <a:r>
              <a:rPr lang="en" sz="1200" b="1" dirty="0">
                <a:solidFill>
                  <a:schemeClr val="dk1"/>
                </a:solidFill>
                <a:latin typeface="Calibri"/>
                <a:ea typeface="Calibri"/>
                <a:cs typeface="Calibri"/>
                <a:sym typeface="Calibri"/>
              </a:rPr>
              <a:t>Gathering Textual Evidence: Becoming Visible Again after Internment note-catcher </a:t>
            </a:r>
            <a:r>
              <a:rPr lang="en" sz="1200" dirty="0">
                <a:solidFill>
                  <a:schemeClr val="dk1"/>
                </a:solidFill>
                <a:latin typeface="Calibri"/>
                <a:ea typeface="Calibri"/>
                <a:cs typeface="Calibri"/>
                <a:sym typeface="Calibri"/>
              </a:rPr>
              <a:t>(from Lesson 3) as you distribute a second copy of the </a:t>
            </a:r>
            <a:r>
              <a:rPr lang="en" sz="1200" b="1" dirty="0">
                <a:solidFill>
                  <a:schemeClr val="dk1"/>
                </a:solidFill>
                <a:latin typeface="Calibri"/>
                <a:ea typeface="Calibri"/>
                <a:cs typeface="Calibri"/>
                <a:sym typeface="Calibri"/>
              </a:rPr>
              <a:t>Narrative Writing: Becoming Visible Again story map </a:t>
            </a:r>
            <a:r>
              <a:rPr lang="en" sz="1200" b="0" dirty="0">
                <a:solidFill>
                  <a:schemeClr val="dk1"/>
                </a:solidFill>
                <a:latin typeface="Calibri"/>
                <a:ea typeface="Calibri"/>
                <a:cs typeface="Calibri"/>
                <a:sym typeface="Calibri"/>
              </a:rPr>
              <a:t>to each of them. </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a:t>
            </a:r>
            <a:r>
              <a:rPr lang="en" sz="1200" i="1" dirty="0">
                <a:solidFill>
                  <a:schemeClr val="dk1"/>
                </a:solidFill>
                <a:latin typeface="Calibri"/>
                <a:ea typeface="Calibri"/>
                <a:cs typeface="Calibri"/>
                <a:sym typeface="Calibri"/>
              </a:rPr>
              <a:t>“You have the rest of today’s class, as well as tonight for homework, to plan their narrative by using what they have learned about Miné’s life to craft the plot on the story map. The story map should contain only the basic events in the story; it is like an outline for their story and does not need to include creative details or narrative techniques. You will build in those parts of their stories during Lesson 5.”</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while they work, addressing questions and ensuring that their work meets the criteria of the task.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just as in the model, a lot of the details in their narratives will come from their own imaginations. This is good, as long as the basic facts of the story are based on textual evidence and true events.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work to meet the criteria of the task.</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306" name="Google Shape;306;g454f97e97c_0_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389053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2"/>
        <p:cNvGrpSpPr/>
        <p:nvPr/>
      </p:nvGrpSpPr>
      <p:grpSpPr>
        <a:xfrm>
          <a:off x="0" y="0"/>
          <a:ext cx="0" cy="0"/>
          <a:chOff x="0" y="0"/>
          <a:chExt cx="0" cy="0"/>
        </a:xfrm>
      </p:grpSpPr>
      <p:sp>
        <p:nvSpPr>
          <p:cNvPr id="313" name="Google Shape;313;g454f97e97c_0_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Class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Preview Homework</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for homework, they should finish their story maps.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Emphasize that they will need a strong draft of their map (not their actual story) for Lesson 5, since they will participate in a peer critique to strengthen their narratives before they start to write.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314" name="Google Shape;314;g454f97e97c_0_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013461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9"/>
        <p:cNvGrpSpPr/>
        <p:nvPr/>
      </p:nvGrpSpPr>
      <p:grpSpPr>
        <a:xfrm>
          <a:off x="0" y="0"/>
          <a:ext cx="0" cy="0"/>
          <a:chOff x="0" y="0"/>
          <a:chExt cx="0" cy="0"/>
        </a:xfrm>
      </p:grpSpPr>
      <p:sp>
        <p:nvSpPr>
          <p:cNvPr id="320" name="Google Shape;320;g45a270f0e9_0_8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1" name="Google Shape;321;g45a270f0e9_0_8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ill </a:t>
            </a:r>
            <a:r>
              <a:rPr lang="en" sz="1200" b="1" dirty="0">
                <a:solidFill>
                  <a:schemeClr val="dk1"/>
                </a:solidFill>
                <a:latin typeface="Calibri"/>
                <a:ea typeface="Calibri"/>
                <a:cs typeface="Calibri"/>
                <a:sym typeface="Calibri"/>
              </a:rPr>
              <a:t>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322" name="Google Shape;322;g45a270f0e9_0_8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224059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454f97e97c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Narrative Writing: Becoming Visible Again after Internment model</a:t>
            </a:r>
            <a:r>
              <a:rPr lang="en" sz="1200" dirty="0">
                <a:solidFill>
                  <a:schemeClr val="dk1"/>
                </a:solidFill>
                <a:latin typeface="Calibri"/>
                <a:ea typeface="Calibri"/>
                <a:cs typeface="Calibri"/>
                <a:sym typeface="Calibri"/>
              </a:rPr>
              <a:t> (one per student and one to display)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Narrative Writing: Becoming Visible Again after Internment story map</a:t>
            </a:r>
            <a:r>
              <a:rPr lang="en" sz="1200" dirty="0">
                <a:solidFill>
                  <a:schemeClr val="dk1"/>
                </a:solidFill>
                <a:latin typeface="Calibri"/>
                <a:ea typeface="Calibri"/>
                <a:cs typeface="Calibri"/>
                <a:sym typeface="Calibri"/>
              </a:rPr>
              <a:t> (two per student and 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Narrative Writing: Becoming Visible Again after Internment story map model</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(for teacher reference)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Gathering Textual Evidence: Becoming Visible Again after Internment note-catcher</a:t>
            </a:r>
            <a:r>
              <a:rPr lang="en" sz="1200" dirty="0">
                <a:solidFill>
                  <a:schemeClr val="dk1"/>
                </a:solidFill>
                <a:latin typeface="Calibri"/>
                <a:ea typeface="Calibri"/>
                <a:cs typeface="Calibri"/>
                <a:sym typeface="Calibri"/>
              </a:rPr>
              <a:t> (from Lesson 3)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Narrative Writing: Becoming Visible Again after Internment rubric</a:t>
            </a:r>
            <a:r>
              <a:rPr lang="en" sz="1200" dirty="0">
                <a:solidFill>
                  <a:schemeClr val="dk1"/>
                </a:solidFill>
                <a:latin typeface="Calibri"/>
                <a:ea typeface="Calibri"/>
                <a:cs typeface="Calibri"/>
                <a:sym typeface="Calibri"/>
              </a:rPr>
              <a:t> (from Lesson 2; one to display)</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Document camera or other technology to display materials.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targets.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work with partners based on proximity throughout today’s lesson.</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14" name="Google Shape;214;g454f97e97c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225083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454f97e97c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a:t>
            </a:r>
            <a:r>
              <a:rPr lang="en" sz="1200" b="1" dirty="0">
                <a:solidFill>
                  <a:schemeClr val="dk1"/>
                </a:solidFill>
                <a:latin typeface="Calibri"/>
                <a:ea typeface="Calibri"/>
                <a:cs typeface="Calibri"/>
                <a:sym typeface="Calibri"/>
              </a:rPr>
              <a:t> Narrative Writing: Becoming Visible Again after Internment model</a:t>
            </a:r>
            <a:r>
              <a:rPr lang="en" sz="1200" dirty="0">
                <a:solidFill>
                  <a:schemeClr val="dk1"/>
                </a:solidFill>
                <a:latin typeface="Calibri"/>
                <a:ea typeface="Calibri"/>
                <a:cs typeface="Calibri"/>
                <a:sym typeface="Calibri"/>
              </a:rPr>
              <a:t> and your scores based on the </a:t>
            </a:r>
            <a:r>
              <a:rPr lang="en" sz="1200" b="1" dirty="0">
                <a:solidFill>
                  <a:schemeClr val="dk1"/>
                </a:solidFill>
                <a:latin typeface="Calibri"/>
                <a:ea typeface="Calibri"/>
                <a:cs typeface="Calibri"/>
                <a:sym typeface="Calibri"/>
              </a:rPr>
              <a:t>Narrative Writing: Becoming Visible Again after Internment rubric</a:t>
            </a:r>
            <a:r>
              <a:rPr lang="en" sz="1200" dirty="0">
                <a:solidFill>
                  <a:schemeClr val="dk1"/>
                </a:solidFill>
                <a:latin typeface="Calibri"/>
                <a:ea typeface="Calibri"/>
                <a:cs typeface="Calibri"/>
                <a:sym typeface="Calibri"/>
              </a:rPr>
              <a:t> (completed in  Lesson 2</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a:t>
            </a:r>
            <a:r>
              <a:rPr lang="en" sz="1200" b="1" dirty="0">
                <a:solidFill>
                  <a:schemeClr val="dk1"/>
                </a:solidFill>
                <a:latin typeface="Calibri"/>
                <a:ea typeface="Calibri"/>
                <a:cs typeface="Calibri"/>
                <a:sym typeface="Calibri"/>
              </a:rPr>
              <a:t> Narrative Writing: Becoming Visible Again after Internment story map model (for teacher reference)</a:t>
            </a:r>
            <a:br>
              <a:rPr lang="en" sz="1200" b="1" dirty="0">
                <a:solidFill>
                  <a:schemeClr val="dk1"/>
                </a:solidFill>
                <a:latin typeface="Calibri"/>
                <a:ea typeface="Calibri"/>
                <a:cs typeface="Calibri"/>
                <a:sym typeface="Calibri"/>
              </a:rPr>
            </a:br>
            <a:r>
              <a:rPr lang="en-US" sz="1200" b="1" dirty="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Review these protocols before teaching. They are all used in this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Turn and Talk</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20" name="Google Shape;220;g454f97e97c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282321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454f97e97c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26" name="Google Shape;226;g454f97e97c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396483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454f97e97c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hole </a:t>
            </a:r>
            <a:r>
              <a:rPr lang="en" sz="1200" b="1" dirty="0">
                <a:solidFill>
                  <a:schemeClr val="dk1"/>
                </a:solidFill>
                <a:latin typeface="Calibri"/>
                <a:ea typeface="Calibri"/>
                <a:cs typeface="Calibri"/>
                <a:sym typeface="Calibri"/>
              </a:rPr>
              <a:t>class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 </a:t>
            </a:r>
            <a:endParaRPr dirty="0">
              <a:solidFill>
                <a:schemeClr val="dk1"/>
              </a:solidFill>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35" name="Google Shape;235;g454f97e97c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948212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454f97e97c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Suggested slide pacing:  5-7 minutes</a:t>
            </a: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Grouping: Partners (Proximity) </a:t>
            </a:r>
            <a:br>
              <a:rPr lang="en" sz="1200" b="1">
                <a:solidFill>
                  <a:schemeClr val="dk1"/>
                </a:solidFill>
                <a:latin typeface="Calibri"/>
                <a:ea typeface="Calibri"/>
                <a:cs typeface="Calibri"/>
                <a:sym typeface="Calibri"/>
              </a:rPr>
            </a:br>
            <a:r>
              <a:rPr lang="en" sz="1200" b="1">
                <a:solidFill>
                  <a:schemeClr val="dk1"/>
                </a:solidFill>
                <a:latin typeface="Calibri"/>
                <a:ea typeface="Calibri"/>
                <a:cs typeface="Calibri"/>
                <a:sym typeface="Calibri"/>
              </a:rPr>
              <a:t/>
            </a:r>
            <a:br>
              <a:rPr lang="en" sz="1200" b="1">
                <a:solidFill>
                  <a:schemeClr val="dk1"/>
                </a:solidFill>
                <a:latin typeface="Calibri"/>
                <a:ea typeface="Calibri"/>
                <a:cs typeface="Calibri"/>
                <a:sym typeface="Calibri"/>
              </a:rPr>
            </a:br>
            <a:r>
              <a:rPr lang="en" sz="1200" b="1">
                <a:solidFill>
                  <a:schemeClr val="dk1"/>
                </a:solidFill>
                <a:latin typeface="Calibri"/>
                <a:ea typeface="Calibri"/>
                <a:cs typeface="Calibri"/>
                <a:sym typeface="Calibri"/>
              </a:rPr>
              <a:t>Opening A. Engaging the Writer: Planning the Narrative </a:t>
            </a: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 None.</a:t>
            </a:r>
            <a:endParaRPr sz="120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the slide.</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After a few minutes, ask students who chose Moment A (“1944: Walter Cronkite interview”) to raise their hands.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Cold call a student to explain why he or she chose that moment to write about.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Repeat with each of the other three choices. </a:t>
            </a:r>
            <a:br>
              <a:rPr lang="en" sz="1200">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
            </a:r>
            <a:br>
              <a:rPr lang="en" sz="1200">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Support for Any Students Who Need It: None.</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a:p>
        </p:txBody>
      </p:sp>
      <p:sp>
        <p:nvSpPr>
          <p:cNvPr id="241" name="Google Shape;241;g454f97e97c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8323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g454f97e97c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Opening B. Reviewing Learning Targets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the learning targets posted in the classroom.</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first learning target aloud while students read along silently.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that the learning target uses the term </a:t>
            </a:r>
            <a:r>
              <a:rPr lang="en" sz="1200" i="1" dirty="0">
                <a:solidFill>
                  <a:schemeClr val="dk1"/>
                </a:solidFill>
                <a:latin typeface="Calibri"/>
                <a:ea typeface="Calibri"/>
                <a:cs typeface="Calibri"/>
                <a:sym typeface="Calibri"/>
              </a:rPr>
              <a:t>well-organized</a:t>
            </a:r>
            <a:r>
              <a:rPr lang="en" sz="1200" dirty="0">
                <a:solidFill>
                  <a:schemeClr val="dk1"/>
                </a:solidFill>
                <a:latin typeface="Calibri"/>
                <a:ea typeface="Calibri"/>
                <a:cs typeface="Calibri"/>
                <a:sym typeface="Calibri"/>
              </a:rPr>
              <a:t>. Explain that students will use a story map to keep their thoughts organized as they plan the plot of their narrative today.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for a volunteer to explain what a plot is.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second learning target aloud while students read along silently.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students will use a model narrative and the rubric throughout today’s lesson to better understand the performance task before they write it.</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a:t>
            </a:r>
            <a:r>
              <a:rPr lang="en" sz="1200" b="0" dirty="0">
                <a:solidFill>
                  <a:schemeClr val="dk1"/>
                </a:solidFill>
                <a:latin typeface="Calibri"/>
                <a:ea typeface="Calibri"/>
                <a:cs typeface="Calibri"/>
                <a:sym typeface="Calibri"/>
              </a:rPr>
              <a:t>“A plot is the storyline of a text” or “The plot is all of the events that happen in a text.” </a:t>
            </a:r>
            <a:endParaRPr sz="1200" b="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51" name="Google Shape;251;g454f97e97c_0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348736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6"/>
        <p:cNvGrpSpPr/>
        <p:nvPr/>
      </p:nvGrpSpPr>
      <p:grpSpPr>
        <a:xfrm>
          <a:off x="0" y="0"/>
          <a:ext cx="0" cy="0"/>
          <a:chOff x="0" y="0"/>
          <a:chExt cx="0" cy="0"/>
        </a:xfrm>
      </p:grpSpPr>
      <p:sp>
        <p:nvSpPr>
          <p:cNvPr id="257" name="Google Shape;257;g456a6ca26b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5</a:t>
            </a:r>
            <a:r>
              <a:rPr lang="en-US" sz="1200" b="1" dirty="0" smtClean="0">
                <a:solidFill>
                  <a:schemeClr val="dk1"/>
                </a:solidFill>
                <a:latin typeface="Calibri"/>
                <a:ea typeface="Calibri"/>
                <a:cs typeface="Calibri"/>
                <a:sym typeface="Calibri"/>
              </a:rPr>
              <a:t>-7</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  Becoming Visible Again: Mapping the Model Narrative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By reading and discussing the model narrative, students get a sense of the performance task’s ideal length and style. They consider how the model addresses the standards on the rubric. Plotting the events from the model narrative onto the story map helps them understand how their own narrative should be organized and sequenced.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1 of 6.</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although they </a:t>
            </a:r>
            <a:r>
              <a:rPr lang="en" sz="1200" b="0" dirty="0">
                <a:solidFill>
                  <a:schemeClr val="dk1"/>
                </a:solidFill>
                <a:latin typeface="Calibri"/>
                <a:ea typeface="Calibri"/>
                <a:cs typeface="Calibri"/>
                <a:sym typeface="Calibri"/>
              </a:rPr>
              <a:t>will use </a:t>
            </a:r>
            <a:r>
              <a:rPr lang="en" sz="1200" b="0" i="1" dirty="0">
                <a:solidFill>
                  <a:schemeClr val="dk1"/>
                </a:solidFill>
                <a:latin typeface="Calibri"/>
                <a:ea typeface="Calibri"/>
                <a:cs typeface="Calibri"/>
                <a:sym typeface="Calibri"/>
              </a:rPr>
              <a:t>Unbroken </a:t>
            </a:r>
            <a:r>
              <a:rPr lang="en" sz="1200" b="0" dirty="0">
                <a:solidFill>
                  <a:schemeClr val="dk1"/>
                </a:solidFill>
                <a:latin typeface="Calibri"/>
                <a:ea typeface="Calibri"/>
                <a:cs typeface="Calibri"/>
                <a:sym typeface="Calibri"/>
              </a:rPr>
              <a:t>as a model </a:t>
            </a:r>
            <a:r>
              <a:rPr lang="en" sz="1200" dirty="0">
                <a:solidFill>
                  <a:schemeClr val="dk1"/>
                </a:solidFill>
                <a:latin typeface="Calibri"/>
                <a:ea typeface="Calibri"/>
                <a:cs typeface="Calibri"/>
                <a:sym typeface="Calibri"/>
              </a:rPr>
              <a:t>for the kind of writing they are practicing in the performance task, it will be helpful to have a model narrative that is the same length as the one they will write to help them see what the final project will look like.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a:t>
            </a:r>
            <a:r>
              <a:rPr lang="en" sz="1200" b="1" dirty="0">
                <a:solidFill>
                  <a:schemeClr val="dk1"/>
                </a:solidFill>
                <a:latin typeface="Calibri"/>
                <a:ea typeface="Calibri"/>
                <a:cs typeface="Calibri"/>
                <a:sym typeface="Calibri"/>
              </a:rPr>
              <a:t> Narrative Writing: Becoming Visible Again after Internment model</a:t>
            </a:r>
            <a:r>
              <a:rPr lang="en" sz="1200" dirty="0">
                <a:solidFill>
                  <a:schemeClr val="dk1"/>
                </a:solidFill>
                <a:latin typeface="Calibri"/>
                <a:ea typeface="Calibri"/>
                <a:cs typeface="Calibri"/>
                <a:sym typeface="Calibri"/>
              </a:rPr>
              <a:t> and read it aloud while students read along silently.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and listen for student responses.</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a:t>
            </a:r>
            <a:r>
              <a:rPr lang="en" sz="1200" b="0" dirty="0">
                <a:solidFill>
                  <a:schemeClr val="dk1"/>
                </a:solidFill>
                <a:latin typeface="Calibri"/>
                <a:ea typeface="Calibri"/>
                <a:cs typeface="Calibri"/>
                <a:sym typeface="Calibri"/>
              </a:rPr>
              <a:t>for: “when she saw her drawings featured on the cover of a magazine.”</a:t>
            </a:r>
            <a:br>
              <a:rPr lang="en" sz="1200" b="0" dirty="0">
                <a:solidFill>
                  <a:schemeClr val="dk1"/>
                </a:solidFill>
                <a:latin typeface="Calibri"/>
                <a:ea typeface="Calibri"/>
                <a:cs typeface="Calibri"/>
                <a:sym typeface="Calibri"/>
              </a:rPr>
            </a:b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58" name="Google Shape;258;g456a6ca26b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711053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Google Shape;264;g454f97e97c_0_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5-7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Class/Partners (Proximity)</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A.  Becoming Visible Again: Mapping the Model Narrative</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a document camera or other means of displaying the rubric and model prepared for this part of the work time.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refer to the rubric that they received in Lesson 2.</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2 of 6.</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students take out their copies of the </a:t>
            </a:r>
            <a:r>
              <a:rPr lang="en" sz="1200" b="1" dirty="0">
                <a:solidFill>
                  <a:schemeClr val="dk1"/>
                </a:solidFill>
                <a:latin typeface="Calibri"/>
                <a:ea typeface="Calibri"/>
                <a:cs typeface="Calibri"/>
                <a:sym typeface="Calibri"/>
              </a:rPr>
              <a:t>Narrative Writing: Becoming Visible Again after Internment rubric</a:t>
            </a:r>
            <a:r>
              <a:rPr lang="en" sz="1200" dirty="0">
                <a:solidFill>
                  <a:schemeClr val="dk1"/>
                </a:solidFill>
                <a:latin typeface="Calibri"/>
                <a:ea typeface="Calibri"/>
                <a:cs typeface="Calibri"/>
                <a:sym typeface="Calibri"/>
              </a:rPr>
              <a:t> as you display a copy.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Draw students’ attention to the Content and Analysis row and have a student read the 3 box aloud: </a:t>
            </a:r>
            <a:r>
              <a:rPr lang="en" sz="1200" i="1" dirty="0">
                <a:solidFill>
                  <a:schemeClr val="dk1"/>
                </a:solidFill>
                <a:latin typeface="Calibri"/>
                <a:ea typeface="Calibri"/>
                <a:cs typeface="Calibri"/>
                <a:sym typeface="Calibri"/>
              </a:rPr>
              <a:t>“The narrative builds from informational texts about Okubo’s life to describe her process of becoming ‘visible’ after internment.”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since students have just found evidence that the model builds on informational texts, it would receive a score of at least 3 on this rubric.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turn and read the 4 box with someone next to them.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“How does a narrative scoring a 4 in this category differ from one scoring a 3?”</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“Does this model narrative deserve a 4? Why or why not?”</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a copy of the </a:t>
            </a:r>
            <a:r>
              <a:rPr lang="en" sz="1200" b="1" dirty="0">
                <a:solidFill>
                  <a:schemeClr val="dk1"/>
                </a:solidFill>
                <a:latin typeface="Calibri"/>
                <a:ea typeface="Calibri"/>
                <a:cs typeface="Calibri"/>
                <a:sym typeface="Calibri"/>
              </a:rPr>
              <a:t>Narrative Writing: Becoming Visible Again after Internment model</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Briefly annotate it to reflect students’ ideas about its use of textual evidence and its score on the rubric. (</a:t>
            </a:r>
            <a:r>
              <a:rPr lang="en" sz="1200" i="0" dirty="0">
                <a:solidFill>
                  <a:schemeClr val="dk1"/>
                </a:solidFill>
                <a:latin typeface="Calibri"/>
                <a:ea typeface="Calibri"/>
                <a:cs typeface="Calibri"/>
                <a:sym typeface="Calibri"/>
              </a:rPr>
              <a:t>For example, you might underline the sentence “I have been hired as a magazine artist” and write, “Explicit use of evidence,” or underline “My drawings of life inside the camp are carefully rolled up inside my bag” and write, “Creative imagining.”) </a:t>
            </a:r>
            <a:br>
              <a:rPr lang="en" sz="1200" i="0" dirty="0">
                <a:solidFill>
                  <a:schemeClr val="dk1"/>
                </a:solidFill>
                <a:latin typeface="Calibri"/>
                <a:ea typeface="Calibri"/>
                <a:cs typeface="Calibri"/>
                <a:sym typeface="Calibri"/>
              </a:rPr>
            </a:br>
            <a:r>
              <a:rPr lang="en" sz="1200" i="0" dirty="0">
                <a:solidFill>
                  <a:schemeClr val="dk1"/>
                </a:solidFill>
                <a:latin typeface="Calibri"/>
                <a:ea typeface="Calibri"/>
                <a:cs typeface="Calibri"/>
                <a:sym typeface="Calibri"/>
              </a:rPr>
              <a:t>	</a:t>
            </a:r>
            <a:endParaRPr sz="1200" i="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Listen for students to point out that the model includes many details from the informational texts, such as her brother’s name, the specific camps they were sent to, and the fact that Okubo left the camp to work for a magazine in New York.</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Listen for students to point out that the rubric uses the phrases “makes inferences” and “creatively imagine” to describe a 4 narrative.</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Listen for students to say that this model deserves a score of 4, since it draws on evidence from informational texts (e.g., the fact that Okubo went to work for a magazine) but makes inferences (e.g., the idea that Okubo might be “terrified” to return to free society) and creatively imagines descriptive details (e.g., the image of Okubo carrying her rolled-up drawings inside her bag as she leaves the gate).</a:t>
            </a:r>
            <a:endParaRPr sz="1200" b="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65" name="Google Shape;265;g454f97e97c_0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828784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37"/>
        <p:cNvGrpSpPr/>
        <p:nvPr/>
      </p:nvGrpSpPr>
      <p:grpSpPr>
        <a:xfrm>
          <a:off x="0" y="0"/>
          <a:ext cx="0" cy="0"/>
          <a:chOff x="0" y="0"/>
          <a:chExt cx="0" cy="0"/>
        </a:xfrm>
      </p:grpSpPr>
      <p:sp>
        <p:nvSpPr>
          <p:cNvPr id="138" name="Google Shape;138;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9" name="Google Shape;139;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40" name="Google Shape;140;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1" name="Google Shape;141;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2" name="Google Shape;142;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3"/>
        <p:cNvGrpSpPr/>
        <p:nvPr/>
      </p:nvGrpSpPr>
      <p:grpSpPr>
        <a:xfrm>
          <a:off x="0" y="0"/>
          <a:ext cx="0" cy="0"/>
          <a:chOff x="0" y="0"/>
          <a:chExt cx="0" cy="0"/>
        </a:xfrm>
      </p:grpSpPr>
      <p:sp>
        <p:nvSpPr>
          <p:cNvPr id="144" name="Google Shape;144;p27"/>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45" name="Google Shape;145;p27"/>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46" name="Google Shape;146;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7" name="Google Shape;147;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8" name="Google Shape;148;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49"/>
        <p:cNvGrpSpPr/>
        <p:nvPr/>
      </p:nvGrpSpPr>
      <p:grpSpPr>
        <a:xfrm>
          <a:off x="0" y="0"/>
          <a:ext cx="0" cy="0"/>
          <a:chOff x="0" y="0"/>
          <a:chExt cx="0" cy="0"/>
        </a:xfrm>
      </p:grpSpPr>
      <p:sp>
        <p:nvSpPr>
          <p:cNvPr id="150" name="Google Shape;150;p2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1" name="Google Shape;151;p2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52" name="Google Shape;152;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3" name="Google Shape;153;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55"/>
        <p:cNvGrpSpPr/>
        <p:nvPr/>
      </p:nvGrpSpPr>
      <p:grpSpPr>
        <a:xfrm>
          <a:off x="0" y="0"/>
          <a:ext cx="0" cy="0"/>
          <a:chOff x="0" y="0"/>
          <a:chExt cx="0" cy="0"/>
        </a:xfrm>
      </p:grpSpPr>
      <p:sp>
        <p:nvSpPr>
          <p:cNvPr id="156" name="Google Shape;156;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7" name="Google Shape;157;p2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8" name="Google Shape;158;p2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9" name="Google Shape;159;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0" name="Google Shape;160;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1" name="Google Shape;161;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62"/>
        <p:cNvGrpSpPr/>
        <p:nvPr/>
      </p:nvGrpSpPr>
      <p:grpSpPr>
        <a:xfrm>
          <a:off x="0" y="0"/>
          <a:ext cx="0" cy="0"/>
          <a:chOff x="0" y="0"/>
          <a:chExt cx="0" cy="0"/>
        </a:xfrm>
      </p:grpSpPr>
      <p:sp>
        <p:nvSpPr>
          <p:cNvPr id="163" name="Google Shape;163;p3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4" name="Google Shape;164;p3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5" name="Google Shape;165;p3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6" name="Google Shape;166;p3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7" name="Google Shape;167;p3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71"/>
        <p:cNvGrpSpPr/>
        <p:nvPr/>
      </p:nvGrpSpPr>
      <p:grpSpPr>
        <a:xfrm>
          <a:off x="0" y="0"/>
          <a:ext cx="0" cy="0"/>
          <a:chOff x="0" y="0"/>
          <a:chExt cx="0" cy="0"/>
        </a:xfrm>
      </p:grpSpPr>
      <p:sp>
        <p:nvSpPr>
          <p:cNvPr id="172" name="Google Shape;172;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73" name="Google Shape;173;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4" name="Google Shape;174;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76"/>
        <p:cNvGrpSpPr/>
        <p:nvPr/>
      </p:nvGrpSpPr>
      <p:grpSpPr>
        <a:xfrm>
          <a:off x="0" y="0"/>
          <a:ext cx="0" cy="0"/>
          <a:chOff x="0" y="0"/>
          <a:chExt cx="0" cy="0"/>
        </a:xfrm>
      </p:grpSpPr>
      <p:sp>
        <p:nvSpPr>
          <p:cNvPr id="177" name="Google Shape;177;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8" name="Google Shape;178;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9" name="Google Shape;179;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80"/>
        <p:cNvGrpSpPr/>
        <p:nvPr/>
      </p:nvGrpSpPr>
      <p:grpSpPr>
        <a:xfrm>
          <a:off x="0" y="0"/>
          <a:ext cx="0" cy="0"/>
          <a:chOff x="0" y="0"/>
          <a:chExt cx="0" cy="0"/>
        </a:xfrm>
      </p:grpSpPr>
      <p:sp>
        <p:nvSpPr>
          <p:cNvPr id="181" name="Google Shape;181;p3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2" name="Google Shape;182;p3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83" name="Google Shape;183;p3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84" name="Google Shape;184;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5" name="Google Shape;185;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6" name="Google Shape;186;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87"/>
        <p:cNvGrpSpPr/>
        <p:nvPr/>
      </p:nvGrpSpPr>
      <p:grpSpPr>
        <a:xfrm>
          <a:off x="0" y="0"/>
          <a:ext cx="0" cy="0"/>
          <a:chOff x="0" y="0"/>
          <a:chExt cx="0" cy="0"/>
        </a:xfrm>
      </p:grpSpPr>
      <p:sp>
        <p:nvSpPr>
          <p:cNvPr id="188" name="Google Shape;188;p3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9" name="Google Shape;189;p3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90" name="Google Shape;190;p3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91" name="Google Shape;191;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2" name="Google Shape;192;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3" name="Google Shape;193;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94"/>
        <p:cNvGrpSpPr/>
        <p:nvPr/>
      </p:nvGrpSpPr>
      <p:grpSpPr>
        <a:xfrm>
          <a:off x="0" y="0"/>
          <a:ext cx="0" cy="0"/>
          <a:chOff x="0" y="0"/>
          <a:chExt cx="0" cy="0"/>
        </a:xfrm>
      </p:grpSpPr>
      <p:sp>
        <p:nvSpPr>
          <p:cNvPr id="195" name="Google Shape;195;p3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96" name="Google Shape;196;p3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97" name="Google Shape;197;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8" name="Google Shape;198;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9" name="Google Shape;199;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00"/>
        <p:cNvGrpSpPr/>
        <p:nvPr/>
      </p:nvGrpSpPr>
      <p:grpSpPr>
        <a:xfrm>
          <a:off x="0" y="0"/>
          <a:ext cx="0" cy="0"/>
          <a:chOff x="0" y="0"/>
          <a:chExt cx="0" cy="0"/>
        </a:xfrm>
      </p:grpSpPr>
      <p:sp>
        <p:nvSpPr>
          <p:cNvPr id="201" name="Google Shape;201;p3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02" name="Google Shape;202;p3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3" name="Google Shape;203;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4" name="Google Shape;204;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5" name="Google Shape;205;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1"/>
        <p:cNvGrpSpPr/>
        <p:nvPr/>
      </p:nvGrpSpPr>
      <p:grpSpPr>
        <a:xfrm>
          <a:off x="0" y="0"/>
          <a:ext cx="0" cy="0"/>
          <a:chOff x="0" y="0"/>
          <a:chExt cx="0" cy="0"/>
        </a:xfrm>
      </p:grpSpPr>
      <p:sp>
        <p:nvSpPr>
          <p:cNvPr id="132" name="Google Shape;132;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3" name="Google Shape;133;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4" name="Google Shape;134;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5.png"/><Relationship Id="rId5" Type="http://schemas.openxmlformats.org/officeDocument/2006/relationships/image" Target="../media/image6.png"/><Relationship Id="rId1" Type="http://schemas.openxmlformats.org/officeDocument/2006/relationships/slideLayout" Target="../slideLayouts/slideLayout1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 Id="rId3"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6.png"/><Relationship Id="rId1" Type="http://schemas.openxmlformats.org/officeDocument/2006/relationships/slideLayout" Target="../slideLayouts/slideLayout1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5.png"/><Relationship Id="rId5" Type="http://schemas.openxmlformats.org/officeDocument/2006/relationships/image" Target="../media/image6.png"/><Relationship Id="rId1" Type="http://schemas.openxmlformats.org/officeDocument/2006/relationships/slideLayout" Target="../slideLayouts/slideLayout1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1" Type="http://schemas.openxmlformats.org/officeDocument/2006/relationships/slideLayout" Target="../slideLayouts/slideLayout1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5.xml"/><Relationship Id="rId3" Type="http://schemas.openxmlformats.org/officeDocument/2006/relationships/image" Target="../media/image1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1" Type="http://schemas.openxmlformats.org/officeDocument/2006/relationships/slideLayout" Target="../slideLayouts/slideLayout1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 Id="rId3"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 Id="rId3"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6.png"/><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37"/>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3: Unit 3: Lesson 4</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211" name="Google Shape;211;p3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1100"/>
              <a:buFont typeface="Arial"/>
              <a:buNone/>
            </a:pPr>
            <a:r>
              <a:rPr lang="en" sz="1600">
                <a:latin typeface="Century Gothic"/>
                <a:ea typeface="Century Gothic"/>
                <a:cs typeface="Century Gothic"/>
                <a:sym typeface="Century Gothic"/>
              </a:rPr>
              <a:t>This lesson will take approximately 50-60 minutes to complete. </a:t>
            </a:r>
            <a:endParaRPr sz="1600">
              <a:latin typeface="Century Gothic"/>
              <a:ea typeface="Century Gothic"/>
              <a:cs typeface="Century Gothic"/>
              <a:sym typeface="Century Gothic"/>
            </a:endParaRPr>
          </a:p>
          <a:p>
            <a:pPr marL="0" lvl="0" indent="0" algn="l" rtl="0">
              <a:spcBef>
                <a:spcPts val="0"/>
              </a:spcBef>
              <a:spcAft>
                <a:spcPts val="0"/>
              </a:spcAft>
              <a:buClr>
                <a:schemeClr val="dk1"/>
              </a:buClr>
              <a:buSzPts val="2400"/>
              <a:buFont typeface="Arial"/>
              <a:buNone/>
            </a:pPr>
            <a:endParaRPr sz="160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600">
                <a:latin typeface="Century Gothic"/>
                <a:ea typeface="Century Gothic"/>
                <a:cs typeface="Century Gothic"/>
                <a:sym typeface="Century Gothic"/>
              </a:rPr>
              <a:t>The purpose of today’s lesson is to:</a:t>
            </a:r>
            <a:endParaRPr sz="160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a:latin typeface="Century Gothic"/>
                <a:ea typeface="Century Gothic"/>
                <a:cs typeface="Century Gothic"/>
                <a:sym typeface="Century Gothic"/>
              </a:rPr>
              <a:t>synthesize what was learned about Miné Okubo’s life from the brief research (during Lesson 3) with students’ understanding of what makes a strong narrative (which they began learning about when writing their  poems in Unit 1) to build toward writing the final performance task.</a:t>
            </a:r>
            <a:br>
              <a:rPr lang="en" sz="1600">
                <a:latin typeface="Century Gothic"/>
                <a:ea typeface="Century Gothic"/>
                <a:cs typeface="Century Gothic"/>
                <a:sym typeface="Century Gothic"/>
              </a:rPr>
            </a:br>
            <a:endParaRPr sz="160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600">
                <a:latin typeface="Century Gothic"/>
                <a:ea typeface="Century Gothic"/>
                <a:cs typeface="Century Gothic"/>
                <a:sym typeface="Century Gothic"/>
              </a:rPr>
              <a:t>The Learning Targets for students today are:</a:t>
            </a:r>
            <a:endParaRPr sz="1600">
              <a:latin typeface="Century Gothic"/>
              <a:ea typeface="Century Gothic"/>
              <a:cs typeface="Century Gothic"/>
              <a:sym typeface="Century Gothic"/>
            </a:endParaRPr>
          </a:p>
          <a:p>
            <a:pPr marL="457200" lvl="0" indent="-330200" algn="l" rtl="0">
              <a:spcBef>
                <a:spcPts val="1000"/>
              </a:spcBef>
              <a:spcAft>
                <a:spcPts val="0"/>
              </a:spcAft>
              <a:buSzPts val="1600"/>
              <a:buFont typeface="Century Gothic"/>
              <a:buAutoNum type="arabicPeriod"/>
            </a:pPr>
            <a:r>
              <a:rPr lang="en" sz="1600">
                <a:latin typeface="Century Gothic"/>
                <a:ea typeface="Century Gothic"/>
                <a:cs typeface="Century Gothic"/>
                <a:sym typeface="Century Gothic"/>
              </a:rPr>
              <a:t>I can use a story map to plan a well-organized narrative that describes the moment when Miné Okubo “became visible again.”</a:t>
            </a:r>
            <a:endParaRPr sz="160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AutoNum type="arabicPeriod"/>
            </a:pPr>
            <a:r>
              <a:rPr lang="en" sz="1600">
                <a:latin typeface="Century Gothic"/>
                <a:ea typeface="Century Gothic"/>
                <a:cs typeface="Century Gothic"/>
                <a:sym typeface="Century Gothic"/>
              </a:rPr>
              <a:t>I can understand the rubric for the narrative writing performance task.</a:t>
            </a:r>
            <a:br>
              <a:rPr lang="en" sz="1600">
                <a:latin typeface="Century Gothic"/>
                <a:ea typeface="Century Gothic"/>
                <a:cs typeface="Century Gothic"/>
                <a:sym typeface="Century Gothic"/>
              </a:rPr>
            </a:br>
            <a:r>
              <a:rPr lang="en" sz="1600">
                <a:latin typeface="Century Gothic"/>
                <a:ea typeface="Century Gothic"/>
                <a:cs typeface="Century Gothic"/>
                <a:sym typeface="Century Gothic"/>
              </a:rPr>
              <a:t/>
            </a:r>
            <a:br>
              <a:rPr lang="en" sz="1600">
                <a:latin typeface="Century Gothic"/>
                <a:ea typeface="Century Gothic"/>
                <a:cs typeface="Century Gothic"/>
                <a:sym typeface="Century Gothic"/>
              </a:rPr>
            </a:br>
            <a:endParaRPr sz="160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sp>
        <p:nvSpPr>
          <p:cNvPr id="275" name="Google Shape;275;p4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spcBef>
                <a:spcPts val="0"/>
              </a:spcBef>
              <a:spcAft>
                <a:spcPts val="0"/>
              </a:spcAft>
              <a:buClr>
                <a:schemeClr val="dk1"/>
              </a:buClr>
              <a:buSzPts val="3300"/>
              <a:buFont typeface="Calibri"/>
              <a:buNone/>
            </a:pPr>
            <a:r>
              <a:rPr lang="en" sz="3000">
                <a:latin typeface="Century Gothic"/>
                <a:ea typeface="Century Gothic"/>
                <a:cs typeface="Century Gothic"/>
                <a:sym typeface="Century Gothic"/>
              </a:rPr>
              <a:t>Let’s Compare the Model to the  Rubric</a:t>
            </a:r>
            <a:endParaRPr sz="3300" i="0" u="none" strike="noStrike" cap="none">
              <a:solidFill>
                <a:schemeClr val="dk1"/>
              </a:solidFill>
              <a:latin typeface="Century Gothic"/>
              <a:ea typeface="Century Gothic"/>
              <a:cs typeface="Century Gothic"/>
              <a:sym typeface="Century Gothic"/>
            </a:endParaRPr>
          </a:p>
        </p:txBody>
      </p:sp>
      <p:sp>
        <p:nvSpPr>
          <p:cNvPr id="276" name="Google Shape;276;p46"/>
          <p:cNvSpPr txBox="1">
            <a:spLocks noGrp="1"/>
          </p:cNvSpPr>
          <p:nvPr>
            <p:ph type="body" idx="1"/>
          </p:nvPr>
        </p:nvSpPr>
        <p:spPr>
          <a:xfrm>
            <a:off x="213650" y="1369225"/>
            <a:ext cx="35460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000">
                <a:latin typeface="Century Gothic"/>
                <a:ea typeface="Century Gothic"/>
                <a:cs typeface="Century Gothic"/>
                <a:sym typeface="Century Gothic"/>
              </a:rPr>
              <a:t>Now, look at  the Cohesion, Organization, and Style rows on the rubric.</a:t>
            </a:r>
            <a:endParaRPr sz="2000">
              <a:latin typeface="Century Gothic"/>
              <a:ea typeface="Century Gothic"/>
              <a:cs typeface="Century Gothic"/>
              <a:sym typeface="Century Gothic"/>
            </a:endParaRPr>
          </a:p>
          <a:p>
            <a:pPr marL="0" lvl="0" indent="0" algn="l" rtl="0">
              <a:spcBef>
                <a:spcPts val="800"/>
              </a:spcBef>
              <a:spcAft>
                <a:spcPts val="0"/>
              </a:spcAft>
              <a:buNone/>
            </a:pPr>
            <a:endParaRPr sz="2000">
              <a:latin typeface="Century Gothic"/>
              <a:ea typeface="Century Gothic"/>
              <a:cs typeface="Century Gothic"/>
              <a:sym typeface="Century Gothic"/>
            </a:endParaRPr>
          </a:p>
          <a:p>
            <a:pPr marL="0" lvl="0" indent="0" algn="l" rtl="0">
              <a:spcBef>
                <a:spcPts val="800"/>
              </a:spcBef>
              <a:spcAft>
                <a:spcPts val="0"/>
              </a:spcAft>
              <a:buNone/>
            </a:pPr>
            <a:r>
              <a:rPr lang="en" sz="2000">
                <a:latin typeface="Century Gothic"/>
                <a:ea typeface="Century Gothic"/>
                <a:cs typeface="Century Gothic"/>
                <a:sym typeface="Century Gothic"/>
              </a:rPr>
              <a:t>Turn and talk with a partner:</a:t>
            </a:r>
            <a:endParaRPr sz="2000">
              <a:latin typeface="Century Gothic"/>
              <a:ea typeface="Century Gothic"/>
              <a:cs typeface="Century Gothic"/>
              <a:sym typeface="Century Gothic"/>
            </a:endParaRPr>
          </a:p>
          <a:p>
            <a:pPr marL="0" lvl="0" indent="0" algn="l" rtl="0">
              <a:spcBef>
                <a:spcPts val="800"/>
              </a:spcBef>
              <a:spcAft>
                <a:spcPts val="0"/>
              </a:spcAft>
              <a:buNone/>
            </a:pPr>
            <a:r>
              <a:rPr lang="en" sz="2000">
                <a:latin typeface="Century Gothic"/>
                <a:ea typeface="Century Gothic"/>
                <a:cs typeface="Century Gothic"/>
                <a:sym typeface="Century Gothic"/>
              </a:rPr>
              <a:t>What are the basic parts in a narrative?</a:t>
            </a:r>
            <a:endParaRPr sz="2000"/>
          </a:p>
        </p:txBody>
      </p:sp>
      <p:pic>
        <p:nvPicPr>
          <p:cNvPr id="277" name="Google Shape;277;p46"/>
          <p:cNvPicPr preferRelativeResize="0"/>
          <p:nvPr/>
        </p:nvPicPr>
        <p:blipFill>
          <a:blip r:embed="rId3">
            <a:alphaModFix/>
          </a:blip>
          <a:stretch>
            <a:fillRect/>
          </a:stretch>
        </p:blipFill>
        <p:spPr>
          <a:xfrm>
            <a:off x="3759650" y="1884200"/>
            <a:ext cx="5134925" cy="2145750"/>
          </a:xfrm>
          <a:prstGeom prst="rect">
            <a:avLst/>
          </a:prstGeom>
          <a:noFill/>
          <a:ln>
            <a:noFill/>
          </a:ln>
        </p:spPr>
      </p:pic>
      <p:pic>
        <p:nvPicPr>
          <p:cNvPr id="7" name="Google Shape;247;p42"/>
          <p:cNvPicPr preferRelativeResize="0"/>
          <p:nvPr/>
        </p:nvPicPr>
        <p:blipFill>
          <a:blip r:embed="rId4">
            <a:alphaModFix/>
          </a:blip>
          <a:stretch>
            <a:fillRect/>
          </a:stretch>
        </p:blipFill>
        <p:spPr>
          <a:xfrm>
            <a:off x="7988900" y="4411373"/>
            <a:ext cx="591766" cy="537451"/>
          </a:xfrm>
          <a:prstGeom prst="rect">
            <a:avLst/>
          </a:prstGeom>
          <a:noFill/>
          <a:ln>
            <a:noFill/>
          </a:ln>
        </p:spPr>
      </p:pic>
      <p:pic>
        <p:nvPicPr>
          <p:cNvPr id="8" name="Google Shape;248;p42"/>
          <p:cNvPicPr preferRelativeResize="0"/>
          <p:nvPr/>
        </p:nvPicPr>
        <p:blipFill>
          <a:blip r:embed="rId5">
            <a:alphaModFix/>
          </a:blip>
          <a:stretch>
            <a:fillRect/>
          </a:stretch>
        </p:blipFill>
        <p:spPr>
          <a:xfrm>
            <a:off x="8526236" y="4488463"/>
            <a:ext cx="470808" cy="460361"/>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83"/>
        <p:cNvGrpSpPr/>
        <p:nvPr/>
      </p:nvGrpSpPr>
      <p:grpSpPr>
        <a:xfrm>
          <a:off x="0" y="0"/>
          <a:ext cx="0" cy="0"/>
          <a:chOff x="0" y="0"/>
          <a:chExt cx="0" cy="0"/>
        </a:xfrm>
      </p:grpSpPr>
      <p:sp>
        <p:nvSpPr>
          <p:cNvPr id="284" name="Google Shape;284;p4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None/>
            </a:pPr>
            <a:r>
              <a:rPr lang="en">
                <a:latin typeface="Century Gothic"/>
                <a:ea typeface="Century Gothic"/>
                <a:cs typeface="Century Gothic"/>
                <a:sym typeface="Century Gothic"/>
              </a:rPr>
              <a:t>Let’s Map the Model Narrative</a:t>
            </a:r>
            <a:endParaRPr sz="3300" i="0" u="none" strike="noStrike" cap="none">
              <a:solidFill>
                <a:schemeClr val="dk1"/>
              </a:solidFill>
              <a:latin typeface="Century Gothic"/>
              <a:ea typeface="Century Gothic"/>
              <a:cs typeface="Century Gothic"/>
              <a:sym typeface="Century Gothic"/>
            </a:endParaRPr>
          </a:p>
        </p:txBody>
      </p:sp>
      <p:sp>
        <p:nvSpPr>
          <p:cNvPr id="285" name="Google Shape;285;p47"/>
          <p:cNvSpPr txBox="1">
            <a:spLocks noGrp="1"/>
          </p:cNvSpPr>
          <p:nvPr>
            <p:ph type="body" idx="1"/>
          </p:nvPr>
        </p:nvSpPr>
        <p:spPr>
          <a:xfrm>
            <a:off x="282350" y="1369225"/>
            <a:ext cx="39387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400">
                <a:latin typeface="Century Gothic"/>
                <a:ea typeface="Century Gothic"/>
                <a:cs typeface="Century Gothic"/>
                <a:sym typeface="Century Gothic"/>
              </a:rPr>
              <a:t>The </a:t>
            </a:r>
            <a:r>
              <a:rPr lang="en" sz="2400" b="1">
                <a:latin typeface="Century Gothic"/>
                <a:ea typeface="Century Gothic"/>
                <a:cs typeface="Century Gothic"/>
                <a:sym typeface="Century Gothic"/>
              </a:rPr>
              <a:t>Model Narrative </a:t>
            </a:r>
            <a:r>
              <a:rPr lang="en" sz="2400">
                <a:latin typeface="Century Gothic"/>
                <a:ea typeface="Century Gothic"/>
                <a:cs typeface="Century Gothic"/>
                <a:sym typeface="Century Gothic"/>
              </a:rPr>
              <a:t>follows this plot structure. </a:t>
            </a:r>
            <a:endParaRPr sz="2400">
              <a:latin typeface="Century Gothic"/>
              <a:ea typeface="Century Gothic"/>
              <a:cs typeface="Century Gothic"/>
              <a:sym typeface="Century Gothic"/>
            </a:endParaRPr>
          </a:p>
          <a:p>
            <a:pPr marL="0" lvl="0" indent="0" algn="l" rtl="0">
              <a:spcBef>
                <a:spcPts val="800"/>
              </a:spcBef>
              <a:spcAft>
                <a:spcPts val="0"/>
              </a:spcAft>
              <a:buNone/>
            </a:pPr>
            <a:r>
              <a:rPr lang="en" sz="2400">
                <a:latin typeface="Century Gothic"/>
                <a:ea typeface="Century Gothic"/>
                <a:cs typeface="Century Gothic"/>
                <a:sym typeface="Century Gothic"/>
              </a:rPr>
              <a:t/>
            </a:r>
            <a:br>
              <a:rPr lang="en" sz="2400">
                <a:latin typeface="Century Gothic"/>
                <a:ea typeface="Century Gothic"/>
                <a:cs typeface="Century Gothic"/>
                <a:sym typeface="Century Gothic"/>
              </a:rPr>
            </a:br>
            <a:r>
              <a:rPr lang="en" sz="2400">
                <a:latin typeface="Century Gothic"/>
                <a:ea typeface="Century Gothic"/>
                <a:cs typeface="Century Gothic"/>
                <a:sym typeface="Century Gothic"/>
              </a:rPr>
              <a:t>What events in the </a:t>
            </a:r>
            <a:r>
              <a:rPr lang="en" sz="2400" b="1">
                <a:latin typeface="Century Gothic"/>
                <a:ea typeface="Century Gothic"/>
                <a:cs typeface="Century Gothic"/>
                <a:sym typeface="Century Gothic"/>
              </a:rPr>
              <a:t>Model Narrative </a:t>
            </a:r>
            <a:r>
              <a:rPr lang="en" sz="2400">
                <a:latin typeface="Century Gothic"/>
                <a:ea typeface="Century Gothic"/>
                <a:cs typeface="Century Gothic"/>
                <a:sym typeface="Century Gothic"/>
              </a:rPr>
              <a:t> make up the exposition?</a:t>
            </a:r>
            <a:br>
              <a:rPr lang="en" sz="2400">
                <a:latin typeface="Century Gothic"/>
                <a:ea typeface="Century Gothic"/>
                <a:cs typeface="Century Gothic"/>
                <a:sym typeface="Century Gothic"/>
              </a:rPr>
            </a:br>
            <a:endParaRPr sz="2400">
              <a:latin typeface="Century Gothic"/>
              <a:ea typeface="Century Gothic"/>
              <a:cs typeface="Century Gothic"/>
              <a:sym typeface="Century Gothic"/>
            </a:endParaRPr>
          </a:p>
        </p:txBody>
      </p:sp>
      <p:pic>
        <p:nvPicPr>
          <p:cNvPr id="286" name="Google Shape;286;p47"/>
          <p:cNvPicPr preferRelativeResize="0"/>
          <p:nvPr/>
        </p:nvPicPr>
        <p:blipFill>
          <a:blip r:embed="rId3">
            <a:alphaModFix/>
          </a:blip>
          <a:stretch>
            <a:fillRect/>
          </a:stretch>
        </p:blipFill>
        <p:spPr>
          <a:xfrm>
            <a:off x="4571996" y="1132196"/>
            <a:ext cx="3938803" cy="32634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90"/>
        <p:cNvGrpSpPr/>
        <p:nvPr/>
      </p:nvGrpSpPr>
      <p:grpSpPr>
        <a:xfrm>
          <a:off x="0" y="0"/>
          <a:ext cx="0" cy="0"/>
          <a:chOff x="0" y="0"/>
          <a:chExt cx="0" cy="0"/>
        </a:xfrm>
      </p:grpSpPr>
      <p:sp>
        <p:nvSpPr>
          <p:cNvPr id="291" name="Google Shape;291;p4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Map the Model Narrative</a:t>
            </a:r>
            <a:endParaRPr sz="3300" i="0" u="none" strike="noStrike" cap="none">
              <a:solidFill>
                <a:schemeClr val="dk1"/>
              </a:solidFill>
              <a:latin typeface="Century Gothic"/>
              <a:ea typeface="Century Gothic"/>
              <a:cs typeface="Century Gothic"/>
              <a:sym typeface="Century Gothic"/>
            </a:endParaRPr>
          </a:p>
        </p:txBody>
      </p:sp>
      <p:sp>
        <p:nvSpPr>
          <p:cNvPr id="292" name="Google Shape;292;p48"/>
          <p:cNvSpPr txBox="1">
            <a:spLocks noGrp="1"/>
          </p:cNvSpPr>
          <p:nvPr>
            <p:ph type="body" idx="1"/>
          </p:nvPr>
        </p:nvSpPr>
        <p:spPr>
          <a:xfrm>
            <a:off x="628650" y="1369225"/>
            <a:ext cx="3592500" cy="32634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endParaRPr sz="240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2400">
                <a:latin typeface="Century Gothic"/>
                <a:ea typeface="Century Gothic"/>
                <a:cs typeface="Century Gothic"/>
                <a:sym typeface="Century Gothic"/>
              </a:rPr>
              <a:t>Continue working to fill in the </a:t>
            </a:r>
            <a:r>
              <a:rPr lang="en" sz="2400" b="1">
                <a:latin typeface="Century Gothic"/>
                <a:ea typeface="Century Gothic"/>
                <a:cs typeface="Century Gothic"/>
                <a:sym typeface="Century Gothic"/>
              </a:rPr>
              <a:t>Story Map</a:t>
            </a:r>
            <a:r>
              <a:rPr lang="en" sz="2400">
                <a:latin typeface="Century Gothic"/>
                <a:ea typeface="Century Gothic"/>
                <a:cs typeface="Century Gothic"/>
                <a:sym typeface="Century Gothic"/>
              </a:rPr>
              <a:t> on you own based on the </a:t>
            </a:r>
            <a:r>
              <a:rPr lang="en" sz="2400" b="1">
                <a:latin typeface="Century Gothic"/>
                <a:ea typeface="Century Gothic"/>
                <a:cs typeface="Century Gothic"/>
                <a:sym typeface="Century Gothic"/>
              </a:rPr>
              <a:t>Model Narrative</a:t>
            </a:r>
            <a:r>
              <a:rPr lang="en" sz="2400">
                <a:latin typeface="Century Gothic"/>
                <a:ea typeface="Century Gothic"/>
                <a:cs typeface="Century Gothic"/>
                <a:sym typeface="Century Gothic"/>
              </a:rPr>
              <a:t>.</a:t>
            </a:r>
            <a:endParaRPr sz="240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2400">
              <a:latin typeface="Century Gothic"/>
              <a:ea typeface="Century Gothic"/>
              <a:cs typeface="Century Gothic"/>
              <a:sym typeface="Century Gothic"/>
            </a:endParaRPr>
          </a:p>
        </p:txBody>
      </p:sp>
      <p:pic>
        <p:nvPicPr>
          <p:cNvPr id="293" name="Google Shape;293;p48"/>
          <p:cNvPicPr preferRelativeResize="0"/>
          <p:nvPr/>
        </p:nvPicPr>
        <p:blipFill>
          <a:blip r:embed="rId3">
            <a:alphaModFix/>
          </a:blip>
          <a:stretch>
            <a:fillRect/>
          </a:stretch>
        </p:blipFill>
        <p:spPr>
          <a:xfrm>
            <a:off x="4221271" y="1369221"/>
            <a:ext cx="3938803" cy="3263400"/>
          </a:xfrm>
          <a:prstGeom prst="rect">
            <a:avLst/>
          </a:prstGeom>
          <a:noFill/>
          <a:ln>
            <a:noFill/>
          </a:ln>
        </p:spPr>
      </p:pic>
      <p:pic>
        <p:nvPicPr>
          <p:cNvPr id="7" name="Google Shape;248;p42"/>
          <p:cNvPicPr preferRelativeResize="0"/>
          <p:nvPr/>
        </p:nvPicPr>
        <p:blipFill>
          <a:blip r:embed="rId4">
            <a:alphaModFix/>
          </a:blip>
          <a:stretch>
            <a:fillRect/>
          </a:stretch>
        </p:blipFill>
        <p:spPr>
          <a:xfrm>
            <a:off x="8526236" y="4488463"/>
            <a:ext cx="470808" cy="460361"/>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98"/>
        <p:cNvGrpSpPr/>
        <p:nvPr/>
      </p:nvGrpSpPr>
      <p:grpSpPr>
        <a:xfrm>
          <a:off x="0" y="0"/>
          <a:ext cx="0" cy="0"/>
          <a:chOff x="0" y="0"/>
          <a:chExt cx="0" cy="0"/>
        </a:xfrm>
      </p:grpSpPr>
      <p:sp>
        <p:nvSpPr>
          <p:cNvPr id="299" name="Google Shape;299;p4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spcBef>
                <a:spcPts val="0"/>
              </a:spcBef>
              <a:spcAft>
                <a:spcPts val="0"/>
              </a:spcAft>
              <a:buClr>
                <a:schemeClr val="dk1"/>
              </a:buClr>
              <a:buSzPts val="3300"/>
              <a:buFont typeface="Calibri"/>
              <a:buNone/>
            </a:pPr>
            <a:r>
              <a:rPr lang="en" sz="3000">
                <a:latin typeface="Century Gothic"/>
                <a:ea typeface="Century Gothic"/>
                <a:cs typeface="Century Gothic"/>
                <a:sym typeface="Century Gothic"/>
              </a:rPr>
              <a:t>Let’s Compare the Model to the  Rubric</a:t>
            </a:r>
            <a:endParaRPr sz="3300" i="0" u="none" strike="noStrike" cap="none">
              <a:solidFill>
                <a:schemeClr val="dk1"/>
              </a:solidFill>
              <a:latin typeface="Century Gothic"/>
              <a:ea typeface="Century Gothic"/>
              <a:cs typeface="Century Gothic"/>
              <a:sym typeface="Century Gothic"/>
            </a:endParaRPr>
          </a:p>
        </p:txBody>
      </p:sp>
      <p:sp>
        <p:nvSpPr>
          <p:cNvPr id="300" name="Google Shape;300;p49"/>
          <p:cNvSpPr txBox="1">
            <a:spLocks noGrp="1"/>
          </p:cNvSpPr>
          <p:nvPr>
            <p:ph type="body" idx="1"/>
          </p:nvPr>
        </p:nvSpPr>
        <p:spPr>
          <a:xfrm>
            <a:off x="628650" y="1369225"/>
            <a:ext cx="28797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endParaRPr sz="2000">
              <a:latin typeface="Century Gothic"/>
              <a:ea typeface="Century Gothic"/>
              <a:cs typeface="Century Gothic"/>
              <a:sym typeface="Century Gothic"/>
            </a:endParaRPr>
          </a:p>
          <a:p>
            <a:pPr marL="0" lvl="0" indent="0" algn="l" rtl="0">
              <a:spcBef>
                <a:spcPts val="800"/>
              </a:spcBef>
              <a:spcAft>
                <a:spcPts val="0"/>
              </a:spcAft>
              <a:buNone/>
            </a:pPr>
            <a:r>
              <a:rPr lang="en" sz="2000">
                <a:latin typeface="Century Gothic"/>
                <a:ea typeface="Century Gothic"/>
                <a:cs typeface="Century Gothic"/>
                <a:sym typeface="Century Gothic"/>
              </a:rPr>
              <a:t>Turn and talk with a partner about the score you would give the </a:t>
            </a:r>
            <a:r>
              <a:rPr lang="en" sz="2000" b="1">
                <a:latin typeface="Century Gothic"/>
                <a:ea typeface="Century Gothic"/>
                <a:cs typeface="Century Gothic"/>
                <a:sym typeface="Century Gothic"/>
              </a:rPr>
              <a:t>Model Narrative </a:t>
            </a:r>
            <a:r>
              <a:rPr lang="en" sz="2000">
                <a:latin typeface="Century Gothic"/>
                <a:ea typeface="Century Gothic"/>
                <a:cs typeface="Century Gothic"/>
                <a:sym typeface="Century Gothic"/>
              </a:rPr>
              <a:t>in this category</a:t>
            </a:r>
            <a:r>
              <a:rPr lang="en"/>
              <a:t>.</a:t>
            </a:r>
            <a:endParaRPr/>
          </a:p>
        </p:txBody>
      </p:sp>
      <p:pic>
        <p:nvPicPr>
          <p:cNvPr id="301" name="Google Shape;301;p49"/>
          <p:cNvPicPr preferRelativeResize="0"/>
          <p:nvPr/>
        </p:nvPicPr>
        <p:blipFill>
          <a:blip r:embed="rId3">
            <a:alphaModFix/>
          </a:blip>
          <a:stretch>
            <a:fillRect/>
          </a:stretch>
        </p:blipFill>
        <p:spPr>
          <a:xfrm>
            <a:off x="3759650" y="1884200"/>
            <a:ext cx="5134925" cy="2145750"/>
          </a:xfrm>
          <a:prstGeom prst="rect">
            <a:avLst/>
          </a:prstGeom>
          <a:noFill/>
          <a:ln>
            <a:noFill/>
          </a:ln>
        </p:spPr>
      </p:pic>
      <p:pic>
        <p:nvPicPr>
          <p:cNvPr id="7" name="Google Shape;247;p42"/>
          <p:cNvPicPr preferRelativeResize="0"/>
          <p:nvPr/>
        </p:nvPicPr>
        <p:blipFill>
          <a:blip r:embed="rId4">
            <a:alphaModFix/>
          </a:blip>
          <a:stretch>
            <a:fillRect/>
          </a:stretch>
        </p:blipFill>
        <p:spPr>
          <a:xfrm>
            <a:off x="7988900" y="4411373"/>
            <a:ext cx="591766" cy="537451"/>
          </a:xfrm>
          <a:prstGeom prst="rect">
            <a:avLst/>
          </a:prstGeom>
          <a:noFill/>
          <a:ln>
            <a:noFill/>
          </a:ln>
        </p:spPr>
      </p:pic>
      <p:pic>
        <p:nvPicPr>
          <p:cNvPr id="8" name="Google Shape;248;p42"/>
          <p:cNvPicPr preferRelativeResize="0"/>
          <p:nvPr/>
        </p:nvPicPr>
        <p:blipFill>
          <a:blip r:embed="rId5">
            <a:alphaModFix/>
          </a:blip>
          <a:stretch>
            <a:fillRect/>
          </a:stretch>
        </p:blipFill>
        <p:spPr>
          <a:xfrm>
            <a:off x="8526236" y="4488463"/>
            <a:ext cx="470808" cy="460361"/>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07"/>
        <p:cNvGrpSpPr/>
        <p:nvPr/>
      </p:nvGrpSpPr>
      <p:grpSpPr>
        <a:xfrm>
          <a:off x="0" y="0"/>
          <a:ext cx="0" cy="0"/>
          <a:chOff x="0" y="0"/>
          <a:chExt cx="0" cy="0"/>
        </a:xfrm>
      </p:grpSpPr>
      <p:sp>
        <p:nvSpPr>
          <p:cNvPr id="308" name="Google Shape;308;p5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Create a Narrative Story Map</a:t>
            </a:r>
            <a:endParaRPr sz="3300" i="0" u="none" strike="noStrike" cap="none">
              <a:solidFill>
                <a:schemeClr val="dk1"/>
              </a:solidFill>
              <a:latin typeface="Century Gothic"/>
              <a:ea typeface="Century Gothic"/>
              <a:cs typeface="Century Gothic"/>
              <a:sym typeface="Century Gothic"/>
            </a:endParaRPr>
          </a:p>
        </p:txBody>
      </p:sp>
      <p:sp>
        <p:nvSpPr>
          <p:cNvPr id="309" name="Google Shape;309;p50"/>
          <p:cNvSpPr txBox="1">
            <a:spLocks noGrp="1"/>
          </p:cNvSpPr>
          <p:nvPr>
            <p:ph type="body" idx="1"/>
          </p:nvPr>
        </p:nvSpPr>
        <p:spPr>
          <a:xfrm>
            <a:off x="628650" y="1369225"/>
            <a:ext cx="49773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000">
                <a:latin typeface="Century Gothic"/>
                <a:ea typeface="Century Gothic"/>
                <a:cs typeface="Century Gothic"/>
                <a:sym typeface="Century Gothic"/>
              </a:rPr>
              <a:t>Inthe past few lessons,you have</a:t>
            </a:r>
            <a:endParaRPr sz="2000">
              <a:latin typeface="Century Gothic"/>
              <a:ea typeface="Century Gothic"/>
              <a:cs typeface="Century Gothic"/>
              <a:sym typeface="Century Gothic"/>
            </a:endParaRPr>
          </a:p>
          <a:p>
            <a:pPr marL="457200" lvl="0" indent="-355600" algn="l" rtl="0">
              <a:spcBef>
                <a:spcPts val="800"/>
              </a:spcBef>
              <a:spcAft>
                <a:spcPts val="0"/>
              </a:spcAft>
              <a:buSzPts val="2000"/>
              <a:buFont typeface="Century Gothic"/>
              <a:buChar char="•"/>
            </a:pPr>
            <a:r>
              <a:rPr lang="en" sz="2000">
                <a:latin typeface="Century Gothic"/>
                <a:ea typeface="Century Gothic"/>
                <a:cs typeface="Century Gothic"/>
                <a:sym typeface="Century Gothic"/>
              </a:rPr>
              <a:t>researched Miné Okubo’s life</a:t>
            </a:r>
            <a:endParaRPr sz="2000">
              <a:latin typeface="Century Gothic"/>
              <a:ea typeface="Century Gothic"/>
              <a:cs typeface="Century Gothic"/>
              <a:sym typeface="Century Gothic"/>
            </a:endParaRPr>
          </a:p>
          <a:p>
            <a:pPr marL="457200" lvl="0" indent="-355600" algn="l" rtl="0">
              <a:spcBef>
                <a:spcPts val="0"/>
              </a:spcBef>
              <a:spcAft>
                <a:spcPts val="0"/>
              </a:spcAft>
              <a:buSzPts val="2000"/>
              <a:buFont typeface="Century Gothic"/>
              <a:buChar char="•"/>
            </a:pPr>
            <a:r>
              <a:rPr lang="en" sz="2000">
                <a:latin typeface="Century Gothic"/>
                <a:ea typeface="Century Gothic"/>
                <a:cs typeface="Century Gothic"/>
                <a:sym typeface="Century Gothic"/>
              </a:rPr>
              <a:t>chosen a moment to write about</a:t>
            </a:r>
            <a:endParaRPr sz="2000">
              <a:latin typeface="Century Gothic"/>
              <a:ea typeface="Century Gothic"/>
              <a:cs typeface="Century Gothic"/>
              <a:sym typeface="Century Gothic"/>
            </a:endParaRPr>
          </a:p>
          <a:p>
            <a:pPr marL="457200" lvl="0" indent="-355600" algn="l" rtl="0">
              <a:spcBef>
                <a:spcPts val="0"/>
              </a:spcBef>
              <a:spcAft>
                <a:spcPts val="0"/>
              </a:spcAft>
              <a:buSzPts val="2000"/>
              <a:buFont typeface="Century Gothic"/>
              <a:buChar char="•"/>
            </a:pPr>
            <a:r>
              <a:rPr lang="en" sz="2000">
                <a:latin typeface="Century Gothic"/>
                <a:ea typeface="Century Gothic"/>
                <a:cs typeface="Century Gothic"/>
                <a:sym typeface="Century Gothic"/>
              </a:rPr>
              <a:t>practiced using the story map with a model narrative</a:t>
            </a:r>
            <a:endParaRPr sz="2000">
              <a:latin typeface="Century Gothic"/>
              <a:ea typeface="Century Gothic"/>
              <a:cs typeface="Century Gothic"/>
              <a:sym typeface="Century Gothic"/>
            </a:endParaRPr>
          </a:p>
          <a:p>
            <a:pPr marL="457200" lvl="0" indent="0" algn="l" rtl="0">
              <a:spcBef>
                <a:spcPts val="800"/>
              </a:spcBef>
              <a:spcAft>
                <a:spcPts val="0"/>
              </a:spcAft>
              <a:buNone/>
            </a:pPr>
            <a:endParaRPr sz="2000">
              <a:latin typeface="Century Gothic"/>
              <a:ea typeface="Century Gothic"/>
              <a:cs typeface="Century Gothic"/>
              <a:sym typeface="Century Gothic"/>
            </a:endParaRPr>
          </a:p>
          <a:p>
            <a:pPr marL="0" lvl="0" indent="0" algn="l" rtl="0">
              <a:spcBef>
                <a:spcPts val="800"/>
              </a:spcBef>
              <a:spcAft>
                <a:spcPts val="0"/>
              </a:spcAft>
              <a:buNone/>
            </a:pPr>
            <a:r>
              <a:rPr lang="en" sz="2000">
                <a:latin typeface="Century Gothic"/>
                <a:ea typeface="Century Gothic"/>
                <a:cs typeface="Century Gothic"/>
                <a:sym typeface="Century Gothic"/>
              </a:rPr>
              <a:t>Now, it’s time for you to plan the major events in the plot of your own narrative.</a:t>
            </a:r>
            <a:endParaRPr sz="2000">
              <a:latin typeface="Century Gothic"/>
              <a:ea typeface="Century Gothic"/>
              <a:cs typeface="Century Gothic"/>
              <a:sym typeface="Century Gothic"/>
            </a:endParaRPr>
          </a:p>
        </p:txBody>
      </p:sp>
      <p:pic>
        <p:nvPicPr>
          <p:cNvPr id="310" name="Google Shape;310;p50"/>
          <p:cNvPicPr preferRelativeResize="0"/>
          <p:nvPr/>
        </p:nvPicPr>
        <p:blipFill>
          <a:blip r:embed="rId3">
            <a:alphaModFix/>
          </a:blip>
          <a:stretch>
            <a:fillRect/>
          </a:stretch>
        </p:blipFill>
        <p:spPr>
          <a:xfrm>
            <a:off x="5605874" y="1464049"/>
            <a:ext cx="3055800" cy="2531799"/>
          </a:xfrm>
          <a:prstGeom prst="rect">
            <a:avLst/>
          </a:prstGeom>
          <a:noFill/>
          <a:ln>
            <a:noFill/>
          </a:ln>
        </p:spPr>
      </p:pic>
      <p:pic>
        <p:nvPicPr>
          <p:cNvPr id="311" name="Google Shape;311;p50"/>
          <p:cNvPicPr preferRelativeResize="0"/>
          <p:nvPr/>
        </p:nvPicPr>
        <p:blipFill>
          <a:blip r:embed="rId4">
            <a:alphaModFix/>
          </a:blip>
          <a:stretch>
            <a:fillRect/>
          </a:stretch>
        </p:blipFill>
        <p:spPr>
          <a:xfrm>
            <a:off x="8447315" y="4484914"/>
            <a:ext cx="549096" cy="42221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15"/>
        <p:cNvGrpSpPr/>
        <p:nvPr/>
      </p:nvGrpSpPr>
      <p:grpSpPr>
        <a:xfrm>
          <a:off x="0" y="0"/>
          <a:ext cx="0" cy="0"/>
          <a:chOff x="0" y="0"/>
          <a:chExt cx="0" cy="0"/>
        </a:xfrm>
      </p:grpSpPr>
      <p:sp>
        <p:nvSpPr>
          <p:cNvPr id="316" name="Google Shape;316;p5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Homework</a:t>
            </a:r>
            <a:endParaRPr sz="3300" b="0" i="0" u="none" strike="noStrike" cap="none">
              <a:solidFill>
                <a:schemeClr val="dk1"/>
              </a:solidFill>
              <a:latin typeface="Calibri"/>
              <a:ea typeface="Calibri"/>
              <a:cs typeface="Calibri"/>
              <a:sym typeface="Calibri"/>
            </a:endParaRPr>
          </a:p>
        </p:txBody>
      </p:sp>
      <p:sp>
        <p:nvSpPr>
          <p:cNvPr id="317" name="Google Shape;317;p5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400">
                <a:latin typeface="Century Gothic"/>
                <a:ea typeface="Century Gothic"/>
                <a:cs typeface="Century Gothic"/>
                <a:sym typeface="Century Gothic"/>
              </a:rPr>
              <a:t>Finish mapping out your narrative on the </a:t>
            </a:r>
            <a:r>
              <a:rPr lang="en" sz="2400" b="1">
                <a:latin typeface="Century Gothic"/>
                <a:ea typeface="Century Gothic"/>
                <a:cs typeface="Century Gothic"/>
                <a:sym typeface="Century Gothic"/>
              </a:rPr>
              <a:t>Narrative Writing: Becoming Visible Again after Internment story map.</a:t>
            </a:r>
            <a:r>
              <a:rPr lang="en" sz="2400">
                <a:latin typeface="Century Gothic"/>
                <a:ea typeface="Century Gothic"/>
                <a:cs typeface="Century Gothic"/>
                <a:sym typeface="Century Gothic"/>
              </a:rPr>
              <a:t> </a:t>
            </a:r>
            <a:endParaRPr sz="2400">
              <a:latin typeface="Century Gothic"/>
              <a:ea typeface="Century Gothic"/>
              <a:cs typeface="Century Gothic"/>
              <a:sym typeface="Century Gothic"/>
            </a:endParaRPr>
          </a:p>
          <a:p>
            <a:pPr marL="0" lvl="0" indent="0" algn="l" rtl="0">
              <a:spcBef>
                <a:spcPts val="800"/>
              </a:spcBef>
              <a:spcAft>
                <a:spcPts val="0"/>
              </a:spcAft>
              <a:buNone/>
            </a:pPr>
            <a:r>
              <a:rPr lang="en" sz="2400">
                <a:latin typeface="Century Gothic"/>
                <a:ea typeface="Century Gothic"/>
                <a:cs typeface="Century Gothic"/>
                <a:sym typeface="Century Gothic"/>
              </a:rPr>
              <a:t>Be prepared to share your story map and explain why you included these details during a peer critique in the next lesson.</a:t>
            </a:r>
            <a:endParaRPr sz="2400">
              <a:latin typeface="Century Gothic"/>
              <a:ea typeface="Century Gothic"/>
              <a:cs typeface="Century Gothic"/>
              <a:sym typeface="Century Gothic"/>
            </a:endParaRPr>
          </a:p>
        </p:txBody>
      </p:sp>
      <p:pic>
        <p:nvPicPr>
          <p:cNvPr id="5" name="Google Shape;311;p50"/>
          <p:cNvPicPr preferRelativeResize="0"/>
          <p:nvPr/>
        </p:nvPicPr>
        <p:blipFill>
          <a:blip r:embed="rId3">
            <a:alphaModFix/>
          </a:blip>
          <a:stretch>
            <a:fillRect/>
          </a:stretch>
        </p:blipFill>
        <p:spPr>
          <a:xfrm>
            <a:off x="8447315" y="4484914"/>
            <a:ext cx="549096" cy="42221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23"/>
        <p:cNvGrpSpPr/>
        <p:nvPr/>
      </p:nvGrpSpPr>
      <p:grpSpPr>
        <a:xfrm>
          <a:off x="0" y="0"/>
          <a:ext cx="0" cy="0"/>
          <a:chOff x="0" y="0"/>
          <a:chExt cx="0" cy="0"/>
        </a:xfrm>
      </p:grpSpPr>
      <p:sp>
        <p:nvSpPr>
          <p:cNvPr id="324" name="Google Shape;324;p5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t>
            </a:r>
            <a:endParaRPr sz="3200" i="0" u="none" strike="noStrike" cap="none">
              <a:solidFill>
                <a:schemeClr val="dk1"/>
              </a:solidFill>
              <a:latin typeface="Century Gothic"/>
              <a:ea typeface="Century Gothic"/>
              <a:cs typeface="Century Gothic"/>
              <a:sym typeface="Century Gothic"/>
            </a:endParaRPr>
          </a:p>
        </p:txBody>
      </p:sp>
      <p:sp>
        <p:nvSpPr>
          <p:cNvPr id="325" name="Google Shape;325;p5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a:p>
            <a:pPr marL="0" marR="0" lvl="0" indent="0" algn="l" rtl="0">
              <a:lnSpc>
                <a:spcPct val="90000"/>
              </a:lnSpc>
              <a:spcBef>
                <a:spcPts val="80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p:txBody>
      </p:sp>
      <p:graphicFrame>
        <p:nvGraphicFramePr>
          <p:cNvPr id="326" name="Google Shape;326;p52"/>
          <p:cNvGraphicFramePr/>
          <p:nvPr/>
        </p:nvGraphicFramePr>
        <p:xfrm>
          <a:off x="577216" y="1385887"/>
          <a:ext cx="7989600" cy="3230175"/>
        </p:xfrm>
        <a:graphic>
          <a:graphicData uri="http://schemas.openxmlformats.org/drawingml/2006/table">
            <a:tbl>
              <a:tblPr firstRow="1" bandRow="1">
                <a:noFill/>
                <a:tableStyleId>{AB2C30DF-FF56-4B30-A4A7-232472755BB1}</a:tableStyleId>
              </a:tblPr>
              <a:tblGrid>
                <a:gridCol w="2799450"/>
                <a:gridCol w="2526950"/>
                <a:gridCol w="2663200"/>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38"/>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3: Unit 3: Lesson 4</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217" name="Google Shape;217;p3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800" b="1">
                <a:latin typeface="Century Gothic"/>
                <a:ea typeface="Century Gothic"/>
                <a:cs typeface="Century Gothic"/>
                <a:sym typeface="Century Gothic"/>
              </a:rPr>
              <a:t>Preparing for Lesson 4: </a:t>
            </a:r>
            <a:endParaRPr sz="1800" i="1">
              <a:latin typeface="Century Gothic"/>
              <a:ea typeface="Century Gothic"/>
              <a:cs typeface="Century Gothic"/>
              <a:sym typeface="Century Gothic"/>
            </a:endParaRPr>
          </a:p>
          <a:p>
            <a:pPr marL="0" lvl="0" indent="0" algn="l" rtl="0">
              <a:spcBef>
                <a:spcPts val="1000"/>
              </a:spcBef>
              <a:spcAft>
                <a:spcPts val="0"/>
              </a:spcAft>
              <a:buClr>
                <a:schemeClr val="dk1"/>
              </a:buClr>
              <a:buSzPts val="1100"/>
              <a:buFont typeface="Arial"/>
              <a:buNone/>
            </a:pPr>
            <a:r>
              <a:rPr lang="en" sz="1800">
                <a:latin typeface="Century Gothic"/>
                <a:ea typeface="Century Gothic"/>
                <a:cs typeface="Century Gothic"/>
                <a:sym typeface="Century Gothic"/>
              </a:rPr>
              <a:t>Materials and classroom preparation</a:t>
            </a:r>
            <a:endParaRPr sz="1800">
              <a:latin typeface="Century Gothic"/>
              <a:ea typeface="Century Gothic"/>
              <a:cs typeface="Century Gothic"/>
              <a:sym typeface="Century Gothic"/>
            </a:endParaRPr>
          </a:p>
          <a:p>
            <a:pPr marL="457200" lvl="0" indent="-342900" algn="l" rtl="0">
              <a:spcBef>
                <a:spcPts val="1000"/>
              </a:spcBef>
              <a:spcAft>
                <a:spcPts val="0"/>
              </a:spcAft>
              <a:buSzPts val="1800"/>
              <a:buFont typeface="Century Gothic"/>
              <a:buChar char="●"/>
            </a:pPr>
            <a:r>
              <a:rPr lang="en" sz="1800" b="1">
                <a:latin typeface="Century Gothic"/>
                <a:ea typeface="Century Gothic"/>
                <a:cs typeface="Century Gothic"/>
                <a:sym typeface="Century Gothic"/>
              </a:rPr>
              <a:t>Narrative Writing: Becoming Visible Again after Internment mode</a:t>
            </a:r>
            <a:r>
              <a:rPr lang="en" sz="1800">
                <a:latin typeface="Century Gothic"/>
                <a:ea typeface="Century Gothic"/>
                <a:cs typeface="Century Gothic"/>
                <a:sym typeface="Century Gothic"/>
              </a:rPr>
              <a:t>l (one per student and one to display)</a:t>
            </a: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b="1">
                <a:latin typeface="Century Gothic"/>
                <a:ea typeface="Century Gothic"/>
                <a:cs typeface="Century Gothic"/>
                <a:sym typeface="Century Gothic"/>
              </a:rPr>
              <a:t>Narrative Writing: Becoming Visible Again after Internment story map</a:t>
            </a:r>
            <a:r>
              <a:rPr lang="en" sz="1800">
                <a:latin typeface="Century Gothic"/>
                <a:ea typeface="Century Gothic"/>
                <a:cs typeface="Century Gothic"/>
                <a:sym typeface="Century Gothic"/>
              </a:rPr>
              <a:t> (two per student and one to display)</a:t>
            </a:r>
            <a:br>
              <a:rPr lang="en" sz="1800">
                <a:latin typeface="Century Gothic"/>
                <a:ea typeface="Century Gothic"/>
                <a:cs typeface="Century Gothic"/>
                <a:sym typeface="Century Gothic"/>
              </a:rPr>
            </a:br>
            <a:endParaRPr sz="180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9"/>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3: Unit 3: Lesson 4</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223" name="Google Shape;223;p3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800" b="1" dirty="0">
                <a:latin typeface="Century Gothic"/>
                <a:ea typeface="Century Gothic"/>
                <a:cs typeface="Century Gothic"/>
                <a:sym typeface="Century Gothic"/>
              </a:rPr>
              <a:t>Preparing for Lesson 4: </a:t>
            </a:r>
            <a:endParaRPr sz="1800" i="1" dirty="0">
              <a:latin typeface="Century Gothic"/>
              <a:ea typeface="Century Gothic"/>
              <a:cs typeface="Century Gothic"/>
              <a:sym typeface="Century Gothic"/>
            </a:endParaRPr>
          </a:p>
          <a:p>
            <a:pPr marL="0" lvl="0" indent="0" algn="l" rtl="0">
              <a:spcBef>
                <a:spcPts val="1000"/>
              </a:spcBef>
              <a:spcAft>
                <a:spcPts val="0"/>
              </a:spcAft>
              <a:buClr>
                <a:schemeClr val="dk1"/>
              </a:buClr>
              <a:buSzPts val="1100"/>
              <a:buFont typeface="Arial"/>
              <a:buNone/>
            </a:pPr>
            <a:r>
              <a:rPr lang="en" sz="1800" dirty="0">
                <a:latin typeface="Century Gothic"/>
                <a:ea typeface="Century Gothic"/>
                <a:cs typeface="Century Gothic"/>
                <a:sym typeface="Century Gothic"/>
              </a:rPr>
              <a:t>Reading and protocols to read in preparation:</a:t>
            </a:r>
            <a:endParaRPr sz="1800" dirty="0">
              <a:latin typeface="Century Gothic"/>
              <a:ea typeface="Century Gothic"/>
              <a:cs typeface="Century Gothic"/>
              <a:sym typeface="Century Gothic"/>
            </a:endParaRPr>
          </a:p>
          <a:p>
            <a:pPr marL="457200" lvl="0" indent="-342900" algn="l" rtl="0">
              <a:spcBef>
                <a:spcPts val="1000"/>
              </a:spcBef>
              <a:spcAft>
                <a:spcPts val="0"/>
              </a:spcAft>
              <a:buSzPts val="1800"/>
              <a:buFont typeface="Century Gothic"/>
              <a:buChar char="●"/>
            </a:pPr>
            <a:r>
              <a:rPr lang="en" sz="1800" dirty="0">
                <a:latin typeface="Century Gothic"/>
                <a:ea typeface="Century Gothic"/>
                <a:cs typeface="Century Gothic"/>
                <a:sym typeface="Century Gothic"/>
              </a:rPr>
              <a:t>Review the</a:t>
            </a:r>
            <a:r>
              <a:rPr lang="en" sz="1800" b="1" dirty="0">
                <a:latin typeface="Century Gothic"/>
                <a:ea typeface="Century Gothic"/>
                <a:cs typeface="Century Gothic"/>
                <a:sym typeface="Century Gothic"/>
              </a:rPr>
              <a:t> Narrative Writing: Becoming Visible Again after Internment model </a:t>
            </a:r>
            <a:r>
              <a:rPr lang="en" sz="1800" dirty="0">
                <a:latin typeface="Century Gothic"/>
                <a:ea typeface="Century Gothic"/>
                <a:cs typeface="Century Gothic"/>
                <a:sym typeface="Century Gothic"/>
              </a:rPr>
              <a:t>and your scores based on the </a:t>
            </a:r>
            <a:r>
              <a:rPr lang="en" sz="1800" b="1" dirty="0">
                <a:latin typeface="Century Gothic"/>
                <a:ea typeface="Century Gothic"/>
                <a:cs typeface="Century Gothic"/>
                <a:sym typeface="Century Gothic"/>
              </a:rPr>
              <a:t>Narrative Writing: Becoming Visible Again after Internment rubric </a:t>
            </a:r>
            <a:r>
              <a:rPr lang="en" sz="1800" dirty="0">
                <a:latin typeface="Century Gothic"/>
                <a:ea typeface="Century Gothic"/>
                <a:cs typeface="Century Gothic"/>
                <a:sym typeface="Century Gothic"/>
              </a:rPr>
              <a:t>(completed in Lesson 2)</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Review the </a:t>
            </a:r>
            <a:r>
              <a:rPr lang="en" sz="1800" b="1" dirty="0">
                <a:latin typeface="Century Gothic"/>
                <a:ea typeface="Century Gothic"/>
                <a:cs typeface="Century Gothic"/>
                <a:sym typeface="Century Gothic"/>
              </a:rPr>
              <a:t>Narrative Writing: Becoming Visible Again after Internment story map model (for teacher reference)</a:t>
            </a:r>
            <a:r>
              <a:rPr lang="en" sz="1800" i="1" dirty="0">
                <a:latin typeface="Century Gothic"/>
                <a:ea typeface="Century Gothic"/>
                <a:cs typeface="Century Gothic"/>
                <a:sym typeface="Century Gothic"/>
              </a:rPr>
              <a:t/>
            </a:r>
            <a:br>
              <a:rPr lang="en" sz="1800" i="1" dirty="0">
                <a:latin typeface="Century Gothic"/>
                <a:ea typeface="Century Gothic"/>
                <a:cs typeface="Century Gothic"/>
                <a:sym typeface="Century Gothic"/>
              </a:rPr>
            </a:br>
            <a:r>
              <a:rPr lang="en" sz="1800" i="1" dirty="0">
                <a:latin typeface="Century Gothic"/>
                <a:ea typeface="Century Gothic"/>
                <a:cs typeface="Century Gothic"/>
                <a:sym typeface="Century Gothic"/>
              </a:rPr>
              <a:t/>
            </a:r>
            <a:br>
              <a:rPr lang="en" sz="1800" i="1" dirty="0">
                <a:latin typeface="Century Gothic"/>
                <a:ea typeface="Century Gothic"/>
                <a:cs typeface="Century Gothic"/>
                <a:sym typeface="Century Gothic"/>
              </a:rPr>
            </a:br>
            <a:r>
              <a:rPr lang="en" sz="1800" i="1" dirty="0">
                <a:latin typeface="Century Gothic"/>
                <a:ea typeface="Century Gothic"/>
                <a:cs typeface="Century Gothic"/>
                <a:sym typeface="Century Gothic"/>
              </a:rPr>
              <a:t/>
            </a:r>
            <a:br>
              <a:rPr lang="en" sz="1800" i="1" dirty="0">
                <a:latin typeface="Century Gothic"/>
                <a:ea typeface="Century Gothic"/>
                <a:cs typeface="Century Gothic"/>
                <a:sym typeface="Century Gothic"/>
              </a:rPr>
            </a:br>
            <a:endParaRPr sz="1800" i="1" dirty="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27"/>
        <p:cNvGrpSpPr/>
        <p:nvPr/>
      </p:nvGrpSpPr>
      <p:grpSpPr>
        <a:xfrm>
          <a:off x="0" y="0"/>
          <a:ext cx="0" cy="0"/>
          <a:chOff x="0" y="0"/>
          <a:chExt cx="0" cy="0"/>
        </a:xfrm>
      </p:grpSpPr>
      <p:pic>
        <p:nvPicPr>
          <p:cNvPr id="228" name="Google Shape;228;p40"/>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29" name="Google Shape;229;p40"/>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30" name="Google Shape;230;p40"/>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8</a:t>
            </a:r>
            <a:r>
              <a:rPr lang="en" sz="3000" b="1" i="0" u="none" strike="noStrike" cap="none">
                <a:solidFill>
                  <a:srgbClr val="404040"/>
                </a:solidFill>
                <a:latin typeface="Century Gothic"/>
                <a:ea typeface="Century Gothic"/>
                <a:cs typeface="Century Gothic"/>
                <a:sym typeface="Century Gothic"/>
              </a:rPr>
              <a:t>: Module 3: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3: Lesson 4</a:t>
            </a:r>
            <a:endParaRPr sz="3000" b="0" i="0" u="none" strike="noStrike" cap="none">
              <a:solidFill>
                <a:srgbClr val="404040"/>
              </a:solidFill>
              <a:latin typeface="Calibri"/>
              <a:ea typeface="Calibri"/>
              <a:cs typeface="Calibri"/>
              <a:sym typeface="Calibri"/>
            </a:endParaRPr>
          </a:p>
        </p:txBody>
      </p:sp>
      <p:pic>
        <p:nvPicPr>
          <p:cNvPr id="231" name="Google Shape;231;p40"/>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32" name="Google Shape;232;p40"/>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4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b="1" dirty="0">
                <a:latin typeface="Century Gothic"/>
                <a:ea typeface="Century Gothic"/>
                <a:cs typeface="Century Gothic"/>
                <a:sym typeface="Century Gothic"/>
              </a:rPr>
              <a:t>Hello, Students!</a:t>
            </a:r>
            <a:endParaRPr sz="3300" b="1" i="0" u="none" strike="noStrike" cap="none" dirty="0">
              <a:solidFill>
                <a:schemeClr val="dk1"/>
              </a:solidFill>
              <a:sym typeface="Calibri"/>
            </a:endParaRPr>
          </a:p>
        </p:txBody>
      </p:sp>
      <p:sp>
        <p:nvSpPr>
          <p:cNvPr id="238" name="Google Shape;238;p4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In today’s lesson, you will continue to prepare for writing your narrative about Miné Okubo by reviewing a model narrative </a:t>
            </a:r>
            <a:r>
              <a:rPr lang="en" sz="1800" dirty="0" smtClean="0">
                <a:latin typeface="Century Gothic"/>
                <a:ea typeface="Century Gothic"/>
                <a:cs typeface="Century Gothic"/>
                <a:sym typeface="Century Gothic"/>
              </a:rPr>
              <a:t>an</a:t>
            </a:r>
            <a:r>
              <a:rPr lang="en-US" sz="1800" dirty="0" smtClean="0">
                <a:latin typeface="Century Gothic"/>
                <a:ea typeface="Century Gothic"/>
                <a:cs typeface="Century Gothic"/>
                <a:sym typeface="Century Gothic"/>
              </a:rPr>
              <a:t>d</a:t>
            </a:r>
            <a:r>
              <a:rPr lang="en" sz="1800" dirty="0" smtClean="0">
                <a:latin typeface="Century Gothic"/>
                <a:ea typeface="Century Gothic"/>
                <a:cs typeface="Century Gothic"/>
                <a:sym typeface="Century Gothic"/>
              </a:rPr>
              <a:t> </a:t>
            </a:r>
            <a:r>
              <a:rPr lang="en" sz="1800" dirty="0">
                <a:latin typeface="Century Gothic"/>
                <a:ea typeface="Century Gothic"/>
                <a:cs typeface="Century Gothic"/>
                <a:sym typeface="Century Gothic"/>
              </a:rPr>
              <a:t>comparing it to the narrative rubric to determine the criteria for writing a strong narrative. You’ll also begin to story map your own narrative.</a:t>
            </a: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Here’s what you’ll do today:</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Read a model narrative about Miné Okubo and compare it to criteria on the narrative writing rubric.</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Story map the model narrative.</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Create a story map for your own narrative.</a:t>
            </a:r>
            <a:endParaRPr sz="1800" dirty="0">
              <a:latin typeface="Century Gothic"/>
              <a:ea typeface="Century Gothic"/>
              <a:cs typeface="Century Gothic"/>
              <a:sym typeface="Century Gothic"/>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4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Discuss a Plan for Writing</a:t>
            </a:r>
            <a:endParaRPr sz="3300" i="0" u="none" strike="noStrike" cap="none">
              <a:solidFill>
                <a:schemeClr val="dk1"/>
              </a:solidFill>
              <a:latin typeface="Century Gothic"/>
              <a:ea typeface="Century Gothic"/>
              <a:cs typeface="Century Gothic"/>
              <a:sym typeface="Century Gothic"/>
            </a:endParaRPr>
          </a:p>
        </p:txBody>
      </p:sp>
      <p:sp>
        <p:nvSpPr>
          <p:cNvPr id="244" name="Google Shape;244;p42"/>
          <p:cNvSpPr txBox="1">
            <a:spLocks noGrp="1"/>
          </p:cNvSpPr>
          <p:nvPr>
            <p:ph type="body" idx="1"/>
          </p:nvPr>
        </p:nvSpPr>
        <p:spPr>
          <a:xfrm>
            <a:off x="284750" y="1369225"/>
            <a:ext cx="42873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400" dirty="0">
                <a:latin typeface="Century Gothic"/>
                <a:ea typeface="Century Gothic"/>
                <a:cs typeface="Century Gothic"/>
                <a:sym typeface="Century Gothic"/>
              </a:rPr>
              <a:t>Turn and talk to a partner about your </a:t>
            </a:r>
            <a:r>
              <a:rPr lang="en" sz="2400" dirty="0" smtClean="0">
                <a:latin typeface="Century Gothic"/>
                <a:ea typeface="Century Gothic"/>
                <a:cs typeface="Century Gothic"/>
                <a:sym typeface="Century Gothic"/>
              </a:rPr>
              <a:t>homework.</a:t>
            </a:r>
            <a:endParaRPr sz="2400" dirty="0">
              <a:latin typeface="Century Gothic"/>
              <a:ea typeface="Century Gothic"/>
              <a:cs typeface="Century Gothic"/>
              <a:sym typeface="Century Gothic"/>
            </a:endParaRPr>
          </a:p>
          <a:p>
            <a:pPr marL="0" lvl="0" indent="0" algn="l" rtl="0">
              <a:spcBef>
                <a:spcPts val="800"/>
              </a:spcBef>
              <a:spcAft>
                <a:spcPts val="0"/>
              </a:spcAft>
              <a:buNone/>
            </a:pPr>
            <a:r>
              <a:rPr lang="en" sz="2400" dirty="0">
                <a:latin typeface="Century Gothic"/>
                <a:ea typeface="Century Gothic"/>
                <a:cs typeface="Century Gothic"/>
                <a:sym typeface="Century Gothic"/>
              </a:rPr>
              <a:t>Explain to one another </a:t>
            </a:r>
            <a:r>
              <a:rPr lang="en" sz="2400" dirty="0" smtClean="0">
                <a:latin typeface="Century Gothic"/>
                <a:ea typeface="Century Gothic"/>
                <a:cs typeface="Century Gothic"/>
                <a:sym typeface="Century Gothic"/>
              </a:rPr>
              <a:t>why </a:t>
            </a:r>
            <a:r>
              <a:rPr lang="en" sz="2400" dirty="0">
                <a:latin typeface="Century Gothic"/>
                <a:ea typeface="Century Gothic"/>
                <a:cs typeface="Century Gothic"/>
                <a:sym typeface="Century Gothic"/>
              </a:rPr>
              <a:t>you chose that particular moment from Miné’s life to write about.</a:t>
            </a:r>
            <a:endParaRPr sz="2400" dirty="0">
              <a:latin typeface="Century Gothic"/>
              <a:ea typeface="Century Gothic"/>
              <a:cs typeface="Century Gothic"/>
              <a:sym typeface="Century Gothic"/>
            </a:endParaRPr>
          </a:p>
        </p:txBody>
      </p:sp>
      <p:sp>
        <p:nvSpPr>
          <p:cNvPr id="245" name="Google Shape;245;p42"/>
          <p:cNvSpPr txBox="1"/>
          <p:nvPr/>
        </p:nvSpPr>
        <p:spPr>
          <a:xfrm>
            <a:off x="4717175" y="1907900"/>
            <a:ext cx="4124400" cy="15645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pic>
        <p:nvPicPr>
          <p:cNvPr id="246" name="Google Shape;246;p42"/>
          <p:cNvPicPr preferRelativeResize="0"/>
          <p:nvPr/>
        </p:nvPicPr>
        <p:blipFill>
          <a:blip r:embed="rId3">
            <a:alphaModFix/>
          </a:blip>
          <a:stretch>
            <a:fillRect/>
          </a:stretch>
        </p:blipFill>
        <p:spPr>
          <a:xfrm>
            <a:off x="4914075" y="2105025"/>
            <a:ext cx="3457575" cy="933450"/>
          </a:xfrm>
          <a:prstGeom prst="rect">
            <a:avLst/>
          </a:prstGeom>
          <a:noFill/>
          <a:ln>
            <a:noFill/>
          </a:ln>
        </p:spPr>
      </p:pic>
      <p:pic>
        <p:nvPicPr>
          <p:cNvPr id="247" name="Google Shape;247;p42"/>
          <p:cNvPicPr preferRelativeResize="0"/>
          <p:nvPr/>
        </p:nvPicPr>
        <p:blipFill>
          <a:blip r:embed="rId4">
            <a:alphaModFix/>
          </a:blip>
          <a:stretch>
            <a:fillRect/>
          </a:stretch>
        </p:blipFill>
        <p:spPr>
          <a:xfrm>
            <a:off x="7988900" y="4411373"/>
            <a:ext cx="591766" cy="537451"/>
          </a:xfrm>
          <a:prstGeom prst="rect">
            <a:avLst/>
          </a:prstGeom>
          <a:noFill/>
          <a:ln>
            <a:noFill/>
          </a:ln>
        </p:spPr>
      </p:pic>
      <p:pic>
        <p:nvPicPr>
          <p:cNvPr id="248" name="Google Shape;248;p42"/>
          <p:cNvPicPr preferRelativeResize="0"/>
          <p:nvPr/>
        </p:nvPicPr>
        <p:blipFill>
          <a:blip r:embed="rId5">
            <a:alphaModFix/>
          </a:blip>
          <a:stretch>
            <a:fillRect/>
          </a:stretch>
        </p:blipFill>
        <p:spPr>
          <a:xfrm>
            <a:off x="8526236" y="4488463"/>
            <a:ext cx="470808" cy="460361"/>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sp>
        <p:nvSpPr>
          <p:cNvPr id="253" name="Google Shape;253;p4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Let’s Review the Learning Targets</a:t>
            </a:r>
            <a:endParaRPr sz="3300" b="0" i="0" u="none" strike="noStrike" cap="none">
              <a:solidFill>
                <a:schemeClr val="dk1"/>
              </a:solidFill>
              <a:latin typeface="Calibri"/>
              <a:ea typeface="Calibri"/>
              <a:cs typeface="Calibri"/>
              <a:sym typeface="Calibri"/>
            </a:endParaRPr>
          </a:p>
        </p:txBody>
      </p:sp>
      <p:sp>
        <p:nvSpPr>
          <p:cNvPr id="254" name="Google Shape;254;p4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457200" lvl="0" indent="-381000" algn="l" rtl="0">
              <a:spcBef>
                <a:spcPts val="800"/>
              </a:spcBef>
              <a:spcAft>
                <a:spcPts val="0"/>
              </a:spcAft>
              <a:buSzPts val="2400"/>
              <a:buFont typeface="Century Gothic"/>
              <a:buAutoNum type="arabicPeriod"/>
            </a:pPr>
            <a:r>
              <a:rPr lang="en" sz="2400" dirty="0">
                <a:latin typeface="Century Gothic"/>
                <a:ea typeface="Century Gothic"/>
                <a:cs typeface="Century Gothic"/>
                <a:sym typeface="Century Gothic"/>
              </a:rPr>
              <a:t>I can </a:t>
            </a:r>
            <a:r>
              <a:rPr lang="en" sz="2400" i="1" dirty="0">
                <a:latin typeface="Century Gothic"/>
                <a:ea typeface="Century Gothic"/>
                <a:cs typeface="Century Gothic"/>
                <a:sym typeface="Century Gothic"/>
              </a:rPr>
              <a:t>use a story map to plan a well-organized narrative </a:t>
            </a:r>
            <a:r>
              <a:rPr lang="en" sz="2400" dirty="0">
                <a:latin typeface="Century Gothic"/>
                <a:ea typeface="Century Gothic"/>
                <a:cs typeface="Century Gothic"/>
                <a:sym typeface="Century Gothic"/>
              </a:rPr>
              <a:t>that describes the moment when Miné Okubo ‘became visible </a:t>
            </a:r>
            <a:r>
              <a:rPr lang="en" sz="2400" dirty="0" smtClean="0">
                <a:latin typeface="Century Gothic"/>
                <a:ea typeface="Century Gothic"/>
                <a:cs typeface="Century Gothic"/>
                <a:sym typeface="Century Gothic"/>
              </a:rPr>
              <a:t>again</a:t>
            </a:r>
            <a:r>
              <a:rPr lang="en" sz="2400" dirty="0" smtClean="0">
                <a:latin typeface="Century Gothic"/>
                <a:ea typeface="Century Gothic"/>
                <a:cs typeface="Century Gothic"/>
                <a:sym typeface="Century Gothic"/>
              </a:rPr>
              <a:t>.</a:t>
            </a:r>
            <a:r>
              <a:rPr lang="en-US" sz="2400" dirty="0" smtClean="0">
                <a:latin typeface="Century Gothic"/>
                <a:ea typeface="Century Gothic"/>
                <a:cs typeface="Century Gothic"/>
                <a:sym typeface="Century Gothic"/>
              </a:rPr>
              <a:t>’</a:t>
            </a:r>
            <a:endParaRPr lang="en" sz="2400" dirty="0">
              <a:latin typeface="Century Gothic"/>
              <a:ea typeface="Century Gothic"/>
              <a:cs typeface="Century Gothic"/>
              <a:sym typeface="Century Gothic"/>
            </a:endParaRPr>
          </a:p>
          <a:p>
            <a:pPr marL="457200" lvl="0" indent="-381000" algn="l" rtl="0">
              <a:spcBef>
                <a:spcPts val="800"/>
              </a:spcBef>
              <a:spcAft>
                <a:spcPts val="0"/>
              </a:spcAft>
              <a:buSzPts val="2400"/>
              <a:buFont typeface="Century Gothic"/>
              <a:buAutoNum type="arabicPeriod"/>
            </a:pPr>
            <a:endParaRPr lang="en" sz="2400" dirty="0">
              <a:latin typeface="Century Gothic"/>
              <a:ea typeface="Century Gothic"/>
              <a:cs typeface="Century Gothic"/>
              <a:sym typeface="Century Gothic"/>
            </a:endParaRPr>
          </a:p>
          <a:p>
            <a:pPr marL="457200" lvl="0" indent="-381000" algn="l" rtl="0">
              <a:spcBef>
                <a:spcPts val="800"/>
              </a:spcBef>
              <a:spcAft>
                <a:spcPts val="0"/>
              </a:spcAft>
              <a:buSzPts val="2400"/>
              <a:buFont typeface="Century Gothic"/>
              <a:buAutoNum type="arabicPeriod"/>
            </a:pPr>
            <a:r>
              <a:rPr lang="en" sz="2400" dirty="0" smtClean="0">
                <a:latin typeface="Century Gothic"/>
                <a:ea typeface="Century Gothic"/>
                <a:cs typeface="Century Gothic"/>
                <a:sym typeface="Century Gothic"/>
              </a:rPr>
              <a:t>I </a:t>
            </a:r>
            <a:r>
              <a:rPr lang="en" sz="2400" dirty="0">
                <a:latin typeface="Century Gothic"/>
                <a:ea typeface="Century Gothic"/>
                <a:cs typeface="Century Gothic"/>
                <a:sym typeface="Century Gothic"/>
              </a:rPr>
              <a:t>can </a:t>
            </a:r>
            <a:r>
              <a:rPr lang="en" sz="2400" i="1" dirty="0">
                <a:latin typeface="Century Gothic"/>
                <a:ea typeface="Century Gothic"/>
                <a:cs typeface="Century Gothic"/>
                <a:sym typeface="Century Gothic"/>
              </a:rPr>
              <a:t>understand the rubric</a:t>
            </a:r>
            <a:r>
              <a:rPr lang="en" sz="2400" dirty="0">
                <a:latin typeface="Century Gothic"/>
                <a:ea typeface="Century Gothic"/>
                <a:cs typeface="Century Gothic"/>
                <a:sym typeface="Century Gothic"/>
              </a:rPr>
              <a:t> for the narrative writing performance task.</a:t>
            </a:r>
            <a:endParaRPr sz="2400" dirty="0">
              <a:latin typeface="Century Gothic"/>
              <a:ea typeface="Century Gothic"/>
              <a:cs typeface="Century Gothic"/>
              <a:sym typeface="Century Gothic"/>
            </a:endParaRPr>
          </a:p>
        </p:txBody>
      </p:sp>
      <p:pic>
        <p:nvPicPr>
          <p:cNvPr id="255" name="Google Shape;255;p43"/>
          <p:cNvPicPr preferRelativeResize="0"/>
          <p:nvPr/>
        </p:nvPicPr>
        <p:blipFill>
          <a:blip r:embed="rId3">
            <a:alphaModFix/>
          </a:blip>
          <a:stretch>
            <a:fillRect/>
          </a:stretch>
        </p:blipFill>
        <p:spPr>
          <a:xfrm>
            <a:off x="8359533" y="4397667"/>
            <a:ext cx="615775" cy="49805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59"/>
        <p:cNvGrpSpPr/>
        <p:nvPr/>
      </p:nvGrpSpPr>
      <p:grpSpPr>
        <a:xfrm>
          <a:off x="0" y="0"/>
          <a:ext cx="0" cy="0"/>
          <a:chOff x="0" y="0"/>
          <a:chExt cx="0" cy="0"/>
        </a:xfrm>
      </p:grpSpPr>
      <p:sp>
        <p:nvSpPr>
          <p:cNvPr id="260" name="Google Shape;260;p4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Read a Model Narrative</a:t>
            </a:r>
            <a:endParaRPr sz="3300" i="0" u="none" strike="noStrike" cap="none">
              <a:solidFill>
                <a:schemeClr val="dk1"/>
              </a:solidFill>
              <a:latin typeface="Century Gothic"/>
              <a:ea typeface="Century Gothic"/>
              <a:cs typeface="Century Gothic"/>
              <a:sym typeface="Century Gothic"/>
            </a:endParaRPr>
          </a:p>
        </p:txBody>
      </p:sp>
      <p:sp>
        <p:nvSpPr>
          <p:cNvPr id="261" name="Google Shape;261;p44"/>
          <p:cNvSpPr txBox="1">
            <a:spLocks noGrp="1"/>
          </p:cNvSpPr>
          <p:nvPr>
            <p:ph type="body" idx="1"/>
          </p:nvPr>
        </p:nvSpPr>
        <p:spPr>
          <a:xfrm>
            <a:off x="332175" y="1369225"/>
            <a:ext cx="3839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sz="2000" dirty="0">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2100"/>
              <a:buFont typeface="Arial"/>
              <a:buNone/>
            </a:pPr>
            <a:r>
              <a:rPr lang="en" sz="2000" dirty="0">
                <a:latin typeface="Century Gothic"/>
                <a:ea typeface="Century Gothic"/>
                <a:cs typeface="Century Gothic"/>
                <a:sym typeface="Century Gothic"/>
              </a:rPr>
              <a:t>After reading the model, consider this question:</a:t>
            </a:r>
            <a:endParaRPr sz="2000" dirty="0">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2100"/>
              <a:buFont typeface="Arial"/>
              <a:buNone/>
            </a:pPr>
            <a:endParaRPr sz="2000" dirty="0">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2100"/>
              <a:buFont typeface="Arial"/>
              <a:buNone/>
            </a:pPr>
            <a:r>
              <a:rPr lang="en" sz="2000" dirty="0">
                <a:latin typeface="Century Gothic"/>
                <a:ea typeface="Century Gothic"/>
                <a:cs typeface="Century Gothic"/>
                <a:sym typeface="Century Gothic"/>
              </a:rPr>
              <a:t>In this narrative, what was the moment when Miné “became visible </a:t>
            </a:r>
            <a:r>
              <a:rPr lang="en" sz="2000" dirty="0" smtClean="0">
                <a:latin typeface="Century Gothic"/>
                <a:ea typeface="Century Gothic"/>
                <a:cs typeface="Century Gothic"/>
                <a:sym typeface="Century Gothic"/>
              </a:rPr>
              <a:t>again?</a:t>
            </a:r>
            <a:r>
              <a:rPr lang="en-US" sz="2000" dirty="0" smtClean="0">
                <a:latin typeface="Century Gothic"/>
                <a:ea typeface="Century Gothic"/>
                <a:cs typeface="Century Gothic"/>
                <a:sym typeface="Century Gothic"/>
              </a:rPr>
              <a:t>”</a:t>
            </a:r>
            <a:r>
              <a:rPr lang="en" dirty="0" smtClean="0">
                <a:latin typeface="Century Gothic"/>
                <a:ea typeface="Century Gothic"/>
                <a:cs typeface="Century Gothic"/>
                <a:sym typeface="Century Gothic"/>
              </a:rPr>
              <a:t> </a:t>
            </a:r>
            <a:endParaRPr dirty="0">
              <a:latin typeface="Century Gothic"/>
              <a:ea typeface="Century Gothic"/>
              <a:cs typeface="Century Gothic"/>
              <a:sym typeface="Century Gothic"/>
            </a:endParaRPr>
          </a:p>
        </p:txBody>
      </p:sp>
      <p:pic>
        <p:nvPicPr>
          <p:cNvPr id="262" name="Google Shape;262;p44"/>
          <p:cNvPicPr preferRelativeResize="0"/>
          <p:nvPr/>
        </p:nvPicPr>
        <p:blipFill>
          <a:blip r:embed="rId3">
            <a:alphaModFix/>
          </a:blip>
          <a:stretch>
            <a:fillRect/>
          </a:stretch>
        </p:blipFill>
        <p:spPr>
          <a:xfrm>
            <a:off x="4351946" y="1471963"/>
            <a:ext cx="4163400" cy="281582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sp>
        <p:nvSpPr>
          <p:cNvPr id="267" name="Google Shape;267;p4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sz="3000">
                <a:latin typeface="Century Gothic"/>
                <a:ea typeface="Century Gothic"/>
                <a:cs typeface="Century Gothic"/>
                <a:sym typeface="Century Gothic"/>
              </a:rPr>
              <a:t>Let’s Compare the Model to the  Rubric</a:t>
            </a:r>
            <a:endParaRPr sz="3000" i="0" u="none" strike="noStrike" cap="none">
              <a:solidFill>
                <a:schemeClr val="dk1"/>
              </a:solidFill>
              <a:latin typeface="Century Gothic"/>
              <a:ea typeface="Century Gothic"/>
              <a:cs typeface="Century Gothic"/>
              <a:sym typeface="Century Gothic"/>
            </a:endParaRPr>
          </a:p>
        </p:txBody>
      </p:sp>
      <p:sp>
        <p:nvSpPr>
          <p:cNvPr id="268" name="Google Shape;268;p45"/>
          <p:cNvSpPr txBox="1">
            <a:spLocks noGrp="1"/>
          </p:cNvSpPr>
          <p:nvPr>
            <p:ph type="body" idx="1"/>
          </p:nvPr>
        </p:nvSpPr>
        <p:spPr>
          <a:xfrm>
            <a:off x="332175" y="1369225"/>
            <a:ext cx="3839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sz="2000">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100"/>
              <a:buFont typeface="Arial"/>
              <a:buNone/>
            </a:pPr>
            <a:r>
              <a:rPr lang="en" sz="2000">
                <a:latin typeface="Century Gothic"/>
                <a:ea typeface="Century Gothic"/>
                <a:cs typeface="Century Gothic"/>
                <a:sym typeface="Century Gothic"/>
              </a:rPr>
              <a:t>After reading the model, let’s compare it to the rubric criteria.</a:t>
            </a:r>
            <a:endParaRPr sz="2000">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2100"/>
              <a:buFont typeface="Arial"/>
              <a:buNone/>
            </a:pPr>
            <a:endParaRPr sz="2000">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100"/>
              <a:buFont typeface="Arial"/>
              <a:buNone/>
            </a:pPr>
            <a:r>
              <a:rPr lang="en" sz="2000">
                <a:latin typeface="Century Gothic"/>
                <a:ea typeface="Century Gothic"/>
                <a:cs typeface="Century Gothic"/>
                <a:sym typeface="Century Gothic"/>
              </a:rPr>
              <a:t>Does this </a:t>
            </a:r>
            <a:r>
              <a:rPr lang="en" sz="2000" b="1">
                <a:latin typeface="Century Gothic"/>
                <a:ea typeface="Century Gothic"/>
                <a:cs typeface="Century Gothic"/>
                <a:sym typeface="Century Gothic"/>
              </a:rPr>
              <a:t>Model Narrative </a:t>
            </a:r>
            <a:r>
              <a:rPr lang="en" sz="2000">
                <a:latin typeface="Century Gothic"/>
                <a:ea typeface="Century Gothic"/>
                <a:cs typeface="Century Gothic"/>
                <a:sym typeface="Century Gothic"/>
              </a:rPr>
              <a:t> build from informational texts about Okubo’s life? How do you know?</a:t>
            </a:r>
            <a:endParaRPr sz="2000">
              <a:latin typeface="Century Gothic"/>
              <a:ea typeface="Century Gothic"/>
              <a:cs typeface="Century Gothic"/>
              <a:sym typeface="Century Gothic"/>
            </a:endParaRPr>
          </a:p>
        </p:txBody>
      </p:sp>
      <p:pic>
        <p:nvPicPr>
          <p:cNvPr id="269" name="Google Shape;269;p45"/>
          <p:cNvPicPr preferRelativeResize="0"/>
          <p:nvPr/>
        </p:nvPicPr>
        <p:blipFill>
          <a:blip r:embed="rId3">
            <a:alphaModFix/>
          </a:blip>
          <a:stretch>
            <a:fillRect/>
          </a:stretch>
        </p:blipFill>
        <p:spPr>
          <a:xfrm>
            <a:off x="4171875" y="1907831"/>
            <a:ext cx="4667325" cy="2186182"/>
          </a:xfrm>
          <a:prstGeom prst="rect">
            <a:avLst/>
          </a:prstGeom>
          <a:noFill/>
          <a:ln>
            <a:noFill/>
          </a:ln>
        </p:spPr>
      </p:pic>
      <p:pic>
        <p:nvPicPr>
          <p:cNvPr id="6" name="Google Shape;248;p42"/>
          <p:cNvPicPr preferRelativeResize="0"/>
          <p:nvPr/>
        </p:nvPicPr>
        <p:blipFill>
          <a:blip r:embed="rId4">
            <a:alphaModFix/>
          </a:blip>
          <a:stretch>
            <a:fillRect/>
          </a:stretch>
        </p:blipFill>
        <p:spPr>
          <a:xfrm>
            <a:off x="8526236" y="4488463"/>
            <a:ext cx="470808" cy="460361"/>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E8827C72-8E4C-4084-AFEB-986372A550B5}"/>
</file>

<file path=customXml/itemProps2.xml><?xml version="1.0" encoding="utf-8"?>
<ds:datastoreItem xmlns:ds="http://schemas.openxmlformats.org/officeDocument/2006/customXml" ds:itemID="{9DC668FA-61CD-4935-8417-3A57045E51BE}"/>
</file>

<file path=customXml/itemProps3.xml><?xml version="1.0" encoding="utf-8"?>
<ds:datastoreItem xmlns:ds="http://schemas.openxmlformats.org/officeDocument/2006/customXml" ds:itemID="{DD3D4E57-1996-482E-8B19-DFA53E895293}"/>
</file>

<file path=docProps/app.xml><?xml version="1.0" encoding="utf-8"?>
<Properties xmlns="http://schemas.openxmlformats.org/officeDocument/2006/extended-properties" xmlns:vt="http://schemas.openxmlformats.org/officeDocument/2006/docPropsVTypes">
  <TotalTime>110</TotalTime>
  <Words>1564</Words>
  <Application>Microsoft Macintosh PowerPoint</Application>
  <PresentationFormat>On-screen Show (16:9)</PresentationFormat>
  <Paragraphs>313</Paragraphs>
  <Slides>16</Slides>
  <Notes>16</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16</vt:i4>
      </vt:variant>
    </vt:vector>
  </HeadingPairs>
  <TitlesOfParts>
    <vt:vector size="22" baseType="lpstr">
      <vt:lpstr>Calibri</vt:lpstr>
      <vt:lpstr>Century Gothic</vt:lpstr>
      <vt:lpstr>Overlock</vt:lpstr>
      <vt:lpstr>Simple Light</vt:lpstr>
      <vt:lpstr>Office Theme</vt:lpstr>
      <vt:lpstr>Office Theme</vt:lpstr>
      <vt:lpstr>  Grade 8: Module 3: Unit 3: Lesson 4 Teacher slide, before teaching. </vt:lpstr>
      <vt:lpstr>  Grade 8: Module 3: Unit 3: Lesson 4 Teacher slide, before teaching. </vt:lpstr>
      <vt:lpstr>  Grade 8: Module 3: Unit 3: Lesson 4 Teacher slide, before teaching. </vt:lpstr>
      <vt:lpstr>Grade 8: Module 3:  Unit 3: Lesson 4</vt:lpstr>
      <vt:lpstr>Hello, Students!</vt:lpstr>
      <vt:lpstr>Let’s Discuss a Plan for Writing</vt:lpstr>
      <vt:lpstr>Let’s Review the Learning Targets</vt:lpstr>
      <vt:lpstr>Let’s Read a Model Narrative</vt:lpstr>
      <vt:lpstr>Let’s Compare the Model to the  Rubric</vt:lpstr>
      <vt:lpstr>Let’s Compare the Model to the  Rubric</vt:lpstr>
      <vt:lpstr>Let’s Map the Model Narrative</vt:lpstr>
      <vt:lpstr>Let’s Map the Model Narrative</vt:lpstr>
      <vt:lpstr>Let’s Compare the Model to the  Rubric</vt:lpstr>
      <vt:lpstr>Let’s Create a Narrative Story Map</vt:lpstr>
      <vt:lpstr>Homework</vt:lpstr>
      <vt:lpstr>Small Group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Grade 8: Module 3: Unit 3: Lesson 4 Teacher slide, before teaching. </dc:title>
  <dc:creator>nbravo</dc:creator>
  <cp:lastModifiedBy>Alexander Specht</cp:lastModifiedBy>
  <cp:revision>7</cp:revision>
  <dcterms:modified xsi:type="dcterms:W3CDTF">2018-11-04T16:54:20Z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