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entation.xml" ContentType="application/vnd.openxmlformats-officedocument.presentationml.presentation.main+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2.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17.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00C3DC8-AC51-4843-AA1B-23A6D9BE6E5C}">
  <a:tblStyle styleId="{700C3DC8-AC51-4843-AA1B-23A6D9BE6E5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2483" autoAdjust="0"/>
  </p:normalViewPr>
  <p:slideViewPr>
    <p:cSldViewPr snapToGrid="0">
      <p:cViewPr varScale="1">
        <p:scale>
          <a:sx n="66" d="100"/>
          <a:sy n="66" d="100"/>
        </p:scale>
        <p:origin x="1464" y="5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customXml" Target="../customXml/item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215849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3rd cycle that focuses on r-controlled sounds. Students were introduced to them in Grade 1 Module 4 Cycles 19 and 20.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R-controlled vowels are one of the five syllable types students have learned about.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no specific rules for knowing the correct spelling for /</a:t>
            </a:r>
            <a:r>
              <a:rPr lang="en" sz="1200" dirty="0">
                <a:solidFill>
                  <a:srgbClr val="333333"/>
                </a:solidFill>
                <a:latin typeface="Calibri"/>
                <a:ea typeface="Calibri"/>
                <a:cs typeface="Calibri"/>
                <a:sym typeface="Calibri"/>
              </a:rPr>
              <a:t>ər</a:t>
            </a:r>
            <a:r>
              <a:rPr lang="en" sz="1200" dirty="0">
                <a:solidFill>
                  <a:schemeClr val="dk1"/>
                </a:solidFill>
                <a:latin typeface="Calibri"/>
                <a:ea typeface="Calibri"/>
                <a:cs typeface="Calibri"/>
                <a:sym typeface="Calibri"/>
              </a:rPr>
              <a:t>/ other than frequency or recognizing the spelling based on recognizing and remembering the word from prior experience with it in text. “</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r” is the most common spelling, followed by “ur”, and then “ir”. In most cases, the “er” spelling for /</a:t>
            </a:r>
            <a:r>
              <a:rPr lang="en" sz="1200" dirty="0">
                <a:solidFill>
                  <a:srgbClr val="333333"/>
                </a:solidFill>
                <a:latin typeface="Calibri"/>
                <a:ea typeface="Calibri"/>
                <a:cs typeface="Calibri"/>
                <a:sym typeface="Calibri"/>
              </a:rPr>
              <a:t>ər</a:t>
            </a:r>
            <a:r>
              <a:rPr lang="en" sz="1200" dirty="0">
                <a:solidFill>
                  <a:schemeClr val="dk1"/>
                </a:solidFill>
                <a:latin typeface="Calibri"/>
                <a:ea typeface="Calibri"/>
                <a:cs typeface="Calibri"/>
                <a:sym typeface="Calibri"/>
              </a:rPr>
              <a:t>/ is at the end of a word or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r-controlled words is that the vowel is neither long nor short, but r-controlled.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unaccented syllables “or”, and “ar” can have the /</a:t>
            </a:r>
            <a:r>
              <a:rPr lang="en" sz="1200" dirty="0">
                <a:solidFill>
                  <a:srgbClr val="333333"/>
                </a:solidFill>
                <a:latin typeface="Calibri"/>
                <a:ea typeface="Calibri"/>
                <a:cs typeface="Calibri"/>
                <a:sym typeface="Calibri"/>
              </a:rPr>
              <a:t>ər/ or schwa sound, as in “gator” and “cellar”. If students notice this, acknowledge it. Explain that they are looking and listening for the r-controlled pattern in words and </a:t>
            </a:r>
            <a:r>
              <a:rPr lang="en" sz="1200" dirty="0">
                <a:solidFill>
                  <a:schemeClr val="dk1"/>
                </a:solidFill>
                <a:latin typeface="Calibri"/>
                <a:ea typeface="Calibri"/>
                <a:cs typeface="Calibri"/>
                <a:sym typeface="Calibri"/>
              </a:rPr>
              <a:t>/</a:t>
            </a:r>
            <a:r>
              <a:rPr lang="en" sz="1200" dirty="0">
                <a:solidFill>
                  <a:srgbClr val="333333"/>
                </a:solidFill>
                <a:latin typeface="Calibri"/>
                <a:ea typeface="Calibri"/>
                <a:cs typeface="Calibri"/>
                <a:sym typeface="Calibri"/>
              </a:rPr>
              <a:t>ər/ is the most common. Students may want to add additional column</a:t>
            </a:r>
            <a:r>
              <a:rPr lang="en-US" sz="1200" dirty="0">
                <a:solidFill>
                  <a:srgbClr val="333333"/>
                </a:solidFill>
                <a:latin typeface="Calibri"/>
                <a:ea typeface="Calibri"/>
                <a:cs typeface="Calibri"/>
                <a:sym typeface="Calibri"/>
              </a:rPr>
              <a:t>s</a:t>
            </a:r>
            <a:r>
              <a:rPr lang="en" sz="1200" dirty="0">
                <a:solidFill>
                  <a:srgbClr val="333333"/>
                </a:solidFill>
                <a:latin typeface="Calibri"/>
                <a:ea typeface="Calibri"/>
                <a:cs typeface="Calibri"/>
                <a:sym typeface="Calibri"/>
              </a:rPr>
              <a:t> for sorting on your class anchor chart for these words labeled, “or” and “ar” pronounced </a:t>
            </a:r>
            <a:r>
              <a:rPr lang="en" sz="1200" dirty="0">
                <a:solidFill>
                  <a:schemeClr val="dk1"/>
                </a:solidFill>
                <a:latin typeface="Calibri"/>
                <a:ea typeface="Calibri"/>
                <a:cs typeface="Calibri"/>
                <a:sym typeface="Calibri"/>
              </a:rPr>
              <a:t>/</a:t>
            </a:r>
            <a:r>
              <a:rPr lang="en" sz="1200" dirty="0">
                <a:solidFill>
                  <a:srgbClr val="333333"/>
                </a:solidFill>
                <a:latin typeface="Calibri"/>
                <a:ea typeface="Calibri"/>
                <a:cs typeface="Calibri"/>
                <a:sym typeface="Calibri"/>
              </a:rPr>
              <a:t>ər/.</a:t>
            </a:r>
            <a:endParaRPr sz="1200" dirty="0">
              <a:solidFill>
                <a:srgbClr val="333333"/>
              </a:solidFill>
              <a:latin typeface="Calibri"/>
              <a:ea typeface="Calibri"/>
              <a:cs typeface="Calibri"/>
              <a:sym typeface="Calibri"/>
            </a:endParaRPr>
          </a:p>
          <a:p>
            <a:pPr marL="457200" lvl="0" indent="-304800" algn="l" rtl="0">
              <a:spcBef>
                <a:spcPts val="0"/>
              </a:spcBef>
              <a:spcAft>
                <a:spcPts val="0"/>
              </a:spcAft>
              <a:buClr>
                <a:srgbClr val="333333"/>
              </a:buClr>
              <a:buSzPts val="1200"/>
              <a:buFont typeface="Calibri"/>
              <a:buChar char="●"/>
            </a:pPr>
            <a:r>
              <a:rPr lang="en" sz="1200" dirty="0">
                <a:solidFill>
                  <a:srgbClr val="333333"/>
                </a:solidFill>
                <a:latin typeface="Calibri"/>
                <a:ea typeface="Calibri"/>
                <a:cs typeface="Calibri"/>
                <a:sym typeface="Calibri"/>
              </a:rPr>
              <a:t>It is the goal of this cycle for students to recognize the r-controlled spelling patterns and match them to their most common sounds when reading and writing.</a:t>
            </a:r>
            <a:endParaRPr sz="1200" dirty="0">
              <a:solidFill>
                <a:srgbClr val="333333"/>
              </a:solidFill>
              <a:latin typeface="Calibri"/>
              <a:ea typeface="Calibri"/>
              <a:cs typeface="Calibri"/>
              <a:sym typeface="Calibri"/>
            </a:endParaRPr>
          </a:p>
        </p:txBody>
      </p:sp>
    </p:spTree>
    <p:extLst>
      <p:ext uri="{BB962C8B-B14F-4D97-AF65-F5344CB8AC3E}">
        <p14:creationId xmlns:p14="http://schemas.microsoft.com/office/powerpoint/2010/main" val="24977312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544004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4544004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words with suffixes are divided between the base word and the suffix.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Pass out materials to students. Remind them of the Syllable Sleuth procedure (described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as needed.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Darker: “Darker” means that something has less light than something else or is less light than it used to be. For instance, “It is darker outside at night than it is in the daytime.” or “The leaves on the trees were green in the spring, but in summer they turn a darker green.”</a:t>
            </a:r>
            <a:endParaRPr dirty="0"/>
          </a:p>
        </p:txBody>
      </p:sp>
    </p:spTree>
    <p:extLst>
      <p:ext uri="{BB962C8B-B14F-4D97-AF65-F5344CB8AC3E}">
        <p14:creationId xmlns:p14="http://schemas.microsoft.com/office/powerpoint/2010/main" val="1338024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454411bfa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454411bfa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notice that “ar” in burglar and “or” in harbor make the /</a:t>
            </a:r>
            <a:r>
              <a:rPr lang="en" i="1" dirty="0">
                <a:solidFill>
                  <a:srgbClr val="333333"/>
                </a:solidFill>
              </a:rPr>
              <a:t>ə</a:t>
            </a:r>
            <a:r>
              <a:rPr lang="en" sz="1200" dirty="0">
                <a:solidFill>
                  <a:schemeClr val="dk1"/>
                </a:solidFill>
                <a:latin typeface="Calibri"/>
                <a:ea typeface="Calibri"/>
                <a:cs typeface="Calibri"/>
                <a:sym typeface="Calibri"/>
              </a:rPr>
              <a:t>r/ sound, acknowledge it, and tell them that every now and then a vowel team does not play fair. These are two of those times.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divide burglar burg/lar. It will not affect the pronunciation.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Look for the consonants between the vowels.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Divide the word into syllables.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guidance with “darker,” explain that base words with suffixes are divided between the base word and the suffix. The word “darker” is a two-syllable word. The first syllable is the base word “dark” and the second syllable is the suffix “er.”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0279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Google Shape;167;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8" name="Google Shape;168;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(See Meeting Student Needs below.)</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264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words with r-controlled vowel patterns.”</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13571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43619d9be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1" name="Google Shape;181;g443619d9be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5-7 minutes </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a:ea typeface="Calibri"/>
                <a:cs typeface="Calibri"/>
                <a:sym typeface="Calibri"/>
              </a:rPr>
              <a:t>This slide has animation if technology is available.</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a:ea typeface="Calibri"/>
                <a:cs typeface="Calibri"/>
                <a:sym typeface="Calibri"/>
              </a:rPr>
              <a:t>Be sure to use each word in a sentence, so students can hear the words in context to support meaning.</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Read /ar/ and /or/ words aloud: </a:t>
            </a:r>
            <a:r>
              <a:rPr lang="en" sz="1200" i="0" dirty="0">
                <a:latin typeface="Calibri"/>
                <a:ea typeface="Calibri"/>
                <a:cs typeface="Calibri"/>
                <a:sym typeface="Calibri"/>
              </a:rPr>
              <a:t>“corn”, “barn.”</a:t>
            </a:r>
            <a:endParaRPr sz="1200" i="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 you notice about these two words?”</a:t>
            </a:r>
            <a:r>
              <a:rPr lang="en" sz="1200" dirty="0">
                <a:latin typeface="Calibri"/>
                <a:ea typeface="Calibri"/>
                <a:cs typeface="Calibri"/>
                <a:sym typeface="Calibri"/>
              </a:rPr>
              <a:t> </a:t>
            </a:r>
            <a:r>
              <a:rPr lang="en" sz="1200" b="0" dirty="0">
                <a:latin typeface="Calibri"/>
                <a:ea typeface="Calibri"/>
                <a:cs typeface="Calibri"/>
                <a:sym typeface="Calibri"/>
              </a:rPr>
              <a:t>(They are both r-controlled vowels.)</a:t>
            </a:r>
            <a:endParaRPr sz="1200" b="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“Right! These are r-controlled words. The word ‘corn’ has an /or/ sound in the middle.”</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Put the “corn” and “barn” r-controlled Word Cards on the board and ask: </a:t>
            </a:r>
            <a:r>
              <a:rPr lang="en" sz="1200" i="1" dirty="0">
                <a:latin typeface="Calibri"/>
                <a:ea typeface="Calibri"/>
                <a:cs typeface="Calibri"/>
                <a:sym typeface="Calibri"/>
              </a:rPr>
              <a:t>“What vowel sound does “barn” have?</a:t>
            </a:r>
            <a:r>
              <a:rPr lang="en" sz="1200" dirty="0">
                <a:latin typeface="Calibri"/>
                <a:ea typeface="Calibri"/>
                <a:cs typeface="Calibri"/>
                <a:sym typeface="Calibri"/>
              </a:rPr>
              <a:t> </a:t>
            </a:r>
            <a:r>
              <a:rPr lang="en" sz="1200" b="0" dirty="0">
                <a:latin typeface="Calibri"/>
                <a:ea typeface="Calibri"/>
                <a:cs typeface="Calibri"/>
                <a:sym typeface="Calibri"/>
              </a:rPr>
              <a:t>(/ar/)</a:t>
            </a:r>
            <a:endParaRPr sz="1200" b="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“Right! ‘Barn’ has an /ar/ sound in the middle.”</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“Now I would like you to share with your elbow partner what you notice about these words and how you could group words that are similarly spelled.”</a:t>
            </a:r>
            <a:r>
              <a:rPr lang="en" sz="1200" dirty="0">
                <a:latin typeface="Calibri"/>
                <a:ea typeface="Calibri"/>
                <a:cs typeface="Calibri"/>
                <a:sym typeface="Calibri"/>
              </a:rPr>
              <a:t> Show the words: “bark”, “dorm”, “yard”, “fork”.</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Students share with an elbow partner what they noticed and how they can group similar words.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“Who would like to share what they noticed about these words?”</a:t>
            </a:r>
            <a:r>
              <a:rPr lang="en" sz="1200" dirty="0">
                <a:latin typeface="Calibri"/>
                <a:ea typeface="Calibri"/>
                <a:cs typeface="Calibri"/>
                <a:sym typeface="Calibri"/>
              </a:rPr>
              <a:t> </a:t>
            </a:r>
            <a:r>
              <a:rPr lang="en" sz="1200" b="0" dirty="0">
                <a:latin typeface="Calibri"/>
                <a:ea typeface="Calibri"/>
                <a:cs typeface="Calibri"/>
                <a:sym typeface="Calibri"/>
              </a:rPr>
              <a:t>(All the words spelled “or” in the middle have an /or/ vowel sound, and all the words spelled “ar” in the middle have an /ar/ vowel sound.)</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Group words together by sound under the appropriate header.</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the word “turn” and ask: “</a:t>
            </a:r>
            <a:r>
              <a:rPr lang="en" sz="1200" i="1" dirty="0">
                <a:latin typeface="Calibri"/>
                <a:ea typeface="Calibri"/>
                <a:cs typeface="Calibri"/>
                <a:sym typeface="Calibri"/>
              </a:rPr>
              <a:t>What vowel sound do you hear?</a:t>
            </a:r>
            <a:r>
              <a:rPr lang="en" sz="1200" dirty="0">
                <a:latin typeface="Calibri"/>
                <a:ea typeface="Calibri"/>
                <a:cs typeface="Calibri"/>
                <a:sym typeface="Calibri"/>
              </a:rPr>
              <a:t>” </a:t>
            </a:r>
            <a:r>
              <a:rPr lang="en" sz="1200" b="0" dirty="0">
                <a:latin typeface="Calibri"/>
                <a:ea typeface="Calibri"/>
                <a:cs typeface="Calibri"/>
                <a:sym typeface="Calibri"/>
              </a:rPr>
              <a:t>(/</a:t>
            </a:r>
            <a:r>
              <a:rPr lang="en" sz="1200" b="0" dirty="0"/>
              <a:t>Ə</a:t>
            </a:r>
            <a:r>
              <a:rPr lang="en" sz="1200" b="0" dirty="0">
                <a:latin typeface="Calibri"/>
                <a:ea typeface="Calibri"/>
                <a:cs typeface="Calibri"/>
                <a:sym typeface="Calibri"/>
              </a:rPr>
              <a:t>r/</a:t>
            </a:r>
            <a:r>
              <a:rPr lang="en" sz="1200" b="0" i="1" dirty="0"/>
              <a:t>)</a:t>
            </a:r>
            <a:r>
              <a:rPr lang="en" sz="1200" b="0" dirty="0">
                <a:latin typeface="Calibri"/>
                <a:ea typeface="Calibri"/>
                <a:cs typeface="Calibri"/>
                <a:sym typeface="Calibri"/>
              </a:rPr>
              <a:t> </a:t>
            </a:r>
            <a:r>
              <a:rPr lang="en" sz="1200" b="1" dirty="0">
                <a:latin typeface="Calibri"/>
                <a:ea typeface="Calibri"/>
                <a:cs typeface="Calibri"/>
                <a:sym typeface="Calibri"/>
              </a:rPr>
              <a:t>“</a:t>
            </a:r>
            <a:r>
              <a:rPr lang="en" sz="1200" i="1" dirty="0">
                <a:latin typeface="Calibri"/>
                <a:ea typeface="Calibri"/>
                <a:cs typeface="Calibri"/>
                <a:sym typeface="Calibri"/>
              </a:rPr>
              <a:t>What letters make the /</a:t>
            </a:r>
            <a:r>
              <a:rPr lang="en" sz="800" i="1" dirty="0">
                <a:latin typeface="Century Gothic"/>
                <a:ea typeface="Century Gothic"/>
                <a:cs typeface="Century Gothic"/>
                <a:sym typeface="Century Gothic"/>
              </a:rPr>
              <a:t>Ə</a:t>
            </a:r>
            <a:r>
              <a:rPr lang="en" sz="1200" i="1" dirty="0">
                <a:latin typeface="Calibri"/>
                <a:ea typeface="Calibri"/>
                <a:cs typeface="Calibri"/>
                <a:sym typeface="Calibri"/>
              </a:rPr>
              <a:t>r/ sound as in turn?</a:t>
            </a:r>
            <a:r>
              <a:rPr lang="en" sz="1200" dirty="0">
                <a:latin typeface="Calibri"/>
                <a:ea typeface="Calibri"/>
                <a:cs typeface="Calibri"/>
                <a:sym typeface="Calibri"/>
              </a:rPr>
              <a:t>” </a:t>
            </a:r>
            <a:r>
              <a:rPr lang="en" sz="1200" b="0" dirty="0">
                <a:latin typeface="Calibri"/>
                <a:ea typeface="Calibri"/>
                <a:cs typeface="Calibri"/>
                <a:sym typeface="Calibri"/>
              </a:rPr>
              <a:t>(“ur”)</a:t>
            </a:r>
            <a:endParaRPr sz="1200" b="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Right! The letters ‘ur’ make the /ər/ sound</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“first” and “her.”</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sound do you hear?</a:t>
            </a:r>
            <a:r>
              <a:rPr lang="en" sz="1200" dirty="0">
                <a:latin typeface="Calibri"/>
                <a:ea typeface="Calibri"/>
                <a:cs typeface="Calibri"/>
                <a:sym typeface="Calibri"/>
              </a:rPr>
              <a:t>” </a:t>
            </a:r>
            <a:r>
              <a:rPr lang="en" sz="1200" b="0" dirty="0">
                <a:latin typeface="Calibri"/>
                <a:ea typeface="Calibri"/>
                <a:cs typeface="Calibri"/>
                <a:sym typeface="Calibri"/>
              </a:rPr>
              <a:t>(/</a:t>
            </a:r>
            <a:r>
              <a:rPr lang="en" sz="900" b="0" dirty="0">
                <a:latin typeface="Calibri"/>
                <a:ea typeface="Calibri"/>
                <a:cs typeface="Calibri"/>
                <a:sym typeface="Calibri"/>
              </a:rPr>
              <a:t>Ə</a:t>
            </a:r>
            <a:r>
              <a:rPr lang="en" sz="1200" b="0" dirty="0">
                <a:latin typeface="Calibri"/>
                <a:ea typeface="Calibri"/>
                <a:cs typeface="Calibri"/>
                <a:sym typeface="Calibri"/>
              </a:rPr>
              <a:t>r/)</a:t>
            </a:r>
            <a:endParaRPr sz="1200" b="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Put “turn,” “first,” and “her” Word Cards on the board (or show slide) and say: </a:t>
            </a:r>
            <a:r>
              <a:rPr lang="en" sz="1200" i="1" dirty="0">
                <a:latin typeface="Calibri"/>
                <a:ea typeface="Calibri"/>
                <a:cs typeface="Calibri"/>
                <a:sym typeface="Calibri"/>
              </a:rPr>
              <a:t>“Right! All of these words have the same vowel sound but they are spelled differently. The letters ‘ur,’ ‘er,’ and ‘ir’ are sometimes called ‘bossy “r” triplets’ because they sound the same but look different. The more you read, write, and speak these words, the better you will remember how they are spelled.”</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“Now you will partner up and practice more r-controlled words. Sort them by the vowel sound you hear.”</a:t>
            </a:r>
            <a:endParaRPr sz="1200" i="1"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Distribute Word Cards and white boards to students as they partner together.</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Students divide Word Cards equally with their partner and take turns reading r-controlled words: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Student A reads word.</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Student B identifies each word as /ar/, /or/, and /ər/ based on the sound the r-controlled vowel makes and writes the word on his or her white board.</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Student B reads all words written.</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Students switch roles.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Teacher records words onto the Bossy “r” anchor chart for students to reference.</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identify syllable and sound patterns while reading words with r-controlled vowel spelling patterns.</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Consider posting the anchor charts for syllable types and vowel teams for student reference while analyzing spelling and sound patterns to determine the syllables (see Syllabication Guide in K-2 Skills Resource Manual for sample charts).</a:t>
            </a:r>
            <a:endParaRPr sz="1200" dirty="0">
              <a:latin typeface="Calibri"/>
              <a:ea typeface="Calibri"/>
              <a:cs typeface="Calibri"/>
              <a:sym typeface="Calibri"/>
            </a:endParaRPr>
          </a:p>
        </p:txBody>
      </p:sp>
    </p:spTree>
    <p:extLst>
      <p:ext uri="{BB962C8B-B14F-4D97-AF65-F5344CB8AC3E}">
        <p14:creationId xmlns:p14="http://schemas.microsoft.com/office/powerpoint/2010/main" val="289921216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454411bfa4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454411bfa4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words </a:t>
            </a:r>
            <a:r>
              <a:rPr lang="en" sz="1200" i="0" dirty="0">
                <a:solidFill>
                  <a:schemeClr val="dk1"/>
                </a:solidFill>
                <a:latin typeface="Calibri"/>
                <a:ea typeface="Calibri"/>
                <a:cs typeface="Calibri"/>
                <a:sym typeface="Calibri"/>
              </a:rPr>
              <a:t>quickly</a:t>
            </a:r>
            <a:r>
              <a:rPr lang="en" sz="1200" dirty="0">
                <a:solidFill>
                  <a:schemeClr val="dk1"/>
                </a:solidFill>
                <a:latin typeface="Calibri"/>
                <a:ea typeface="Calibri"/>
                <a:cs typeface="Calibri"/>
                <a:sym typeface="Calibri"/>
              </a:rPr>
              <a:t> in a sentence, or show an action: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“corn - corn is a vegetable that grows on a stalk.”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“barn - A barn is a type of farm building.”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“bark - Trees have bark on their trunk. A dog might bark at strangers.”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“dorm - A dorm is a place where students live when they go to college. It is short for dormitory.”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“yard - A yard is grass that surrounds a house or it can be a measurement. It took 3 yards of silk to make the queen’s dress.”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“fork - You can eat with a fork. When you come to a fork in the road, go left.”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“turn - Is it my turn yet?”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“first - I haven’t had a turn to go first.”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“her - I am her sister.”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“porch - An outdoor space attached to a house is called a porch. We sat on the front porch and watched the traffic pass by.”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“start - Gentlemen, start your engines!”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“charm - </a:t>
            </a:r>
            <a:r>
              <a:rPr lang="en-US" sz="1200" i="0" dirty="0">
                <a:solidFill>
                  <a:schemeClr val="dk1"/>
                </a:solidFill>
                <a:latin typeface="Calibri"/>
                <a:ea typeface="Calibri"/>
                <a:cs typeface="Calibri"/>
                <a:sym typeface="Calibri"/>
              </a:rPr>
              <a:t>A</a:t>
            </a:r>
            <a:r>
              <a:rPr lang="en" sz="1200" i="0" dirty="0">
                <a:solidFill>
                  <a:schemeClr val="dk1"/>
                </a:solidFill>
                <a:latin typeface="Calibri"/>
                <a:ea typeface="Calibri"/>
                <a:cs typeface="Calibri"/>
                <a:sym typeface="Calibri"/>
              </a:rPr>
              <a:t> charming prince danced with Cinderella.”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“tar - </a:t>
            </a:r>
            <a:r>
              <a:rPr lang="en-US" sz="1200" i="0" dirty="0">
                <a:solidFill>
                  <a:schemeClr val="dk1"/>
                </a:solidFill>
                <a:latin typeface="Calibri"/>
                <a:ea typeface="Calibri"/>
                <a:cs typeface="Calibri"/>
                <a:sym typeface="Calibri"/>
              </a:rPr>
              <a:t>T</a:t>
            </a:r>
            <a:r>
              <a:rPr lang="en" sz="1200" i="0" dirty="0">
                <a:solidFill>
                  <a:schemeClr val="dk1"/>
                </a:solidFill>
                <a:latin typeface="Calibri"/>
                <a:ea typeface="Calibri"/>
                <a:cs typeface="Calibri"/>
                <a:sym typeface="Calibri"/>
              </a:rPr>
              <a:t>ar is a sticky, black substance we use to seal roofs and pave roads.”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“far - How far is it to the moon?”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“fort - Did you ever make a blanket fort in the house?”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“born - In what year were you born?”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“farm - A cow is a farm animal.”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“storm - </a:t>
            </a:r>
            <a:r>
              <a:rPr lang="en-US" sz="1200" i="0" dirty="0">
                <a:solidFill>
                  <a:schemeClr val="dk1"/>
                </a:solidFill>
                <a:latin typeface="Calibri"/>
                <a:ea typeface="Calibri"/>
                <a:cs typeface="Calibri"/>
                <a:sym typeface="Calibri"/>
              </a:rPr>
              <a:t>S</a:t>
            </a:r>
            <a:r>
              <a:rPr lang="en" sz="1200" i="0" dirty="0">
                <a:solidFill>
                  <a:schemeClr val="dk1"/>
                </a:solidFill>
                <a:latin typeface="Calibri"/>
                <a:ea typeface="Calibri"/>
                <a:cs typeface="Calibri"/>
                <a:sym typeface="Calibri"/>
              </a:rPr>
              <a:t>ome storms bring thunder and lightning.”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“burn - </a:t>
            </a:r>
            <a:r>
              <a:rPr lang="en-US" sz="1200" i="0" dirty="0">
                <a:solidFill>
                  <a:schemeClr val="dk1"/>
                </a:solidFill>
                <a:latin typeface="Calibri"/>
                <a:ea typeface="Calibri"/>
                <a:cs typeface="Calibri"/>
                <a:sym typeface="Calibri"/>
              </a:rPr>
              <a:t>A</a:t>
            </a:r>
            <a:r>
              <a:rPr lang="en" sz="1200" i="0" dirty="0">
                <a:solidFill>
                  <a:schemeClr val="dk1"/>
                </a:solidFill>
                <a:latin typeface="Calibri"/>
                <a:ea typeface="Calibri"/>
                <a:cs typeface="Calibri"/>
                <a:sym typeface="Calibri"/>
              </a:rPr>
              <a:t> hot stove may burn you if you touch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“Think about what you notice when you read the words. Be ready to share your thinking and how these words may be grouped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of which words are alike and may be grouped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“Share with your elbow partner what you noticed and how you will could group any of the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are all r-controlled.)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all the words have the r-controlled vowel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did you group the words together</a:t>
            </a:r>
            <a:r>
              <a:rPr lang="en" sz="120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In three groups, “or”, “ar” and </a:t>
            </a:r>
            <a:r>
              <a:rPr lang="en" sz="1200" b="0" dirty="0">
                <a:solidFill>
                  <a:schemeClr val="dk1"/>
                </a:solidFill>
                <a:highlight>
                  <a:srgbClr val="FFFFFF"/>
                </a:highlight>
                <a:latin typeface="Calibri"/>
                <a:ea typeface="Calibri"/>
                <a:cs typeface="Calibri"/>
                <a:sym typeface="Calibri"/>
              </a:rPr>
              <a:t>“</a:t>
            </a:r>
            <a:r>
              <a:rPr lang="en" sz="1200" b="0" dirty="0">
                <a:solidFill>
                  <a:srgbClr val="333333"/>
                </a:solidFill>
                <a:latin typeface="Calibri"/>
                <a:ea typeface="Calibri"/>
                <a:cs typeface="Calibri"/>
                <a:sym typeface="Calibri"/>
              </a:rPr>
              <a:t>ər</a:t>
            </a:r>
            <a:r>
              <a:rPr lang="en" sz="1200" b="0" dirty="0">
                <a:solidFill>
                  <a:schemeClr val="dk1"/>
                </a:solidFill>
                <a:highlight>
                  <a:srgbClr val="FFFFFF"/>
                </a:highlight>
                <a:latin typeface="Calibri"/>
                <a:ea typeface="Calibri"/>
                <a:cs typeface="Calibri"/>
                <a:sym typeface="Calibri"/>
              </a:rPr>
              <a:t>” </a:t>
            </a:r>
            <a:r>
              <a:rPr lang="en" sz="1200" b="0" dirty="0">
                <a:solidFill>
                  <a:schemeClr val="dk1"/>
                </a:solidFill>
                <a:latin typeface="Calibri"/>
                <a:ea typeface="Calibri"/>
                <a:cs typeface="Calibri"/>
                <a:sym typeface="Calibri"/>
              </a:rPr>
              <a:t>spellings.)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“or”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All the words spelled “or” have the “/or/” vowel sound.)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“ar” words together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do you notice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/ar/ sound is spelled “ar.”)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Group the /</a:t>
            </a:r>
            <a:r>
              <a:rPr lang="en" sz="1200" dirty="0">
                <a:solidFill>
                  <a:srgbClr val="333333"/>
                </a:solidFill>
                <a:latin typeface="Calibri"/>
                <a:ea typeface="Calibri"/>
                <a:cs typeface="Calibri"/>
                <a:sym typeface="Calibri"/>
              </a:rPr>
              <a:t>ər/</a:t>
            </a:r>
            <a:r>
              <a:rPr lang="en" sz="1200" dirty="0">
                <a:solidFill>
                  <a:schemeClr val="dk1"/>
                </a:solidFill>
                <a:latin typeface="Calibri"/>
                <a:ea typeface="Calibri"/>
                <a:cs typeface="Calibri"/>
                <a:sym typeface="Calibri"/>
              </a:rPr>
              <a:t>words togher. Say: “</a:t>
            </a:r>
            <a:r>
              <a:rPr lang="en" sz="1200" i="1" dirty="0">
                <a:solidFill>
                  <a:schemeClr val="dk1"/>
                </a:solidFill>
                <a:latin typeface="Calibri"/>
                <a:ea typeface="Calibri"/>
                <a:cs typeface="Calibri"/>
                <a:sym typeface="Calibri"/>
              </a:rPr>
              <a:t>What vowel sound do you hear in “turn”? Right! “</a:t>
            </a:r>
            <a:r>
              <a:rPr lang="en-US" sz="1200" i="1" dirty="0">
                <a:solidFill>
                  <a:schemeClr val="dk1"/>
                </a:solidFill>
                <a:latin typeface="Calibri"/>
                <a:ea typeface="Calibri"/>
                <a:cs typeface="Calibri"/>
                <a:sym typeface="Calibri"/>
              </a:rPr>
              <a:t>u</a:t>
            </a:r>
            <a:r>
              <a:rPr lang="en" sz="1200" i="1" dirty="0">
                <a:solidFill>
                  <a:schemeClr val="dk1"/>
                </a:solidFill>
                <a:latin typeface="Calibri"/>
                <a:ea typeface="Calibri"/>
                <a:cs typeface="Calibri"/>
                <a:sym typeface="Calibri"/>
              </a:rPr>
              <a:t>r” makes the /</a:t>
            </a:r>
            <a:r>
              <a:rPr lang="en" sz="1200" i="1" dirty="0">
                <a:solidFill>
                  <a:srgbClr val="333333"/>
                </a:solidFill>
                <a:latin typeface="Calibri"/>
                <a:ea typeface="Calibri"/>
                <a:cs typeface="Calibri"/>
                <a:sym typeface="Calibri"/>
              </a:rPr>
              <a:t>ər/</a:t>
            </a:r>
            <a:r>
              <a:rPr lang="en" sz="1200" i="1" dirty="0">
                <a:solidFill>
                  <a:schemeClr val="dk1"/>
                </a:solidFill>
                <a:latin typeface="Calibri"/>
                <a:ea typeface="Calibri"/>
                <a:cs typeface="Calibri"/>
                <a:sym typeface="Calibri"/>
              </a:rPr>
              <a:t>sound.  The /</a:t>
            </a:r>
            <a:r>
              <a:rPr lang="en" sz="1200" i="1" dirty="0">
                <a:solidFill>
                  <a:srgbClr val="333333"/>
                </a:solidFill>
                <a:latin typeface="Calibri"/>
                <a:ea typeface="Calibri"/>
                <a:cs typeface="Calibri"/>
                <a:sym typeface="Calibri"/>
              </a:rPr>
              <a:t>ər/</a:t>
            </a:r>
            <a:r>
              <a:rPr lang="en" sz="1200" i="1" dirty="0">
                <a:solidFill>
                  <a:schemeClr val="dk1"/>
                </a:solidFill>
                <a:latin typeface="Calibri"/>
                <a:ea typeface="Calibri"/>
                <a:cs typeface="Calibri"/>
                <a:sym typeface="Calibri"/>
              </a:rPr>
              <a:t> sound can be spelled in several different ways. In this list, “ur”, “ir”, and “er” all spell /</a:t>
            </a:r>
            <a:r>
              <a:rPr lang="en" sz="1200" i="1" dirty="0">
                <a:solidFill>
                  <a:srgbClr val="333333"/>
                </a:solidFill>
                <a:latin typeface="Calibri"/>
                <a:ea typeface="Calibri"/>
                <a:cs typeface="Calibri"/>
                <a:sym typeface="Calibri"/>
              </a:rPr>
              <a:t>ər/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words with r-controlled vowel spelling patterns.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a:t>
            </a:r>
            <a:r>
              <a:rPr lang="en" sz="1200" b="1" dirty="0">
                <a:solidFill>
                  <a:schemeClr val="dk1"/>
                </a:solidFill>
                <a:latin typeface="Calibri"/>
                <a:ea typeface="Calibri"/>
                <a:cs typeface="Calibri"/>
                <a:sym typeface="Calibri"/>
              </a:rPr>
              <a:t>Syllabication Guide </a:t>
            </a:r>
            <a:r>
              <a:rPr lang="en" sz="1200" dirty="0">
                <a:solidFill>
                  <a:schemeClr val="dk1"/>
                </a:solidFill>
                <a:latin typeface="Calibri"/>
                <a:ea typeface="Calibri"/>
                <a:cs typeface="Calibri"/>
                <a:sym typeface="Calibri"/>
              </a:rPr>
              <a:t>in </a:t>
            </a:r>
            <a:r>
              <a:rPr lang="en" sz="1200" b="1" dirty="0">
                <a:solidFill>
                  <a:schemeClr val="dk1"/>
                </a:solidFill>
                <a:latin typeface="Calibri"/>
                <a:ea typeface="Calibri"/>
                <a:cs typeface="Calibri"/>
                <a:sym typeface="Calibri"/>
              </a:rPr>
              <a:t>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03488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530080959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4530080959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15 </a:t>
            </a:r>
            <a:endParaRPr sz="1200" b="1"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b="1" dirty="0">
                <a:solidFill>
                  <a:schemeClr val="dk1"/>
                </a:solidFill>
                <a:latin typeface="Calibri"/>
                <a:ea typeface="Calibri"/>
                <a:cs typeface="Calibri"/>
                <a:sym typeface="Calibri"/>
              </a:rPr>
              <a:t>Grouping: Whole Group </a:t>
            </a:r>
          </a:p>
          <a:p>
            <a:pPr marL="0" lvl="0" indent="0" algn="l" rtl="0">
              <a:spcBef>
                <a:spcPts val="0"/>
              </a:spcBef>
              <a:spcAft>
                <a:spcPts val="0"/>
              </a:spcAft>
              <a:buNone/>
            </a:pPr>
            <a:endParaRPr dirty="0"/>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anchor chart for teacher reference to record words into categories by sound.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down words on white board or chart paper.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63645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 </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(Responses will vary. Example: “I learned about the bossy ‘r’ and how it changes the vowel in words. I learned to read and spell words with the bossy “r” vowel /ar/ and /or/.)</a:t>
            </a:r>
            <a:endParaRPr sz="1200" b="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“When I made the sounds for the word _____, I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“When I wrote the letter _____, I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“When I blended the sounds _____, I _____.”</a:t>
            </a:r>
            <a:endParaRPr sz="1200" i="0" u="none" strike="noStrike" cap="none" dirty="0">
              <a:solidFill>
                <a:schemeClr val="dk1"/>
              </a:solidFill>
              <a:latin typeface="Calibri"/>
              <a:ea typeface="Calibri"/>
              <a:cs typeface="Calibri"/>
              <a:sym typeface="Calibri"/>
            </a:endParaRPr>
          </a:p>
        </p:txBody>
      </p:sp>
      <p:sp>
        <p:nvSpPr>
          <p:cNvPr id="233" name="Google Shape;233;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34" name="Google Shape;234;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4506798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1" name="Google Shape;241;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US"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one and two-syllable words with r-controlled spelling patterns from the cycle.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76701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”writing words and sentences with r-controlled vowel patterns.” This can be brief as the lesson goes into more detail.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2397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(copied and placed in plastic sleeve, one per pair) or post/write on board or display word list on the slide where technology is available)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R-Controlled Word Cards (copied and cut out/one set per pair, or post/write on board or display words on the slide where technology is available)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Bossy “r” anchor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“Bossy ‘r’ Triplets” story (optional)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Cycle 6 Assessment (optional)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 space to display r-Controlled Word Cards for whole group access.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09422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443598d973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443598d973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dirty="0"/>
              <a:t>Suggested Pacing: 12-15 minutes per activity</a:t>
            </a:r>
            <a:endParaRPr b="1" dirty="0"/>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a:t>
            </a:r>
            <a:r>
              <a:rPr lang="en" sz="1200" dirty="0">
                <a:solidFill>
                  <a:schemeClr val="dk1"/>
                </a:solidFill>
                <a:latin typeface="Calibri"/>
                <a:ea typeface="Calibri"/>
                <a:cs typeface="Calibri"/>
                <a:sym typeface="Calibri"/>
              </a:rPr>
              <a:t>Choose grouping options (whole, small, partner, independent) based on the needs of the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a:t>
            </a:r>
            <a:r>
              <a:rPr lang="en" sz="1200" dirty="0">
                <a:solidFill>
                  <a:schemeClr val="dk1"/>
                </a:solidFill>
                <a:latin typeface="Calibri"/>
                <a:ea typeface="Calibri"/>
                <a:cs typeface="Calibri"/>
                <a:sym typeface="Calibri"/>
              </a:rPr>
              <a:t>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Building has been altered from the list in Supporting Materials in the event students will not </a:t>
            </a:r>
            <a:r>
              <a:rPr lang="en-US" sz="1200" dirty="0">
                <a:solidFill>
                  <a:schemeClr val="dk1"/>
                </a:solidFill>
                <a:latin typeface="Calibri"/>
                <a:ea typeface="Calibri"/>
                <a:cs typeface="Calibri"/>
                <a:sym typeface="Calibri"/>
              </a:rPr>
              <a:t>have</a:t>
            </a:r>
            <a:r>
              <a:rPr lang="en" sz="1200" dirty="0">
                <a:solidFill>
                  <a:schemeClr val="dk1"/>
                </a:solidFill>
                <a:latin typeface="Calibri"/>
                <a:ea typeface="Calibri"/>
                <a:cs typeface="Calibri"/>
                <a:sym typeface="Calibri"/>
              </a:rPr>
              <a:t> copies of Supporting Materials lists. Sentence Builder Word List, as well as fill-in-the blank sentences for Sentence Builder activity are available on the following slide, and are in the Lesson Supporting Materials section of the </a:t>
            </a:r>
            <a:r>
              <a:rPr lang="en" sz="1200" b="1" dirty="0">
                <a:solidFill>
                  <a:schemeClr val="dk1"/>
                </a:solidFill>
                <a:latin typeface="Calibri"/>
                <a:ea typeface="Calibri"/>
                <a:cs typeface="Calibri"/>
                <a:sym typeface="Calibri"/>
              </a:rPr>
              <a:t>Teacher Guide.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letters tiles are not available for Words Building, students may write the letters from the boxes on paper and cut tiles, or write the words and use two colors of crayon or marker, one color for r-controlled vowels and a different color for other letters. Alternatively, students can write the words and put a box around or trace over the r-controlled vowels with a crayon or marker of a different color.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Building:</a:t>
            </a:r>
            <a:r>
              <a:rPr lang="en" sz="1200" b="1" dirty="0">
                <a:solidFill>
                  <a:schemeClr val="dk1"/>
                </a:solidFill>
                <a:latin typeface="Calibri"/>
                <a:ea typeface="Calibri"/>
                <a:cs typeface="Calibri"/>
                <a:sym typeface="Calibri"/>
              </a:rPr>
              <a:t> </a:t>
            </a:r>
          </a:p>
          <a:p>
            <a:pPr marL="1371600" lvl="2" indent="-304800" algn="l" rtl="0">
              <a:spcBef>
                <a:spcPts val="0"/>
              </a:spcBef>
              <a:spcAft>
                <a:spcPts val="0"/>
              </a:spcAft>
              <a:buClr>
                <a:schemeClr val="dk1"/>
              </a:buClr>
              <a:buSzPts val="1200"/>
              <a:buFont typeface="Arial" panose="020B0604020202020204" pitchFamily="34" charset="0"/>
              <a:buChar char="•"/>
            </a:pPr>
            <a:r>
              <a:rPr lang="en" sz="1200" b="0" dirty="0">
                <a:solidFill>
                  <a:schemeClr val="dk1"/>
                </a:solidFill>
                <a:latin typeface="Calibri"/>
                <a:ea typeface="Calibri"/>
                <a:cs typeface="Calibri"/>
                <a:sym typeface="Calibri"/>
              </a:rPr>
              <a:t>Words Building words (projected or posted or copy provided)</a:t>
            </a:r>
          </a:p>
          <a:p>
            <a:pPr marL="1371600" lvl="2" indent="-304800" algn="l" rtl="0">
              <a:spcBef>
                <a:spcPts val="0"/>
              </a:spcBef>
              <a:spcAft>
                <a:spcPts val="0"/>
              </a:spcAft>
              <a:buClr>
                <a:schemeClr val="dk1"/>
              </a:buClr>
              <a:buSzPts val="1200"/>
              <a:buFont typeface="Arial" panose="020B0604020202020204" pitchFamily="34" charset="0"/>
              <a:buChar char="•"/>
            </a:pPr>
            <a:r>
              <a:rPr lang="en" sz="1200" b="0" dirty="0">
                <a:solidFill>
                  <a:schemeClr val="dk1"/>
                </a:solidFill>
                <a:latin typeface="Calibri"/>
                <a:ea typeface="Calibri"/>
                <a:cs typeface="Calibri"/>
                <a:sym typeface="Calibri"/>
              </a:rPr>
              <a:t>Whiteboards</a:t>
            </a:r>
          </a:p>
          <a:p>
            <a:pPr marL="1371600" lvl="2" indent="-304800" algn="l" rtl="0">
              <a:spcBef>
                <a:spcPts val="0"/>
              </a:spcBef>
              <a:spcAft>
                <a:spcPts val="0"/>
              </a:spcAft>
              <a:buClr>
                <a:schemeClr val="dk1"/>
              </a:buClr>
              <a:buSzPts val="1200"/>
              <a:buFont typeface="Arial" panose="020B0604020202020204" pitchFamily="34" charset="0"/>
              <a:buChar char="•"/>
            </a:pPr>
            <a:r>
              <a:rPr lang="en" sz="1200" b="0" dirty="0">
                <a:solidFill>
                  <a:schemeClr val="dk1"/>
                </a:solidFill>
                <a:latin typeface="Calibri"/>
                <a:ea typeface="Calibri"/>
                <a:cs typeface="Calibri"/>
                <a:sym typeface="Calibri"/>
              </a:rPr>
              <a:t>White board markers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erasers, or paper and pencils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Builder: </a:t>
            </a:r>
          </a:p>
          <a:p>
            <a:pPr marL="1371600" lvl="2" indent="-304800" algn="l" rtl="0">
              <a:spcBef>
                <a:spcPts val="0"/>
              </a:spcBef>
              <a:spcAft>
                <a:spcPts val="0"/>
              </a:spcAft>
              <a:buClr>
                <a:schemeClr val="dk1"/>
              </a:buClr>
              <a:buSzPts val="1200"/>
              <a:buFont typeface="Arial" panose="020B0604020202020204" pitchFamily="34" charset="0"/>
              <a:buChar char="•"/>
            </a:pPr>
            <a:r>
              <a:rPr lang="en" sz="1200" b="0" dirty="0">
                <a:solidFill>
                  <a:schemeClr val="dk1"/>
                </a:solidFill>
                <a:latin typeface="Calibri"/>
                <a:ea typeface="Calibri"/>
                <a:cs typeface="Calibri"/>
                <a:sym typeface="Calibri"/>
              </a:rPr>
              <a:t>Letter tiles to create words (optional; </a:t>
            </a:r>
            <a:r>
              <a:rPr lang="en" sz="1200" dirty="0">
                <a:solidFill>
                  <a:schemeClr val="dk1"/>
                </a:solidFill>
                <a:latin typeface="Calibri"/>
                <a:ea typeface="Calibri"/>
                <a:cs typeface="Calibri"/>
                <a:sym typeface="Calibri"/>
              </a:rPr>
              <a:t>students can make tiles by copying the letters and cutting them out</a:t>
            </a:r>
            <a:r>
              <a:rPr lang="en" sz="1200" b="0" dirty="0">
                <a:solidFill>
                  <a:schemeClr val="dk1"/>
                </a:solidFill>
                <a:latin typeface="Calibri"/>
                <a:ea typeface="Calibri"/>
                <a:cs typeface="Calibri"/>
                <a:sym typeface="Calibri"/>
              </a:rPr>
              <a:t>)</a:t>
            </a:r>
          </a:p>
          <a:p>
            <a:pPr marL="1371600" lvl="2" indent="-304800" algn="l" rtl="0">
              <a:spcBef>
                <a:spcPts val="0"/>
              </a:spcBef>
              <a:spcAft>
                <a:spcPts val="0"/>
              </a:spcAft>
              <a:buClr>
                <a:schemeClr val="dk1"/>
              </a:buClr>
              <a:buSzPts val="1200"/>
              <a:buFont typeface="Arial" panose="020B0604020202020204" pitchFamily="34" charset="0"/>
              <a:buChar char="•"/>
            </a:pPr>
            <a:r>
              <a:rPr lang="en" sz="1200" b="0" dirty="0">
                <a:solidFill>
                  <a:schemeClr val="dk1"/>
                </a:solidFill>
                <a:latin typeface="Calibri"/>
                <a:ea typeface="Calibri"/>
                <a:cs typeface="Calibri"/>
                <a:sym typeface="Calibri"/>
              </a:rPr>
              <a:t>Whiteboards</a:t>
            </a:r>
          </a:p>
          <a:p>
            <a:pPr marL="1371600" lvl="2" indent="-304800" algn="l" rtl="0">
              <a:spcBef>
                <a:spcPts val="0"/>
              </a:spcBef>
              <a:spcAft>
                <a:spcPts val="0"/>
              </a:spcAft>
              <a:buClr>
                <a:schemeClr val="dk1"/>
              </a:buClr>
              <a:buSzPts val="1200"/>
              <a:buFont typeface="Arial" panose="020B0604020202020204" pitchFamily="34" charset="0"/>
              <a:buChar char="•"/>
            </a:pPr>
            <a:r>
              <a:rPr lang="en" sz="1200" b="0" dirty="0">
                <a:solidFill>
                  <a:schemeClr val="dk1"/>
                </a:solidFill>
                <a:latin typeface="Calibri"/>
                <a:ea typeface="Calibri"/>
                <a:cs typeface="Calibri"/>
                <a:sym typeface="Calibri"/>
              </a:rPr>
              <a:t>White board markers (two colors) and erasers, or paper and pencil (two colors)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Independent Writing: </a:t>
            </a:r>
          </a:p>
          <a:p>
            <a:pPr marL="1371600" lvl="2" indent="-304800" algn="l" rtl="0">
              <a:spcBef>
                <a:spcPts val="0"/>
              </a:spcBef>
              <a:spcAft>
                <a:spcPts val="0"/>
              </a:spcAft>
              <a:buClr>
                <a:schemeClr val="dk1"/>
              </a:buClr>
              <a:buSzPts val="1200"/>
              <a:buFont typeface="Arial" panose="020B0604020202020204" pitchFamily="34" charset="0"/>
              <a:buChar char="•"/>
            </a:pPr>
            <a:r>
              <a:rPr lang="en" sz="1200" dirty="0">
                <a:solidFill>
                  <a:schemeClr val="dk1"/>
                </a:solidFill>
                <a:latin typeface="Calibri"/>
                <a:ea typeface="Calibri"/>
                <a:cs typeface="Calibri"/>
                <a:sym typeface="Calibri"/>
              </a:rPr>
              <a:t>Paper, pencil, and markers or crayons</a:t>
            </a:r>
          </a:p>
          <a:p>
            <a:pPr marL="1371600" lvl="2" indent="-304800" algn="l" rtl="0">
              <a:spcBef>
                <a:spcPts val="0"/>
              </a:spcBef>
              <a:spcAft>
                <a:spcPts val="0"/>
              </a:spcAft>
              <a:buClr>
                <a:schemeClr val="dk1"/>
              </a:buClr>
              <a:buSzPts val="1200"/>
              <a:buFont typeface="Arial" panose="020B0604020202020204" pitchFamily="34" charset="0"/>
              <a:buChar char="•"/>
            </a:pPr>
            <a:r>
              <a:rPr lang="en" sz="1200" dirty="0">
                <a:solidFill>
                  <a:schemeClr val="dk1"/>
                </a:solidFill>
                <a:latin typeface="Calibri"/>
                <a:ea typeface="Calibri"/>
                <a:cs typeface="Calibri"/>
                <a:sym typeface="Calibri"/>
              </a:rPr>
              <a:t>R-controlled word list from Words Building and/or Sentence Builder</a:t>
            </a:r>
          </a:p>
          <a:p>
            <a:pPr marL="1371600" lvl="2" indent="-304800" algn="l" rtl="0">
              <a:spcBef>
                <a:spcPts val="0"/>
              </a:spcBef>
              <a:spcAft>
                <a:spcPts val="0"/>
              </a:spcAft>
              <a:buClr>
                <a:schemeClr val="dk1"/>
              </a:buClr>
              <a:buSzPts val="1200"/>
              <a:buFont typeface="Arial" panose="020B0604020202020204" pitchFamily="34" charset="0"/>
              <a:buChar char="•"/>
            </a:pPr>
            <a:r>
              <a:rPr lang="en" sz="1200" dirty="0">
                <a:solidFill>
                  <a:schemeClr val="dk1"/>
                </a:solidFill>
                <a:latin typeface="Calibri"/>
                <a:ea typeface="Calibri"/>
                <a:cs typeface="Calibri"/>
                <a:sym typeface="Calibri"/>
              </a:rPr>
              <a:t>Distribute or have accessible a familiar editing list for students to consult.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a previously read article from the “Sunnyside Gazette” as a resource for students who would benefit from an </a:t>
            </a:r>
            <a:r>
              <a:rPr lang="en-US" sz="1200" dirty="0">
                <a:solidFill>
                  <a:schemeClr val="dk1"/>
                </a:solidFill>
                <a:latin typeface="Calibri"/>
                <a:ea typeface="Calibri"/>
                <a:cs typeface="Calibri"/>
                <a:sym typeface="Calibri"/>
              </a:rPr>
              <a:t>example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68745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458832b74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458832b74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Pacing: See slide 20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See Word list for Word Building.</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76740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58832b748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0" name="Google Shape;270;g458832b748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20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This slide can be displayed for whole group reference where technology is available.</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Sentence 6 was added to the slide to give an even number of sentences for partnerships.</a:t>
            </a:r>
            <a:endParaRPr sz="1200" dirty="0">
              <a:latin typeface="Calibri"/>
              <a:ea typeface="Calibri"/>
              <a:cs typeface="Calibri"/>
              <a:sym typeface="Calibri"/>
            </a:endParaRPr>
          </a:p>
          <a:p>
            <a:pPr marL="45720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01330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5a731cb9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45a731cb9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20 </a:t>
            </a: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This slide can be displayed for whole group reference where technology is available.</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7792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2, Cycle 6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7-16.</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Syllabication Guide located in </a:t>
            </a:r>
            <a:r>
              <a:rPr lang="en" sz="1200" b="1" dirty="0">
                <a:solidFill>
                  <a:schemeClr val="dk1"/>
                </a:solidFill>
                <a:latin typeface="Calibri"/>
                <a:ea typeface="Calibri"/>
                <a:cs typeface="Calibri"/>
                <a:sym typeface="Calibri"/>
              </a:rPr>
              <a:t>K-2 Resource Manual </a:t>
            </a:r>
            <a:r>
              <a:rPr lang="en" sz="1200" dirty="0">
                <a:solidFill>
                  <a:schemeClr val="dk1"/>
                </a:solidFill>
                <a:latin typeface="Calibri"/>
                <a:ea typeface="Calibri"/>
                <a:cs typeface="Calibri"/>
                <a:sym typeface="Calibri"/>
              </a:rPr>
              <a:t>pages 26-29</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9783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8466a76b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8466a76b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 sz="1200" b="1" dirty="0">
                <a:solidFill>
                  <a:schemeClr val="dk1"/>
                </a:solidFill>
                <a:latin typeface="Calibri"/>
                <a:ea typeface="Calibri"/>
                <a:cs typeface="Calibri"/>
                <a:sym typeface="Calibri"/>
              </a:rPr>
              <a:t>Module 2 Teacher Guide</a:t>
            </a:r>
            <a:r>
              <a:rPr lang="en" sz="1200" dirty="0">
                <a:solidFill>
                  <a:schemeClr val="dk1"/>
                </a:solidFill>
                <a:latin typeface="Calibri"/>
                <a:ea typeface="Calibri"/>
                <a:cs typeface="Calibri"/>
                <a:sym typeface="Calibri"/>
              </a:rPr>
              <a:t>. 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6003122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4530080959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4530080959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Teacher Reference:</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 sz="1200" dirty="0">
                <a:latin typeface="Calibri"/>
                <a:ea typeface="Calibri"/>
                <a:cs typeface="Calibri"/>
                <a:sym typeface="Calibri"/>
              </a:rPr>
              <a:t>“Bossy ‘r’ Triplets” Story (Optional)</a:t>
            </a:r>
          </a:p>
          <a:p>
            <a:pPr marL="152400" lvl="0" indent="0" algn="l" rtl="0">
              <a:spcBef>
                <a:spcPts val="0"/>
              </a:spcBef>
              <a:spcAft>
                <a:spcPts val="0"/>
              </a:spcAft>
              <a:buClr>
                <a:schemeClr val="dk1"/>
              </a:buClr>
              <a:buSzPts val="1200"/>
              <a:buFont typeface="Calibri"/>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3211170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1" name="Google Shape;12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Grade 1 Module 4 students were introduced to and worked with r-controlled vowels as a syllable type. In this lesson, students practice decoding words with r-controlled vowel sounds.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Recognizing that r-controlled vowels have neither a long or a short vowel sound, but are controlled by the “r” and make a new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dirty="0">
                <a:solidFill>
                  <a:srgbClr val="333333"/>
                </a:solidFill>
                <a:latin typeface="Calibri"/>
                <a:ea typeface="Calibri"/>
                <a:cs typeface="Calibri"/>
                <a:sym typeface="Calibri"/>
              </a:rPr>
              <a:t>ər/</a:t>
            </a:r>
            <a:r>
              <a:rPr lang="en" sz="1200" dirty="0">
                <a:solidFill>
                  <a:schemeClr val="dk1"/>
                </a:solidFill>
                <a:latin typeface="Calibri"/>
                <a:ea typeface="Calibri"/>
                <a:cs typeface="Calibri"/>
                <a:sym typeface="Calibri"/>
              </a:rPr>
              <a:t>sound has several spellings: “er”, “ir”, “ur”. Providing frequent practice and varied experiences with the patterns in text will increase the probability of transfer to students’ long-term memory.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identify the syllable types based on spellings.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sort words based on the sound of the r-controlled spelling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apply bossy-r spelling patterns in writing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Key Vocabulary:</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 sz="1200" dirty="0">
                <a:solidFill>
                  <a:schemeClr val="dk1"/>
                </a:solidFill>
                <a:latin typeface="Calibri"/>
                <a:ea typeface="Calibri"/>
                <a:cs typeface="Calibri"/>
                <a:sym typeface="Calibri"/>
              </a:rPr>
              <a:t>r-controlled, bossy “r”, syllable, similar, patterns (L)</a:t>
            </a:r>
          </a:p>
        </p:txBody>
      </p:sp>
    </p:spTree>
    <p:extLst>
      <p:ext uri="{BB962C8B-B14F-4D97-AF65-F5344CB8AC3E}">
        <p14:creationId xmlns:p14="http://schemas.microsoft.com/office/powerpoint/2010/main" val="39411243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 name="Google Shape;131;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Moving to the rhythm supports fluent reading.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“Bossy ‘r’ Triplets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telling students r-controlled vowels are called bossy “r” vowels because the vowel is bossed around by the “r”.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37545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of the meaning of </a:t>
            </a:r>
            <a:r>
              <a:rPr lang="en" sz="1200" i="1" dirty="0">
                <a:solidFill>
                  <a:schemeClr val="dk1"/>
                </a:solidFill>
                <a:latin typeface="Calibri"/>
                <a:ea typeface="Calibri"/>
                <a:cs typeface="Calibri"/>
                <a:sym typeface="Calibri"/>
              </a:rPr>
              <a:t>segment</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blend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“Remember the transition song we just sang. Today we are going to find some clues to help us figure out how to break longer words into parts so we can read them. We are going to listen to how the Bossy ‘r’ changes the vowel sound in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60969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the following slides.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Vowels are bolded rather than dotted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“artwork”.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or draw a line under the first syllable and ask:</a:t>
            </a:r>
            <a:r>
              <a:rPr lang="en" sz="1200" i="1" dirty="0">
                <a:solidFill>
                  <a:schemeClr val="dk1"/>
                </a:solidFill>
                <a:latin typeface="Calibri"/>
                <a:ea typeface="Calibri"/>
                <a:cs typeface="Calibri"/>
                <a:sym typeface="Calibri"/>
              </a:rPr>
              <a:t> “What do we notice right after the letter ‘a’?” </a:t>
            </a:r>
            <a:r>
              <a:rPr lang="en" sz="1200" b="0" dirty="0">
                <a:solidFill>
                  <a:schemeClr val="dk1"/>
                </a:solidFill>
                <a:latin typeface="Calibri"/>
                <a:ea typeface="Calibri"/>
                <a:cs typeface="Calibri"/>
                <a:sym typeface="Calibri"/>
              </a:rPr>
              <a:t>(the letter “r”)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“What vowel sound do you hear?” </a:t>
            </a:r>
            <a:r>
              <a:rPr lang="en" sz="1200" b="0" dirty="0">
                <a:solidFill>
                  <a:schemeClr val="dk1"/>
                </a:solidFill>
                <a:latin typeface="Calibri"/>
                <a:ea typeface="Calibri"/>
                <a:cs typeface="Calibri"/>
                <a:sym typeface="Calibri"/>
              </a:rPr>
              <a:t>(/ar/; it is r-controlled)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pronounce the first syllable?” </a:t>
            </a:r>
            <a:r>
              <a:rPr lang="en" sz="1200" b="0" dirty="0">
                <a:solidFill>
                  <a:schemeClr val="dk1"/>
                </a:solidFill>
                <a:latin typeface="Calibri"/>
                <a:ea typeface="Calibri"/>
                <a:cs typeface="Calibri"/>
                <a:sym typeface="Calibri"/>
              </a:rPr>
              <a:t>(“art”)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or draw a line under the second syllable and ask: </a:t>
            </a:r>
            <a:r>
              <a:rPr lang="en" sz="1200" i="1" dirty="0">
                <a:solidFill>
                  <a:schemeClr val="dk1"/>
                </a:solidFill>
                <a:latin typeface="Calibri"/>
                <a:ea typeface="Calibri"/>
                <a:cs typeface="Calibri"/>
                <a:sym typeface="Calibri"/>
              </a:rPr>
              <a:t>“What is the second syllable?” </a:t>
            </a:r>
            <a:r>
              <a:rPr lang="en" sz="1200" b="0" dirty="0">
                <a:solidFill>
                  <a:schemeClr val="dk1"/>
                </a:solidFill>
                <a:latin typeface="Calibri"/>
                <a:ea typeface="Calibri"/>
                <a:cs typeface="Calibri"/>
                <a:sym typeface="Calibri"/>
              </a:rPr>
              <a:t>(“work”)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you know it isn’t ‘wōrk’?”</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(It makes the /</a:t>
            </a:r>
            <a:r>
              <a:rPr lang="en" b="0" dirty="0">
                <a:solidFill>
                  <a:srgbClr val="333333"/>
                </a:solidFill>
                <a:highlight>
                  <a:srgbClr val="F3F3F3"/>
                </a:highlight>
              </a:rPr>
              <a:t>ə</a:t>
            </a:r>
            <a:r>
              <a:rPr lang="en" sz="1200" b="0" dirty="0">
                <a:solidFill>
                  <a:schemeClr val="dk1"/>
                </a:solidFill>
                <a:highlight>
                  <a:srgbClr val="F3F3F3"/>
                </a:highlight>
                <a:latin typeface="Calibri"/>
                <a:ea typeface="Calibri"/>
                <a:cs typeface="Calibri"/>
                <a:sym typeface="Calibri"/>
              </a:rPr>
              <a:t>r/</a:t>
            </a:r>
            <a:r>
              <a:rPr lang="en" sz="1200" b="0" dirty="0">
                <a:solidFill>
                  <a:schemeClr val="dk1"/>
                </a:solidFill>
                <a:latin typeface="Calibri"/>
                <a:ea typeface="Calibri"/>
                <a:cs typeface="Calibri"/>
                <a:sym typeface="Calibri"/>
              </a:rPr>
              <a:t> sound.)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would you read this word?”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(“artwork”)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Remember a sleuth is a detective. When you’re a syllable sleuth, your job is to search </a:t>
            </a:r>
            <a:r>
              <a:rPr lang="en-US" sz="1200" i="1" dirty="0">
                <a:solidFill>
                  <a:schemeClr val="dk1"/>
                </a:solidFill>
                <a:latin typeface="Calibri"/>
                <a:ea typeface="Calibri"/>
                <a:cs typeface="Calibri"/>
                <a:sym typeface="Calibri"/>
              </a:rPr>
              <a:t>f</a:t>
            </a:r>
            <a:r>
              <a:rPr lang="en" sz="1200" i="1" dirty="0">
                <a:solidFill>
                  <a:schemeClr val="dk1"/>
                </a:solidFill>
                <a:latin typeface="Calibri"/>
                <a:ea typeface="Calibri"/>
                <a:cs typeface="Calibri"/>
                <a:sym typeface="Calibri"/>
              </a:rPr>
              <a:t>or the clues that let you know you have found a syllable. As a syllable sleuth, you will look for vowel sounds to see how to divide the words into syllables to read them.”</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project/post Syllable Sleuth Word List, whiteboards, markers and erasers or paper and pencil.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 following a vowel and how it changes (bosses) the sound of the vowel; not long or short, but r-controlled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959379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9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6: Lesson 26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95" name="Google Shape;95;p14"/>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sz="2400" dirty="0"/>
              <a:t>In this lesson, students review the r-controlled spelling patterns “ar,” (/ar/), “or,” (/or/) and “er”, “ir”, and “ur” (/</a:t>
            </a:r>
            <a:r>
              <a:rPr lang="en" sz="2400" dirty="0">
                <a:solidFill>
                  <a:srgbClr val="333333"/>
                </a:solidFill>
              </a:rPr>
              <a:t>ər</a:t>
            </a:r>
            <a:r>
              <a:rPr lang="en" sz="2400" dirty="0"/>
              <a:t>/). In addition, they continue to review and practice using their knowledge of known syllable types to decode open and closed one- and two-syllable words.</a:t>
            </a:r>
            <a:endParaRPr sz="2400" dirty="0"/>
          </a:p>
          <a:p>
            <a:pPr marL="0" lvl="0" indent="0" algn="l" rtl="0">
              <a:lnSpc>
                <a:spcPct val="70000"/>
              </a:lnSpc>
              <a:spcBef>
                <a:spcPts val="800"/>
              </a:spcBef>
              <a:spcAft>
                <a:spcPts val="0"/>
              </a:spcAft>
              <a:buClr>
                <a:schemeClr val="dk1"/>
              </a:buClr>
              <a:buSzPts val="1100"/>
              <a:buFont typeface="Arial"/>
              <a:buNone/>
            </a:pPr>
            <a:endParaRPr sz="1800" i="1" dirty="0"/>
          </a:p>
          <a:p>
            <a:pPr marL="0" lvl="0" indent="0" algn="l" rtl="0">
              <a:lnSpc>
                <a:spcPct val="70000"/>
              </a:lnSpc>
              <a:spcBef>
                <a:spcPts val="800"/>
              </a:spcBef>
              <a:spcAft>
                <a:spcPts val="0"/>
              </a:spcAft>
              <a:buClr>
                <a:schemeClr val="dk1"/>
              </a:buClr>
              <a:buSzPts val="1100"/>
              <a:buFont typeface="Arial"/>
              <a:buNone/>
            </a:pPr>
            <a:r>
              <a:rPr lang="en" sz="1800" b="1" dirty="0">
                <a:solidFill>
                  <a:schemeClr val="dk1"/>
                </a:solidFill>
              </a:rPr>
              <a:t>Be sure that students pay careful attention to:</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Syllable types </a:t>
            </a:r>
            <a:endParaRPr sz="1800" dirty="0"/>
          </a:p>
          <a:p>
            <a:pPr marL="457200" lvl="0" indent="-342900" algn="l" rtl="0">
              <a:spcBef>
                <a:spcPts val="800"/>
              </a:spcBef>
              <a:spcAft>
                <a:spcPts val="0"/>
              </a:spcAft>
              <a:buClr>
                <a:schemeClr val="dk1"/>
              </a:buClr>
              <a:buSzPts val="1800"/>
              <a:buChar char="•"/>
            </a:pPr>
            <a:r>
              <a:rPr lang="en" sz="1800" dirty="0"/>
              <a:t>The sounds and spelling patterns of r-controlled vowels.</a:t>
            </a: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3"/>
          <p:cNvSpPr txBox="1">
            <a:spLocks noGrp="1"/>
          </p:cNvSpPr>
          <p:nvPr>
            <p:ph type="title"/>
          </p:nvPr>
        </p:nvSpPr>
        <p:spPr>
          <a:xfrm>
            <a:off x="311700" y="165325"/>
            <a:ext cx="8520600" cy="546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a:t>
            </a:r>
            <a:endParaRPr/>
          </a:p>
        </p:txBody>
      </p:sp>
      <p:sp>
        <p:nvSpPr>
          <p:cNvPr id="156" name="Google Shape;156;p23"/>
          <p:cNvSpPr txBox="1">
            <a:spLocks noGrp="1"/>
          </p:cNvSpPr>
          <p:nvPr>
            <p:ph type="body" idx="1"/>
          </p:nvPr>
        </p:nvSpPr>
        <p:spPr>
          <a:xfrm>
            <a:off x="311699" y="813925"/>
            <a:ext cx="5413691" cy="3754800"/>
          </a:xfrm>
          <a:prstGeom prst="rect">
            <a:avLst/>
          </a:prstGeom>
        </p:spPr>
        <p:txBody>
          <a:bodyPr spcFirstLastPara="1" wrap="square" lIns="68575" tIns="34275" rIns="68575" bIns="34275" anchor="t" anchorCtr="0">
            <a:noAutofit/>
          </a:bodyPr>
          <a:lstStyle/>
          <a:p>
            <a:pPr marL="457200" lvl="0" indent="-342900" algn="l" rtl="0">
              <a:lnSpc>
                <a:spcPct val="115000"/>
              </a:lnSpc>
              <a:spcBef>
                <a:spcPts val="0"/>
              </a:spcBef>
              <a:spcAft>
                <a:spcPts val="0"/>
              </a:spcAft>
              <a:buSzPts val="1800"/>
              <a:buAutoNum type="arabicPeriod"/>
            </a:pPr>
            <a:r>
              <a:rPr lang="en" sz="1800" dirty="0"/>
              <a:t>Find the vowels and put a dot below them. </a:t>
            </a:r>
            <a:endParaRPr sz="1800" dirty="0"/>
          </a:p>
          <a:p>
            <a:pPr marL="457200" lvl="0" indent="-342900" algn="l" rtl="0">
              <a:lnSpc>
                <a:spcPct val="115000"/>
              </a:lnSpc>
              <a:spcBef>
                <a:spcPts val="0"/>
              </a:spcBef>
              <a:spcAft>
                <a:spcPts val="0"/>
              </a:spcAft>
              <a:buSzPts val="1800"/>
              <a:buAutoNum type="arabicPeriod"/>
            </a:pPr>
            <a:r>
              <a:rPr lang="en" sz="1800" dirty="0"/>
              <a:t>Look for consonants between the vowels.</a:t>
            </a:r>
            <a:endParaRPr sz="1800" dirty="0"/>
          </a:p>
          <a:p>
            <a:pPr marL="457200" lvl="0" indent="-342900" algn="l" rtl="0">
              <a:lnSpc>
                <a:spcPct val="115000"/>
              </a:lnSpc>
              <a:spcBef>
                <a:spcPts val="0"/>
              </a:spcBef>
              <a:spcAft>
                <a:spcPts val="0"/>
              </a:spcAft>
              <a:buSzPts val="1800"/>
              <a:buAutoNum type="arabicPeriod"/>
            </a:pPr>
            <a:r>
              <a:rPr lang="en" sz="1800" dirty="0"/>
              <a:t>Break the words into syllables.</a:t>
            </a:r>
            <a:endParaRPr sz="1800" dirty="0"/>
          </a:p>
          <a:p>
            <a:pPr marL="457200" lvl="0" indent="-342900" algn="l" rtl="0">
              <a:lnSpc>
                <a:spcPct val="115000"/>
              </a:lnSpc>
              <a:spcBef>
                <a:spcPts val="0"/>
              </a:spcBef>
              <a:spcAft>
                <a:spcPts val="0"/>
              </a:spcAft>
              <a:buSzPts val="1800"/>
              <a:buAutoNum type="arabicPeriod"/>
            </a:pPr>
            <a:r>
              <a:rPr lang="en" sz="1800" dirty="0"/>
              <a:t>Read each syllable using the spelling pattern.</a:t>
            </a:r>
            <a:endParaRPr sz="1800" dirty="0"/>
          </a:p>
          <a:p>
            <a:pPr marL="457200" lvl="0" indent="0" algn="l" rtl="0">
              <a:lnSpc>
                <a:spcPct val="115000"/>
              </a:lnSpc>
              <a:spcBef>
                <a:spcPts val="0"/>
              </a:spcBef>
              <a:spcAft>
                <a:spcPts val="0"/>
              </a:spcAft>
              <a:buNone/>
            </a:pPr>
            <a:r>
              <a:rPr lang="en" sz="1800" dirty="0"/>
              <a:t>a. Closed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b. Open</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c. Magic “e”</a:t>
            </a:r>
            <a:endParaRPr sz="1800" dirty="0"/>
          </a:p>
          <a:p>
            <a:pPr marL="457200" lvl="0" indent="0" algn="l" rtl="0">
              <a:lnSpc>
                <a:spcPct val="115000"/>
              </a:lnSpc>
              <a:spcBef>
                <a:spcPts val="0"/>
              </a:spcBef>
              <a:spcAft>
                <a:spcPts val="0"/>
              </a:spcAft>
              <a:buNone/>
            </a:pPr>
            <a:r>
              <a:rPr lang="en" sz="1800" dirty="0"/>
              <a:t>d. R-controlled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e. Vowel team</a:t>
            </a:r>
            <a:endParaRPr sz="1800" dirty="0"/>
          </a:p>
          <a:p>
            <a:pPr marL="0" lvl="0" indent="0" algn="l" rtl="0">
              <a:spcBef>
                <a:spcPts val="800"/>
              </a:spcBef>
              <a:spcAft>
                <a:spcPts val="0"/>
              </a:spcAft>
              <a:buNone/>
            </a:pPr>
            <a:endParaRPr dirty="0"/>
          </a:p>
        </p:txBody>
      </p:sp>
      <p:sp>
        <p:nvSpPr>
          <p:cNvPr id="157" name="Google Shape;157;p23"/>
          <p:cNvSpPr txBox="1"/>
          <p:nvPr/>
        </p:nvSpPr>
        <p:spPr>
          <a:xfrm>
            <a:off x="6244375" y="814025"/>
            <a:ext cx="2149200" cy="3754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dirty="0">
                <a:latin typeface="Century Gothic" panose="020B0502020202020204" pitchFamily="34" charset="0"/>
              </a:rPr>
              <a:t>artwork</a:t>
            </a:r>
            <a:endParaRPr sz="3000" dirty="0">
              <a:latin typeface="Century Gothic" panose="020B0502020202020204" pitchFamily="34" charset="0"/>
            </a:endParaRPr>
          </a:p>
          <a:p>
            <a:pPr marL="0" lvl="0" indent="0" algn="l" rtl="0">
              <a:lnSpc>
                <a:spcPct val="115000"/>
              </a:lnSpc>
              <a:spcBef>
                <a:spcPts val="0"/>
              </a:spcBef>
              <a:spcAft>
                <a:spcPts val="0"/>
              </a:spcAft>
              <a:buNone/>
            </a:pPr>
            <a:r>
              <a:rPr lang="en" sz="3000" dirty="0">
                <a:latin typeface="Century Gothic" panose="020B0502020202020204" pitchFamily="34" charset="0"/>
              </a:rPr>
              <a:t>barber</a:t>
            </a:r>
            <a:endParaRPr sz="3000" dirty="0">
              <a:latin typeface="Century Gothic" panose="020B0502020202020204" pitchFamily="34" charset="0"/>
            </a:endParaRPr>
          </a:p>
          <a:p>
            <a:pPr marL="0" lvl="0" indent="0" algn="l" rtl="0">
              <a:lnSpc>
                <a:spcPct val="115000"/>
              </a:lnSpc>
              <a:spcBef>
                <a:spcPts val="0"/>
              </a:spcBef>
              <a:spcAft>
                <a:spcPts val="0"/>
              </a:spcAft>
              <a:buNone/>
            </a:pPr>
            <a:r>
              <a:rPr lang="en" sz="3000" dirty="0">
                <a:latin typeface="Century Gothic" panose="020B0502020202020204" pitchFamily="34" charset="0"/>
              </a:rPr>
              <a:t>darker</a:t>
            </a:r>
            <a:endParaRPr sz="3000" dirty="0">
              <a:latin typeface="Century Gothic" panose="020B0502020202020204" pitchFamily="34" charset="0"/>
            </a:endParaRPr>
          </a:p>
          <a:p>
            <a:pPr marL="0" lvl="0" indent="0" algn="l" rtl="0">
              <a:lnSpc>
                <a:spcPct val="115000"/>
              </a:lnSpc>
              <a:spcBef>
                <a:spcPts val="0"/>
              </a:spcBef>
              <a:spcAft>
                <a:spcPts val="0"/>
              </a:spcAft>
              <a:buNone/>
            </a:pPr>
            <a:r>
              <a:rPr lang="en" sz="3000" dirty="0">
                <a:latin typeface="Century Gothic" panose="020B0502020202020204" pitchFamily="34" charset="0"/>
              </a:rPr>
              <a:t>starfish</a:t>
            </a:r>
            <a:endParaRPr sz="3000" dirty="0">
              <a:latin typeface="Century Gothic" panose="020B0502020202020204" pitchFamily="34" charset="0"/>
            </a:endParaRPr>
          </a:p>
          <a:p>
            <a:pPr marL="0" lvl="0" indent="0" algn="l" rtl="0">
              <a:lnSpc>
                <a:spcPct val="115000"/>
              </a:lnSpc>
              <a:spcBef>
                <a:spcPts val="0"/>
              </a:spcBef>
              <a:spcAft>
                <a:spcPts val="0"/>
              </a:spcAft>
              <a:buNone/>
            </a:pPr>
            <a:r>
              <a:rPr lang="en" sz="3000" dirty="0">
                <a:latin typeface="Century Gothic" panose="020B0502020202020204" pitchFamily="34" charset="0"/>
              </a:rPr>
              <a:t>burglar</a:t>
            </a:r>
            <a:endParaRPr sz="3000" dirty="0">
              <a:latin typeface="Century Gothic" panose="020B0502020202020204" pitchFamily="34" charset="0"/>
            </a:endParaRPr>
          </a:p>
          <a:p>
            <a:pPr marL="0" lvl="0" indent="0" algn="l" rtl="0">
              <a:lnSpc>
                <a:spcPct val="115000"/>
              </a:lnSpc>
              <a:spcBef>
                <a:spcPts val="0"/>
              </a:spcBef>
              <a:spcAft>
                <a:spcPts val="0"/>
              </a:spcAft>
              <a:buNone/>
            </a:pPr>
            <a:r>
              <a:rPr lang="en" sz="3000" dirty="0">
                <a:latin typeface="Century Gothic" panose="020B0502020202020204" pitchFamily="34" charset="0"/>
              </a:rPr>
              <a:t>harbor</a:t>
            </a:r>
            <a:endParaRPr sz="3000" dirty="0">
              <a:latin typeface="Century Gothic" panose="020B0502020202020204" pitchFamily="34" charset="0"/>
            </a:endParaRPr>
          </a:p>
          <a:p>
            <a:pPr marL="0" lvl="0" indent="0" algn="l" rtl="0">
              <a:lnSpc>
                <a:spcPct val="115000"/>
              </a:lnSpc>
              <a:spcBef>
                <a:spcPts val="0"/>
              </a:spcBef>
              <a:spcAft>
                <a:spcPts val="0"/>
              </a:spcAft>
              <a:buNone/>
            </a:pPr>
            <a:r>
              <a:rPr lang="en" sz="3000" dirty="0">
                <a:latin typeface="Century Gothic" panose="020B0502020202020204" pitchFamily="34" charset="0"/>
              </a:rPr>
              <a:t>partner</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163" name="Google Shape;163;p24"/>
          <p:cNvSpPr txBox="1">
            <a:spLocks noGrp="1"/>
          </p:cNvSpPr>
          <p:nvPr>
            <p:ph type="body" idx="1"/>
          </p:nvPr>
        </p:nvSpPr>
        <p:spPr>
          <a:xfrm>
            <a:off x="-769625" y="670150"/>
            <a:ext cx="3744600" cy="4515000"/>
          </a:xfrm>
          <a:prstGeom prst="rect">
            <a:avLst/>
          </a:prstGeom>
        </p:spPr>
        <p:txBody>
          <a:bodyPr spcFirstLastPara="1" wrap="square" lIns="68575" tIns="34275" rIns="68575" bIns="34275" anchor="t" anchorCtr="0">
            <a:noAutofit/>
          </a:bodyPr>
          <a:lstStyle/>
          <a:p>
            <a:pPr marL="457200" lvl="0" indent="457200" algn="ctr" rtl="0">
              <a:lnSpc>
                <a:spcPct val="115000"/>
              </a:lnSpc>
              <a:spcBef>
                <a:spcPts val="0"/>
              </a:spcBef>
              <a:spcAft>
                <a:spcPts val="0"/>
              </a:spcAft>
              <a:buNone/>
            </a:pPr>
            <a:r>
              <a:rPr lang="en" sz="3000"/>
              <a:t>artwork</a:t>
            </a:r>
            <a:endParaRPr sz="3000"/>
          </a:p>
          <a:p>
            <a:pPr marL="457200" lvl="0" indent="457200" algn="ctr" rtl="0">
              <a:lnSpc>
                <a:spcPct val="115000"/>
              </a:lnSpc>
              <a:spcBef>
                <a:spcPts val="0"/>
              </a:spcBef>
              <a:spcAft>
                <a:spcPts val="0"/>
              </a:spcAft>
              <a:buNone/>
            </a:pPr>
            <a:r>
              <a:rPr lang="en" sz="3000"/>
              <a:t>barber</a:t>
            </a:r>
            <a:endParaRPr sz="3000"/>
          </a:p>
          <a:p>
            <a:pPr marL="457200" lvl="0" indent="457200" algn="ctr" rtl="0">
              <a:lnSpc>
                <a:spcPct val="115000"/>
              </a:lnSpc>
              <a:spcBef>
                <a:spcPts val="0"/>
              </a:spcBef>
              <a:spcAft>
                <a:spcPts val="0"/>
              </a:spcAft>
              <a:buNone/>
            </a:pPr>
            <a:r>
              <a:rPr lang="en" sz="3000"/>
              <a:t>darker</a:t>
            </a:r>
            <a:endParaRPr sz="3000"/>
          </a:p>
          <a:p>
            <a:pPr marL="457200" lvl="0" indent="457200" algn="ctr" rtl="0">
              <a:lnSpc>
                <a:spcPct val="115000"/>
              </a:lnSpc>
              <a:spcBef>
                <a:spcPts val="0"/>
              </a:spcBef>
              <a:spcAft>
                <a:spcPts val="0"/>
              </a:spcAft>
              <a:buNone/>
            </a:pPr>
            <a:r>
              <a:rPr lang="en" sz="3000"/>
              <a:t>starfish</a:t>
            </a:r>
            <a:endParaRPr sz="3000"/>
          </a:p>
          <a:p>
            <a:pPr marL="457200" lvl="0" indent="457200" algn="ctr" rtl="0">
              <a:lnSpc>
                <a:spcPct val="115000"/>
              </a:lnSpc>
              <a:spcBef>
                <a:spcPts val="0"/>
              </a:spcBef>
              <a:spcAft>
                <a:spcPts val="0"/>
              </a:spcAft>
              <a:buNone/>
            </a:pPr>
            <a:r>
              <a:rPr lang="en" sz="3000"/>
              <a:t>burglar</a:t>
            </a:r>
            <a:endParaRPr sz="3000"/>
          </a:p>
          <a:p>
            <a:pPr marL="457200" lvl="0" indent="457200" algn="ctr" rtl="0">
              <a:lnSpc>
                <a:spcPct val="115000"/>
              </a:lnSpc>
              <a:spcBef>
                <a:spcPts val="0"/>
              </a:spcBef>
              <a:spcAft>
                <a:spcPts val="0"/>
              </a:spcAft>
              <a:buNone/>
            </a:pPr>
            <a:r>
              <a:rPr lang="en" sz="3000"/>
              <a:t>harbor</a:t>
            </a:r>
            <a:endParaRPr sz="3000"/>
          </a:p>
          <a:p>
            <a:pPr marL="457200" lvl="0" indent="457200" algn="ctr" rtl="0">
              <a:lnSpc>
                <a:spcPct val="115000"/>
              </a:lnSpc>
              <a:spcBef>
                <a:spcPts val="0"/>
              </a:spcBef>
              <a:spcAft>
                <a:spcPts val="0"/>
              </a:spcAft>
              <a:buNone/>
            </a:pPr>
            <a:r>
              <a:rPr lang="en" sz="3000"/>
              <a:t>partner</a:t>
            </a:r>
            <a:endParaRPr sz="3000"/>
          </a:p>
          <a:p>
            <a:pPr marL="457200" lvl="0" indent="457200" algn="ctr" rtl="0">
              <a:lnSpc>
                <a:spcPct val="115000"/>
              </a:lnSpc>
              <a:spcBef>
                <a:spcPts val="0"/>
              </a:spcBef>
              <a:spcAft>
                <a:spcPts val="0"/>
              </a:spcAft>
              <a:buNone/>
            </a:pPr>
            <a:endParaRPr sz="3000"/>
          </a:p>
          <a:p>
            <a:pPr marL="457200" lvl="0" indent="457200" algn="ctr" rtl="0">
              <a:lnSpc>
                <a:spcPct val="115000"/>
              </a:lnSpc>
              <a:spcBef>
                <a:spcPts val="0"/>
              </a:spcBef>
              <a:spcAft>
                <a:spcPts val="0"/>
              </a:spcAft>
              <a:buNone/>
            </a:pP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164" name="Google Shape;164;p24"/>
          <p:cNvSpPr txBox="1"/>
          <p:nvPr/>
        </p:nvSpPr>
        <p:spPr>
          <a:xfrm>
            <a:off x="3208750" y="612325"/>
            <a:ext cx="2453700" cy="4418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b="1">
                <a:latin typeface="Century Gothic"/>
                <a:ea typeface="Century Gothic"/>
                <a:cs typeface="Century Gothic"/>
                <a:sym typeface="Century Gothic"/>
              </a:rPr>
              <a:t>ar</a:t>
            </a:r>
            <a:r>
              <a:rPr lang="en" sz="3000">
                <a:latin typeface="Century Gothic"/>
                <a:ea typeface="Century Gothic"/>
                <a:cs typeface="Century Gothic"/>
                <a:sym typeface="Century Gothic"/>
              </a:rPr>
              <a:t>tw</a:t>
            </a:r>
            <a:r>
              <a:rPr lang="en" sz="3000" b="1">
                <a:latin typeface="Century Gothic"/>
                <a:ea typeface="Century Gothic"/>
                <a:cs typeface="Century Gothic"/>
                <a:sym typeface="Century Gothic"/>
              </a:rPr>
              <a:t>or</a:t>
            </a:r>
            <a:r>
              <a:rPr lang="en" sz="3000">
                <a:latin typeface="Century Gothic"/>
                <a:ea typeface="Century Gothic"/>
                <a:cs typeface="Century Gothic"/>
                <a:sym typeface="Century Gothic"/>
              </a:rPr>
              <a:t>k</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b</a:t>
            </a:r>
            <a:r>
              <a:rPr lang="en" sz="3000" b="1">
                <a:latin typeface="Century Gothic"/>
                <a:ea typeface="Century Gothic"/>
                <a:cs typeface="Century Gothic"/>
                <a:sym typeface="Century Gothic"/>
              </a:rPr>
              <a:t>ar</a:t>
            </a:r>
            <a:r>
              <a:rPr lang="en" sz="3000">
                <a:latin typeface="Century Gothic"/>
                <a:ea typeface="Century Gothic"/>
                <a:cs typeface="Century Gothic"/>
                <a:sym typeface="Century Gothic"/>
              </a:rPr>
              <a:t>b</a:t>
            </a:r>
            <a:r>
              <a:rPr lang="en" sz="3000" b="1">
                <a:latin typeface="Century Gothic"/>
                <a:ea typeface="Century Gothic"/>
                <a:cs typeface="Century Gothic"/>
                <a:sym typeface="Century Gothic"/>
              </a:rPr>
              <a:t>er</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d</a:t>
            </a:r>
            <a:r>
              <a:rPr lang="en" sz="3000" b="1">
                <a:latin typeface="Century Gothic"/>
                <a:ea typeface="Century Gothic"/>
                <a:cs typeface="Century Gothic"/>
                <a:sym typeface="Century Gothic"/>
              </a:rPr>
              <a:t>ar</a:t>
            </a:r>
            <a:r>
              <a:rPr lang="en" sz="3000">
                <a:latin typeface="Century Gothic"/>
                <a:ea typeface="Century Gothic"/>
                <a:cs typeface="Century Gothic"/>
                <a:sym typeface="Century Gothic"/>
              </a:rPr>
              <a:t>k</a:t>
            </a:r>
            <a:r>
              <a:rPr lang="en" sz="3000" b="1">
                <a:latin typeface="Century Gothic"/>
                <a:ea typeface="Century Gothic"/>
                <a:cs typeface="Century Gothic"/>
                <a:sym typeface="Century Gothic"/>
              </a:rPr>
              <a:t>er</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st</a:t>
            </a:r>
            <a:r>
              <a:rPr lang="en" sz="3000" b="1">
                <a:latin typeface="Century Gothic"/>
                <a:ea typeface="Century Gothic"/>
                <a:cs typeface="Century Gothic"/>
                <a:sym typeface="Century Gothic"/>
              </a:rPr>
              <a:t>ar</a:t>
            </a:r>
            <a:r>
              <a:rPr lang="en" sz="3000">
                <a:latin typeface="Century Gothic"/>
                <a:ea typeface="Century Gothic"/>
                <a:cs typeface="Century Gothic"/>
                <a:sym typeface="Century Gothic"/>
              </a:rPr>
              <a:t>f</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sh</a:t>
            </a:r>
            <a:endParaRPr sz="30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b</a:t>
            </a:r>
            <a:r>
              <a:rPr lang="en" sz="3000" b="1">
                <a:latin typeface="Century Gothic"/>
                <a:ea typeface="Century Gothic"/>
                <a:cs typeface="Century Gothic"/>
                <a:sym typeface="Century Gothic"/>
              </a:rPr>
              <a:t>ur</a:t>
            </a:r>
            <a:r>
              <a:rPr lang="en" sz="3000">
                <a:latin typeface="Century Gothic"/>
                <a:ea typeface="Century Gothic"/>
                <a:cs typeface="Century Gothic"/>
                <a:sym typeface="Century Gothic"/>
              </a:rPr>
              <a:t>gl</a:t>
            </a:r>
            <a:r>
              <a:rPr lang="en" sz="3000" b="1">
                <a:latin typeface="Century Gothic"/>
                <a:ea typeface="Century Gothic"/>
                <a:cs typeface="Century Gothic"/>
                <a:sym typeface="Century Gothic"/>
              </a:rPr>
              <a:t>ar</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h</a:t>
            </a:r>
            <a:r>
              <a:rPr lang="en" sz="3000" b="1">
                <a:latin typeface="Century Gothic"/>
                <a:ea typeface="Century Gothic"/>
                <a:cs typeface="Century Gothic"/>
                <a:sym typeface="Century Gothic"/>
              </a:rPr>
              <a:t>ar</a:t>
            </a:r>
            <a:r>
              <a:rPr lang="en" sz="3000">
                <a:latin typeface="Century Gothic"/>
                <a:ea typeface="Century Gothic"/>
                <a:cs typeface="Century Gothic"/>
                <a:sym typeface="Century Gothic"/>
              </a:rPr>
              <a:t>b</a:t>
            </a:r>
            <a:r>
              <a:rPr lang="en" sz="3000" b="1">
                <a:latin typeface="Century Gothic"/>
                <a:ea typeface="Century Gothic"/>
                <a:cs typeface="Century Gothic"/>
                <a:sym typeface="Century Gothic"/>
              </a:rPr>
              <a:t>or</a:t>
            </a:r>
            <a:endParaRPr sz="3000" b="1">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p</a:t>
            </a:r>
            <a:r>
              <a:rPr lang="en" sz="3000" b="1">
                <a:latin typeface="Century Gothic"/>
                <a:ea typeface="Century Gothic"/>
                <a:cs typeface="Century Gothic"/>
                <a:sym typeface="Century Gothic"/>
              </a:rPr>
              <a:t>ar</a:t>
            </a:r>
            <a:r>
              <a:rPr lang="en" sz="3000">
                <a:latin typeface="Century Gothic"/>
                <a:ea typeface="Century Gothic"/>
                <a:cs typeface="Century Gothic"/>
                <a:sym typeface="Century Gothic"/>
              </a:rPr>
              <a:t>tn</a:t>
            </a:r>
            <a:r>
              <a:rPr lang="en" sz="3000" b="1">
                <a:latin typeface="Century Gothic"/>
                <a:ea typeface="Century Gothic"/>
                <a:cs typeface="Century Gothic"/>
                <a:sym typeface="Century Gothic"/>
              </a:rPr>
              <a:t>er</a:t>
            </a:r>
            <a:endParaRPr sz="3000" b="1">
              <a:latin typeface="Century Gothic"/>
              <a:ea typeface="Century Gothic"/>
              <a:cs typeface="Century Gothic"/>
              <a:sym typeface="Century Gothic"/>
            </a:endParaRPr>
          </a:p>
        </p:txBody>
      </p:sp>
      <p:sp>
        <p:nvSpPr>
          <p:cNvPr id="165" name="Google Shape;165;p24"/>
          <p:cNvSpPr txBox="1"/>
          <p:nvPr/>
        </p:nvSpPr>
        <p:spPr>
          <a:xfrm>
            <a:off x="5746500" y="612325"/>
            <a:ext cx="3397500" cy="4195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art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work</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bar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ber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dar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ker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star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fish</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bur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glar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har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bor</a:t>
            </a:r>
            <a:endParaRPr sz="3000" u="sng">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part</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ner</a:t>
            </a:r>
            <a:endParaRPr sz="3000" u="sng">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4"/>
                                        </p:tgtEl>
                                        <p:attrNameLst>
                                          <p:attrName>style.visibility</p:attrName>
                                        </p:attrNameLst>
                                      </p:cBhvr>
                                      <p:to>
                                        <p:strVal val="visible"/>
                                      </p:to>
                                    </p:set>
                                    <p:animEffect transition="in" filter="fade">
                                      <p:cBhvr>
                                        <p:cTn id="7" dur="1000"/>
                                        <p:tgtEl>
                                          <p:spTgt spid="16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5"/>
                                        </p:tgtEl>
                                        <p:attrNameLst>
                                          <p:attrName>style.visibility</p:attrName>
                                        </p:attrNameLst>
                                      </p:cBhvr>
                                      <p:to>
                                        <p:strVal val="visible"/>
                                      </p:to>
                                    </p:set>
                                    <p:animEffect transition="in" filter="fade">
                                      <p:cBhvr>
                                        <p:cTn id="12" dur="1000"/>
                                        <p:tgtEl>
                                          <p:spTgt spid="1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71" name="Google Shape;171;p25"/>
          <p:cNvSpPr txBox="1">
            <a:spLocks noGrp="1"/>
          </p:cNvSpPr>
          <p:nvPr>
            <p:ph type="body" idx="1"/>
          </p:nvPr>
        </p:nvSpPr>
        <p:spPr>
          <a:xfrm>
            <a:off x="311700" y="990225"/>
            <a:ext cx="85206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r>
              <a:rPr lang="en" sz="2400" b="1" dirty="0">
                <a:solidFill>
                  <a:srgbClr val="FF0000"/>
                </a:solidFill>
              </a:rPr>
              <a:t>Teacher: </a:t>
            </a:r>
            <a:r>
              <a:rPr lang="en" sz="2400" dirty="0">
                <a:solidFill>
                  <a:srgbClr val="FF0000"/>
                </a:solidFill>
              </a:rPr>
              <a:t>“Can you take a closer look, a closer look, a closer look? Can you take a close look at these words today?”</a:t>
            </a:r>
            <a:endParaRPr sz="2400" dirty="0">
              <a:solidFill>
                <a:srgbClr val="FF0000"/>
              </a:solidFill>
            </a:endParaRPr>
          </a:p>
          <a:p>
            <a:pPr marL="0" lvl="0" indent="0" algn="l" rtl="0">
              <a:lnSpc>
                <a:spcPct val="115000"/>
              </a:lnSpc>
              <a:spcBef>
                <a:spcPts val="800"/>
              </a:spcBef>
              <a:spcAft>
                <a:spcPts val="0"/>
              </a:spcAft>
              <a:buNone/>
            </a:pPr>
            <a:r>
              <a:rPr lang="en" sz="2400" b="1" dirty="0">
                <a:solidFill>
                  <a:srgbClr val="FF0000"/>
                </a:solidFill>
              </a:rPr>
              <a:t>Students: </a:t>
            </a:r>
            <a:r>
              <a:rPr lang="en" sz="2400" dirty="0">
                <a:solidFill>
                  <a:srgbClr val="FF0000"/>
                </a:solidFill>
              </a:rPr>
              <a:t>“Yes, we’ll take a closer look, a closer look, a closer look. Yes, we’ll take a closer look at these words today.”</a:t>
            </a:r>
            <a:r>
              <a:rPr lang="en" sz="2800" dirty="0">
                <a:solidFill>
                  <a:srgbClr val="FF0000"/>
                </a:solidFill>
              </a:rPr>
              <a:t> </a:t>
            </a:r>
            <a:endParaRPr sz="2800"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77" name="Google Shape;177;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identify spelling patterns based on syllable type, and decode words with r-controlled vowel patterns.</a:t>
            </a:r>
            <a:endParaRPr sz="2400" dirty="0"/>
          </a:p>
        </p:txBody>
      </p:sp>
      <p:pic>
        <p:nvPicPr>
          <p:cNvPr id="178" name="Google Shape;178;p26"/>
          <p:cNvPicPr preferRelativeResize="0"/>
          <p:nvPr/>
        </p:nvPicPr>
        <p:blipFill>
          <a:blip r:embed="rId3">
            <a:alphaModFix/>
          </a:blip>
          <a:stretch>
            <a:fillRect/>
          </a:stretch>
        </p:blipFill>
        <p:spPr>
          <a:xfrm>
            <a:off x="8353451" y="4336955"/>
            <a:ext cx="708065"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7"/>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a:t>
            </a:r>
            <a:endParaRPr/>
          </a:p>
        </p:txBody>
      </p:sp>
      <p:sp>
        <p:nvSpPr>
          <p:cNvPr id="184" name="Google Shape;184;p27"/>
          <p:cNvSpPr txBox="1"/>
          <p:nvPr/>
        </p:nvSpPr>
        <p:spPr>
          <a:xfrm>
            <a:off x="4847475" y="73675"/>
            <a:ext cx="16791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311700" y="668750"/>
            <a:ext cx="3215700" cy="4389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corn    first      </a:t>
            </a:r>
            <a:endParaRPr sz="2400"/>
          </a:p>
          <a:p>
            <a:pPr marL="0" lvl="0" indent="0" algn="l" rtl="0">
              <a:spcBef>
                <a:spcPts val="800"/>
              </a:spcBef>
              <a:spcAft>
                <a:spcPts val="0"/>
              </a:spcAft>
              <a:buNone/>
            </a:pPr>
            <a:r>
              <a:rPr lang="en" sz="2400"/>
              <a:t>barn    her      </a:t>
            </a:r>
            <a:endParaRPr sz="2400"/>
          </a:p>
          <a:p>
            <a:pPr marL="0" lvl="0" indent="0" algn="l" rtl="0">
              <a:spcBef>
                <a:spcPts val="800"/>
              </a:spcBef>
              <a:spcAft>
                <a:spcPts val="0"/>
              </a:spcAft>
              <a:buNone/>
            </a:pPr>
            <a:r>
              <a:rPr lang="en" sz="2400"/>
              <a:t>bark     </a:t>
            </a:r>
            <a:endParaRPr sz="2400"/>
          </a:p>
          <a:p>
            <a:pPr marL="0" lvl="0" indent="0" algn="l" rtl="0">
              <a:spcBef>
                <a:spcPts val="800"/>
              </a:spcBef>
              <a:spcAft>
                <a:spcPts val="0"/>
              </a:spcAft>
              <a:buNone/>
            </a:pPr>
            <a:r>
              <a:rPr lang="en" sz="2400"/>
              <a:t>dorm        </a:t>
            </a:r>
            <a:endParaRPr sz="2400"/>
          </a:p>
          <a:p>
            <a:pPr marL="0" lvl="0" indent="0" algn="l" rtl="0">
              <a:spcBef>
                <a:spcPts val="800"/>
              </a:spcBef>
              <a:spcAft>
                <a:spcPts val="0"/>
              </a:spcAft>
              <a:buNone/>
            </a:pPr>
            <a:r>
              <a:rPr lang="en" sz="2400"/>
              <a:t>yard     </a:t>
            </a:r>
            <a:endParaRPr sz="2400"/>
          </a:p>
          <a:p>
            <a:pPr marL="0" lvl="0" indent="0" algn="l" rtl="0">
              <a:spcBef>
                <a:spcPts val="800"/>
              </a:spcBef>
              <a:spcAft>
                <a:spcPts val="0"/>
              </a:spcAft>
              <a:buNone/>
            </a:pPr>
            <a:r>
              <a:rPr lang="en" sz="2400"/>
              <a:t>fork     </a:t>
            </a:r>
            <a:endParaRPr sz="2400"/>
          </a:p>
          <a:p>
            <a:pPr marL="0" lvl="0" indent="0" algn="l" rtl="0">
              <a:spcBef>
                <a:spcPts val="800"/>
              </a:spcBef>
              <a:spcAft>
                <a:spcPts val="0"/>
              </a:spcAft>
              <a:buNone/>
            </a:pPr>
            <a:r>
              <a:rPr lang="en" sz="2400"/>
              <a:t>turn     </a:t>
            </a:r>
            <a:endParaRPr sz="2400"/>
          </a:p>
          <a:p>
            <a:pPr marL="0" lvl="0" indent="0" algn="l" rtl="0">
              <a:spcBef>
                <a:spcPts val="800"/>
              </a:spcBef>
              <a:spcAft>
                <a:spcPts val="0"/>
              </a:spcAft>
              <a:buNone/>
            </a:pPr>
            <a:endParaRPr sz="2400"/>
          </a:p>
          <a:p>
            <a:pPr marL="0" lvl="0" indent="0" algn="l" rtl="0">
              <a:spcBef>
                <a:spcPts val="800"/>
              </a:spcBef>
              <a:spcAft>
                <a:spcPts val="0"/>
              </a:spcAft>
              <a:buNone/>
            </a:pPr>
            <a:endParaRPr sz="3000"/>
          </a:p>
          <a:p>
            <a:pPr marL="0" lvl="0" indent="0" algn="l" rtl="0">
              <a:spcBef>
                <a:spcPts val="800"/>
              </a:spcBef>
              <a:spcAft>
                <a:spcPts val="0"/>
              </a:spcAft>
              <a:buNone/>
            </a:pPr>
            <a:endParaRPr sz="3000"/>
          </a:p>
        </p:txBody>
      </p:sp>
      <p:sp>
        <p:nvSpPr>
          <p:cNvPr id="186" name="Google Shape;186;p27"/>
          <p:cNvSpPr txBox="1"/>
          <p:nvPr/>
        </p:nvSpPr>
        <p:spPr>
          <a:xfrm>
            <a:off x="3915900" y="17325"/>
            <a:ext cx="48102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a:latin typeface="Century Gothic"/>
                <a:ea typeface="Century Gothic"/>
                <a:cs typeface="Century Gothic"/>
                <a:sym typeface="Century Gothic"/>
              </a:rPr>
              <a:t>or</a:t>
            </a:r>
            <a:r>
              <a:rPr lang="en" sz="3000"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ar</a:t>
            </a:r>
            <a:r>
              <a:rPr lang="en" sz="3000" b="1" dirty="0">
                <a:latin typeface="Century Gothic"/>
                <a:ea typeface="Century Gothic"/>
                <a:cs typeface="Century Gothic"/>
                <a:sym typeface="Century Gothic"/>
              </a:rPr>
              <a:t>           </a:t>
            </a:r>
            <a:r>
              <a:rPr lang="en" sz="3000" b="1" u="sng" dirty="0">
                <a:solidFill>
                  <a:srgbClr val="333333"/>
                </a:solidFill>
              </a:rPr>
              <a:t>ə</a:t>
            </a:r>
            <a:r>
              <a:rPr lang="en" sz="3000" b="1" u="sng" dirty="0">
                <a:latin typeface="Century Gothic"/>
                <a:ea typeface="Century Gothic"/>
                <a:cs typeface="Century Gothic"/>
                <a:sym typeface="Century Gothic"/>
              </a:rPr>
              <a:t>r  </a:t>
            </a:r>
            <a:endParaRPr sz="3000" b="1" dirty="0">
              <a:latin typeface="Century Gothic"/>
              <a:ea typeface="Century Gothic"/>
              <a:cs typeface="Century Gothic"/>
              <a:sym typeface="Century Gothic"/>
            </a:endParaRPr>
          </a:p>
        </p:txBody>
      </p:sp>
      <p:sp>
        <p:nvSpPr>
          <p:cNvPr id="187" name="Google Shape;187;p27"/>
          <p:cNvSpPr txBox="1"/>
          <p:nvPr/>
        </p:nvSpPr>
        <p:spPr>
          <a:xfrm>
            <a:off x="3729425" y="465200"/>
            <a:ext cx="1367400" cy="4796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a:latin typeface="Century Gothic"/>
              <a:ea typeface="Century Gothic"/>
              <a:cs typeface="Century Gothic"/>
              <a:sym typeface="Century Gothic"/>
            </a:endParaRPr>
          </a:p>
        </p:txBody>
      </p:sp>
      <p:sp>
        <p:nvSpPr>
          <p:cNvPr id="188" name="Google Shape;188;p27"/>
          <p:cNvSpPr txBox="1"/>
          <p:nvPr/>
        </p:nvSpPr>
        <p:spPr>
          <a:xfrm>
            <a:off x="5438700" y="476086"/>
            <a:ext cx="1087800" cy="3871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p:txBody>
      </p:sp>
      <p:sp>
        <p:nvSpPr>
          <p:cNvPr id="189" name="Google Shape;189;p27"/>
          <p:cNvSpPr txBox="1"/>
          <p:nvPr/>
        </p:nvSpPr>
        <p:spPr>
          <a:xfrm>
            <a:off x="7148075" y="481725"/>
            <a:ext cx="948000" cy="456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turn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a:latin typeface="Century Gothic"/>
              <a:ea typeface="Century Gothic"/>
              <a:cs typeface="Century Gothic"/>
              <a:sym typeface="Century Gothic"/>
            </a:endParaRPr>
          </a:p>
        </p:txBody>
      </p:sp>
      <p:sp>
        <p:nvSpPr>
          <p:cNvPr id="190" name="Google Shape;190;p27"/>
          <p:cNvSpPr txBox="1"/>
          <p:nvPr/>
        </p:nvSpPr>
        <p:spPr>
          <a:xfrm>
            <a:off x="259250" y="839975"/>
            <a:ext cx="9480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1" name="Google Shape;191;p27"/>
          <p:cNvSpPr txBox="1"/>
          <p:nvPr/>
        </p:nvSpPr>
        <p:spPr>
          <a:xfrm>
            <a:off x="3753925" y="653300"/>
            <a:ext cx="874800" cy="27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corn</a:t>
            </a:r>
            <a:endParaRPr sz="2400">
              <a:latin typeface="Century Gothic"/>
              <a:ea typeface="Century Gothic"/>
              <a:cs typeface="Century Gothic"/>
              <a:sym typeface="Century Gothic"/>
            </a:endParaRPr>
          </a:p>
        </p:txBody>
      </p:sp>
      <p:sp>
        <p:nvSpPr>
          <p:cNvPr id="192" name="Google Shape;192;p27"/>
          <p:cNvSpPr txBox="1"/>
          <p:nvPr/>
        </p:nvSpPr>
        <p:spPr>
          <a:xfrm>
            <a:off x="5423500" y="632575"/>
            <a:ext cx="1165500" cy="45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 barn</a:t>
            </a:r>
            <a:endParaRPr sz="2400">
              <a:latin typeface="Century Gothic"/>
              <a:ea typeface="Century Gothic"/>
              <a:cs typeface="Century Gothic"/>
              <a:sym typeface="Century Gothic"/>
            </a:endParaRPr>
          </a:p>
        </p:txBody>
      </p:sp>
      <p:sp>
        <p:nvSpPr>
          <p:cNvPr id="193" name="Google Shape;193;p27"/>
          <p:cNvSpPr txBox="1"/>
          <p:nvPr/>
        </p:nvSpPr>
        <p:spPr>
          <a:xfrm>
            <a:off x="332525" y="1752525"/>
            <a:ext cx="874800" cy="181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4" name="Google Shape;194;p27"/>
          <p:cNvSpPr txBox="1"/>
          <p:nvPr/>
        </p:nvSpPr>
        <p:spPr>
          <a:xfrm>
            <a:off x="5464975" y="995525"/>
            <a:ext cx="948000" cy="3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 bark</a:t>
            </a:r>
            <a:endParaRPr sz="2400">
              <a:latin typeface="Century Gothic"/>
              <a:ea typeface="Century Gothic"/>
              <a:cs typeface="Century Gothic"/>
              <a:sym typeface="Century Gothic"/>
            </a:endParaRPr>
          </a:p>
        </p:txBody>
      </p:sp>
      <p:sp>
        <p:nvSpPr>
          <p:cNvPr id="195" name="Google Shape;195;p27"/>
          <p:cNvSpPr txBox="1"/>
          <p:nvPr/>
        </p:nvSpPr>
        <p:spPr>
          <a:xfrm>
            <a:off x="3643538" y="995488"/>
            <a:ext cx="1087800" cy="3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 dorm</a:t>
            </a:r>
            <a:endParaRPr sz="2400">
              <a:latin typeface="Century Gothic"/>
              <a:ea typeface="Century Gothic"/>
              <a:cs typeface="Century Gothic"/>
              <a:sym typeface="Century Gothic"/>
            </a:endParaRPr>
          </a:p>
        </p:txBody>
      </p:sp>
      <p:sp>
        <p:nvSpPr>
          <p:cNvPr id="196" name="Google Shape;196;p27"/>
          <p:cNvSpPr txBox="1"/>
          <p:nvPr/>
        </p:nvSpPr>
        <p:spPr>
          <a:xfrm>
            <a:off x="5527200" y="1441425"/>
            <a:ext cx="999300" cy="37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yard</a:t>
            </a:r>
            <a:endParaRPr sz="2400">
              <a:latin typeface="Century Gothic"/>
              <a:ea typeface="Century Gothic"/>
              <a:cs typeface="Century Gothic"/>
              <a:sym typeface="Century Gothic"/>
            </a:endParaRPr>
          </a:p>
        </p:txBody>
      </p:sp>
      <p:sp>
        <p:nvSpPr>
          <p:cNvPr id="197" name="Google Shape;197;p27"/>
          <p:cNvSpPr txBox="1"/>
          <p:nvPr/>
        </p:nvSpPr>
        <p:spPr>
          <a:xfrm>
            <a:off x="3733175" y="1389575"/>
            <a:ext cx="874800" cy="3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fork</a:t>
            </a:r>
            <a:endParaRPr sz="2400">
              <a:latin typeface="Century Gothic"/>
              <a:ea typeface="Century Gothic"/>
              <a:cs typeface="Century Gothic"/>
              <a:sym typeface="Century Gothic"/>
            </a:endParaRPr>
          </a:p>
        </p:txBody>
      </p:sp>
      <p:sp>
        <p:nvSpPr>
          <p:cNvPr id="198" name="Google Shape;198;p27"/>
          <p:cNvSpPr txBox="1"/>
          <p:nvPr/>
        </p:nvSpPr>
        <p:spPr>
          <a:xfrm>
            <a:off x="332525" y="3567225"/>
            <a:ext cx="642300" cy="45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9" name="Google Shape;199;p27"/>
          <p:cNvSpPr txBox="1"/>
          <p:nvPr/>
        </p:nvSpPr>
        <p:spPr>
          <a:xfrm>
            <a:off x="7258900" y="954075"/>
            <a:ext cx="705300" cy="4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0" name="Google Shape;200;p27"/>
          <p:cNvSpPr txBox="1"/>
          <p:nvPr/>
        </p:nvSpPr>
        <p:spPr>
          <a:xfrm rot="10800000">
            <a:off x="1317100" y="829476"/>
            <a:ext cx="651000" cy="78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1" name="Google Shape;201;p27"/>
          <p:cNvSpPr txBox="1"/>
          <p:nvPr/>
        </p:nvSpPr>
        <p:spPr>
          <a:xfrm>
            <a:off x="7165650" y="938025"/>
            <a:ext cx="1087800" cy="138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first</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her</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1"/>
                                        </p:tgtEl>
                                        <p:attrNameLst>
                                          <p:attrName>style.visibility</p:attrName>
                                        </p:attrNameLst>
                                      </p:cBhvr>
                                      <p:to>
                                        <p:strVal val="visible"/>
                                      </p:to>
                                    </p:set>
                                    <p:animEffect transition="in" filter="fade">
                                      <p:cBhvr>
                                        <p:cTn id="7" dur="1000"/>
                                        <p:tgtEl>
                                          <p:spTgt spid="19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2"/>
                                        </p:tgtEl>
                                        <p:attrNameLst>
                                          <p:attrName>style.visibility</p:attrName>
                                        </p:attrNameLst>
                                      </p:cBhvr>
                                      <p:to>
                                        <p:strVal val="visible"/>
                                      </p:to>
                                    </p:set>
                                    <p:animEffect transition="in" filter="fade">
                                      <p:cBhvr>
                                        <p:cTn id="12" dur="1000"/>
                                        <p:tgtEl>
                                          <p:spTgt spid="19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4"/>
                                        </p:tgtEl>
                                        <p:attrNameLst>
                                          <p:attrName>style.visibility</p:attrName>
                                        </p:attrNameLst>
                                      </p:cBhvr>
                                      <p:to>
                                        <p:strVal val="visible"/>
                                      </p:to>
                                    </p:set>
                                    <p:animEffect transition="in" filter="fade">
                                      <p:cBhvr>
                                        <p:cTn id="17" dur="1000"/>
                                        <p:tgtEl>
                                          <p:spTgt spid="19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5"/>
                                        </p:tgtEl>
                                        <p:attrNameLst>
                                          <p:attrName>style.visibility</p:attrName>
                                        </p:attrNameLst>
                                      </p:cBhvr>
                                      <p:to>
                                        <p:strVal val="visible"/>
                                      </p:to>
                                    </p:set>
                                    <p:animEffect transition="in" filter="fade">
                                      <p:cBhvr>
                                        <p:cTn id="22" dur="1000"/>
                                        <p:tgtEl>
                                          <p:spTgt spid="195"/>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6"/>
                                        </p:tgtEl>
                                        <p:attrNameLst>
                                          <p:attrName>style.visibility</p:attrName>
                                        </p:attrNameLst>
                                      </p:cBhvr>
                                      <p:to>
                                        <p:strVal val="visible"/>
                                      </p:to>
                                    </p:set>
                                    <p:animEffect transition="in" filter="fade">
                                      <p:cBhvr>
                                        <p:cTn id="27" dur="1000"/>
                                        <p:tgtEl>
                                          <p:spTgt spid="19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7"/>
                                        </p:tgtEl>
                                        <p:attrNameLst>
                                          <p:attrName>style.visibility</p:attrName>
                                        </p:attrNameLst>
                                      </p:cBhvr>
                                      <p:to>
                                        <p:strVal val="visible"/>
                                      </p:to>
                                    </p:set>
                                    <p:animEffect transition="in" filter="fade">
                                      <p:cBhvr>
                                        <p:cTn id="32" dur="1000"/>
                                        <p:tgtEl>
                                          <p:spTgt spid="19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89"/>
                                        </p:tgtEl>
                                        <p:attrNameLst>
                                          <p:attrName>style.visibility</p:attrName>
                                        </p:attrNameLst>
                                      </p:cBhvr>
                                      <p:to>
                                        <p:strVal val="visible"/>
                                      </p:to>
                                    </p:set>
                                    <p:animEffect transition="in" filter="fade">
                                      <p:cBhvr>
                                        <p:cTn id="37" dur="1000"/>
                                        <p:tgtEl>
                                          <p:spTgt spid="189"/>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01"/>
                                        </p:tgtEl>
                                        <p:attrNameLst>
                                          <p:attrName>style.visibility</p:attrName>
                                        </p:attrNameLst>
                                      </p:cBhvr>
                                      <p:to>
                                        <p:strVal val="visible"/>
                                      </p:to>
                                    </p:set>
                                    <p:animEffect transition="in" filter="fade">
                                      <p:cBhvr>
                                        <p:cTn id="42" dur="1000"/>
                                        <p:tgtEl>
                                          <p:spTgt spid="201"/>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191"/>
                                        </p:tgtEl>
                                        <p:attrNameLst>
                                          <p:attrName>style.visibility</p:attrName>
                                        </p:attrNameLst>
                                      </p:cBhvr>
                                      <p:to>
                                        <p:strVal val="visible"/>
                                      </p:to>
                                    </p:set>
                                    <p:animEffect transition="in" filter="fade">
                                      <p:cBhvr>
                                        <p:cTn id="47" dur="1000"/>
                                        <p:tgtEl>
                                          <p:spTgt spid="1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8"/>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a:t>
            </a:r>
            <a:endParaRPr/>
          </a:p>
        </p:txBody>
      </p:sp>
      <p:sp>
        <p:nvSpPr>
          <p:cNvPr id="207" name="Google Shape;207;p28"/>
          <p:cNvSpPr txBox="1"/>
          <p:nvPr/>
        </p:nvSpPr>
        <p:spPr>
          <a:xfrm>
            <a:off x="4847475" y="73675"/>
            <a:ext cx="1679100" cy="498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9600">
              <a:latin typeface="Century Gothic"/>
              <a:ea typeface="Century Gothic"/>
              <a:cs typeface="Century Gothic"/>
              <a:sym typeface="Century Gothic"/>
            </a:endParaRPr>
          </a:p>
        </p:txBody>
      </p:sp>
      <p:sp>
        <p:nvSpPr>
          <p:cNvPr id="208" name="Google Shape;208;p28"/>
          <p:cNvSpPr txBox="1">
            <a:spLocks noGrp="1"/>
          </p:cNvSpPr>
          <p:nvPr>
            <p:ph type="body" idx="1"/>
          </p:nvPr>
        </p:nvSpPr>
        <p:spPr>
          <a:xfrm>
            <a:off x="311700" y="668750"/>
            <a:ext cx="3215700" cy="43890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a:t>corn    first      fort</a:t>
            </a:r>
            <a:endParaRPr sz="2400"/>
          </a:p>
          <a:p>
            <a:pPr marL="0" lvl="0" indent="0" algn="l" rtl="0">
              <a:spcBef>
                <a:spcPts val="800"/>
              </a:spcBef>
              <a:spcAft>
                <a:spcPts val="0"/>
              </a:spcAft>
              <a:buNone/>
            </a:pPr>
            <a:r>
              <a:rPr lang="en" sz="2400"/>
              <a:t>barn    her      born</a:t>
            </a:r>
            <a:endParaRPr sz="2400"/>
          </a:p>
          <a:p>
            <a:pPr marL="0" lvl="0" indent="0" algn="l" rtl="0">
              <a:spcBef>
                <a:spcPts val="800"/>
              </a:spcBef>
              <a:spcAft>
                <a:spcPts val="0"/>
              </a:spcAft>
              <a:buNone/>
            </a:pPr>
            <a:r>
              <a:rPr lang="en" sz="2400"/>
              <a:t>bark    porch  farm</a:t>
            </a:r>
            <a:endParaRPr sz="2400"/>
          </a:p>
          <a:p>
            <a:pPr marL="0" lvl="0" indent="0" algn="l" rtl="0">
              <a:spcBef>
                <a:spcPts val="800"/>
              </a:spcBef>
              <a:spcAft>
                <a:spcPts val="0"/>
              </a:spcAft>
              <a:buNone/>
            </a:pPr>
            <a:r>
              <a:rPr lang="en" sz="2400"/>
              <a:t>dorm  start      storm</a:t>
            </a:r>
            <a:endParaRPr sz="2400"/>
          </a:p>
          <a:p>
            <a:pPr marL="0" lvl="0" indent="0" algn="l" rtl="0">
              <a:spcBef>
                <a:spcPts val="800"/>
              </a:spcBef>
              <a:spcAft>
                <a:spcPts val="0"/>
              </a:spcAft>
              <a:buNone/>
            </a:pPr>
            <a:r>
              <a:rPr lang="en" sz="2400"/>
              <a:t>yard   charm  burn</a:t>
            </a:r>
            <a:endParaRPr sz="2400"/>
          </a:p>
          <a:p>
            <a:pPr marL="0" lvl="0" indent="0" algn="l" rtl="0">
              <a:spcBef>
                <a:spcPts val="800"/>
              </a:spcBef>
              <a:spcAft>
                <a:spcPts val="0"/>
              </a:spcAft>
              <a:buNone/>
            </a:pPr>
            <a:r>
              <a:rPr lang="en" sz="2400"/>
              <a:t>fork     tar</a:t>
            </a:r>
            <a:endParaRPr sz="2400"/>
          </a:p>
          <a:p>
            <a:pPr marL="0" lvl="0" indent="0" algn="l" rtl="0">
              <a:spcBef>
                <a:spcPts val="800"/>
              </a:spcBef>
              <a:spcAft>
                <a:spcPts val="0"/>
              </a:spcAft>
              <a:buNone/>
            </a:pPr>
            <a:r>
              <a:rPr lang="en" sz="2400"/>
              <a:t>turn     far</a:t>
            </a:r>
            <a:endParaRPr sz="2400"/>
          </a:p>
          <a:p>
            <a:pPr marL="0" lvl="0" indent="0" algn="l" rtl="0">
              <a:spcBef>
                <a:spcPts val="800"/>
              </a:spcBef>
              <a:spcAft>
                <a:spcPts val="0"/>
              </a:spcAft>
              <a:buNone/>
            </a:pPr>
            <a:endParaRPr sz="2400"/>
          </a:p>
          <a:p>
            <a:pPr marL="0" lvl="0" indent="0" algn="l" rtl="0">
              <a:spcBef>
                <a:spcPts val="800"/>
              </a:spcBef>
              <a:spcAft>
                <a:spcPts val="0"/>
              </a:spcAft>
              <a:buNone/>
            </a:pPr>
            <a:endParaRPr sz="3000"/>
          </a:p>
          <a:p>
            <a:pPr marL="0" lvl="0" indent="0" algn="l" rtl="0">
              <a:spcBef>
                <a:spcPts val="800"/>
              </a:spcBef>
              <a:spcAft>
                <a:spcPts val="0"/>
              </a:spcAft>
              <a:buNone/>
            </a:pPr>
            <a:endParaRPr sz="3000"/>
          </a:p>
        </p:txBody>
      </p:sp>
      <p:sp>
        <p:nvSpPr>
          <p:cNvPr id="209" name="Google Shape;209;p28"/>
          <p:cNvSpPr txBox="1"/>
          <p:nvPr/>
        </p:nvSpPr>
        <p:spPr>
          <a:xfrm>
            <a:off x="3915900" y="17325"/>
            <a:ext cx="48102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u="sng" dirty="0">
                <a:latin typeface="Century Gothic"/>
                <a:ea typeface="Century Gothic"/>
                <a:cs typeface="Century Gothic"/>
                <a:sym typeface="Century Gothic"/>
              </a:rPr>
              <a:t>or</a:t>
            </a:r>
            <a:r>
              <a:rPr lang="en" sz="3000" dirty="0">
                <a:latin typeface="Century Gothic"/>
                <a:ea typeface="Century Gothic"/>
                <a:cs typeface="Century Gothic"/>
                <a:sym typeface="Century Gothic"/>
              </a:rPr>
              <a:t>	       </a:t>
            </a:r>
            <a:r>
              <a:rPr lang="en" sz="3000" b="1" u="sng" dirty="0">
                <a:latin typeface="Century Gothic"/>
                <a:ea typeface="Century Gothic"/>
                <a:cs typeface="Century Gothic"/>
                <a:sym typeface="Century Gothic"/>
              </a:rPr>
              <a:t>ar</a:t>
            </a:r>
            <a:r>
              <a:rPr lang="en" sz="3000" b="1" dirty="0">
                <a:latin typeface="Century Gothic"/>
                <a:ea typeface="Century Gothic"/>
                <a:cs typeface="Century Gothic"/>
                <a:sym typeface="Century Gothic"/>
              </a:rPr>
              <a:t>             </a:t>
            </a:r>
            <a:r>
              <a:rPr lang="en" sz="3000" b="1" u="sng" dirty="0">
                <a:solidFill>
                  <a:srgbClr val="333333"/>
                </a:solidFill>
              </a:rPr>
              <a:t>ə</a:t>
            </a:r>
            <a:r>
              <a:rPr lang="en" sz="3000" b="1" u="sng" dirty="0">
                <a:latin typeface="Century Gothic"/>
                <a:ea typeface="Century Gothic"/>
                <a:cs typeface="Century Gothic"/>
                <a:sym typeface="Century Gothic"/>
              </a:rPr>
              <a:t>r  </a:t>
            </a:r>
            <a:endParaRPr sz="3000" b="1" dirty="0">
              <a:latin typeface="Century Gothic"/>
              <a:ea typeface="Century Gothic"/>
              <a:cs typeface="Century Gothic"/>
              <a:sym typeface="Century Gothic"/>
            </a:endParaRPr>
          </a:p>
        </p:txBody>
      </p:sp>
      <p:sp>
        <p:nvSpPr>
          <p:cNvPr id="210" name="Google Shape;210;p28"/>
          <p:cNvSpPr txBox="1"/>
          <p:nvPr/>
        </p:nvSpPr>
        <p:spPr>
          <a:xfrm>
            <a:off x="3729425" y="465200"/>
            <a:ext cx="1367400" cy="4796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corn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dorm</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fork</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porch</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fort</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born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storm</a:t>
            </a:r>
            <a:endParaRPr sz="2400">
              <a:latin typeface="Century Gothic"/>
              <a:ea typeface="Century Gothic"/>
              <a:cs typeface="Century Gothic"/>
              <a:sym typeface="Century Gothic"/>
            </a:endParaRPr>
          </a:p>
        </p:txBody>
      </p:sp>
      <p:sp>
        <p:nvSpPr>
          <p:cNvPr id="211" name="Google Shape;211;p28"/>
          <p:cNvSpPr txBox="1"/>
          <p:nvPr/>
        </p:nvSpPr>
        <p:spPr>
          <a:xfrm>
            <a:off x="5438700" y="465200"/>
            <a:ext cx="1087800" cy="38715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a:solidFill>
                  <a:schemeClr val="dk1"/>
                </a:solidFill>
                <a:latin typeface="Century Gothic"/>
                <a:ea typeface="Century Gothic"/>
                <a:cs typeface="Century Gothic"/>
                <a:sym typeface="Century Gothic"/>
              </a:rPr>
              <a:t>barn</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bark</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yard</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start</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far</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tar</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farm</a:t>
            </a:r>
            <a:endParaRPr sz="2400">
              <a:solidFill>
                <a:schemeClr val="dk1"/>
              </a:solidFill>
              <a:latin typeface="Century Gothic"/>
              <a:ea typeface="Century Gothic"/>
              <a:cs typeface="Century Gothic"/>
              <a:sym typeface="Century Gothic"/>
            </a:endParaRPr>
          </a:p>
        </p:txBody>
      </p:sp>
      <p:sp>
        <p:nvSpPr>
          <p:cNvPr id="212" name="Google Shape;212;p28"/>
          <p:cNvSpPr txBox="1"/>
          <p:nvPr/>
        </p:nvSpPr>
        <p:spPr>
          <a:xfrm>
            <a:off x="7148075" y="481725"/>
            <a:ext cx="948000" cy="303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burn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turn</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first</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her</a:t>
            </a:r>
            <a:endParaRPr sz="2400">
              <a:latin typeface="Century Gothic"/>
              <a:ea typeface="Century Gothic"/>
              <a:cs typeface="Century Gothic"/>
              <a:sym typeface="Century Gothic"/>
            </a:endParaRPr>
          </a:p>
        </p:txBody>
      </p:sp>
      <p:sp>
        <p:nvSpPr>
          <p:cNvPr id="213" name="Google Shape;213;p28"/>
          <p:cNvSpPr txBox="1"/>
          <p:nvPr/>
        </p:nvSpPr>
        <p:spPr>
          <a:xfrm>
            <a:off x="259250" y="839975"/>
            <a:ext cx="948000" cy="85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p28"/>
          <p:cNvSpPr txBox="1"/>
          <p:nvPr/>
        </p:nvSpPr>
        <p:spPr>
          <a:xfrm>
            <a:off x="3753925" y="653300"/>
            <a:ext cx="874800" cy="27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5" name="Google Shape;215;p28"/>
          <p:cNvSpPr txBox="1"/>
          <p:nvPr/>
        </p:nvSpPr>
        <p:spPr>
          <a:xfrm>
            <a:off x="5423500" y="632575"/>
            <a:ext cx="948000" cy="24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6" name="Google Shape;216;p28"/>
          <p:cNvSpPr txBox="1"/>
          <p:nvPr/>
        </p:nvSpPr>
        <p:spPr>
          <a:xfrm>
            <a:off x="5464975" y="995525"/>
            <a:ext cx="948000" cy="3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7" name="Google Shape;217;p28"/>
          <p:cNvSpPr txBox="1"/>
          <p:nvPr/>
        </p:nvSpPr>
        <p:spPr>
          <a:xfrm>
            <a:off x="3764300" y="974775"/>
            <a:ext cx="948000" cy="3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9" name="Google Shape;219;p28"/>
          <p:cNvSpPr txBox="1"/>
          <p:nvPr/>
        </p:nvSpPr>
        <p:spPr>
          <a:xfrm>
            <a:off x="5527200" y="1441425"/>
            <a:ext cx="705300" cy="37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0" name="Google Shape;220;p28"/>
          <p:cNvSpPr txBox="1"/>
          <p:nvPr/>
        </p:nvSpPr>
        <p:spPr>
          <a:xfrm>
            <a:off x="3733175" y="1389575"/>
            <a:ext cx="874800" cy="33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1" name="Google Shape;221;p28"/>
          <p:cNvSpPr txBox="1"/>
          <p:nvPr/>
        </p:nvSpPr>
        <p:spPr>
          <a:xfrm>
            <a:off x="332525" y="3567225"/>
            <a:ext cx="642300" cy="456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2" name="Google Shape;222;p28"/>
          <p:cNvSpPr txBox="1"/>
          <p:nvPr/>
        </p:nvSpPr>
        <p:spPr>
          <a:xfrm>
            <a:off x="7190800" y="954075"/>
            <a:ext cx="767400" cy="37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3" name="Google Shape;223;p28"/>
          <p:cNvSpPr txBox="1"/>
          <p:nvPr/>
        </p:nvSpPr>
        <p:spPr>
          <a:xfrm rot="10800000">
            <a:off x="1317100" y="829476"/>
            <a:ext cx="651000" cy="78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4" name="Google Shape;224;p28"/>
          <p:cNvSpPr txBox="1"/>
          <p:nvPr/>
        </p:nvSpPr>
        <p:spPr>
          <a:xfrm>
            <a:off x="7196750" y="1016250"/>
            <a:ext cx="767400" cy="373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fade">
                                      <p:cBhvr>
                                        <p:cTn id="7" dur="1000"/>
                                        <p:tgtEl>
                                          <p:spTgt spid="2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1"/>
                                        </p:tgtEl>
                                        <p:attrNameLst>
                                          <p:attrName>style.visibility</p:attrName>
                                        </p:attrNameLst>
                                      </p:cBhvr>
                                      <p:to>
                                        <p:strVal val="visible"/>
                                      </p:to>
                                    </p:set>
                                    <p:animEffect transition="in" filter="fade">
                                      <p:cBhvr>
                                        <p:cTn id="12" dur="1000"/>
                                        <p:tgtEl>
                                          <p:spTgt spid="2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2"/>
                                        </p:tgtEl>
                                        <p:attrNameLst>
                                          <p:attrName>style.visibility</p:attrName>
                                        </p:attrNameLst>
                                      </p:cBhvr>
                                      <p:to>
                                        <p:strVal val="visible"/>
                                      </p:to>
                                    </p:set>
                                    <p:animEffect transition="in" filter="fade">
                                      <p:cBhvr>
                                        <p:cTn id="17" dur="1000"/>
                                        <p:tgtEl>
                                          <p:spTgt spid="2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229" name="Google Shape;229;p29"/>
          <p:cNvPicPr preferRelativeResize="0"/>
          <p:nvPr/>
        </p:nvPicPr>
        <p:blipFill>
          <a:blip r:embed="rId3">
            <a:alphaModFix/>
          </a:blip>
          <a:stretch>
            <a:fillRect/>
          </a:stretch>
        </p:blipFill>
        <p:spPr>
          <a:xfrm>
            <a:off x="686238" y="0"/>
            <a:ext cx="7771524" cy="46913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37" name="Google Shape;237;p3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238" name="Google Shape;238;p30"/>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44" name="Google Shape;244;p31"/>
          <p:cNvSpPr txBox="1">
            <a:spLocks noGrp="1"/>
          </p:cNvSpPr>
          <p:nvPr>
            <p:ph type="body" idx="1"/>
          </p:nvPr>
        </p:nvSpPr>
        <p:spPr>
          <a:xfrm>
            <a:off x="311700" y="779875"/>
            <a:ext cx="8520600" cy="3860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p>
          <a:p>
            <a:pPr marL="0" lvl="0" indent="0" algn="ctr" rtl="0">
              <a:lnSpc>
                <a:spcPct val="150000"/>
              </a:lnSpc>
              <a:spcBef>
                <a:spcPts val="800"/>
              </a:spcBef>
              <a:spcAft>
                <a:spcPts val="0"/>
              </a:spcAft>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We’ll read and write words with r-controlled vowels.</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50" name="Google Shape;250;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Clr>
                <a:schemeClr val="dk1"/>
              </a:buClr>
              <a:buSzPts val="2400"/>
              <a:buChar char="•"/>
            </a:pPr>
            <a:r>
              <a:rPr lang="en" sz="2400"/>
              <a:t>I can apply what I know about letter sounds and words to read and write words and sentences.</a:t>
            </a:r>
            <a:endParaRPr sz="2400">
              <a:solidFill>
                <a:schemeClr val="dk1"/>
              </a:solidFill>
            </a:endParaRPr>
          </a:p>
          <a:p>
            <a:pPr marL="457200" lvl="0" indent="0" algn="l" rtl="0">
              <a:lnSpc>
                <a:spcPct val="150000"/>
              </a:lnSpc>
              <a:spcBef>
                <a:spcPts val="1700"/>
              </a:spcBef>
              <a:spcAft>
                <a:spcPts val="0"/>
              </a:spcAft>
              <a:buNone/>
            </a:pPr>
            <a:endParaRPr sz="2400">
              <a:solidFill>
                <a:schemeClr val="dk1"/>
              </a:solidFill>
            </a:endParaRPr>
          </a:p>
          <a:p>
            <a:pPr marL="457200" lvl="0" indent="0" algn="l" rtl="0">
              <a:lnSpc>
                <a:spcPct val="150000"/>
              </a:lnSpc>
              <a:spcBef>
                <a:spcPts val="1700"/>
              </a:spcBef>
              <a:spcAft>
                <a:spcPts val="0"/>
              </a:spcAft>
              <a:buNone/>
            </a:pPr>
            <a:endParaRPr sz="2400">
              <a:solidFill>
                <a:schemeClr val="dk1"/>
              </a:solidFill>
            </a:endParaRPr>
          </a:p>
        </p:txBody>
      </p:sp>
      <p:pic>
        <p:nvPicPr>
          <p:cNvPr id="251" name="Google Shape;251;p32"/>
          <p:cNvPicPr preferRelativeResize="0"/>
          <p:nvPr/>
        </p:nvPicPr>
        <p:blipFill>
          <a:blip r:embed="rId3">
            <a:alphaModFix/>
          </a:blip>
          <a:stretch>
            <a:fillRect/>
          </a:stretch>
        </p:blipFill>
        <p:spPr>
          <a:xfrm>
            <a:off x="8284029" y="4258059"/>
            <a:ext cx="732057" cy="621632"/>
          </a:xfrm>
          <a:prstGeom prst="rect">
            <a:avLst/>
          </a:prstGeom>
          <a:noFill/>
          <a:ln>
            <a:noFill/>
          </a:ln>
        </p:spPr>
      </p:pic>
      <p:sp>
        <p:nvSpPr>
          <p:cNvPr id="252" name="Google Shape;252;p32"/>
          <p:cNvSpPr txBox="1"/>
          <p:nvPr/>
        </p:nvSpPr>
        <p:spPr>
          <a:xfrm>
            <a:off x="1742150" y="3100625"/>
            <a:ext cx="5973000" cy="69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1011550"/>
            <a:ext cx="8520600" cy="39909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a:t>
            </a:r>
            <a:endParaRPr dirty="0">
              <a:solidFill>
                <a:schemeClr val="dk1"/>
              </a:solidFill>
            </a:endParaRPr>
          </a:p>
          <a:p>
            <a:pPr marL="914400" lvl="1" indent="-330200" algn="l" rtl="0">
              <a:lnSpc>
                <a:spcPct val="115000"/>
              </a:lnSpc>
              <a:spcBef>
                <a:spcPts val="0"/>
              </a:spcBef>
              <a:spcAft>
                <a:spcPts val="0"/>
              </a:spcAft>
              <a:buClr>
                <a:schemeClr val="dk1"/>
              </a:buClr>
              <a:buSzPts val="1600"/>
              <a:buChar char="•"/>
            </a:pPr>
            <a:r>
              <a:rPr lang="en" sz="1600" dirty="0"/>
              <a:t>Syllable Sleuth Word List (see notes)</a:t>
            </a:r>
            <a:endParaRPr sz="1600" dirty="0"/>
          </a:p>
          <a:p>
            <a:pPr marL="914400" lvl="1" indent="-330200" algn="l" rtl="0">
              <a:lnSpc>
                <a:spcPct val="115000"/>
              </a:lnSpc>
              <a:spcBef>
                <a:spcPts val="0"/>
              </a:spcBef>
              <a:spcAft>
                <a:spcPts val="0"/>
              </a:spcAft>
              <a:buClr>
                <a:schemeClr val="dk1"/>
              </a:buClr>
              <a:buSzPts val="1600"/>
              <a:buChar char="•"/>
            </a:pPr>
            <a:r>
              <a:rPr lang="en" sz="1600" dirty="0"/>
              <a:t>R-Controlled Word Cards (see notes)</a:t>
            </a:r>
            <a:endParaRPr sz="1600" dirty="0"/>
          </a:p>
          <a:p>
            <a:pPr marL="914400" lvl="1" indent="-330200" algn="l" rtl="0">
              <a:lnSpc>
                <a:spcPct val="115000"/>
              </a:lnSpc>
              <a:spcBef>
                <a:spcPts val="0"/>
              </a:spcBef>
              <a:spcAft>
                <a:spcPts val="0"/>
              </a:spcAft>
              <a:buClr>
                <a:schemeClr val="dk1"/>
              </a:buClr>
              <a:buSzPts val="1600"/>
              <a:buChar char="•"/>
            </a:pPr>
            <a:r>
              <a:rPr lang="en" sz="1600" dirty="0"/>
              <a:t>Cycle 6 Assessment (Optional)</a:t>
            </a:r>
            <a:endParaRPr sz="1600"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30200" algn="l" rtl="0">
              <a:lnSpc>
                <a:spcPct val="115000"/>
              </a:lnSpc>
              <a:spcBef>
                <a:spcPts val="800"/>
              </a:spcBef>
              <a:spcAft>
                <a:spcPts val="0"/>
              </a:spcAft>
              <a:buClr>
                <a:schemeClr val="dk1"/>
              </a:buClr>
              <a:buSzPts val="1600"/>
              <a:buFont typeface="Century Gothic"/>
              <a:buChar char="•"/>
            </a:pPr>
            <a:r>
              <a:rPr lang="en" sz="1600" dirty="0"/>
              <a:t>White boards, markers, white board erasers or paper and pencils</a:t>
            </a:r>
            <a:endParaRPr sz="1600" dirty="0"/>
          </a:p>
          <a:p>
            <a:pPr marL="457200" lvl="0" indent="-330200" algn="l" rtl="0">
              <a:lnSpc>
                <a:spcPct val="115000"/>
              </a:lnSpc>
              <a:spcBef>
                <a:spcPts val="0"/>
              </a:spcBef>
              <a:spcAft>
                <a:spcPts val="0"/>
              </a:spcAft>
              <a:buClr>
                <a:schemeClr val="dk1"/>
              </a:buClr>
              <a:buSzPts val="1600"/>
              <a:buFont typeface="Century Gothic"/>
              <a:buChar char="•"/>
            </a:pPr>
            <a:r>
              <a:rPr lang="en" sz="1600" dirty="0"/>
              <a:t>“Bossy ‘r’” anchor chart</a:t>
            </a:r>
            <a:endParaRPr sz="1600" dirty="0"/>
          </a:p>
          <a:p>
            <a:pPr marL="457200" lvl="0" indent="-330200" algn="l" rtl="0">
              <a:lnSpc>
                <a:spcPct val="115000"/>
              </a:lnSpc>
              <a:spcBef>
                <a:spcPts val="0"/>
              </a:spcBef>
              <a:spcAft>
                <a:spcPts val="0"/>
              </a:spcAft>
              <a:buClr>
                <a:schemeClr val="dk1"/>
              </a:buClr>
              <a:buSzPts val="1600"/>
              <a:buFont typeface="Century Gothic"/>
              <a:buChar char="•"/>
            </a:pPr>
            <a:r>
              <a:rPr lang="en" sz="1600" dirty="0"/>
              <a:t>“Bossy ‘r’ Triplets” story (optional)</a:t>
            </a: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6: Lesson 26</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graphicFrame>
        <p:nvGraphicFramePr>
          <p:cNvPr id="257" name="Google Shape;257;p33"/>
          <p:cNvGraphicFramePr/>
          <p:nvPr>
            <p:extLst>
              <p:ext uri="{D42A27DB-BD31-4B8C-83A1-F6EECF244321}">
                <p14:modId xmlns:p14="http://schemas.microsoft.com/office/powerpoint/2010/main" val="137777687"/>
              </p:ext>
            </p:extLst>
          </p:nvPr>
        </p:nvGraphicFramePr>
        <p:xfrm>
          <a:off x="96975" y="70100"/>
          <a:ext cx="9047025" cy="4791690"/>
        </p:xfrm>
        <a:graphic>
          <a:graphicData uri="http://schemas.openxmlformats.org/drawingml/2006/table">
            <a:tbl>
              <a:tblPr>
                <a:noFill/>
                <a:tableStyleId>{700C3DC8-AC51-4843-AA1B-23A6D9BE6E5C}</a:tableStyleId>
              </a:tblPr>
              <a:tblGrid>
                <a:gridCol w="3015675">
                  <a:extLst>
                    <a:ext uri="{9D8B030D-6E8A-4147-A177-3AD203B41FA5}">
                      <a16:colId xmlns:a16="http://schemas.microsoft.com/office/drawing/2014/main" val="20000"/>
                    </a:ext>
                  </a:extLst>
                </a:gridCol>
                <a:gridCol w="3015675">
                  <a:extLst>
                    <a:ext uri="{9D8B030D-6E8A-4147-A177-3AD203B41FA5}">
                      <a16:colId xmlns:a16="http://schemas.microsoft.com/office/drawing/2014/main" val="20001"/>
                    </a:ext>
                  </a:extLst>
                </a:gridCol>
                <a:gridCol w="3015675">
                  <a:extLst>
                    <a:ext uri="{9D8B030D-6E8A-4147-A177-3AD203B41FA5}">
                      <a16:colId xmlns:a16="http://schemas.microsoft.com/office/drawing/2014/main" val="20002"/>
                    </a:ext>
                  </a:extLst>
                </a:gridCol>
              </a:tblGrid>
              <a:tr h="707400">
                <a:tc>
                  <a:txBody>
                    <a:bodyPr/>
                    <a:lstStyle/>
                    <a:p>
                      <a:pPr marL="0" lvl="0" indent="0" algn="ctr" rtl="0">
                        <a:spcBef>
                          <a:spcPts val="0"/>
                        </a:spcBef>
                        <a:spcAft>
                          <a:spcPts val="0"/>
                        </a:spcAft>
                        <a:buNone/>
                      </a:pPr>
                      <a:r>
                        <a:rPr lang="en" sz="2000" dirty="0">
                          <a:latin typeface="Century Gothic" panose="020B0502020202020204" pitchFamily="34" charset="0"/>
                          <a:ea typeface="Calibri"/>
                          <a:cs typeface="Calibri"/>
                          <a:sym typeface="Calibri"/>
                        </a:rPr>
                        <a:t>  Word</a:t>
                      </a:r>
                      <a:r>
                        <a:rPr lang="en-US" sz="2000" dirty="0">
                          <a:latin typeface="Century Gothic" panose="020B0502020202020204" pitchFamily="34" charset="0"/>
                          <a:ea typeface="Calibri"/>
                          <a:cs typeface="Calibri"/>
                          <a:sym typeface="Calibri"/>
                        </a:rPr>
                        <a:t>s</a:t>
                      </a:r>
                      <a:r>
                        <a:rPr lang="en" sz="2000" dirty="0">
                          <a:latin typeface="Century Gothic" panose="020B0502020202020204" pitchFamily="34" charset="0"/>
                          <a:ea typeface="Calibri"/>
                          <a:cs typeface="Calibri"/>
                          <a:sym typeface="Calibri"/>
                        </a:rPr>
                        <a:t> Building</a:t>
                      </a:r>
                      <a:endParaRPr sz="2000"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dirty="0">
                          <a:latin typeface="Century Gothic" panose="020B0502020202020204" pitchFamily="34" charset="0"/>
                        </a:rPr>
                        <a:t>            </a:t>
                      </a:r>
                      <a:r>
                        <a:rPr lang="en" sz="2000" dirty="0">
                          <a:latin typeface="Century Gothic" panose="020B0502020202020204" pitchFamily="34" charset="0"/>
                          <a:ea typeface="Calibri"/>
                          <a:cs typeface="Calibri"/>
                          <a:sym typeface="Calibri"/>
                        </a:rPr>
                        <a:t>Sentence Builder</a:t>
                      </a:r>
                      <a:endParaRPr sz="2000"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l" rtl="0">
                        <a:spcBef>
                          <a:spcPts val="0"/>
                        </a:spcBef>
                        <a:spcAft>
                          <a:spcPts val="0"/>
                        </a:spcAft>
                        <a:buNone/>
                      </a:pPr>
                      <a:r>
                        <a:rPr lang="en" sz="2000" dirty="0">
                          <a:latin typeface="Century Gothic" panose="020B0502020202020204" pitchFamily="34" charset="0"/>
                          <a:ea typeface="Calibri"/>
                          <a:cs typeface="Calibri"/>
                          <a:sym typeface="Calibri"/>
                        </a:rPr>
                        <a:t>   Independent Writing</a:t>
                      </a:r>
                      <a:endParaRPr sz="20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0"/>
                  </a:ext>
                </a:extLst>
              </a:tr>
              <a:tr h="3658125">
                <a:tc>
                  <a:txBody>
                    <a:bodyPr/>
                    <a:lstStyle/>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Make a word from your list with letter tiles. </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Write the word on your paper.</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Check the spelling of  the word by identifying the syllable type.</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Make new words until you have a list of 10.</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Make a new word that is not on your list.</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Take turns with a partner reading each other’s list.</a:t>
                      </a:r>
                      <a:endParaRPr sz="1600" dirty="0">
                        <a:latin typeface="Century Gothic" panose="020B0502020202020204" pitchFamily="34" charset="0"/>
                        <a:ea typeface="Calibri"/>
                        <a:cs typeface="Calibri"/>
                        <a:sym typeface="Calibri"/>
                      </a:endParaRPr>
                    </a:p>
                  </a:txBody>
                  <a:tcPr marL="91425" marR="91425" marT="91425" marB="91425"/>
                </a:tc>
                <a:tc>
                  <a:txBody>
                    <a:bodyPr/>
                    <a:lstStyle/>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Work with a partner.</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Partner 1 reads the first sentence.</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Work together to use the words on the Sentence Builder list to fill in the blanks. </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Write the words on your board.</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Partner 2 reads the second sentence. Repeat the process, taking turns.</a:t>
                      </a:r>
                      <a:endParaRPr sz="1600" dirty="0">
                        <a:latin typeface="Century Gothic" panose="020B0502020202020204" pitchFamily="34" charset="0"/>
                        <a:ea typeface="Calibri"/>
                        <a:cs typeface="Calibri"/>
                        <a:sym typeface="Calibri"/>
                      </a:endParaRPr>
                    </a:p>
                    <a:p>
                      <a:pPr marL="45720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Take turns reading the word list.</a:t>
                      </a:r>
                      <a:endParaRPr sz="1600" dirty="0">
                        <a:latin typeface="Century Gothic" panose="020B0502020202020204" pitchFamily="34" charset="0"/>
                        <a:ea typeface="Calibri"/>
                        <a:cs typeface="Calibri"/>
                        <a:sym typeface="Calibri"/>
                      </a:endParaRPr>
                    </a:p>
                  </a:txBody>
                  <a:tcPr marL="91425" marR="91425" marT="91425" marB="91425"/>
                </a:tc>
                <a:tc>
                  <a:txBody>
                    <a:bodyPr/>
                    <a:lstStyle/>
                    <a:p>
                      <a:pPr marL="36576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Write an article about fall at your school for the “Sunnyside Gazette.” Tell readers what fall is like at your school. Tell some activities students can do.</a:t>
                      </a:r>
                      <a:endParaRPr sz="1600" dirty="0">
                        <a:latin typeface="Century Gothic" panose="020B0502020202020204" pitchFamily="34" charset="0"/>
                        <a:ea typeface="Calibri"/>
                        <a:cs typeface="Calibri"/>
                        <a:sym typeface="Calibri"/>
                      </a:endParaRPr>
                    </a:p>
                    <a:p>
                      <a:pPr marL="36576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Use as many r-controlled words as you can!</a:t>
                      </a:r>
                      <a:endParaRPr sz="1600" dirty="0">
                        <a:latin typeface="Century Gothic" panose="020B0502020202020204" pitchFamily="34" charset="0"/>
                        <a:ea typeface="Calibri"/>
                        <a:cs typeface="Calibri"/>
                        <a:sym typeface="Calibri"/>
                      </a:endParaRPr>
                    </a:p>
                    <a:p>
                      <a:pPr marL="36576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When you are finished, find another writer and take turns sharing your articles. </a:t>
                      </a:r>
                      <a:endParaRPr sz="1600" dirty="0">
                        <a:latin typeface="Century Gothic" panose="020B0502020202020204" pitchFamily="34" charset="0"/>
                        <a:ea typeface="Calibri"/>
                        <a:cs typeface="Calibri"/>
                        <a:sym typeface="Calibri"/>
                      </a:endParaRPr>
                    </a:p>
                    <a:p>
                      <a:pPr marL="365760" lvl="0" indent="-342900" algn="l" rtl="0">
                        <a:spcBef>
                          <a:spcPts val="0"/>
                        </a:spcBef>
                        <a:spcAft>
                          <a:spcPts val="0"/>
                        </a:spcAft>
                        <a:buSzPts val="1800"/>
                        <a:buFont typeface="Calibri"/>
                        <a:buAutoNum type="arabicPeriod"/>
                      </a:pPr>
                      <a:r>
                        <a:rPr lang="en" sz="1600" dirty="0">
                          <a:latin typeface="Century Gothic" panose="020B0502020202020204" pitchFamily="34" charset="0"/>
                          <a:ea typeface="Calibri"/>
                          <a:cs typeface="Calibri"/>
                          <a:sym typeface="Calibri"/>
                        </a:rPr>
                        <a:t>Help each other edit for spelling, capital letters, and punctuation.</a:t>
                      </a:r>
                      <a:endParaRPr sz="16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258" name="Google Shape;258;p33"/>
          <p:cNvPicPr preferRelativeResize="0"/>
          <p:nvPr/>
        </p:nvPicPr>
        <p:blipFill>
          <a:blip r:embed="rId3">
            <a:alphaModFix/>
          </a:blip>
          <a:stretch>
            <a:fillRect/>
          </a:stretch>
        </p:blipFill>
        <p:spPr>
          <a:xfrm rot="-871496">
            <a:off x="3242278" y="146136"/>
            <a:ext cx="475098" cy="49229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4"/>
          <p:cNvSpPr txBox="1"/>
          <p:nvPr/>
        </p:nvSpPr>
        <p:spPr>
          <a:xfrm>
            <a:off x="466325" y="219450"/>
            <a:ext cx="4389000" cy="864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panose="020B0502020202020204" pitchFamily="34" charset="0"/>
              </a:rPr>
              <a:t>Word Building</a:t>
            </a:r>
            <a:endParaRPr sz="3000">
              <a:latin typeface="Century Gothic" panose="020B0502020202020204" pitchFamily="34" charset="0"/>
            </a:endParaRPr>
          </a:p>
        </p:txBody>
      </p:sp>
      <p:sp>
        <p:nvSpPr>
          <p:cNvPr id="264" name="Google Shape;264;p34"/>
          <p:cNvSpPr txBox="1"/>
          <p:nvPr/>
        </p:nvSpPr>
        <p:spPr>
          <a:xfrm>
            <a:off x="630925" y="1083450"/>
            <a:ext cx="2126100" cy="3566100"/>
          </a:xfrm>
          <a:prstGeom prst="rect">
            <a:avLst/>
          </a:prstGeom>
          <a:noFill/>
          <a:ln>
            <a:noFill/>
          </a:ln>
        </p:spPr>
        <p:txBody>
          <a:bodyPr spcFirstLastPara="1" wrap="square" lIns="91425" tIns="91425" rIns="91425" bIns="91425" anchor="t" anchorCtr="0">
            <a:noAutofit/>
          </a:bodyPr>
          <a:lstStyle/>
          <a:p>
            <a:pPr marL="457200" lvl="0" indent="-457200" algn="l" rtl="0">
              <a:lnSpc>
                <a:spcPct val="115000"/>
              </a:lnSpc>
              <a:spcBef>
                <a:spcPts val="0"/>
              </a:spcBef>
              <a:spcAft>
                <a:spcPts val="0"/>
              </a:spcAft>
              <a:buSzPts val="3600"/>
              <a:buAutoNum type="arabicPeriod"/>
            </a:pPr>
            <a:r>
              <a:rPr lang="en" sz="3600" dirty="0">
                <a:latin typeface="Century Gothic" panose="020B0502020202020204" pitchFamily="34" charset="0"/>
              </a:rPr>
              <a:t>barn</a:t>
            </a:r>
            <a:endParaRPr sz="3600" dirty="0">
              <a:latin typeface="Century Gothic" panose="020B0502020202020204" pitchFamily="34" charset="0"/>
            </a:endParaRPr>
          </a:p>
          <a:p>
            <a:pPr marL="457200" lvl="0" indent="-457200" algn="l" rtl="0">
              <a:lnSpc>
                <a:spcPct val="115000"/>
              </a:lnSpc>
              <a:spcBef>
                <a:spcPts val="0"/>
              </a:spcBef>
              <a:spcAft>
                <a:spcPts val="0"/>
              </a:spcAft>
              <a:buSzPts val="3600"/>
              <a:buAutoNum type="arabicPeriod"/>
            </a:pPr>
            <a:r>
              <a:rPr lang="en" sz="3600" dirty="0">
                <a:latin typeface="Century Gothic" panose="020B0502020202020204" pitchFamily="34" charset="0"/>
              </a:rPr>
              <a:t>fern</a:t>
            </a:r>
            <a:endParaRPr sz="3600" dirty="0">
              <a:latin typeface="Century Gothic" panose="020B0502020202020204" pitchFamily="34" charset="0"/>
            </a:endParaRPr>
          </a:p>
          <a:p>
            <a:pPr marL="457200" lvl="0" indent="-457200" algn="l" rtl="0">
              <a:lnSpc>
                <a:spcPct val="115000"/>
              </a:lnSpc>
              <a:spcBef>
                <a:spcPts val="0"/>
              </a:spcBef>
              <a:spcAft>
                <a:spcPts val="0"/>
              </a:spcAft>
              <a:buSzPts val="3600"/>
              <a:buAutoNum type="arabicPeriod"/>
            </a:pPr>
            <a:r>
              <a:rPr lang="en" sz="3600" dirty="0">
                <a:latin typeface="Century Gothic" panose="020B0502020202020204" pitchFamily="34" charset="0"/>
              </a:rPr>
              <a:t>cart</a:t>
            </a:r>
            <a:endParaRPr sz="3600" dirty="0">
              <a:latin typeface="Century Gothic" panose="020B0502020202020204" pitchFamily="34" charset="0"/>
            </a:endParaRPr>
          </a:p>
          <a:p>
            <a:pPr marL="457200" lvl="0" indent="-457200" algn="l" rtl="0">
              <a:lnSpc>
                <a:spcPct val="115000"/>
              </a:lnSpc>
              <a:spcBef>
                <a:spcPts val="0"/>
              </a:spcBef>
              <a:spcAft>
                <a:spcPts val="0"/>
              </a:spcAft>
              <a:buSzPts val="3600"/>
              <a:buAutoNum type="arabicPeriod"/>
            </a:pPr>
            <a:r>
              <a:rPr lang="en" sz="3600" dirty="0">
                <a:latin typeface="Century Gothic" panose="020B0502020202020204" pitchFamily="34" charset="0"/>
              </a:rPr>
              <a:t>form</a:t>
            </a:r>
            <a:endParaRPr sz="3600" dirty="0">
              <a:latin typeface="Century Gothic" panose="020B0502020202020204" pitchFamily="34" charset="0"/>
            </a:endParaRPr>
          </a:p>
          <a:p>
            <a:pPr marL="457200" lvl="0" indent="-457200" algn="l" rtl="0">
              <a:lnSpc>
                <a:spcPct val="115000"/>
              </a:lnSpc>
              <a:spcBef>
                <a:spcPts val="0"/>
              </a:spcBef>
              <a:spcAft>
                <a:spcPts val="0"/>
              </a:spcAft>
              <a:buSzPts val="3600"/>
              <a:buAutoNum type="arabicPeriod"/>
            </a:pPr>
            <a:r>
              <a:rPr lang="en" sz="3600" dirty="0">
                <a:latin typeface="Century Gothic" panose="020B0502020202020204" pitchFamily="34" charset="0"/>
              </a:rPr>
              <a:t>sport</a:t>
            </a:r>
            <a:endParaRPr sz="3600" dirty="0">
              <a:latin typeface="Century Gothic" panose="020B0502020202020204" pitchFamily="34" charset="0"/>
            </a:endParaRPr>
          </a:p>
          <a:p>
            <a:pPr marL="457200" lvl="0" indent="0" algn="l" rtl="0">
              <a:lnSpc>
                <a:spcPct val="115000"/>
              </a:lnSpc>
              <a:spcBef>
                <a:spcPts val="0"/>
              </a:spcBef>
              <a:spcAft>
                <a:spcPts val="0"/>
              </a:spcAft>
              <a:buNone/>
            </a:pPr>
            <a:endParaRPr sz="3600" dirty="0">
              <a:latin typeface="Century Gothic" panose="020B0502020202020204" pitchFamily="34" charset="0"/>
            </a:endParaRPr>
          </a:p>
        </p:txBody>
      </p:sp>
      <p:sp>
        <p:nvSpPr>
          <p:cNvPr id="265" name="Google Shape;265;p34"/>
          <p:cNvSpPr txBox="1"/>
          <p:nvPr/>
        </p:nvSpPr>
        <p:spPr>
          <a:xfrm>
            <a:off x="3204325" y="1124700"/>
            <a:ext cx="2229600" cy="32919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600">
                <a:latin typeface="Century Gothic" panose="020B0502020202020204" pitchFamily="34" charset="0"/>
              </a:rPr>
              <a:t>6. first</a:t>
            </a:r>
            <a:endParaRPr sz="3600">
              <a:latin typeface="Century Gothic" panose="020B0502020202020204" pitchFamily="34" charset="0"/>
            </a:endParaRPr>
          </a:p>
          <a:p>
            <a:pPr marL="0" lvl="0" indent="0" algn="l" rtl="0">
              <a:lnSpc>
                <a:spcPct val="115000"/>
              </a:lnSpc>
              <a:spcBef>
                <a:spcPts val="0"/>
              </a:spcBef>
              <a:spcAft>
                <a:spcPts val="0"/>
              </a:spcAft>
              <a:buNone/>
            </a:pPr>
            <a:r>
              <a:rPr lang="en" sz="3600">
                <a:latin typeface="Century Gothic" panose="020B0502020202020204" pitchFamily="34" charset="0"/>
              </a:rPr>
              <a:t>7. curler</a:t>
            </a:r>
            <a:endParaRPr sz="3600">
              <a:latin typeface="Century Gothic" panose="020B0502020202020204" pitchFamily="34" charset="0"/>
            </a:endParaRPr>
          </a:p>
          <a:p>
            <a:pPr marL="0" lvl="0" indent="0" algn="l" rtl="0">
              <a:lnSpc>
                <a:spcPct val="115000"/>
              </a:lnSpc>
              <a:spcBef>
                <a:spcPts val="0"/>
              </a:spcBef>
              <a:spcAft>
                <a:spcPts val="0"/>
              </a:spcAft>
              <a:buNone/>
            </a:pPr>
            <a:r>
              <a:rPr lang="en" sz="3600">
                <a:latin typeface="Century Gothic" panose="020B0502020202020204" pitchFamily="34" charset="0"/>
              </a:rPr>
              <a:t>8. turn</a:t>
            </a:r>
            <a:endParaRPr sz="3600">
              <a:latin typeface="Century Gothic" panose="020B0502020202020204" pitchFamily="34" charset="0"/>
            </a:endParaRPr>
          </a:p>
          <a:p>
            <a:pPr marL="0" lvl="0" indent="0" algn="l" rtl="0">
              <a:lnSpc>
                <a:spcPct val="115000"/>
              </a:lnSpc>
              <a:spcBef>
                <a:spcPts val="0"/>
              </a:spcBef>
              <a:spcAft>
                <a:spcPts val="0"/>
              </a:spcAft>
              <a:buNone/>
            </a:pPr>
            <a:r>
              <a:rPr lang="en" sz="3600">
                <a:latin typeface="Century Gothic" panose="020B0502020202020204" pitchFamily="34" charset="0"/>
              </a:rPr>
              <a:t>9. darker</a:t>
            </a:r>
            <a:endParaRPr sz="3600">
              <a:latin typeface="Century Gothic" panose="020B0502020202020204" pitchFamily="34" charset="0"/>
            </a:endParaRPr>
          </a:p>
          <a:p>
            <a:pPr marL="0" lvl="0" indent="0" algn="l" rtl="0">
              <a:lnSpc>
                <a:spcPct val="115000"/>
              </a:lnSpc>
              <a:spcBef>
                <a:spcPts val="0"/>
              </a:spcBef>
              <a:spcAft>
                <a:spcPts val="0"/>
              </a:spcAft>
              <a:buNone/>
            </a:pPr>
            <a:r>
              <a:rPr lang="en" sz="3600">
                <a:latin typeface="Century Gothic" panose="020B0502020202020204" pitchFamily="34" charset="0"/>
              </a:rPr>
              <a:t>10. bird</a:t>
            </a:r>
            <a:endParaRPr sz="3600">
              <a:latin typeface="Century Gothic" panose="020B0502020202020204" pitchFamily="34" charset="0"/>
            </a:endParaRPr>
          </a:p>
          <a:p>
            <a:pPr marL="457200" lvl="0" indent="0" algn="l" rtl="0">
              <a:spcBef>
                <a:spcPts val="0"/>
              </a:spcBef>
              <a:spcAft>
                <a:spcPts val="0"/>
              </a:spcAft>
              <a:buNone/>
            </a:pPr>
            <a:endParaRPr sz="3600">
              <a:latin typeface="Century Gothic" panose="020B0502020202020204" pitchFamily="34" charset="0"/>
            </a:endParaRPr>
          </a:p>
          <a:p>
            <a:pPr marL="0" lvl="0" indent="0" algn="l" rtl="0">
              <a:spcBef>
                <a:spcPts val="0"/>
              </a:spcBef>
              <a:spcAft>
                <a:spcPts val="0"/>
              </a:spcAft>
              <a:buNone/>
            </a:pPr>
            <a:endParaRPr sz="3600">
              <a:latin typeface="Century Gothic" panose="020B0502020202020204" pitchFamily="34" charset="0"/>
            </a:endParaRPr>
          </a:p>
        </p:txBody>
      </p:sp>
      <p:sp>
        <p:nvSpPr>
          <p:cNvPr id="266" name="Google Shape;266;p34"/>
          <p:cNvSpPr txBox="1"/>
          <p:nvPr/>
        </p:nvSpPr>
        <p:spPr>
          <a:xfrm>
            <a:off x="5433850" y="1213950"/>
            <a:ext cx="3632100" cy="3113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endParaRPr sz="3600"/>
          </a:p>
        </p:txBody>
      </p:sp>
      <p:graphicFrame>
        <p:nvGraphicFramePr>
          <p:cNvPr id="267" name="Google Shape;267;p34"/>
          <p:cNvGraphicFramePr/>
          <p:nvPr>
            <p:extLst>
              <p:ext uri="{D42A27DB-BD31-4B8C-83A1-F6EECF244321}">
                <p14:modId xmlns:p14="http://schemas.microsoft.com/office/powerpoint/2010/main" val="3141086137"/>
              </p:ext>
            </p:extLst>
          </p:nvPr>
        </p:nvGraphicFramePr>
        <p:xfrm>
          <a:off x="5741350" y="1083450"/>
          <a:ext cx="3017100" cy="3694800"/>
        </p:xfrm>
        <a:graphic>
          <a:graphicData uri="http://schemas.openxmlformats.org/drawingml/2006/table">
            <a:tbl>
              <a:tblPr>
                <a:noFill/>
                <a:tableStyleId>{700C3DC8-AC51-4843-AA1B-23A6D9BE6E5C}</a:tableStyleId>
              </a:tblPr>
              <a:tblGrid>
                <a:gridCol w="714550">
                  <a:extLst>
                    <a:ext uri="{9D8B030D-6E8A-4147-A177-3AD203B41FA5}">
                      <a16:colId xmlns:a16="http://schemas.microsoft.com/office/drawing/2014/main" val="20000"/>
                    </a:ext>
                  </a:extLst>
                </a:gridCol>
                <a:gridCol w="857950">
                  <a:extLst>
                    <a:ext uri="{9D8B030D-6E8A-4147-A177-3AD203B41FA5}">
                      <a16:colId xmlns:a16="http://schemas.microsoft.com/office/drawing/2014/main" val="20001"/>
                    </a:ext>
                  </a:extLst>
                </a:gridCol>
                <a:gridCol w="813025">
                  <a:extLst>
                    <a:ext uri="{9D8B030D-6E8A-4147-A177-3AD203B41FA5}">
                      <a16:colId xmlns:a16="http://schemas.microsoft.com/office/drawing/2014/main" val="20002"/>
                    </a:ext>
                  </a:extLst>
                </a:gridCol>
                <a:gridCol w="631575">
                  <a:extLst>
                    <a:ext uri="{9D8B030D-6E8A-4147-A177-3AD203B41FA5}">
                      <a16:colId xmlns:a16="http://schemas.microsoft.com/office/drawing/2014/main" val="20003"/>
                    </a:ext>
                  </a:extLst>
                </a:gridCol>
              </a:tblGrid>
              <a:tr h="923700">
                <a:tc>
                  <a:txBody>
                    <a:bodyPr/>
                    <a:lstStyle/>
                    <a:p>
                      <a:pPr marL="0" lvl="0" indent="0" algn="ctr" rtl="0">
                        <a:spcBef>
                          <a:spcPts val="0"/>
                        </a:spcBef>
                        <a:spcAft>
                          <a:spcPts val="0"/>
                        </a:spcAft>
                        <a:buNone/>
                      </a:pPr>
                      <a:r>
                        <a:rPr lang="en" sz="2400" b="1" dirty="0">
                          <a:solidFill>
                            <a:srgbClr val="FF0000"/>
                          </a:solidFill>
                          <a:latin typeface="Century Gothic" panose="020B0502020202020204" pitchFamily="34" charset="0"/>
                        </a:rPr>
                        <a:t>ar</a:t>
                      </a:r>
                      <a:endParaRPr sz="2400" b="1" dirty="0">
                        <a:solidFill>
                          <a:srgbClr val="FF0000"/>
                        </a:solidFill>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dirty="0">
                          <a:solidFill>
                            <a:srgbClr val="FF0000"/>
                          </a:solidFill>
                          <a:latin typeface="Century Gothic" panose="020B0502020202020204" pitchFamily="34" charset="0"/>
                        </a:rPr>
                        <a:t>or</a:t>
                      </a:r>
                      <a:endParaRPr sz="2400" b="1" dirty="0">
                        <a:solidFill>
                          <a:srgbClr val="FF0000"/>
                        </a:solidFill>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dirty="0">
                          <a:solidFill>
                            <a:srgbClr val="FF0000"/>
                          </a:solidFill>
                          <a:latin typeface="Century Gothic" panose="020B0502020202020204" pitchFamily="34" charset="0"/>
                        </a:rPr>
                        <a:t>ir</a:t>
                      </a:r>
                      <a:endParaRPr sz="2400" b="1" dirty="0">
                        <a:solidFill>
                          <a:srgbClr val="FF0000"/>
                        </a:solidFill>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solidFill>
                            <a:srgbClr val="FF0000"/>
                          </a:solidFill>
                          <a:latin typeface="Century Gothic" panose="020B0502020202020204" pitchFamily="34" charset="0"/>
                        </a:rPr>
                        <a:t>ur</a:t>
                      </a:r>
                      <a:endParaRPr sz="2400" b="1">
                        <a:solidFill>
                          <a:srgbClr val="FF0000"/>
                        </a:solidFill>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923700">
                <a:tc>
                  <a:txBody>
                    <a:bodyPr/>
                    <a:lstStyle/>
                    <a:p>
                      <a:pPr marL="0" lvl="0" indent="0" algn="ctr" rtl="0">
                        <a:spcBef>
                          <a:spcPts val="0"/>
                        </a:spcBef>
                        <a:spcAft>
                          <a:spcPts val="0"/>
                        </a:spcAft>
                        <a:buNone/>
                      </a:pPr>
                      <a:r>
                        <a:rPr lang="en" sz="2400" b="1">
                          <a:solidFill>
                            <a:srgbClr val="FF0000"/>
                          </a:solidFill>
                          <a:latin typeface="Century Gothic" panose="020B0502020202020204" pitchFamily="34" charset="0"/>
                        </a:rPr>
                        <a:t>er</a:t>
                      </a:r>
                      <a:endParaRPr sz="2400" b="1">
                        <a:solidFill>
                          <a:srgbClr val="FF0000"/>
                        </a:solidFill>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panose="020B0502020202020204" pitchFamily="34" charset="0"/>
                        </a:rPr>
                        <a:t>b</a:t>
                      </a:r>
                      <a:endParaRPr sz="2400" b="1">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dirty="0">
                          <a:latin typeface="Century Gothic" panose="020B0502020202020204" pitchFamily="34" charset="0"/>
                        </a:rPr>
                        <a:t>c</a:t>
                      </a:r>
                      <a:endParaRPr sz="2400" b="1" dirty="0">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panose="020B0502020202020204" pitchFamily="34" charset="0"/>
                        </a:rPr>
                        <a:t>d</a:t>
                      </a:r>
                      <a:endParaRPr sz="2400" b="1">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r h="923700">
                <a:tc>
                  <a:txBody>
                    <a:bodyPr/>
                    <a:lstStyle/>
                    <a:p>
                      <a:pPr marL="0" lvl="0" indent="0" algn="ctr" rtl="0">
                        <a:spcBef>
                          <a:spcPts val="0"/>
                        </a:spcBef>
                        <a:spcAft>
                          <a:spcPts val="0"/>
                        </a:spcAft>
                        <a:buNone/>
                      </a:pPr>
                      <a:r>
                        <a:rPr lang="en" sz="2400" b="1">
                          <a:latin typeface="Century Gothic" panose="020B0502020202020204" pitchFamily="34" charset="0"/>
                        </a:rPr>
                        <a:t>f</a:t>
                      </a:r>
                      <a:endParaRPr sz="2400" b="1">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panose="020B0502020202020204" pitchFamily="34" charset="0"/>
                        </a:rPr>
                        <a:t>k</a:t>
                      </a:r>
                      <a:endParaRPr sz="2400" b="1">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panose="020B0502020202020204" pitchFamily="34" charset="0"/>
                        </a:rPr>
                        <a:t>l</a:t>
                      </a:r>
                      <a:endParaRPr sz="2400" b="1">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dirty="0">
                          <a:latin typeface="Century Gothic" panose="020B0502020202020204" pitchFamily="34" charset="0"/>
                        </a:rPr>
                        <a:t>m</a:t>
                      </a:r>
                      <a:endParaRPr sz="2400" b="1" dirty="0">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2"/>
                  </a:ext>
                </a:extLst>
              </a:tr>
              <a:tr h="923700">
                <a:tc>
                  <a:txBody>
                    <a:bodyPr/>
                    <a:lstStyle/>
                    <a:p>
                      <a:pPr marL="0" lvl="0" indent="0" algn="ctr" rtl="0">
                        <a:spcBef>
                          <a:spcPts val="0"/>
                        </a:spcBef>
                        <a:spcAft>
                          <a:spcPts val="0"/>
                        </a:spcAft>
                        <a:buNone/>
                      </a:pPr>
                      <a:r>
                        <a:rPr lang="en" sz="2400" b="1">
                          <a:latin typeface="Century Gothic" panose="020B0502020202020204" pitchFamily="34" charset="0"/>
                        </a:rPr>
                        <a:t>n</a:t>
                      </a:r>
                      <a:endParaRPr sz="2400" b="1">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panose="020B0502020202020204" pitchFamily="34" charset="0"/>
                        </a:rPr>
                        <a:t>p</a:t>
                      </a:r>
                      <a:endParaRPr sz="2400" b="1">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a:latin typeface="Century Gothic" panose="020B0502020202020204" pitchFamily="34" charset="0"/>
                        </a:rPr>
                        <a:t>s</a:t>
                      </a:r>
                      <a:endParaRPr sz="2400" b="1">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tc>
                  <a:txBody>
                    <a:bodyPr/>
                    <a:lstStyle/>
                    <a:p>
                      <a:pPr marL="0" lvl="0" indent="0" algn="ctr" rtl="0">
                        <a:spcBef>
                          <a:spcPts val="0"/>
                        </a:spcBef>
                        <a:spcAft>
                          <a:spcPts val="0"/>
                        </a:spcAft>
                        <a:buNone/>
                      </a:pPr>
                      <a:r>
                        <a:rPr lang="en" sz="2400" b="1" dirty="0">
                          <a:latin typeface="Century Gothic" panose="020B0502020202020204" pitchFamily="34" charset="0"/>
                        </a:rPr>
                        <a:t>t</a:t>
                      </a:r>
                      <a:endParaRPr sz="2400" b="1" dirty="0">
                        <a:latin typeface="Century Gothic" panose="020B0502020202020204" pitchFamily="34" charset="0"/>
                      </a:endParaRPr>
                    </a:p>
                  </a:txBody>
                  <a:tcPr marL="91425" marR="91425" marT="91425" marB="91425" anchor="ctr">
                    <a:lnL w="28575" cap="flat" cmpd="sng">
                      <a:solidFill>
                        <a:srgbClr val="9E9E9E"/>
                      </a:solidFill>
                      <a:prstDash val="solid"/>
                      <a:round/>
                      <a:headEnd type="none" w="sm" len="sm"/>
                      <a:tailEnd type="none" w="sm" len="sm"/>
                    </a:lnL>
                    <a:lnR w="28575" cap="flat" cmpd="sng">
                      <a:solidFill>
                        <a:srgbClr val="9E9E9E"/>
                      </a:solidFill>
                      <a:prstDash val="solid"/>
                      <a:round/>
                      <a:headEnd type="none" w="sm" len="sm"/>
                      <a:tailEnd type="none" w="sm" len="sm"/>
                    </a:lnR>
                    <a:lnT w="28575" cap="flat" cmpd="sng">
                      <a:solidFill>
                        <a:srgbClr val="9E9E9E"/>
                      </a:solidFill>
                      <a:prstDash val="solid"/>
                      <a:round/>
                      <a:headEnd type="none" w="sm" len="sm"/>
                      <a:tailEnd type="none" w="sm" len="sm"/>
                    </a:lnT>
                    <a:lnB w="28575" cap="flat" cmpd="sng">
                      <a:solidFill>
                        <a:srgbClr val="9E9E9E"/>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5"/>
          <p:cNvSpPr txBox="1"/>
          <p:nvPr/>
        </p:nvSpPr>
        <p:spPr>
          <a:xfrm>
            <a:off x="411475" y="68600"/>
            <a:ext cx="3771900" cy="6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Sentence Builder</a:t>
            </a:r>
            <a:endParaRPr sz="2400" b="1">
              <a:latin typeface="Century Gothic"/>
              <a:ea typeface="Century Gothic"/>
              <a:cs typeface="Century Gothic"/>
              <a:sym typeface="Century Gothic"/>
            </a:endParaRPr>
          </a:p>
        </p:txBody>
      </p:sp>
      <p:sp>
        <p:nvSpPr>
          <p:cNvPr id="273" name="Google Shape;273;p35"/>
          <p:cNvSpPr txBox="1"/>
          <p:nvPr/>
        </p:nvSpPr>
        <p:spPr>
          <a:xfrm>
            <a:off x="411475" y="576150"/>
            <a:ext cx="1495200" cy="419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car</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yard</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person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porch</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horn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farm</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market</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chirp</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forgot</a:t>
            </a:r>
            <a:endParaRPr sz="3000">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74" name="Google Shape;274;p35"/>
          <p:cNvSpPr txBox="1"/>
          <p:nvPr/>
        </p:nvSpPr>
        <p:spPr>
          <a:xfrm>
            <a:off x="2510117" y="671900"/>
            <a:ext cx="6432900" cy="4306800"/>
          </a:xfrm>
          <a:prstGeom prst="rect">
            <a:avLst/>
          </a:prstGeom>
          <a:noFill/>
          <a:ln>
            <a:noFill/>
          </a:ln>
        </p:spPr>
        <p:txBody>
          <a:bodyPr spcFirstLastPara="1" wrap="square" lIns="91425" tIns="91425" rIns="91425" bIns="91425" anchor="t" anchorCtr="0">
            <a:noAutofit/>
          </a:bodyPr>
          <a:lstStyle/>
          <a:p>
            <a:pPr marL="342900" lvl="0" indent="-342900" algn="l" rtl="0">
              <a:spcBef>
                <a:spcPts val="0"/>
              </a:spcBef>
              <a:spcAft>
                <a:spcPts val="0"/>
              </a:spcAft>
              <a:buFont typeface="+mj-lt"/>
              <a:buAutoNum type="arabicPeriod"/>
            </a:pPr>
            <a:r>
              <a:rPr lang="en" sz="1700" dirty="0">
                <a:latin typeface="Century Gothic" panose="020B0502020202020204" pitchFamily="34" charset="0"/>
              </a:rPr>
              <a:t>I hear the chicks go ________ on the _________ where they live.</a:t>
            </a:r>
          </a:p>
          <a:p>
            <a:pPr marL="342900" lvl="0" indent="-342900" algn="l" rtl="0">
              <a:spcBef>
                <a:spcPts val="0"/>
              </a:spcBef>
              <a:spcAft>
                <a:spcPts val="0"/>
              </a:spcAft>
              <a:buFont typeface="+mj-lt"/>
              <a:buAutoNum type="arabicPeriod"/>
            </a:pPr>
            <a:endParaRPr lang="en" sz="1700" dirty="0">
              <a:latin typeface="Century Gothic" panose="020B0502020202020204" pitchFamily="34" charset="0"/>
            </a:endParaRPr>
          </a:p>
          <a:p>
            <a:pPr marL="342900" lvl="0" indent="-342900" algn="l" rtl="0">
              <a:spcBef>
                <a:spcPts val="0"/>
              </a:spcBef>
              <a:spcAft>
                <a:spcPts val="0"/>
              </a:spcAft>
              <a:buFont typeface="+mj-lt"/>
              <a:buAutoNum type="arabicPeriod"/>
            </a:pPr>
            <a:r>
              <a:rPr lang="en" sz="1700" dirty="0">
                <a:latin typeface="Century Gothic" panose="020B0502020202020204" pitchFamily="34" charset="0"/>
              </a:rPr>
              <a:t>We hear the ___________ make a beep when she pushes the _________.</a:t>
            </a:r>
          </a:p>
          <a:p>
            <a:pPr marL="342900" lvl="0" indent="-342900" algn="l" rtl="0">
              <a:spcBef>
                <a:spcPts val="0"/>
              </a:spcBef>
              <a:spcAft>
                <a:spcPts val="0"/>
              </a:spcAft>
              <a:buFont typeface="+mj-lt"/>
              <a:buAutoNum type="arabicPeriod"/>
            </a:pPr>
            <a:endParaRPr lang="en" sz="1700" dirty="0">
              <a:latin typeface="Century Gothic" panose="020B0502020202020204" pitchFamily="34" charset="0"/>
            </a:endParaRPr>
          </a:p>
          <a:p>
            <a:pPr marL="342900" lvl="0" indent="-342900" algn="l" rtl="0">
              <a:spcBef>
                <a:spcPts val="0"/>
              </a:spcBef>
              <a:spcAft>
                <a:spcPts val="0"/>
              </a:spcAft>
              <a:buFont typeface="+mj-lt"/>
              <a:buAutoNum type="arabicPeriod"/>
            </a:pPr>
            <a:r>
              <a:rPr lang="en" sz="1700" dirty="0">
                <a:latin typeface="Century Gothic" panose="020B0502020202020204" pitchFamily="34" charset="0"/>
              </a:rPr>
              <a:t>Mom sits on the swing of the front ________ as she watches us play in the ________.</a:t>
            </a:r>
          </a:p>
          <a:p>
            <a:pPr marL="342900" lvl="0" indent="-342900" algn="l" rtl="0">
              <a:spcBef>
                <a:spcPts val="0"/>
              </a:spcBef>
              <a:spcAft>
                <a:spcPts val="0"/>
              </a:spcAft>
              <a:buFont typeface="+mj-lt"/>
              <a:buAutoNum type="arabicPeriod"/>
            </a:pPr>
            <a:endParaRPr lang="en" sz="1700" dirty="0">
              <a:latin typeface="Century Gothic" panose="020B0502020202020204" pitchFamily="34" charset="0"/>
            </a:endParaRPr>
          </a:p>
          <a:p>
            <a:pPr marL="342900" lvl="0" indent="-342900" algn="l" rtl="0">
              <a:spcBef>
                <a:spcPts val="0"/>
              </a:spcBef>
              <a:spcAft>
                <a:spcPts val="0"/>
              </a:spcAft>
              <a:buFont typeface="+mj-lt"/>
              <a:buAutoNum type="arabicPeriod"/>
            </a:pPr>
            <a:r>
              <a:rPr lang="en" sz="1700" dirty="0">
                <a:latin typeface="Century Gothic" panose="020B0502020202020204" pitchFamily="34" charset="0"/>
              </a:rPr>
              <a:t>She is a very nice ___________.</a:t>
            </a:r>
          </a:p>
          <a:p>
            <a:pPr marL="342900" lvl="0" indent="-342900" algn="l" rtl="0">
              <a:spcBef>
                <a:spcPts val="0"/>
              </a:spcBef>
              <a:spcAft>
                <a:spcPts val="0"/>
              </a:spcAft>
              <a:buFont typeface="+mj-lt"/>
              <a:buAutoNum type="arabicPeriod"/>
            </a:pPr>
            <a:endParaRPr lang="en" sz="1700" dirty="0">
              <a:latin typeface="Century Gothic" panose="020B0502020202020204" pitchFamily="34" charset="0"/>
            </a:endParaRPr>
          </a:p>
          <a:p>
            <a:pPr marL="342900" lvl="0" indent="-342900" algn="l" rtl="0">
              <a:spcBef>
                <a:spcPts val="0"/>
              </a:spcBef>
              <a:spcAft>
                <a:spcPts val="0"/>
              </a:spcAft>
              <a:buFont typeface="+mj-lt"/>
              <a:buAutoNum type="arabicPeriod"/>
            </a:pPr>
            <a:r>
              <a:rPr lang="en" sz="1700" dirty="0">
                <a:latin typeface="Century Gothic" panose="020B0502020202020204" pitchFamily="34" charset="0"/>
              </a:rPr>
              <a:t>He __________ to get the eggs so he had to go back to the ________.</a:t>
            </a:r>
          </a:p>
          <a:p>
            <a:pPr marL="342900" lvl="0" indent="-342900" algn="l" rtl="0">
              <a:spcBef>
                <a:spcPts val="0"/>
              </a:spcBef>
              <a:spcAft>
                <a:spcPts val="0"/>
              </a:spcAft>
              <a:buFont typeface="+mj-lt"/>
              <a:buAutoNum type="arabicPeriod"/>
            </a:pPr>
            <a:endParaRPr lang="en" sz="1700" dirty="0">
              <a:latin typeface="Century Gothic" panose="020B0502020202020204" pitchFamily="34" charset="0"/>
            </a:endParaRPr>
          </a:p>
          <a:p>
            <a:pPr marL="342900" lvl="0" indent="-342900" algn="l" rtl="0">
              <a:spcBef>
                <a:spcPts val="0"/>
              </a:spcBef>
              <a:spcAft>
                <a:spcPts val="0"/>
              </a:spcAft>
              <a:buFont typeface="+mj-lt"/>
              <a:buAutoNum type="arabicPeriod"/>
            </a:pPr>
            <a:r>
              <a:rPr lang="en" sz="1700" dirty="0">
                <a:latin typeface="Century Gothic" panose="020B0502020202020204" pitchFamily="34" charset="0"/>
              </a:rPr>
              <a:t>We park our _________ in the __________.</a:t>
            </a:r>
            <a:endParaRPr sz="1700" dirty="0">
              <a:latin typeface="Century Gothic" panose="020B0502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6"/>
          <p:cNvSpPr txBox="1"/>
          <p:nvPr/>
        </p:nvSpPr>
        <p:spPr>
          <a:xfrm>
            <a:off x="99450" y="68600"/>
            <a:ext cx="2728200" cy="60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Sentence Builder</a:t>
            </a:r>
            <a:endParaRPr sz="2400" b="1">
              <a:latin typeface="Century Gothic"/>
              <a:ea typeface="Century Gothic"/>
              <a:cs typeface="Century Gothic"/>
              <a:sym typeface="Century Gothic"/>
            </a:endParaRPr>
          </a:p>
        </p:txBody>
      </p:sp>
      <p:sp>
        <p:nvSpPr>
          <p:cNvPr id="280" name="Google Shape;280;p36"/>
          <p:cNvSpPr txBox="1"/>
          <p:nvPr/>
        </p:nvSpPr>
        <p:spPr>
          <a:xfrm>
            <a:off x="411475" y="576150"/>
            <a:ext cx="1495200" cy="419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car</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yard</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person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porch</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horn</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farm</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market</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chirp</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forgot</a:t>
            </a:r>
            <a:endParaRPr sz="3000">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281" name="Google Shape;281;p36"/>
          <p:cNvSpPr txBox="1"/>
          <p:nvPr/>
        </p:nvSpPr>
        <p:spPr>
          <a:xfrm>
            <a:off x="3040625" y="298375"/>
            <a:ext cx="5782800" cy="4474800"/>
          </a:xfrm>
          <a:prstGeom prst="rect">
            <a:avLst/>
          </a:prstGeom>
          <a:noFill/>
          <a:ln>
            <a:noFill/>
          </a:ln>
        </p:spPr>
        <p:txBody>
          <a:bodyPr spcFirstLastPara="1" wrap="square" lIns="91425" tIns="91425" rIns="91425" bIns="91425" anchor="t" anchorCtr="0">
            <a:noAutofit/>
          </a:bodyPr>
          <a:lstStyle/>
          <a:p>
            <a:pPr marL="457200" lvl="0" indent="-457200" algn="l" rtl="0">
              <a:spcBef>
                <a:spcPts val="0"/>
              </a:spcBef>
              <a:spcAft>
                <a:spcPts val="0"/>
              </a:spcAft>
              <a:buFont typeface="+mj-lt"/>
              <a:buAutoNum type="arabicPeriod"/>
            </a:pPr>
            <a:r>
              <a:rPr lang="en" sz="1800" dirty="0">
                <a:latin typeface="Century Gothic" panose="020B0502020202020204" pitchFamily="34" charset="0"/>
              </a:rPr>
              <a:t>I hear the chicks go </a:t>
            </a:r>
            <a:r>
              <a:rPr lang="en" sz="1800" u="sng" dirty="0">
                <a:solidFill>
                  <a:srgbClr val="CC0000"/>
                </a:solidFill>
                <a:latin typeface="Century Gothic" panose="020B0502020202020204" pitchFamily="34" charset="0"/>
              </a:rPr>
              <a:t>chirp</a:t>
            </a:r>
            <a:r>
              <a:rPr lang="en" sz="1800" dirty="0">
                <a:solidFill>
                  <a:srgbClr val="CC0000"/>
                </a:solidFill>
                <a:latin typeface="Century Gothic" panose="020B0502020202020204" pitchFamily="34" charset="0"/>
              </a:rPr>
              <a:t> </a:t>
            </a:r>
            <a:r>
              <a:rPr lang="en" sz="1800" dirty="0">
                <a:latin typeface="Century Gothic" panose="020B0502020202020204" pitchFamily="34" charset="0"/>
              </a:rPr>
              <a:t>on the </a:t>
            </a:r>
            <a:r>
              <a:rPr lang="en" sz="1800" u="sng" dirty="0">
                <a:solidFill>
                  <a:srgbClr val="CC0000"/>
                </a:solidFill>
                <a:latin typeface="Century Gothic" panose="020B0502020202020204" pitchFamily="34" charset="0"/>
              </a:rPr>
              <a:t>farm</a:t>
            </a:r>
            <a:r>
              <a:rPr lang="en" sz="1800" dirty="0">
                <a:solidFill>
                  <a:srgbClr val="CC0000"/>
                </a:solidFill>
                <a:latin typeface="Century Gothic" panose="020B0502020202020204" pitchFamily="34" charset="0"/>
              </a:rPr>
              <a:t> </a:t>
            </a:r>
            <a:r>
              <a:rPr lang="en" sz="1800" dirty="0">
                <a:latin typeface="Century Gothic" panose="020B0502020202020204" pitchFamily="34" charset="0"/>
              </a:rPr>
              <a:t>where they live.</a:t>
            </a:r>
          </a:p>
          <a:p>
            <a:pPr marL="457200" lvl="0" indent="-457200" algn="l" rtl="0">
              <a:spcBef>
                <a:spcPts val="0"/>
              </a:spcBef>
              <a:spcAft>
                <a:spcPts val="0"/>
              </a:spcAft>
              <a:buFont typeface="+mj-lt"/>
              <a:buAutoNum type="arabicPeriod"/>
            </a:pPr>
            <a:endParaRPr lang="en" sz="1800" dirty="0">
              <a:latin typeface="Century Gothic" panose="020B0502020202020204" pitchFamily="34" charset="0"/>
            </a:endParaRPr>
          </a:p>
          <a:p>
            <a:pPr marL="457200" lvl="0" indent="-457200" algn="l" rtl="0">
              <a:spcBef>
                <a:spcPts val="0"/>
              </a:spcBef>
              <a:spcAft>
                <a:spcPts val="0"/>
              </a:spcAft>
              <a:buFont typeface="+mj-lt"/>
              <a:buAutoNum type="arabicPeriod"/>
            </a:pPr>
            <a:r>
              <a:rPr lang="en" sz="1800" dirty="0">
                <a:latin typeface="Century Gothic" panose="020B0502020202020204" pitchFamily="34" charset="0"/>
              </a:rPr>
              <a:t>We hear the</a:t>
            </a:r>
            <a:r>
              <a:rPr lang="en" sz="1800" dirty="0">
                <a:solidFill>
                  <a:srgbClr val="CC0000"/>
                </a:solidFill>
                <a:latin typeface="Century Gothic" panose="020B0502020202020204" pitchFamily="34" charset="0"/>
              </a:rPr>
              <a:t> </a:t>
            </a:r>
            <a:r>
              <a:rPr lang="en" sz="1800" u="sng" dirty="0">
                <a:solidFill>
                  <a:srgbClr val="CC0000"/>
                </a:solidFill>
                <a:latin typeface="Century Gothic" panose="020B0502020202020204" pitchFamily="34" charset="0"/>
              </a:rPr>
              <a:t>car</a:t>
            </a:r>
            <a:r>
              <a:rPr lang="en" sz="1800" dirty="0">
                <a:solidFill>
                  <a:srgbClr val="CC0000"/>
                </a:solidFill>
                <a:latin typeface="Century Gothic" panose="020B0502020202020204" pitchFamily="34" charset="0"/>
              </a:rPr>
              <a:t> </a:t>
            </a:r>
            <a:r>
              <a:rPr lang="en" sz="1800" dirty="0">
                <a:latin typeface="Century Gothic" panose="020B0502020202020204" pitchFamily="34" charset="0"/>
              </a:rPr>
              <a:t>make a beep when she pushes the </a:t>
            </a:r>
            <a:r>
              <a:rPr lang="en" sz="1800" u="sng" dirty="0">
                <a:solidFill>
                  <a:srgbClr val="CC0000"/>
                </a:solidFill>
                <a:latin typeface="Century Gothic" panose="020B0502020202020204" pitchFamily="34" charset="0"/>
              </a:rPr>
              <a:t>horn</a:t>
            </a:r>
            <a:r>
              <a:rPr lang="en" sz="1800" dirty="0">
                <a:solidFill>
                  <a:schemeClr val="tx1"/>
                </a:solidFill>
                <a:latin typeface="Century Gothic" panose="020B0502020202020204" pitchFamily="34" charset="0"/>
              </a:rPr>
              <a:t>.</a:t>
            </a:r>
          </a:p>
          <a:p>
            <a:pPr marL="457200" lvl="0" indent="-457200" algn="l" rtl="0">
              <a:spcBef>
                <a:spcPts val="0"/>
              </a:spcBef>
              <a:spcAft>
                <a:spcPts val="0"/>
              </a:spcAft>
              <a:buFont typeface="+mj-lt"/>
              <a:buAutoNum type="arabicPeriod"/>
            </a:pPr>
            <a:endParaRPr lang="en" sz="1800" u="sng" dirty="0">
              <a:solidFill>
                <a:srgbClr val="CC0000"/>
              </a:solidFill>
              <a:latin typeface="Century Gothic" panose="020B0502020202020204" pitchFamily="34" charset="0"/>
            </a:endParaRPr>
          </a:p>
          <a:p>
            <a:pPr marL="457200" lvl="0" indent="-457200" algn="l" rtl="0">
              <a:spcBef>
                <a:spcPts val="0"/>
              </a:spcBef>
              <a:spcAft>
                <a:spcPts val="0"/>
              </a:spcAft>
              <a:buFont typeface="+mj-lt"/>
              <a:buAutoNum type="arabicPeriod"/>
            </a:pPr>
            <a:r>
              <a:rPr lang="en" sz="1800" dirty="0">
                <a:latin typeface="Century Gothic" panose="020B0502020202020204" pitchFamily="34" charset="0"/>
              </a:rPr>
              <a:t>Mom sits on the swing of the front </a:t>
            </a:r>
            <a:r>
              <a:rPr lang="en" sz="1800" u="sng" dirty="0">
                <a:solidFill>
                  <a:srgbClr val="CC0000"/>
                </a:solidFill>
                <a:latin typeface="Century Gothic" panose="020B0502020202020204" pitchFamily="34" charset="0"/>
              </a:rPr>
              <a:t>porch</a:t>
            </a:r>
            <a:r>
              <a:rPr lang="en" sz="1800" dirty="0">
                <a:latin typeface="Century Gothic" panose="020B0502020202020204" pitchFamily="34" charset="0"/>
              </a:rPr>
              <a:t> as she watches us play in the </a:t>
            </a:r>
            <a:r>
              <a:rPr lang="en" sz="1800" u="sng" dirty="0">
                <a:solidFill>
                  <a:srgbClr val="CC0000"/>
                </a:solidFill>
                <a:latin typeface="Century Gothic" panose="020B0502020202020204" pitchFamily="34" charset="0"/>
              </a:rPr>
              <a:t>yard</a:t>
            </a:r>
            <a:r>
              <a:rPr lang="en" sz="1800" dirty="0">
                <a:latin typeface="Century Gothic" panose="020B0502020202020204" pitchFamily="34" charset="0"/>
              </a:rPr>
              <a:t>.</a:t>
            </a:r>
          </a:p>
          <a:p>
            <a:pPr marL="457200" lvl="0" indent="-457200" algn="l" rtl="0">
              <a:spcBef>
                <a:spcPts val="0"/>
              </a:spcBef>
              <a:spcAft>
                <a:spcPts val="0"/>
              </a:spcAft>
              <a:buFont typeface="+mj-lt"/>
              <a:buAutoNum type="arabicPeriod"/>
            </a:pPr>
            <a:endParaRPr lang="en" sz="1800" dirty="0">
              <a:latin typeface="Century Gothic" panose="020B0502020202020204" pitchFamily="34" charset="0"/>
            </a:endParaRPr>
          </a:p>
          <a:p>
            <a:pPr marL="457200" lvl="0" indent="-457200" algn="l" rtl="0">
              <a:spcBef>
                <a:spcPts val="0"/>
              </a:spcBef>
              <a:spcAft>
                <a:spcPts val="0"/>
              </a:spcAft>
              <a:buFont typeface="+mj-lt"/>
              <a:buAutoNum type="arabicPeriod"/>
            </a:pPr>
            <a:r>
              <a:rPr lang="en" sz="1800" dirty="0">
                <a:latin typeface="Century Gothic" panose="020B0502020202020204" pitchFamily="34" charset="0"/>
              </a:rPr>
              <a:t>She is a very nice </a:t>
            </a:r>
            <a:r>
              <a:rPr lang="en" sz="1800" u="sng" dirty="0">
                <a:solidFill>
                  <a:srgbClr val="CC0000"/>
                </a:solidFill>
                <a:latin typeface="Century Gothic" panose="020B0502020202020204" pitchFamily="34" charset="0"/>
              </a:rPr>
              <a:t>person</a:t>
            </a:r>
            <a:r>
              <a:rPr lang="en" sz="1800" dirty="0">
                <a:latin typeface="Century Gothic" panose="020B0502020202020204" pitchFamily="34" charset="0"/>
              </a:rPr>
              <a:t>.</a:t>
            </a:r>
          </a:p>
          <a:p>
            <a:pPr marL="457200" lvl="0" indent="-457200" algn="l" rtl="0">
              <a:spcBef>
                <a:spcPts val="0"/>
              </a:spcBef>
              <a:spcAft>
                <a:spcPts val="0"/>
              </a:spcAft>
              <a:buFont typeface="+mj-lt"/>
              <a:buAutoNum type="arabicPeriod"/>
            </a:pPr>
            <a:endParaRPr lang="en" sz="1800" dirty="0">
              <a:latin typeface="Century Gothic" panose="020B0502020202020204" pitchFamily="34" charset="0"/>
            </a:endParaRPr>
          </a:p>
          <a:p>
            <a:pPr marL="457200" lvl="0" indent="-457200" algn="l" rtl="0">
              <a:spcBef>
                <a:spcPts val="0"/>
              </a:spcBef>
              <a:spcAft>
                <a:spcPts val="0"/>
              </a:spcAft>
              <a:buFont typeface="+mj-lt"/>
              <a:buAutoNum type="arabicPeriod"/>
            </a:pPr>
            <a:r>
              <a:rPr lang="en" sz="1800" dirty="0">
                <a:latin typeface="Century Gothic" panose="020B0502020202020204" pitchFamily="34" charset="0"/>
              </a:rPr>
              <a:t>He </a:t>
            </a:r>
            <a:r>
              <a:rPr lang="en" sz="1800" u="sng" dirty="0">
                <a:solidFill>
                  <a:srgbClr val="CC0000"/>
                </a:solidFill>
                <a:latin typeface="Century Gothic" panose="020B0502020202020204" pitchFamily="34" charset="0"/>
              </a:rPr>
              <a:t>forgot</a:t>
            </a:r>
            <a:r>
              <a:rPr lang="en" sz="1800" dirty="0">
                <a:latin typeface="Century Gothic" panose="020B0502020202020204" pitchFamily="34" charset="0"/>
              </a:rPr>
              <a:t> to get the eggs so he had to go back to the </a:t>
            </a:r>
            <a:r>
              <a:rPr lang="en" sz="1800" u="sng" dirty="0">
                <a:solidFill>
                  <a:srgbClr val="CC0000"/>
                </a:solidFill>
                <a:latin typeface="Century Gothic" panose="020B0502020202020204" pitchFamily="34" charset="0"/>
              </a:rPr>
              <a:t>market</a:t>
            </a:r>
            <a:r>
              <a:rPr lang="en" sz="1800" dirty="0">
                <a:solidFill>
                  <a:schemeClr val="tx1"/>
                </a:solidFill>
                <a:latin typeface="Century Gothic" panose="020B0502020202020204" pitchFamily="34" charset="0"/>
              </a:rPr>
              <a:t>.</a:t>
            </a:r>
          </a:p>
          <a:p>
            <a:pPr marL="457200" lvl="0" indent="-457200" algn="l" rtl="0">
              <a:spcBef>
                <a:spcPts val="0"/>
              </a:spcBef>
              <a:spcAft>
                <a:spcPts val="0"/>
              </a:spcAft>
              <a:buFont typeface="+mj-lt"/>
              <a:buAutoNum type="arabicPeriod"/>
            </a:pPr>
            <a:endParaRPr lang="en" sz="1800" dirty="0">
              <a:latin typeface="Century Gothic" panose="020B0502020202020204" pitchFamily="34" charset="0"/>
            </a:endParaRPr>
          </a:p>
          <a:p>
            <a:pPr marL="457200" lvl="0" indent="-457200" algn="l" rtl="0">
              <a:spcBef>
                <a:spcPts val="0"/>
              </a:spcBef>
              <a:spcAft>
                <a:spcPts val="0"/>
              </a:spcAft>
              <a:buFont typeface="+mj-lt"/>
              <a:buAutoNum type="arabicPeriod"/>
            </a:pPr>
            <a:r>
              <a:rPr lang="en" sz="1800" dirty="0">
                <a:latin typeface="Century Gothic" panose="020B0502020202020204" pitchFamily="34" charset="0"/>
              </a:rPr>
              <a:t>We park our </a:t>
            </a:r>
            <a:r>
              <a:rPr lang="en" sz="1800" u="sng" dirty="0">
                <a:solidFill>
                  <a:srgbClr val="CC0000"/>
                </a:solidFill>
                <a:latin typeface="Century Gothic" panose="020B0502020202020204" pitchFamily="34" charset="0"/>
              </a:rPr>
              <a:t>car</a:t>
            </a:r>
            <a:r>
              <a:rPr lang="en" sz="1800" dirty="0">
                <a:latin typeface="Century Gothic" panose="020B0502020202020204" pitchFamily="34" charset="0"/>
              </a:rPr>
              <a:t> in the </a:t>
            </a:r>
            <a:r>
              <a:rPr lang="en" sz="1800" u="sng" dirty="0">
                <a:solidFill>
                  <a:srgbClr val="CC0000"/>
                </a:solidFill>
                <a:latin typeface="Century Gothic" panose="020B0502020202020204" pitchFamily="34" charset="0"/>
              </a:rPr>
              <a:t>yard</a:t>
            </a:r>
            <a:r>
              <a:rPr lang="en" sz="1800" dirty="0">
                <a:latin typeface="Century Gothic" panose="020B0502020202020204" pitchFamily="34" charset="0"/>
              </a:rPr>
              <a:t>.</a:t>
            </a:r>
            <a:endParaRPr sz="1800" dirty="0">
              <a:latin typeface="Century Gothic" panose="020B0502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a:t>
            </a:r>
            <a:r>
              <a:rPr lang="en" b="1" dirty="0"/>
              <a:t>Cycle</a:t>
            </a:r>
            <a:r>
              <a:rPr lang="en" b="1" dirty="0">
                <a:solidFill>
                  <a:schemeClr val="dk1"/>
                </a:solidFill>
              </a:rPr>
              <a:t> </a:t>
            </a:r>
            <a:r>
              <a:rPr lang="en" b="1" dirty="0"/>
              <a:t>6</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Read Cycle </a:t>
            </a:r>
            <a:r>
              <a:rPr lang="en" dirty="0"/>
              <a:t>2</a:t>
            </a:r>
            <a:r>
              <a:rPr lang="en" dirty="0">
                <a:solidFill>
                  <a:schemeClr val="dk1"/>
                </a:solidFill>
              </a:rPr>
              <a:t> Overview (pages </a:t>
            </a:r>
            <a:r>
              <a:rPr lang="en" dirty="0"/>
              <a:t>8-16 </a:t>
            </a:r>
            <a:r>
              <a:rPr lang="en" dirty="0">
                <a:solidFill>
                  <a:schemeClr val="dk1"/>
                </a:solidFill>
              </a:rPr>
              <a:t>in Teacher Guide)</a:t>
            </a:r>
            <a:endParaRPr dirty="0">
              <a:solidFill>
                <a:schemeClr val="dk1"/>
              </a:solidFill>
            </a:endParaRPr>
          </a:p>
          <a:p>
            <a:pPr marL="457200" lvl="0" indent="-361950" algn="l" rtl="0">
              <a:spcBef>
                <a:spcPts val="0"/>
              </a:spcBef>
              <a:spcAft>
                <a:spcPts val="0"/>
              </a:spcAft>
              <a:buSzPts val="2100"/>
              <a:buChar char="•"/>
            </a:pPr>
            <a:r>
              <a:rPr lang="en" dirty="0"/>
              <a:t>Read “Syllabication Guidance” (K-2 Resource Manual  pages 26-29)</a:t>
            </a:r>
            <a:endParaRPr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6: Lesson 26</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title"/>
          </p:nvPr>
        </p:nvSpPr>
        <p:spPr>
          <a:xfrm>
            <a:off x="311700" y="239650"/>
            <a:ext cx="8520600" cy="737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2: Part 1: Cycle 6: Lesson 26</a:t>
            </a:r>
            <a:endParaRPr sz="2800"/>
          </a:p>
          <a:p>
            <a:pPr marL="0" lvl="0" indent="0" algn="l" rtl="0">
              <a:spcBef>
                <a:spcPts val="0"/>
              </a:spcBef>
              <a:spcAft>
                <a:spcPts val="0"/>
              </a:spcAft>
              <a:buClr>
                <a:schemeClr val="dk1"/>
              </a:buClr>
              <a:buSzPts val="1100"/>
              <a:buFont typeface="Arial"/>
              <a:buNone/>
            </a:pPr>
            <a:r>
              <a:rPr lang="en" sz="1800" b="1"/>
              <a:t>Teacher slide, before teaching.</a:t>
            </a:r>
            <a:endParaRPr/>
          </a:p>
        </p:txBody>
      </p:sp>
      <p:sp>
        <p:nvSpPr>
          <p:cNvPr id="113" name="Google Shape;113;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Clr>
                <a:schemeClr val="dk1"/>
              </a:buClr>
              <a:buSzPts val="1100"/>
              <a:buFont typeface="Arial"/>
              <a:buNone/>
            </a:pPr>
            <a:r>
              <a:rPr lang="en" sz="1600" b="1" dirty="0"/>
              <a:t>Essential Revision to Independent Work Time</a:t>
            </a:r>
            <a:r>
              <a:rPr lang="en" sz="1600" dirty="0"/>
              <a:t>: At the end of each lesson, it was previously recommended to guide students through whole group activities that offered repeated practice of the concepts taught within </a:t>
            </a:r>
            <a:r>
              <a:rPr lang="en-US" sz="1600" dirty="0"/>
              <a:t>the</a:t>
            </a:r>
            <a:r>
              <a:rPr lang="en" sz="1600" dirty="0"/>
              <a:t>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dirty="0"/>
          </a:p>
          <a:p>
            <a:pPr marL="177800" lvl="0" indent="0" algn="l" rtl="0">
              <a:spcBef>
                <a:spcPts val="800"/>
              </a:spcBef>
              <a:spcAft>
                <a:spcPts val="0"/>
              </a:spcAft>
              <a:buClr>
                <a:schemeClr val="dk1"/>
              </a:buClr>
              <a:buSzPts val="1100"/>
              <a:buFont typeface="Arial"/>
              <a:buNone/>
            </a:pPr>
            <a:r>
              <a:rPr lang="en" sz="1600" dirty="0"/>
              <a:t>Once students understand what to do during Independent Work Time, it is possible to pull small groups or conference with students to give direct instruction. </a:t>
            </a:r>
            <a:endParaRPr sz="1600" dirty="0"/>
          </a:p>
          <a:p>
            <a:pPr marL="0" lvl="0" indent="0" algn="l" rtl="0">
              <a:lnSpc>
                <a:spcPct val="115000"/>
              </a:lnSpc>
              <a:spcBef>
                <a:spcPts val="800"/>
              </a:spcBef>
              <a:spcAft>
                <a:spcPts val="0"/>
              </a:spcAft>
              <a:buClr>
                <a:schemeClr val="dk1"/>
              </a:buClr>
              <a:buSzPts val="1100"/>
              <a:buFont typeface="Arial"/>
              <a:buNone/>
            </a:pPr>
            <a:endParaRPr dirty="0">
              <a:latin typeface="Times New Roman"/>
              <a:ea typeface="Times New Roman"/>
              <a:cs typeface="Times New Roman"/>
              <a:sym typeface="Times New Roman"/>
            </a:endParaRPr>
          </a:p>
          <a:p>
            <a:pPr marL="457200" lvl="0" indent="0" algn="l" rtl="0">
              <a:lnSpc>
                <a:spcPct val="90000"/>
              </a:lnSpc>
              <a:spcBef>
                <a:spcPts val="1000"/>
              </a:spcBef>
              <a:spcAft>
                <a:spcPts val="0"/>
              </a:spcAft>
              <a:buClr>
                <a:schemeClr val="dk1"/>
              </a:buClr>
              <a:buSzPts val="1100"/>
              <a:buFont typeface="Arial"/>
              <a:buNone/>
            </a:pPr>
            <a:endParaRPr dirty="0"/>
          </a:p>
          <a:p>
            <a:pPr marL="0" lvl="0" indent="0" algn="l" rtl="0">
              <a:spcBef>
                <a:spcPts val="800"/>
              </a:spcBef>
              <a:spcAft>
                <a:spcPts val="0"/>
              </a:spcAft>
              <a:buNone/>
            </a:pPr>
            <a:endParaRP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pic>
        <p:nvPicPr>
          <p:cNvPr id="118" name="Google Shape;118;p18"/>
          <p:cNvPicPr preferRelativeResize="0"/>
          <p:nvPr/>
        </p:nvPicPr>
        <p:blipFill>
          <a:blip r:embed="rId3">
            <a:alphaModFix/>
          </a:blip>
          <a:stretch>
            <a:fillRect/>
          </a:stretch>
        </p:blipFill>
        <p:spPr>
          <a:xfrm>
            <a:off x="1327850" y="107156"/>
            <a:ext cx="6637351" cy="458628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1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24" name="Google Shape;124;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25" name="Google Shape;125;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6" name="Google Shape;126;p1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6: Lesson 26</a:t>
            </a:r>
            <a:endParaRPr sz="3200" b="1">
              <a:solidFill>
                <a:srgbClr val="404040"/>
              </a:solidFill>
              <a:latin typeface="Century Gothic"/>
              <a:ea typeface="Century Gothic"/>
              <a:cs typeface="Century Gothic"/>
              <a:sym typeface="Century Gothic"/>
            </a:endParaRPr>
          </a:p>
        </p:txBody>
      </p:sp>
      <p:pic>
        <p:nvPicPr>
          <p:cNvPr id="127" name="Google Shape;127;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8" name="Google Shape;128;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34" name="Google Shape;134;p20"/>
          <p:cNvSpPr txBox="1">
            <a:spLocks noGrp="1"/>
          </p:cNvSpPr>
          <p:nvPr>
            <p:ph type="body" idx="1"/>
          </p:nvPr>
        </p:nvSpPr>
        <p:spPr>
          <a:xfrm>
            <a:off x="311700" y="971800"/>
            <a:ext cx="8520600" cy="37443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r>
              <a:rPr lang="en" sz="2400" b="1" dirty="0">
                <a:solidFill>
                  <a:srgbClr val="FF0000"/>
                </a:solidFill>
              </a:rPr>
              <a:t>Teacher</a:t>
            </a:r>
            <a:r>
              <a:rPr lang="en" sz="2400" i="1" dirty="0">
                <a:solidFill>
                  <a:srgbClr val="FF0000"/>
                </a:solidFill>
              </a:rPr>
              <a:t>: </a:t>
            </a:r>
            <a:r>
              <a:rPr lang="en" sz="2400" dirty="0">
                <a:solidFill>
                  <a:srgbClr val="FF0000"/>
                </a:solidFill>
              </a:rPr>
              <a:t>“Can you label the syllable type, the syllable type, the syllable type? Can you label the syllable type in each word today?”</a:t>
            </a:r>
            <a:endParaRPr sz="2400" dirty="0">
              <a:solidFill>
                <a:srgbClr val="FF0000"/>
              </a:solidFill>
            </a:endParaRPr>
          </a:p>
          <a:p>
            <a:pPr marL="0" lvl="0" indent="0" algn="l" rtl="0">
              <a:lnSpc>
                <a:spcPct val="115000"/>
              </a:lnSpc>
              <a:spcBef>
                <a:spcPts val="800"/>
              </a:spcBef>
              <a:spcAft>
                <a:spcPts val="0"/>
              </a:spcAft>
              <a:buNone/>
            </a:pPr>
            <a:r>
              <a:rPr lang="en" sz="2400" b="1" dirty="0">
                <a:solidFill>
                  <a:srgbClr val="FF0000"/>
                </a:solidFill>
              </a:rPr>
              <a:t>Students: </a:t>
            </a:r>
            <a:r>
              <a:rPr lang="en" sz="2400" dirty="0">
                <a:solidFill>
                  <a:srgbClr val="FF0000"/>
                </a:solidFill>
              </a:rPr>
              <a:t>“Yes, we’ll label the syllable type, the syllable type, the syllable type. Yes, we’ll label the syllable type by listening to the sounds.” </a:t>
            </a:r>
            <a:endParaRPr sz="2400"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40" name="Google Shape;140;p2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dirty="0"/>
              <a:t>I can read one and two-syllable words with r-controlled vowels using what I know about syllable types and vowel patterns.</a:t>
            </a:r>
            <a:endParaRPr sz="2400" dirty="0"/>
          </a:p>
          <a:p>
            <a:pPr marL="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p>
        </p:txBody>
      </p:sp>
      <p:pic>
        <p:nvPicPr>
          <p:cNvPr id="141" name="Google Shape;141;p21"/>
          <p:cNvPicPr preferRelativeResize="0"/>
          <p:nvPr/>
        </p:nvPicPr>
        <p:blipFill>
          <a:blip r:embed="rId3">
            <a:alphaModFix/>
          </a:blip>
          <a:stretch>
            <a:fillRect/>
          </a:stretch>
        </p:blipFill>
        <p:spPr>
          <a:xfrm>
            <a:off x="8364336" y="4315183"/>
            <a:ext cx="708065" cy="5727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 </a:t>
            </a:r>
            <a:endParaRPr/>
          </a:p>
        </p:txBody>
      </p:sp>
      <p:sp>
        <p:nvSpPr>
          <p:cNvPr id="147" name="Google Shape;147;p22"/>
          <p:cNvSpPr txBox="1">
            <a:spLocks noGrp="1"/>
          </p:cNvSpPr>
          <p:nvPr>
            <p:ph type="body" idx="1"/>
          </p:nvPr>
        </p:nvSpPr>
        <p:spPr>
          <a:xfrm>
            <a:off x="311700" y="1182750"/>
            <a:ext cx="2259900" cy="3386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a:p>
          <a:p>
            <a:pPr marL="0" lvl="0" indent="0" algn="l" rtl="0">
              <a:spcBef>
                <a:spcPts val="800"/>
              </a:spcBef>
              <a:spcAft>
                <a:spcPts val="0"/>
              </a:spcAft>
              <a:buNone/>
            </a:pPr>
            <a:endParaRPr sz="3000"/>
          </a:p>
          <a:p>
            <a:pPr marL="0" lvl="0" indent="0" algn="l" rtl="0">
              <a:spcBef>
                <a:spcPts val="800"/>
              </a:spcBef>
              <a:spcAft>
                <a:spcPts val="0"/>
              </a:spcAft>
              <a:buNone/>
            </a:pPr>
            <a:r>
              <a:rPr lang="en" sz="3000"/>
              <a:t>   </a:t>
            </a:r>
            <a:r>
              <a:rPr lang="en" sz="3600"/>
              <a:t> artwork</a:t>
            </a:r>
            <a:endParaRPr sz="3600"/>
          </a:p>
          <a:p>
            <a:pPr marL="0" lvl="0" indent="0" algn="l" rtl="0">
              <a:spcBef>
                <a:spcPts val="800"/>
              </a:spcBef>
              <a:spcAft>
                <a:spcPts val="0"/>
              </a:spcAft>
              <a:buNone/>
            </a:pPr>
            <a:endParaRPr sz="3000"/>
          </a:p>
          <a:p>
            <a:pPr marL="0" lvl="0" indent="0" algn="l" rtl="0">
              <a:spcBef>
                <a:spcPts val="800"/>
              </a:spcBef>
              <a:spcAft>
                <a:spcPts val="0"/>
              </a:spcAft>
              <a:buNone/>
            </a:pPr>
            <a:endParaRPr sz="3600"/>
          </a:p>
          <a:p>
            <a:pPr marL="0" lvl="0" indent="0" algn="l" rtl="0">
              <a:spcBef>
                <a:spcPts val="800"/>
              </a:spcBef>
              <a:spcAft>
                <a:spcPts val="0"/>
              </a:spcAft>
              <a:buNone/>
            </a:pPr>
            <a:r>
              <a:rPr lang="en" sz="6000">
                <a:solidFill>
                  <a:schemeClr val="dk1"/>
                </a:solidFill>
              </a:rPr>
              <a:t>						</a:t>
            </a:r>
            <a:endParaRPr sz="6000">
              <a:solidFill>
                <a:schemeClr val="dk1"/>
              </a:solidFill>
            </a:endParaRPr>
          </a:p>
          <a:p>
            <a:pPr marL="0" lvl="0" indent="0" algn="ctr" rtl="0">
              <a:spcBef>
                <a:spcPts val="800"/>
              </a:spcBef>
              <a:spcAft>
                <a:spcPts val="0"/>
              </a:spcAft>
              <a:buNone/>
            </a:pPr>
            <a:endParaRPr sz="7200"/>
          </a:p>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l" rtl="0">
              <a:spcBef>
                <a:spcPts val="800"/>
              </a:spcBef>
              <a:spcAft>
                <a:spcPts val="0"/>
              </a:spcAft>
              <a:buNone/>
            </a:pPr>
            <a:r>
              <a:rPr lang="en" sz="3000"/>
              <a:t>			</a:t>
            </a:r>
            <a:endParaRPr sz="3000"/>
          </a:p>
        </p:txBody>
      </p:sp>
      <p:sp>
        <p:nvSpPr>
          <p:cNvPr id="148" name="Google Shape;148;p22"/>
          <p:cNvSpPr txBox="1"/>
          <p:nvPr/>
        </p:nvSpPr>
        <p:spPr>
          <a:xfrm>
            <a:off x="3319300" y="2123850"/>
            <a:ext cx="2556300" cy="228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49" name="Google Shape;149;p22"/>
          <p:cNvSpPr txBox="1"/>
          <p:nvPr/>
        </p:nvSpPr>
        <p:spPr>
          <a:xfrm>
            <a:off x="3319300" y="1508850"/>
            <a:ext cx="2259900" cy="280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r>
              <a:rPr lang="en" sz="3000"/>
              <a:t> </a:t>
            </a:r>
            <a:r>
              <a:rPr lang="en" sz="3600" b="1">
                <a:solidFill>
                  <a:schemeClr val="dk1"/>
                </a:solidFill>
                <a:latin typeface="Century Gothic"/>
                <a:ea typeface="Century Gothic"/>
                <a:cs typeface="Century Gothic"/>
                <a:sym typeface="Century Gothic"/>
              </a:rPr>
              <a:t>ar</a:t>
            </a:r>
            <a:r>
              <a:rPr lang="en" sz="3600">
                <a:solidFill>
                  <a:schemeClr val="dk1"/>
                </a:solidFill>
                <a:latin typeface="Century Gothic"/>
                <a:ea typeface="Century Gothic"/>
                <a:cs typeface="Century Gothic"/>
                <a:sym typeface="Century Gothic"/>
              </a:rPr>
              <a:t>tw</a:t>
            </a:r>
            <a:r>
              <a:rPr lang="en" sz="3600" b="1">
                <a:solidFill>
                  <a:schemeClr val="dk1"/>
                </a:solidFill>
                <a:latin typeface="Century Gothic"/>
                <a:ea typeface="Century Gothic"/>
                <a:cs typeface="Century Gothic"/>
                <a:sym typeface="Century Gothic"/>
              </a:rPr>
              <a:t>or</a:t>
            </a:r>
            <a:r>
              <a:rPr lang="en" sz="3600">
                <a:solidFill>
                  <a:schemeClr val="dk1"/>
                </a:solidFill>
                <a:latin typeface="Century Gothic"/>
                <a:ea typeface="Century Gothic"/>
                <a:cs typeface="Century Gothic"/>
                <a:sym typeface="Century Gothic"/>
              </a:rPr>
              <a:t>k</a:t>
            </a:r>
            <a:endParaRPr sz="3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150" name="Google Shape;150;p22"/>
          <p:cNvSpPr txBox="1"/>
          <p:nvPr/>
        </p:nvSpPr>
        <p:spPr>
          <a:xfrm>
            <a:off x="6326900" y="1562250"/>
            <a:ext cx="2174700" cy="269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lnSpc>
                <a:spcPct val="115000"/>
              </a:lnSpc>
              <a:spcBef>
                <a:spcPts val="800"/>
              </a:spcBef>
              <a:spcAft>
                <a:spcPts val="0"/>
              </a:spcAft>
              <a:buClr>
                <a:schemeClr val="dk1"/>
              </a:buClr>
              <a:buSzPts val="1100"/>
              <a:buFont typeface="Arial"/>
              <a:buNone/>
            </a:pPr>
            <a:r>
              <a:rPr lang="en" sz="3600" u="sng">
                <a:solidFill>
                  <a:schemeClr val="dk1"/>
                </a:solidFill>
                <a:latin typeface="Century Gothic"/>
                <a:ea typeface="Century Gothic"/>
                <a:cs typeface="Century Gothic"/>
                <a:sym typeface="Century Gothic"/>
              </a:rPr>
              <a:t>art</a:t>
            </a:r>
            <a:r>
              <a:rPr lang="en" sz="3600">
                <a:solidFill>
                  <a:schemeClr val="dk1"/>
                </a:solidFill>
                <a:latin typeface="Century Gothic"/>
                <a:ea typeface="Century Gothic"/>
                <a:cs typeface="Century Gothic"/>
                <a:sym typeface="Century Gothic"/>
              </a:rPr>
              <a:t> </a:t>
            </a:r>
            <a:r>
              <a:rPr lang="en" sz="3600" u="sng">
                <a:solidFill>
                  <a:schemeClr val="dk1"/>
                </a:solidFill>
                <a:latin typeface="Century Gothic"/>
                <a:ea typeface="Century Gothic"/>
                <a:cs typeface="Century Gothic"/>
                <a:sym typeface="Century Gothic"/>
              </a:rPr>
              <a:t>work</a:t>
            </a:r>
            <a:endParaRPr sz="36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7">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7">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7">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7">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7">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9"/>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59541F4-134B-4115-AF67-7F56F82DAA25}"/>
</file>

<file path=customXml/itemProps2.xml><?xml version="1.0" encoding="utf-8"?>
<ds:datastoreItem xmlns:ds="http://schemas.openxmlformats.org/officeDocument/2006/customXml" ds:itemID="{EBEBB6BF-C86C-4CF7-AF1E-713999BC4443}"/>
</file>

<file path=customXml/itemProps3.xml><?xml version="1.0" encoding="utf-8"?>
<ds:datastoreItem xmlns:ds="http://schemas.openxmlformats.org/officeDocument/2006/customXml" ds:itemID="{38EE448E-846A-4AB7-B337-71449E9D1DFD}"/>
</file>

<file path=docProps/app.xml><?xml version="1.0" encoding="utf-8"?>
<Properties xmlns="http://schemas.openxmlformats.org/officeDocument/2006/extended-properties" xmlns:vt="http://schemas.openxmlformats.org/officeDocument/2006/docPropsVTypes">
  <TotalTime>4239</TotalTime>
  <Words>5700</Words>
  <Application>Microsoft Office PowerPoint</Application>
  <PresentationFormat>On-screen Show (16:9)</PresentationFormat>
  <Paragraphs>627</Paragraphs>
  <Slides>23</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23</vt:i4>
      </vt:variant>
    </vt:vector>
  </HeadingPairs>
  <TitlesOfParts>
    <vt:vector size="29" baseType="lpstr">
      <vt:lpstr>Calibri</vt:lpstr>
      <vt:lpstr>Century Gothic</vt:lpstr>
      <vt:lpstr>Times New Roman</vt:lpstr>
      <vt:lpstr>Courier New</vt:lpstr>
      <vt:lpstr>Arial</vt:lpstr>
      <vt:lpstr>Office Theme</vt:lpstr>
      <vt:lpstr>Grade 2: Module 2: Part 1: Cycle 6: Lesson 26 Teacher slide, before teaching.</vt:lpstr>
      <vt:lpstr>Grade 2: Module 2: Part 1: Cycle 6: Lesson 26 Teacher slide, before teaching.</vt:lpstr>
      <vt:lpstr>Grade 2: Module 2: Part 1: Cycle 6: Lesson 26 Teacher slide, before teaching.</vt:lpstr>
      <vt:lpstr>Grade 2: Module 2: Part 1: Cycle 6: Lesson 26 Teacher slide, before teaching.</vt:lpstr>
      <vt:lpstr>PowerPoint Presentation</vt:lpstr>
      <vt:lpstr>PowerPoint Presentation</vt:lpstr>
      <vt:lpstr>Transition Song</vt:lpstr>
      <vt:lpstr>Opening Learning Targets   </vt:lpstr>
      <vt:lpstr>Syllable Sleuth </vt:lpstr>
      <vt:lpstr>Syllable Sleuth</vt:lpstr>
      <vt:lpstr>Syllable Sleuth </vt:lpstr>
      <vt:lpstr>Transition Song</vt:lpstr>
      <vt:lpstr>Work Time Learning Targets   </vt:lpstr>
      <vt:lpstr>Words Rule</vt:lpstr>
      <vt:lpstr>Words Rule</vt:lpstr>
      <vt:lpstr>PowerPoint Presentation</vt:lpstr>
      <vt:lpstr>Reflection Time </vt:lpstr>
      <vt:lpstr>Transition Song</vt:lpstr>
      <vt:lpstr>Independent Work Learning Targets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6: Lesson 26 Teacher slide, before teaching.</dc:title>
  <dc:creator>nbravo</dc:creator>
  <cp:lastModifiedBy>me@briannadasilva.com</cp:lastModifiedBy>
  <cp:revision>20</cp:revision>
  <dcterms:modified xsi:type="dcterms:W3CDTF">2018-12-03T17:10:17Z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