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097B12F-7A4C-4571-8E3F-68F29BB3ECDD}" v="12" dt="2018-09-20T17:35:17.180"/>
  </p1510:revLst>
</p1510:revInfo>
</file>

<file path=ppt/tableStyles.xml><?xml version="1.0" encoding="utf-8"?>
<a:tblStyleLst xmlns:a="http://schemas.openxmlformats.org/drawingml/2006/main" def="{074DF5E1-6920-4278-BD31-BB7FBB6233BF}">
  <a:tblStyle styleId="{074DF5E1-6920-4278-BD31-BB7FBB6233BF}"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24A172E5-30AF-4841-BC72-29BE0728C8DA}"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ADF31647-935B-46CB-BA44-1967F6281CD3}" styleName="Table_2">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1867" autoAdjust="0"/>
  </p:normalViewPr>
  <p:slideViewPr>
    <p:cSldViewPr snapToGrid="0">
      <p:cViewPr varScale="1">
        <p:scale>
          <a:sx n="69" d="100"/>
          <a:sy n="69" d="100"/>
        </p:scale>
        <p:origin x="540"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3.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2.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5097B12F-7A4C-4571-8E3F-68F29BB3ECDD}"/>
    <pc:docChg chg="modSld modMainMaster">
      <pc:chgData name="Steven Benson" userId="7888f041-e9c4-484d-a793-6a135ed92492" providerId="ADAL" clId="{5097B12F-7A4C-4571-8E3F-68F29BB3ECDD}" dt="2018-09-20T17:35:17.180" v="11" actId="1076"/>
      <pc:docMkLst>
        <pc:docMk/>
      </pc:docMkLst>
      <pc:sldChg chg="addSp modSp">
        <pc:chgData name="Steven Benson" userId="7888f041-e9c4-484d-a793-6a135ed92492" providerId="ADAL" clId="{5097B12F-7A4C-4571-8E3F-68F29BB3ECDD}" dt="2018-09-20T17:34:47.435" v="5" actId="14100"/>
        <pc:sldMkLst>
          <pc:docMk/>
          <pc:sldMk cId="0" sldId="258"/>
        </pc:sldMkLst>
        <pc:picChg chg="add mod">
          <ac:chgData name="Steven Benson" userId="7888f041-e9c4-484d-a793-6a135ed92492" providerId="ADAL" clId="{5097B12F-7A4C-4571-8E3F-68F29BB3ECDD}" dt="2018-09-20T17:34:47.435" v="5" actId="14100"/>
          <ac:picMkLst>
            <pc:docMk/>
            <pc:sldMk cId="0" sldId="258"/>
            <ac:picMk id="3" creationId="{EAF490FF-2DAA-4FB5-AA40-E9743932D3DE}"/>
          </ac:picMkLst>
        </pc:picChg>
      </pc:sldChg>
      <pc:sldChg chg="modSp">
        <pc:chgData name="Steven Benson" userId="7888f041-e9c4-484d-a793-6a135ed92492" providerId="ADAL" clId="{5097B12F-7A4C-4571-8E3F-68F29BB3ECDD}" dt="2018-09-20T17:35:17.180" v="11" actId="1076"/>
        <pc:sldMkLst>
          <pc:docMk/>
          <pc:sldMk cId="0" sldId="261"/>
        </pc:sldMkLst>
        <pc:spChg chg="mod">
          <ac:chgData name="Steven Benson" userId="7888f041-e9c4-484d-a793-6a135ed92492" providerId="ADAL" clId="{5097B12F-7A4C-4571-8E3F-68F29BB3ECDD}" dt="2018-09-20T17:34:57.996" v="6" actId="1076"/>
          <ac:spMkLst>
            <pc:docMk/>
            <pc:sldMk cId="0" sldId="261"/>
            <ac:spMk id="125" creationId="{00000000-0000-0000-0000-000000000000}"/>
          </ac:spMkLst>
        </pc:spChg>
        <pc:spChg chg="mod">
          <ac:chgData name="Steven Benson" userId="7888f041-e9c4-484d-a793-6a135ed92492" providerId="ADAL" clId="{5097B12F-7A4C-4571-8E3F-68F29BB3ECDD}" dt="2018-09-20T17:35:06.412" v="9" actId="1076"/>
          <ac:spMkLst>
            <pc:docMk/>
            <pc:sldMk cId="0" sldId="261"/>
            <ac:spMk id="129" creationId="{00000000-0000-0000-0000-000000000000}"/>
          </ac:spMkLst>
        </pc:spChg>
        <pc:graphicFrameChg chg="mod">
          <ac:chgData name="Steven Benson" userId="7888f041-e9c4-484d-a793-6a135ed92492" providerId="ADAL" clId="{5097B12F-7A4C-4571-8E3F-68F29BB3ECDD}" dt="2018-09-20T17:35:11.588" v="10" actId="1076"/>
          <ac:graphicFrameMkLst>
            <pc:docMk/>
            <pc:sldMk cId="0" sldId="261"/>
            <ac:graphicFrameMk id="130" creationId="{00000000-0000-0000-0000-000000000000}"/>
          </ac:graphicFrameMkLst>
        </pc:graphicFrameChg>
        <pc:graphicFrameChg chg="mod">
          <ac:chgData name="Steven Benson" userId="7888f041-e9c4-484d-a793-6a135ed92492" providerId="ADAL" clId="{5097B12F-7A4C-4571-8E3F-68F29BB3ECDD}" dt="2018-09-20T17:35:17.180" v="11" actId="1076"/>
          <ac:graphicFrameMkLst>
            <pc:docMk/>
            <pc:sldMk cId="0" sldId="261"/>
            <ac:graphicFrameMk id="131" creationId="{00000000-0000-0000-0000-000000000000}"/>
          </ac:graphicFrameMkLst>
        </pc:graphicFrameChg>
        <pc:picChg chg="mod">
          <ac:chgData name="Steven Benson" userId="7888f041-e9c4-484d-a793-6a135ed92492" providerId="ADAL" clId="{5097B12F-7A4C-4571-8E3F-68F29BB3ECDD}" dt="2018-09-20T17:34:59.548" v="7" actId="1076"/>
          <ac:picMkLst>
            <pc:docMk/>
            <pc:sldMk cId="0" sldId="261"/>
            <ac:picMk id="10" creationId="{00000000-0000-0000-0000-000000000000}"/>
          </ac:picMkLst>
        </pc:picChg>
      </pc:sldChg>
      <pc:sldMasterChg chg="addSp modSp">
        <pc:chgData name="Steven Benson" userId="7888f041-e9c4-484d-a793-6a135ed92492" providerId="ADAL" clId="{5097B12F-7A4C-4571-8E3F-68F29BB3ECDD}" dt="2018-09-20T17:34:36.701" v="2" actId="1076"/>
        <pc:sldMasterMkLst>
          <pc:docMk/>
          <pc:sldMasterMk cId="0" sldId="2147483659"/>
        </pc:sldMasterMkLst>
        <pc:picChg chg="add mod">
          <ac:chgData name="Steven Benson" userId="7888f041-e9c4-484d-a793-6a135ed92492" providerId="ADAL" clId="{5097B12F-7A4C-4571-8E3F-68F29BB3ECDD}" dt="2018-09-20T17:34:36.701" v="2" actId="1076"/>
          <ac:picMkLst>
            <pc:docMk/>
            <pc:sldMasterMk cId="0" sldId="2147483659"/>
            <ac:picMk id="7" creationId="{3ED7309C-C1EA-4A74-A976-67FFCD21C9C9}"/>
          </ac:picMkLst>
        </pc:picChg>
        <pc:picChg chg="add mod">
          <ac:chgData name="Steven Benson" userId="7888f041-e9c4-484d-a793-6a135ed92492" providerId="ADAL" clId="{5097B12F-7A4C-4571-8E3F-68F29BB3ECDD}" dt="2018-09-20T17:34:36.701" v="2" actId="1076"/>
          <ac:picMkLst>
            <pc:docMk/>
            <pc:sldMasterMk cId="0" sldId="2147483659"/>
            <ac:picMk id="8" creationId="{2FA721F7-002C-4113-8BB8-736BA4E4F6E1}"/>
          </ac:picMkLst>
        </pc:picChg>
        <pc:picChg chg="add mod">
          <ac:chgData name="Steven Benson" userId="7888f041-e9c4-484d-a793-6a135ed92492" providerId="ADAL" clId="{5097B12F-7A4C-4571-8E3F-68F29BB3ECDD}" dt="2018-09-20T17:34:36.701" v="2"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9315357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youtube.com/watch?v=toV9uIDIJMs"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spcBef>
                <a:spcPts val="0"/>
              </a:spcBef>
              <a:spcAft>
                <a:spcPts val="0"/>
              </a:spcAft>
              <a:buSzPts val="1200"/>
              <a:buChar char="●"/>
            </a:pPr>
            <a:r>
              <a:rPr lang="en-US" dirty="0">
                <a:solidFill>
                  <a:srgbClr val="000000"/>
                </a:solidFill>
              </a:rPr>
              <a:t>The purpose of this lesson is for students to thoroughly analyze </a:t>
            </a:r>
            <a:r>
              <a:rPr lang="en-US" dirty="0" err="1">
                <a:solidFill>
                  <a:srgbClr val="000000"/>
                </a:solidFill>
              </a:rPr>
              <a:t>Lyddie</a:t>
            </a:r>
            <a:r>
              <a:rPr lang="en-US" dirty="0">
                <a:solidFill>
                  <a:srgbClr val="000000"/>
                </a:solidFill>
              </a:rPr>
              <a:t>, the central character of the book. Work Time A serves to synthesize the discussion of </a:t>
            </a:r>
            <a:r>
              <a:rPr lang="en-US" dirty="0" err="1">
                <a:solidFill>
                  <a:srgbClr val="000000"/>
                </a:solidFill>
              </a:rPr>
              <a:t>Lyddie’s</a:t>
            </a:r>
            <a:r>
              <a:rPr lang="en-US" dirty="0">
                <a:solidFill>
                  <a:srgbClr val="000000"/>
                </a:solidFill>
              </a:rPr>
              <a:t> character that students have done in Lessons 2, 3, and 4.</a:t>
            </a:r>
            <a:endParaRPr dirty="0">
              <a:solidFill>
                <a:srgbClr val="000000"/>
              </a:solidFill>
            </a:endParaRPr>
          </a:p>
          <a:p>
            <a:pPr marL="457200" lvl="0" indent="-304800" rtl="0">
              <a:spcBef>
                <a:spcPts val="0"/>
              </a:spcBef>
              <a:spcAft>
                <a:spcPts val="0"/>
              </a:spcAft>
              <a:buSzPts val="1200"/>
              <a:buChar char="●"/>
            </a:pPr>
            <a:r>
              <a:rPr lang="en-US" dirty="0">
                <a:solidFill>
                  <a:srgbClr val="000000"/>
                </a:solidFill>
              </a:rPr>
              <a:t>This character analysis is important preparation for the end of unit assessment, in which students will write an argumentative essay about whether </a:t>
            </a:r>
            <a:r>
              <a:rPr lang="en-US" dirty="0" err="1">
                <a:solidFill>
                  <a:srgbClr val="000000"/>
                </a:solidFill>
              </a:rPr>
              <a:t>Lyddie</a:t>
            </a:r>
            <a:r>
              <a:rPr lang="en-US" dirty="0">
                <a:solidFill>
                  <a:srgbClr val="000000"/>
                </a:solidFill>
              </a:rPr>
              <a:t> should sign the petition at the mills. In order to decide whether </a:t>
            </a:r>
            <a:r>
              <a:rPr lang="en-US" dirty="0" err="1">
                <a:solidFill>
                  <a:srgbClr val="000000"/>
                </a:solidFill>
              </a:rPr>
              <a:t>Lyddie</a:t>
            </a:r>
            <a:r>
              <a:rPr lang="en-US" dirty="0">
                <a:solidFill>
                  <a:srgbClr val="000000"/>
                </a:solidFill>
              </a:rPr>
              <a:t> should sign the petition, students need a thorough understanding of who </a:t>
            </a:r>
            <a:r>
              <a:rPr lang="en-US" dirty="0" err="1">
                <a:solidFill>
                  <a:srgbClr val="000000"/>
                </a:solidFill>
              </a:rPr>
              <a:t>Lyddie</a:t>
            </a:r>
            <a:r>
              <a:rPr lang="en-US" dirty="0">
                <a:solidFill>
                  <a:srgbClr val="000000"/>
                </a:solidFill>
              </a:rPr>
              <a:t> is, what she cares about, what motivates her, etc. Taking the time to explore the question “Who is </a:t>
            </a:r>
            <a:r>
              <a:rPr lang="en-US" dirty="0" err="1">
                <a:solidFill>
                  <a:srgbClr val="000000"/>
                </a:solidFill>
              </a:rPr>
              <a:t>Lyddie</a:t>
            </a:r>
            <a:r>
              <a:rPr lang="en-US" dirty="0">
                <a:solidFill>
                  <a:srgbClr val="000000"/>
                </a:solidFill>
              </a:rPr>
              <a:t>?” also will help deepen students’ engagement with and enjoyment of the text. </a:t>
            </a:r>
            <a:endParaRPr dirty="0">
              <a:solidFill>
                <a:srgbClr val="000000"/>
              </a:solidFill>
            </a:endParaRPr>
          </a:p>
          <a:p>
            <a:pPr marL="457200" lvl="0" indent="-304800" rtl="0">
              <a:spcBef>
                <a:spcPts val="0"/>
              </a:spcBef>
              <a:spcAft>
                <a:spcPts val="0"/>
              </a:spcAft>
              <a:buSzPts val="1200"/>
              <a:buChar char="●"/>
            </a:pPr>
            <a:r>
              <a:rPr lang="en-US" dirty="0">
                <a:solidFill>
                  <a:srgbClr val="000000"/>
                </a:solidFill>
              </a:rPr>
              <a:t>Students will also watch a short video to help them visualize the working conditions at the mill. It will also help them understand the complex descriptions of the loom and mill in the next part of the book.</a:t>
            </a:r>
            <a:endParaRPr dirty="0">
              <a:solidFill>
                <a:srgbClr val="000000"/>
              </a:solidFill>
            </a:endParaRPr>
          </a:p>
          <a:p>
            <a:pPr marL="457200" lvl="0" indent="-304800" rtl="0">
              <a:spcBef>
                <a:spcPts val="0"/>
              </a:spcBef>
              <a:spcAft>
                <a:spcPts val="0"/>
              </a:spcAft>
              <a:buSzPts val="1200"/>
              <a:buChar char="●"/>
            </a:pPr>
            <a:r>
              <a:rPr lang="en-US" dirty="0">
                <a:solidFill>
                  <a:srgbClr val="000000"/>
                </a:solidFill>
              </a:rPr>
              <a:t>As noted in the Unit 1 Overview, </a:t>
            </a:r>
            <a:r>
              <a:rPr lang="en-US" i="1" dirty="0">
                <a:solidFill>
                  <a:srgbClr val="000000"/>
                </a:solidFill>
              </a:rPr>
              <a:t>Mill Times</a:t>
            </a:r>
            <a:r>
              <a:rPr lang="en-US" dirty="0">
                <a:solidFill>
                  <a:srgbClr val="000000"/>
                </a:solidFill>
              </a:rPr>
              <a:t> is a recommended video for this unit. For this lesson and Lesson 8, specific clips from </a:t>
            </a:r>
            <a:r>
              <a:rPr lang="en-US" i="1" dirty="0">
                <a:solidFill>
                  <a:srgbClr val="000000"/>
                </a:solidFill>
              </a:rPr>
              <a:t>Mill Times</a:t>
            </a:r>
            <a:r>
              <a:rPr lang="en-US" dirty="0">
                <a:solidFill>
                  <a:srgbClr val="000000"/>
                </a:solidFill>
              </a:rPr>
              <a:t> are suggested. If you cannot access these, several other options are included in the unit overview. Show only the selected clip, not the full video. </a:t>
            </a:r>
            <a:endParaRPr dirty="0">
              <a:solidFill>
                <a:srgbClr val="000000"/>
              </a:solidFill>
            </a:endParaRPr>
          </a:p>
          <a:p>
            <a:pPr marL="457200" lvl="0" indent="-304800" rtl="0">
              <a:spcBef>
                <a:spcPts val="0"/>
              </a:spcBef>
              <a:spcAft>
                <a:spcPts val="0"/>
              </a:spcAft>
              <a:buSzPts val="1200"/>
              <a:buChar char="●"/>
            </a:pPr>
            <a:r>
              <a:rPr lang="en-US" dirty="0">
                <a:solidFill>
                  <a:srgbClr val="000000"/>
                </a:solidFill>
              </a:rPr>
              <a:t>In advance: Cue up video for </a:t>
            </a:r>
            <a:r>
              <a:rPr lang="en-US" i="1" dirty="0">
                <a:solidFill>
                  <a:srgbClr val="000000"/>
                </a:solidFill>
              </a:rPr>
              <a:t>Mill Times</a:t>
            </a:r>
            <a:r>
              <a:rPr lang="en-US" dirty="0">
                <a:solidFill>
                  <a:srgbClr val="000000"/>
                </a:solidFill>
              </a:rPr>
              <a:t>.</a:t>
            </a:r>
            <a:endParaRPr dirty="0">
              <a:solidFill>
                <a:srgbClr val="000000"/>
              </a:solidFill>
            </a:endParaRPr>
          </a:p>
          <a:p>
            <a:pPr marL="457200" lvl="0" indent="-304800" rtl="0">
              <a:spcBef>
                <a:spcPts val="0"/>
              </a:spcBef>
              <a:spcAft>
                <a:spcPts val="0"/>
              </a:spcAft>
              <a:buSzPts val="1200"/>
              <a:buChar char="●"/>
            </a:pPr>
            <a:r>
              <a:rPr lang="en-US" dirty="0">
                <a:solidFill>
                  <a:srgbClr val="000000"/>
                </a:solidFill>
              </a:rPr>
              <a:t>Review: Chapters 6 and 7 in </a:t>
            </a:r>
            <a:r>
              <a:rPr lang="en-US" i="1" dirty="0" err="1">
                <a:solidFill>
                  <a:srgbClr val="000000"/>
                </a:solidFill>
              </a:rPr>
              <a:t>Lyddie</a:t>
            </a:r>
            <a:r>
              <a:rPr lang="en-US" dirty="0">
                <a:solidFill>
                  <a:srgbClr val="000000"/>
                </a:solidFill>
              </a:rPr>
              <a:t>; </a:t>
            </a:r>
            <a:r>
              <a:rPr lang="en-US" b="1" dirty="0" err="1">
                <a:solidFill>
                  <a:srgbClr val="000000"/>
                </a:solidFill>
              </a:rPr>
              <a:t>Lyddie</a:t>
            </a:r>
            <a:r>
              <a:rPr lang="en-US" b="1" dirty="0">
                <a:solidFill>
                  <a:srgbClr val="000000"/>
                </a:solidFill>
              </a:rPr>
              <a:t> Reader’s Notes, Chapter 6 and Chapter 7, Teacher’s Edition</a:t>
            </a:r>
            <a:r>
              <a:rPr lang="en-US" dirty="0">
                <a:solidFill>
                  <a:srgbClr val="000000"/>
                </a:solidFill>
              </a:rPr>
              <a:t>.</a:t>
            </a:r>
            <a:endParaRPr dirty="0">
              <a:solidFill>
                <a:srgbClr val="000000"/>
              </a:solidFill>
            </a:endParaRPr>
          </a:p>
          <a:p>
            <a:pPr marL="457200" lvl="0" indent="-304800" rtl="0">
              <a:spcBef>
                <a:spcPts val="0"/>
              </a:spcBef>
              <a:spcAft>
                <a:spcPts val="0"/>
              </a:spcAft>
              <a:buSzPts val="1200"/>
              <a:buChar char="●"/>
            </a:pPr>
            <a:r>
              <a:rPr lang="en-US" dirty="0">
                <a:solidFill>
                  <a:srgbClr val="000000"/>
                </a:solidFill>
              </a:rPr>
              <a:t>Post: Learning targets.</a:t>
            </a:r>
            <a:endParaRPr dirty="0">
              <a:solidFill>
                <a:srgbClr val="000000"/>
              </a:solidFill>
            </a:endParaRPr>
          </a:p>
          <a:p>
            <a:pPr marL="914400" lvl="0" indent="0" rtl="0">
              <a:spcBef>
                <a:spcPts val="0"/>
              </a:spcBef>
              <a:spcAft>
                <a:spcPts val="0"/>
              </a:spcAft>
              <a:buNone/>
            </a:pPr>
            <a:endParaRPr dirty="0">
              <a:solidFill>
                <a:srgbClr val="000000"/>
              </a:solidFill>
            </a:endParaRPr>
          </a:p>
          <a:p>
            <a:pPr marL="1371600" lvl="0" indent="0" rtl="0">
              <a:lnSpc>
                <a:spcPct val="115000"/>
              </a:lnSpc>
              <a:spcBef>
                <a:spcPts val="0"/>
              </a:spcBef>
              <a:spcAft>
                <a:spcPts val="0"/>
              </a:spcAft>
              <a:buNone/>
            </a:pPr>
            <a:endParaRPr dirty="0"/>
          </a:p>
        </p:txBody>
      </p:sp>
    </p:spTree>
    <p:extLst>
      <p:ext uri="{BB962C8B-B14F-4D97-AF65-F5344CB8AC3E}">
        <p14:creationId xmlns:p14="http://schemas.microsoft.com/office/powerpoint/2010/main" val="30775899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4" name="Google Shape;164;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Closing and Assessment A. Reading aloud Chapter 8</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Reading aloud is good modeling for all readers.  </a:t>
            </a:r>
            <a:endParaRPr dirty="0"/>
          </a:p>
          <a:p>
            <a:pPr marL="457200" lvl="0" indent="-304800" rtl="0">
              <a:lnSpc>
                <a:spcPct val="100000"/>
              </a:lnSpc>
              <a:spcBef>
                <a:spcPts val="0"/>
              </a:spcBef>
              <a:spcAft>
                <a:spcPts val="0"/>
              </a:spcAft>
              <a:buSzPts val="1200"/>
              <a:buFont typeface="Calibri"/>
              <a:buChar char="●"/>
            </a:pPr>
            <a:r>
              <a:rPr lang="en-US" dirty="0"/>
              <a:t>The first two pages can be difficult to understand because they are a flashback.  </a:t>
            </a:r>
            <a:endParaRPr dirty="0"/>
          </a:p>
          <a:p>
            <a:pPr marL="457200" lvl="0" indent="-304800" rtl="0">
              <a:lnSpc>
                <a:spcPct val="100000"/>
              </a:lnSpc>
              <a:spcBef>
                <a:spcPts val="0"/>
              </a:spcBef>
              <a:spcAft>
                <a:spcPts val="0"/>
              </a:spcAft>
              <a:buSzPts val="1200"/>
              <a:buFont typeface="Calibri"/>
              <a:buChar char="●"/>
            </a:pPr>
            <a:r>
              <a:rPr lang="en-US" dirty="0"/>
              <a:t>Consider giving  students the opportunity to grapple with the questions on the slide before pointing out the answers. They may need the teacher to point out the answers.</a:t>
            </a:r>
            <a:endParaRPr dirty="0"/>
          </a:p>
          <a:p>
            <a:pPr marL="457200" lvl="0" indent="-304800" rtl="0">
              <a:lnSpc>
                <a:spcPct val="100000"/>
              </a:lnSpc>
              <a:spcBef>
                <a:spcPts val="0"/>
              </a:spcBef>
              <a:spcAft>
                <a:spcPts val="0"/>
              </a:spcAft>
              <a:buSzPts val="1200"/>
              <a:buFont typeface="Calibri"/>
              <a:buChar char="●"/>
            </a:pPr>
            <a:r>
              <a:rPr lang="en-US" dirty="0"/>
              <a:t>Before Lesson 6, review the sticky notes on the </a:t>
            </a:r>
            <a:r>
              <a:rPr lang="en-US" b="1" dirty="0"/>
              <a:t>Working Conditions anchor chart </a:t>
            </a:r>
            <a:r>
              <a:rPr lang="en-US" dirty="0"/>
              <a:t>and write down the most commonly listed ideas in a more permanent way on the chart.</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rtl="0">
              <a:lnSpc>
                <a:spcPct val="100000"/>
              </a:lnSpc>
              <a:spcBef>
                <a:spcPts val="0"/>
              </a:spcBef>
              <a:spcAft>
                <a:spcPts val="0"/>
              </a:spcAft>
              <a:buSzPts val="1200"/>
              <a:buFont typeface="Calibri"/>
              <a:buAutoNum type="arabicPeriod"/>
            </a:pPr>
            <a:r>
              <a:rPr lang="en-US" dirty="0"/>
              <a:t>Ask students to read silently in their heads as you read aloud from Chapter 8. </a:t>
            </a:r>
            <a:endParaRPr dirty="0"/>
          </a:p>
          <a:p>
            <a:pPr marL="457200" lvl="0" indent="-304800" rtl="0">
              <a:lnSpc>
                <a:spcPct val="100000"/>
              </a:lnSpc>
              <a:spcBef>
                <a:spcPts val="0"/>
              </a:spcBef>
              <a:spcAft>
                <a:spcPts val="0"/>
              </a:spcAft>
              <a:buSzPts val="1200"/>
              <a:buFont typeface="Calibri"/>
              <a:buAutoNum type="arabicPeriod"/>
            </a:pPr>
            <a:r>
              <a:rPr lang="en-US" dirty="0"/>
              <a:t>After reading the first two pages, read the slide and ask the questions. </a:t>
            </a:r>
            <a:endParaRPr dirty="0"/>
          </a:p>
          <a:p>
            <a:pPr marL="457200" lvl="0" indent="-304800" rtl="0">
              <a:lnSpc>
                <a:spcPct val="100000"/>
              </a:lnSpc>
              <a:spcBef>
                <a:spcPts val="0"/>
              </a:spcBef>
              <a:spcAft>
                <a:spcPts val="0"/>
              </a:spcAft>
              <a:buSzPts val="1200"/>
              <a:buFont typeface="Calibri"/>
              <a:buAutoNum type="arabicPeriod"/>
            </a:pPr>
            <a:r>
              <a:rPr lang="en-US" dirty="0"/>
              <a:t>As they leave, direct students to place their </a:t>
            </a:r>
            <a:r>
              <a:rPr lang="en-US" b="0" dirty="0"/>
              <a:t>sticky notes or tape the slip of paper </a:t>
            </a:r>
            <a:r>
              <a:rPr lang="en-US" dirty="0"/>
              <a:t>from the video on the </a:t>
            </a:r>
            <a:r>
              <a:rPr lang="en-US" b="1" dirty="0"/>
              <a:t>class anchor chart</a:t>
            </a:r>
            <a:r>
              <a:rPr lang="en-US" dirty="0"/>
              <a:t>. If they have the </a:t>
            </a:r>
            <a:r>
              <a:rPr lang="en-US" b="1" dirty="0"/>
              <a:t>Reader’s Notes </a:t>
            </a:r>
            <a:r>
              <a:rPr lang="en-US" dirty="0"/>
              <a:t>in packets, they should also turn in the packet that includes notes for Chapters 1–7.</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to be engaged and paying attention.</a:t>
            </a:r>
            <a:endParaRPr dirty="0"/>
          </a:p>
          <a:p>
            <a:pPr marL="457200" lvl="0" indent="-304800" rtl="0">
              <a:lnSpc>
                <a:spcPct val="100000"/>
              </a:lnSpc>
              <a:spcBef>
                <a:spcPts val="0"/>
              </a:spcBef>
              <a:spcAft>
                <a:spcPts val="0"/>
              </a:spcAft>
              <a:buSzPts val="1200"/>
              <a:buChar char="●"/>
            </a:pPr>
            <a:r>
              <a:rPr lang="en-US" dirty="0"/>
              <a:t>Listen for a student to point out the subtle shift in verb tense that marks the start of the flashback—“Filthy as she had been, Mrs. </a:t>
            </a:r>
            <a:r>
              <a:rPr lang="en-US" dirty="0" err="1"/>
              <a:t>Bedlow</a:t>
            </a:r>
            <a:r>
              <a:rPr lang="en-US" dirty="0"/>
              <a:t> had taken her in”—and that marks its end: “And now, on this first morning of her new life …”</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Clr>
                <a:schemeClr val="dk1"/>
              </a:buClr>
              <a:buSzPts val="1200"/>
              <a:buFont typeface="Calibri"/>
              <a:buChar char="●"/>
            </a:pPr>
            <a:r>
              <a:rPr lang="en-US" dirty="0"/>
              <a:t>If students do not recognize the flashback and change in tense, the teacher should point it out.</a:t>
            </a:r>
            <a:endParaRPr dirty="0"/>
          </a:p>
          <a:p>
            <a:pPr marL="457200" marR="0" lvl="0" indent="0" algn="l" rtl="0">
              <a:lnSpc>
                <a:spcPct val="100000"/>
              </a:lnSpc>
              <a:spcBef>
                <a:spcPts val="0"/>
              </a:spcBef>
              <a:spcAft>
                <a:spcPts val="0"/>
              </a:spcAft>
              <a:buNone/>
            </a:pPr>
            <a:endParaRPr dirty="0"/>
          </a:p>
        </p:txBody>
      </p:sp>
      <p:sp>
        <p:nvSpPr>
          <p:cNvPr id="165" name="Google Shape;165;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676256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ebd93e18c_0_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g3ebd93e18c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Homework</a:t>
            </a:r>
            <a:endParaRPr b="1" dirty="0"/>
          </a:p>
          <a:p>
            <a:pPr marL="0" lvl="0" indent="0" rtl="0">
              <a:lnSpc>
                <a:spcPct val="100000"/>
              </a:lnSpc>
              <a:spcBef>
                <a:spcPts val="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Consider providing a </a:t>
            </a:r>
            <a:r>
              <a:rPr lang="en-US" b="1" dirty="0"/>
              <a:t>reading calenda</a:t>
            </a:r>
            <a:r>
              <a:rPr lang="en-US" dirty="0"/>
              <a:t>r for students to help them, support teachers, and families understand what is due when.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Read the slide and answer </a:t>
            </a:r>
            <a:r>
              <a:rPr lang="en-US"/>
              <a:t>any questions.</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to be engaged and paying attention.</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75" name="Google Shape;175;g3ebd93e18c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18264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fb4e15e8f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fb4e15e8f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endParaRPr/>
          </a:p>
        </p:txBody>
      </p:sp>
      <p:sp>
        <p:nvSpPr>
          <p:cNvPr id="185" name="Google Shape;185;g3fb4e15e8f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4228615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lnSpc>
                <a:spcPct val="100000"/>
              </a:lnSpc>
              <a:spcBef>
                <a:spcPts val="0"/>
              </a:spcBef>
              <a:spcAft>
                <a:spcPts val="0"/>
              </a:spcAft>
              <a:buSzPts val="1200"/>
              <a:buChar char="●"/>
            </a:pPr>
            <a:r>
              <a:rPr lang="en-US" b="1" dirty="0"/>
              <a:t>Checking for Understanding, Chapters 6 and 7 entry task </a:t>
            </a:r>
            <a:r>
              <a:rPr lang="en-US" dirty="0"/>
              <a:t>(one per student)</a:t>
            </a:r>
            <a:endParaRPr dirty="0"/>
          </a:p>
          <a:p>
            <a:pPr marL="457200" lvl="0" indent="-304800" rtl="0">
              <a:lnSpc>
                <a:spcPct val="100000"/>
              </a:lnSpc>
              <a:spcBef>
                <a:spcPts val="0"/>
              </a:spcBef>
              <a:spcAft>
                <a:spcPts val="0"/>
              </a:spcAft>
              <a:buSzPts val="1200"/>
              <a:buChar char="●"/>
            </a:pPr>
            <a:r>
              <a:rPr lang="en-US" b="1" dirty="0"/>
              <a:t>Acrostic Model Poem</a:t>
            </a:r>
            <a:endParaRPr b="1" dirty="0"/>
          </a:p>
          <a:p>
            <a:pPr marL="457200" lvl="0" indent="-304800" rtl="0">
              <a:lnSpc>
                <a:spcPct val="100000"/>
              </a:lnSpc>
              <a:spcBef>
                <a:spcPts val="0"/>
              </a:spcBef>
              <a:spcAft>
                <a:spcPts val="0"/>
              </a:spcAft>
              <a:buSzPts val="1200"/>
              <a:buChar char="●"/>
            </a:pPr>
            <a:r>
              <a:rPr lang="en-US" b="1" dirty="0"/>
              <a:t>Planning Your Poem</a:t>
            </a:r>
            <a:endParaRPr b="1" dirty="0"/>
          </a:p>
          <a:p>
            <a:pPr marL="457200" lvl="0" indent="-304800" rtl="0">
              <a:lnSpc>
                <a:spcPct val="100000"/>
              </a:lnSpc>
              <a:spcBef>
                <a:spcPts val="0"/>
              </a:spcBef>
              <a:spcAft>
                <a:spcPts val="0"/>
              </a:spcAft>
              <a:buSzPts val="1200"/>
              <a:buChar char="●"/>
            </a:pPr>
            <a:r>
              <a:rPr lang="en-US" dirty="0"/>
              <a:t>Mill Times Video Clip (See unit 1 overview for details) (Show from 28:45-33:50)</a:t>
            </a:r>
            <a:endParaRPr dirty="0"/>
          </a:p>
          <a:p>
            <a:pPr marL="457200" lvl="0" indent="-304800" rtl="0">
              <a:lnSpc>
                <a:spcPct val="100000"/>
              </a:lnSpc>
              <a:spcBef>
                <a:spcPts val="0"/>
              </a:spcBef>
              <a:spcAft>
                <a:spcPts val="0"/>
              </a:spcAft>
              <a:buSzPts val="1200"/>
              <a:buChar char="●"/>
            </a:pPr>
            <a:r>
              <a:rPr lang="en-US" dirty="0"/>
              <a:t>Sticky notes</a:t>
            </a:r>
            <a:endParaRPr dirty="0"/>
          </a:p>
          <a:p>
            <a:pPr marL="457200" lvl="0" indent="-304800" rtl="0">
              <a:lnSpc>
                <a:spcPct val="100000"/>
              </a:lnSpc>
              <a:spcBef>
                <a:spcPts val="0"/>
              </a:spcBef>
              <a:spcAft>
                <a:spcPts val="0"/>
              </a:spcAft>
              <a:buSzPts val="1200"/>
              <a:buChar char="●"/>
            </a:pPr>
            <a:r>
              <a:rPr lang="en-US" b="1" i="1" dirty="0" err="1"/>
              <a:t>Lyddie</a:t>
            </a:r>
            <a:r>
              <a:rPr lang="en-US" b="1" dirty="0"/>
              <a:t> Reader’s Notes, Chapter 8 (</a:t>
            </a:r>
            <a:r>
              <a:rPr lang="en-US" dirty="0"/>
              <a:t>two separate supporting materials, one per student)</a:t>
            </a:r>
            <a:endParaRPr dirty="0"/>
          </a:p>
          <a:p>
            <a:pPr marL="457200" lvl="0" indent="-304800" rtl="0">
              <a:lnSpc>
                <a:spcPct val="100000"/>
              </a:lnSpc>
              <a:spcBef>
                <a:spcPts val="0"/>
              </a:spcBef>
              <a:spcAft>
                <a:spcPts val="0"/>
              </a:spcAft>
              <a:buSzPts val="1200"/>
              <a:buChar char="●"/>
            </a:pPr>
            <a:r>
              <a:rPr lang="en-US" b="1" i="1" dirty="0" err="1"/>
              <a:t>Lyddie</a:t>
            </a:r>
            <a:r>
              <a:rPr lang="en-US" b="1" dirty="0"/>
              <a:t> Reader’s Notes, Chapters 8 </a:t>
            </a:r>
            <a:r>
              <a:rPr lang="en-US" dirty="0"/>
              <a:t>(two separate supporting materials; for teacher reference)</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lnSpc>
                <a:spcPct val="100000"/>
              </a:lnSpc>
              <a:spcBef>
                <a:spcPts val="0"/>
              </a:spcBef>
              <a:spcAft>
                <a:spcPts val="0"/>
              </a:spcAft>
              <a:buSzPts val="1200"/>
              <a:buFont typeface="Calibri"/>
              <a:buChar char="●"/>
            </a:pPr>
            <a:r>
              <a:rPr lang="en-US" dirty="0"/>
              <a:t>Document Camera</a:t>
            </a:r>
            <a:endParaRPr dirty="0"/>
          </a:p>
          <a:p>
            <a:pPr marL="457200" lvl="0" indent="-304800" rtl="0">
              <a:lnSpc>
                <a:spcPct val="100000"/>
              </a:lnSpc>
              <a:spcBef>
                <a:spcPts val="0"/>
              </a:spcBef>
              <a:spcAft>
                <a:spcPts val="0"/>
              </a:spcAft>
              <a:buSzPts val="1200"/>
              <a:buFont typeface="Calibri"/>
              <a:buChar char="●"/>
            </a:pPr>
            <a:r>
              <a:rPr lang="en-US" b="0" i="1" dirty="0" err="1"/>
              <a:t>Lyddie</a:t>
            </a:r>
            <a:r>
              <a:rPr lang="en-US" dirty="0"/>
              <a:t> (book; one per student)</a:t>
            </a:r>
            <a:endParaRPr dirty="0"/>
          </a:p>
          <a:p>
            <a:pPr marL="457200" lvl="0" indent="-304800" rtl="0">
              <a:lnSpc>
                <a:spcPct val="100000"/>
              </a:lnSpc>
              <a:spcBef>
                <a:spcPts val="0"/>
              </a:spcBef>
              <a:spcAft>
                <a:spcPts val="0"/>
              </a:spcAft>
              <a:buSzPts val="1200"/>
              <a:buFont typeface="Calibri"/>
              <a:buChar char="●"/>
            </a:pPr>
            <a:r>
              <a:rPr lang="en-US" b="1" dirty="0"/>
              <a:t>Working Conditions anchor chart </a:t>
            </a:r>
            <a:r>
              <a:rPr lang="en-US" b="0" dirty="0"/>
              <a:t>(from lesson 1)</a:t>
            </a:r>
            <a:endParaRPr b="0" dirty="0"/>
          </a:p>
          <a:p>
            <a:pPr marL="457200" lvl="0" indent="0"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Protocols to review:</a:t>
            </a:r>
            <a:endParaRPr dirty="0"/>
          </a:p>
          <a:p>
            <a:pPr marL="457200" marR="0" lvl="0" indent="-304800" algn="l" rtl="0">
              <a:lnSpc>
                <a:spcPct val="100000"/>
              </a:lnSpc>
              <a:spcBef>
                <a:spcPts val="0"/>
              </a:spcBef>
              <a:spcAft>
                <a:spcPts val="0"/>
              </a:spcAft>
              <a:buSzPts val="1200"/>
              <a:buChar char="●"/>
            </a:pPr>
            <a:r>
              <a:rPr lang="en-US" b="0" dirty="0"/>
              <a:t>Go </a:t>
            </a:r>
            <a:r>
              <a:rPr lang="en-US" b="0" dirty="0" err="1"/>
              <a:t>Go</a:t>
            </a:r>
            <a:r>
              <a:rPr lang="en-US" b="0" dirty="0"/>
              <a:t> Mo Protocol </a:t>
            </a:r>
            <a:r>
              <a:rPr lang="en-US" dirty="0"/>
              <a:t>(directions are in the teacher actions)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SzPts val="1200"/>
              <a:buChar char="●"/>
            </a:pPr>
            <a:r>
              <a:rPr lang="en-US" dirty="0"/>
              <a:t>Consider having the handouts in the front of the room for students to pick up as they enter.  This will save the teacher time later.</a:t>
            </a:r>
            <a:endParaRPr dirty="0"/>
          </a:p>
          <a:p>
            <a:pPr marL="914400" lvl="0" indent="0" rtl="0">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152212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4674947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latin typeface="Calibri"/>
                <a:ea typeface="Calibri"/>
                <a:cs typeface="Calibri"/>
                <a:sym typeface="Calibri"/>
              </a:rPr>
              <a:t>Student Grouping: Whole Group</a:t>
            </a: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r>
              <a:rPr lang="en-US" dirty="0"/>
              <a:t> </a:t>
            </a:r>
            <a:endParaRPr dirty="0"/>
          </a:p>
          <a:p>
            <a:pPr marL="457200" lvl="0" indent="-304800" rtl="0">
              <a:spcBef>
                <a:spcPts val="0"/>
              </a:spcBef>
              <a:spcAft>
                <a:spcPts val="0"/>
              </a:spcAft>
              <a:buSzPts val="1200"/>
              <a:buFont typeface="Calibri"/>
              <a:buChar char="●"/>
            </a:pPr>
            <a:r>
              <a:rPr lang="en-US" dirty="0"/>
              <a:t>In this lesson, students thoroughly analyze </a:t>
            </a:r>
            <a:r>
              <a:rPr lang="en-US" dirty="0" err="1"/>
              <a:t>Lyddie</a:t>
            </a:r>
            <a:r>
              <a:rPr lang="en-US" dirty="0"/>
              <a:t>, the central character of the book. Work Time A serves to synthesize the discussion of </a:t>
            </a:r>
            <a:r>
              <a:rPr lang="en-US" dirty="0" err="1"/>
              <a:t>Lyddie’s</a:t>
            </a:r>
            <a:r>
              <a:rPr lang="en-US" dirty="0"/>
              <a:t> character that students have done in Lessons 2, 3, and 4. </a:t>
            </a:r>
            <a:endParaRPr dirty="0"/>
          </a:p>
          <a:p>
            <a:pPr marL="457200" lvl="0" indent="-304800" rtl="0">
              <a:spcBef>
                <a:spcPts val="0"/>
              </a:spcBef>
              <a:spcAft>
                <a:spcPts val="0"/>
              </a:spcAft>
              <a:buSzPts val="1200"/>
              <a:buChar char="●"/>
            </a:pPr>
            <a:r>
              <a:rPr lang="en-US" dirty="0"/>
              <a:t>This lesson will help students build the knowledge they will need for the upcoming essay at the end of the unit.</a:t>
            </a:r>
            <a:endParaRPr dirty="0"/>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b="0" i="0" u="none" strike="noStrike" cap="none" dirty="0">
                <a:solidFill>
                  <a:schemeClr val="dk1"/>
                </a:solidFill>
                <a:latin typeface="Calibri"/>
                <a:ea typeface="Calibri"/>
                <a:cs typeface="Calibri"/>
                <a:sym typeface="Calibri"/>
              </a:rPr>
              <a:t>Read the slide aloud </a:t>
            </a:r>
            <a:endParaRPr dirty="0"/>
          </a:p>
          <a:p>
            <a:pPr marL="0" marR="0" lvl="0" indent="0" algn="l" rtl="0">
              <a:lnSpc>
                <a:spcPct val="100000"/>
              </a:lnSpc>
              <a:spcBef>
                <a:spcPts val="0"/>
              </a:spcBef>
              <a:spcAft>
                <a:spcPts val="0"/>
              </a:spcAft>
              <a:buClr>
                <a:srgbClr val="000000"/>
              </a:buClr>
              <a:buSzPts val="1400"/>
              <a:buFont typeface="Arial"/>
              <a:buNone/>
            </a:pP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a:t>
            </a:r>
            <a:r>
              <a:rPr lang="en-US" dirty="0"/>
              <a:t>-</a:t>
            </a:r>
            <a:r>
              <a:rPr lang="en-US" i="0" u="none" strike="noStrike" cap="none" dirty="0" err="1">
                <a:solidFill>
                  <a:schemeClr val="dk1"/>
                </a:solidFill>
              </a:rPr>
              <a:t>Fors</a:t>
            </a:r>
            <a:r>
              <a:rPr lang="en-US" i="0" u="none" strike="noStrike" cap="none" dirty="0">
                <a:solidFill>
                  <a:schemeClr val="dk1"/>
                </a:solidFill>
              </a:rPr>
              <a:t>/Listen</a:t>
            </a:r>
            <a:r>
              <a:rPr lang="en-US" dirty="0"/>
              <a:t>-</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88602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df216fd6f_0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df216fd6f_0_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10-1</a:t>
            </a:r>
            <a:r>
              <a:rPr lang="en-US" b="1" dirty="0"/>
              <a:t>5</a:t>
            </a:r>
            <a:r>
              <a:rPr lang="en-US" b="1" i="0" u="none" strike="noStrike" cap="none" dirty="0">
                <a:solidFill>
                  <a:schemeClr val="dk1"/>
                </a:solidFill>
              </a:rPr>
              <a:t>  minutes</a:t>
            </a:r>
            <a:r>
              <a:rPr lang="en-US" b="1" dirty="0"/>
              <a:t> (this slide, 5-8 </a:t>
            </a:r>
            <a:r>
              <a:rPr lang="en-US" b="1" i="0" u="none" strike="noStrike" cap="none" dirty="0">
                <a:solidFill>
                  <a:schemeClr val="dk1"/>
                </a:solidFill>
              </a:rPr>
              <a:t>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Opening A. Reviewing Learning Targets</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Students should be getting used to the routine of completing the Entry Task each day by using their </a:t>
            </a:r>
            <a:r>
              <a:rPr lang="en-US" b="1" dirty="0"/>
              <a:t>Reader’s Notes</a:t>
            </a:r>
            <a:r>
              <a:rPr lang="en-US" dirty="0"/>
              <a:t>. </a:t>
            </a:r>
            <a:endParaRPr dirty="0"/>
          </a:p>
          <a:p>
            <a:pPr marL="457200" lvl="0" indent="-304800" rtl="0">
              <a:spcBef>
                <a:spcPts val="0"/>
              </a:spcBef>
              <a:spcAft>
                <a:spcPts val="0"/>
              </a:spcAft>
              <a:buClr>
                <a:schemeClr val="dk1"/>
              </a:buClr>
              <a:buSzPts val="1200"/>
              <a:buFont typeface="Calibri"/>
              <a:buChar char="●"/>
            </a:pPr>
            <a:r>
              <a:rPr lang="en-US" dirty="0"/>
              <a:t>Depending on your plans for collecting this work, you can either collect the </a:t>
            </a:r>
            <a:r>
              <a:rPr lang="en-US" b="0" dirty="0"/>
              <a:t>entry task </a:t>
            </a:r>
            <a:r>
              <a:rPr lang="en-US" dirty="0"/>
              <a:t>as students finish and before they discuss the questions, or you can have students keep their papers and correct them as the class discusses the questions.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Distribute </a:t>
            </a:r>
            <a:r>
              <a:rPr lang="en-US" b="1" dirty="0"/>
              <a:t>Checking for Understanding, Chapters 6 and 7 entry task</a:t>
            </a:r>
            <a:r>
              <a:rPr lang="en-US" dirty="0"/>
              <a:t> to students. Remind them that they can use their </a:t>
            </a:r>
            <a:r>
              <a:rPr lang="en-US" b="1" dirty="0"/>
              <a:t>Reader’s Notes</a:t>
            </a:r>
            <a:r>
              <a:rPr lang="en-US" dirty="0"/>
              <a:t>, but not the book itself, to answer these questions.</a:t>
            </a:r>
            <a:endParaRPr dirty="0"/>
          </a:p>
          <a:p>
            <a:pPr marL="457200" lvl="0" indent="-304800" rtl="0">
              <a:spcBef>
                <a:spcPts val="0"/>
              </a:spcBef>
              <a:spcAft>
                <a:spcPts val="0"/>
              </a:spcAft>
              <a:buSzPts val="1200"/>
              <a:buFont typeface="Calibri"/>
              <a:buAutoNum type="arabicPeriod"/>
            </a:pPr>
            <a:r>
              <a:rPr lang="en-US" dirty="0"/>
              <a:t>Direct students to complete the entry task individually. As they do so, circulate to check the </a:t>
            </a:r>
            <a:r>
              <a:rPr lang="en-US" b="1" dirty="0"/>
              <a:t>Reader’s Notes (Chapters 6 and 7) </a:t>
            </a:r>
            <a:r>
              <a:rPr lang="en-US" dirty="0"/>
              <a:t>for completion. If students have been working with a </a:t>
            </a:r>
            <a:r>
              <a:rPr lang="en-US" b="1" dirty="0"/>
              <a:t>Reader’s Notes packet</a:t>
            </a:r>
            <a:r>
              <a:rPr lang="en-US" dirty="0"/>
              <a:t>, you will collect the packet that includes </a:t>
            </a:r>
            <a:r>
              <a:rPr lang="en-US" b="1" dirty="0"/>
              <a:t>Reader’s Notes</a:t>
            </a:r>
            <a:r>
              <a:rPr lang="en-US" dirty="0"/>
              <a:t> for Chapters 1–7 at the end of the class period.</a:t>
            </a:r>
            <a:endParaRPr dirty="0"/>
          </a:p>
          <a:p>
            <a:pPr marL="457200" lvl="0" indent="-304800" rtl="0">
              <a:spcBef>
                <a:spcPts val="0"/>
              </a:spcBef>
              <a:spcAft>
                <a:spcPts val="0"/>
              </a:spcAft>
              <a:buSzPts val="1200"/>
              <a:buFont typeface="Calibri"/>
              <a:buAutoNum type="arabicPeriod"/>
            </a:pPr>
            <a:r>
              <a:rPr lang="en-US" dirty="0"/>
              <a:t>Debrief the entry task. Make sure students understand that </a:t>
            </a:r>
            <a:r>
              <a:rPr lang="en-US" dirty="0" err="1"/>
              <a:t>Lyddie</a:t>
            </a:r>
            <a:r>
              <a:rPr lang="en-US" dirty="0"/>
              <a:t> was fired and then she decided to go to Lowell to work in the mills.</a:t>
            </a:r>
            <a:endParaRPr dirty="0"/>
          </a:p>
          <a:p>
            <a:pPr marL="457200" lvl="0" indent="-304800" rtl="0">
              <a:spcBef>
                <a:spcPts val="0"/>
              </a:spcBef>
              <a:spcAft>
                <a:spcPts val="0"/>
              </a:spcAft>
              <a:buSzPts val="1200"/>
              <a:buFont typeface="Calibri"/>
              <a:buAutoNum type="arabicPeriod"/>
            </a:pPr>
            <a:r>
              <a:rPr lang="en-US" dirty="0"/>
              <a:t>Follow up the last questions with an explanation that </a:t>
            </a:r>
            <a:r>
              <a:rPr lang="en-US" i="1" dirty="0"/>
              <a:t>characterization</a:t>
            </a:r>
            <a:r>
              <a:rPr lang="en-US" dirty="0"/>
              <a:t> is the way authors tell readers about a character’s traits through their thoughts and actions. Ask: </a:t>
            </a:r>
            <a:r>
              <a:rPr lang="en-US" i="1" dirty="0"/>
              <a:t>“What do </a:t>
            </a:r>
            <a:r>
              <a:rPr lang="en-US" i="1" dirty="0" err="1"/>
              <a:t>Lyddie’s</a:t>
            </a:r>
            <a:r>
              <a:rPr lang="en-US" i="1" dirty="0"/>
              <a:t> actions when the stagecoach is stuck tell us about her personality or character traits?”</a:t>
            </a:r>
            <a:endParaRPr i="1" dirty="0"/>
          </a:p>
          <a:p>
            <a:pPr marL="457200" lvl="0" indent="-304800" rtl="0">
              <a:spcBef>
                <a:spcPts val="0"/>
              </a:spcBef>
              <a:spcAft>
                <a:spcPts val="0"/>
              </a:spcAft>
              <a:buSzPts val="1200"/>
              <a:buFont typeface="Calibri"/>
              <a:buAutoNum type="arabicPeriod"/>
            </a:pPr>
            <a:r>
              <a:rPr lang="en-US" dirty="0"/>
              <a:t>Briefly praise students for their character analysis skills. Point to the learning targets and tell them that they will focus on analyzing </a:t>
            </a:r>
            <a:r>
              <a:rPr lang="en-US" dirty="0" err="1"/>
              <a:t>Lyddie’s</a:t>
            </a:r>
            <a:r>
              <a:rPr lang="en-US" dirty="0"/>
              <a:t> character today and that you are confident they are prepared to do so.</a:t>
            </a:r>
            <a:endParaRPr dirty="0"/>
          </a:p>
          <a:p>
            <a:pPr marL="914400" marR="0" lvl="0" indent="0" algn="l" rtl="0">
              <a:lnSpc>
                <a:spcPct val="100000"/>
              </a:lnSpc>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Question #3: listen for students to identify </a:t>
            </a:r>
            <a:r>
              <a:rPr lang="en-US" b="0" dirty="0" err="1"/>
              <a:t>Lyddie’s</a:t>
            </a:r>
            <a:r>
              <a:rPr lang="en-US" b="0" dirty="0"/>
              <a:t> problem-solving skills, determination, and courage. </a:t>
            </a:r>
            <a:r>
              <a:rPr lang="en-US" dirty="0"/>
              <a:t>Point out that in several recent lessons, they have talked about what </a:t>
            </a:r>
            <a:r>
              <a:rPr lang="en-US" dirty="0" err="1"/>
              <a:t>Lyddie</a:t>
            </a:r>
            <a:r>
              <a:rPr lang="en-US" dirty="0"/>
              <a:t> is like.</a:t>
            </a:r>
            <a:endParaRPr dirty="0"/>
          </a:p>
          <a:p>
            <a:pPr marL="0" lvl="0" indent="0" rtl="0">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Some students may need copies of the</a:t>
            </a:r>
            <a:r>
              <a:rPr lang="en-US" b="1" dirty="0"/>
              <a:t> Reader’s Notes</a:t>
            </a:r>
            <a:r>
              <a:rPr lang="en-US" dirty="0"/>
              <a:t> already filled in or partially filled in.</a:t>
            </a:r>
            <a:endParaRPr dirty="0"/>
          </a:p>
          <a:p>
            <a:pPr marL="457200" lvl="0" indent="-304800" rtl="0">
              <a:spcBef>
                <a:spcPts val="0"/>
              </a:spcBef>
              <a:spcAft>
                <a:spcPts val="0"/>
              </a:spcAft>
              <a:buSzPts val="1200"/>
              <a:buFont typeface="Calibri"/>
              <a:buChar char="●"/>
            </a:pPr>
            <a:r>
              <a:rPr lang="en-US" dirty="0"/>
              <a:t>The teacher may want to model his/her own thinking and develop questions to lead the students to these key concepts.</a:t>
            </a:r>
            <a:endParaRPr dirty="0"/>
          </a:p>
          <a:p>
            <a:pPr marL="457200" lvl="0" indent="-304800">
              <a:spcBef>
                <a:spcPts val="0"/>
              </a:spcBef>
              <a:spcAft>
                <a:spcPts val="0"/>
              </a:spcAft>
              <a:buSzPts val="1200"/>
              <a:buFont typeface="Calibri"/>
              <a:buChar char="●"/>
            </a:pPr>
            <a:r>
              <a:rPr lang="en-US" dirty="0"/>
              <a:t>In some classes students’ vocabulary may be limited, and they won’t know words like “determination.”  The teacher could say something like</a:t>
            </a:r>
            <a:r>
              <a:rPr lang="en-US" i="0" dirty="0"/>
              <a:t>, “</a:t>
            </a:r>
            <a:r>
              <a:rPr lang="en-US" i="0" dirty="0" err="1"/>
              <a:t>Lyddie</a:t>
            </a:r>
            <a:r>
              <a:rPr lang="en-US" i="0" dirty="0"/>
              <a:t> showed so much determination when she didn’t give up getting the wheel free from the mud. So, what do you think determination might mean?”</a:t>
            </a:r>
            <a:endParaRPr i="0"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14" name="Google Shape;114;g3df216fd6f_0_4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22768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a:t>
            </a:r>
            <a:r>
              <a:rPr lang="en-US" b="1" dirty="0"/>
              <a:t>0-15</a:t>
            </a:r>
            <a:r>
              <a:rPr lang="en-US" b="1" i="0" u="none" strike="noStrike" cap="none" dirty="0">
                <a:solidFill>
                  <a:schemeClr val="dk1"/>
                </a:solidFill>
              </a:rPr>
              <a:t> minutes (this slide 5-8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r>
              <a:rPr lang="en-US" b="1" dirty="0">
                <a:latin typeface="Times New Roman"/>
                <a:ea typeface="Times New Roman"/>
                <a:cs typeface="Times New Roman"/>
                <a:sym typeface="Times New Roman"/>
              </a:rPr>
              <a:t>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sz="1100" b="1" dirty="0">
              <a:latin typeface="Arial"/>
              <a:ea typeface="Arial"/>
              <a:cs typeface="Arial"/>
              <a:sym typeface="Arial"/>
            </a:endParaRPr>
          </a:p>
          <a:p>
            <a:pPr marL="457200" marR="0" lvl="0" indent="-304800" algn="l" rtl="0">
              <a:lnSpc>
                <a:spcPct val="100000"/>
              </a:lnSpc>
              <a:spcBef>
                <a:spcPts val="0"/>
              </a:spcBef>
              <a:spcAft>
                <a:spcPts val="0"/>
              </a:spcAft>
              <a:buSzPts val="1200"/>
              <a:buChar char="●"/>
            </a:pPr>
            <a:r>
              <a:rPr lang="en-US" dirty="0"/>
              <a:t>Reviewing vocabulary is important to the development of using context clues to define unknown words.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Post definitions for the </a:t>
            </a:r>
            <a:r>
              <a:rPr lang="en-US" b="1" dirty="0"/>
              <a:t>Reader’s Dictionary </a:t>
            </a:r>
            <a:r>
              <a:rPr lang="en-US" dirty="0"/>
              <a:t>and prompt students to revise their </a:t>
            </a:r>
            <a:r>
              <a:rPr lang="en-US" b="1" dirty="0"/>
              <a:t>Reader’s Dictionaries </a:t>
            </a:r>
            <a:r>
              <a:rPr lang="en-US" dirty="0"/>
              <a:t>as necessary.</a:t>
            </a:r>
            <a:endParaRPr dirty="0"/>
          </a:p>
          <a:p>
            <a:pPr marL="457200" lvl="0" indent="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Look for students checking, changing and adding to their definitions.</a:t>
            </a:r>
            <a:endParaRPr dirty="0"/>
          </a:p>
          <a:p>
            <a:pPr marL="45720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Some students may need a pre-filled in copy.</a:t>
            </a:r>
            <a:endParaRPr sz="1200" b="0" i="0" u="none" strike="noStrike" cap="none" dirty="0">
              <a:solidFill>
                <a:schemeClr val="dk1"/>
              </a:solidFill>
              <a:latin typeface="Calibri"/>
              <a:ea typeface="Calibri"/>
              <a:cs typeface="Calibri"/>
              <a:sym typeface="Calibri"/>
            </a:endParaRPr>
          </a:p>
        </p:txBody>
      </p:sp>
      <p:sp>
        <p:nvSpPr>
          <p:cNvPr id="123" name="Google Shape;123;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97056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f216fd6f_0_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f216fd6f_0_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10-1</a:t>
            </a:r>
            <a:r>
              <a:rPr lang="en-US" b="1" dirty="0"/>
              <a:t>5</a:t>
            </a:r>
            <a:r>
              <a:rPr lang="en-US" b="1" i="0" u="none" strike="noStrike" cap="none" dirty="0">
                <a:solidFill>
                  <a:schemeClr val="dk1"/>
                </a:solidFill>
              </a:rPr>
              <a:t> minutes (this slide, 3-5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A.  Reading Aloud Chapter 6 of </a:t>
            </a:r>
            <a:r>
              <a:rPr lang="en-US" b="1" dirty="0" err="1"/>
              <a:t>Lyddie</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Providing models of expected work supports all learners.</a:t>
            </a:r>
            <a:endParaRPr dirty="0"/>
          </a:p>
          <a:p>
            <a:pPr marL="457200" marR="0" lvl="0" indent="-304800" algn="l" rtl="0">
              <a:lnSpc>
                <a:spcPct val="100000"/>
              </a:lnSpc>
              <a:spcBef>
                <a:spcPts val="0"/>
              </a:spcBef>
              <a:spcAft>
                <a:spcPts val="0"/>
              </a:spcAft>
              <a:buSzPts val="1200"/>
              <a:buChar char="●"/>
            </a:pPr>
            <a:r>
              <a:rPr lang="en-US" dirty="0"/>
              <a:t>This exercise is designed to help students synthesize their understanding of </a:t>
            </a:r>
            <a:r>
              <a:rPr lang="en-US" dirty="0" err="1"/>
              <a:t>Lyddie</a:t>
            </a:r>
            <a:r>
              <a:rPr lang="en-US" dirty="0"/>
              <a:t> and increase their engagement in the novel. It is not intended to be a formal assessment of their understanding of either characterization or </a:t>
            </a:r>
            <a:r>
              <a:rPr lang="en-US" dirty="0" err="1"/>
              <a:t>Lyddie</a:t>
            </a:r>
            <a:r>
              <a:rPr lang="en-US" dirty="0"/>
              <a: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Tell students that they will synthesize their understanding of </a:t>
            </a:r>
            <a:r>
              <a:rPr lang="en-US" dirty="0" err="1"/>
              <a:t>Lyddie</a:t>
            </a:r>
            <a:r>
              <a:rPr lang="en-US" dirty="0"/>
              <a:t> by writing an acrostic poem about her. The poem will answer the question: “Who is </a:t>
            </a:r>
            <a:r>
              <a:rPr lang="en-US" dirty="0" err="1"/>
              <a:t>Lyddie</a:t>
            </a:r>
            <a:r>
              <a:rPr lang="en-US" dirty="0"/>
              <a:t>?” Explain that “getting to know a character” is one of the ways we explore the themes and central questions of a book. The more deeply you think about a book, the more you enjoy reading it.</a:t>
            </a:r>
            <a:endParaRPr dirty="0"/>
          </a:p>
          <a:p>
            <a:pPr marL="457200" marR="0" lvl="0" indent="-304800" algn="l" rtl="0">
              <a:lnSpc>
                <a:spcPct val="100000"/>
              </a:lnSpc>
              <a:spcBef>
                <a:spcPts val="0"/>
              </a:spcBef>
              <a:spcAft>
                <a:spcPts val="0"/>
              </a:spcAft>
              <a:buSzPts val="1200"/>
              <a:buFont typeface="Calibri"/>
              <a:buAutoNum type="arabicPeriod"/>
            </a:pPr>
            <a:r>
              <a:rPr lang="en-US" dirty="0"/>
              <a:t>Display the </a:t>
            </a:r>
            <a:r>
              <a:rPr lang="en-US" b="1" dirty="0"/>
              <a:t>Model Acrostic Poem</a:t>
            </a:r>
            <a:r>
              <a:rPr lang="en-US" dirty="0"/>
              <a:t> about Charlie on a </a:t>
            </a:r>
            <a:r>
              <a:rPr lang="en-US" b="0" dirty="0"/>
              <a:t>document camera </a:t>
            </a:r>
            <a:r>
              <a:rPr lang="en-US" dirty="0"/>
              <a:t>and ask:  </a:t>
            </a:r>
            <a:r>
              <a:rPr lang="en-US" i="1" dirty="0"/>
              <a:t>“What do you notice?”</a:t>
            </a:r>
            <a:endParaRPr i="1" dirty="0"/>
          </a:p>
          <a:p>
            <a:pPr marL="457200" marR="0" lvl="0" indent="-304800" algn="l" rtl="0">
              <a:lnSpc>
                <a:spcPct val="100000"/>
              </a:lnSpc>
              <a:spcBef>
                <a:spcPts val="0"/>
              </a:spcBef>
              <a:spcAft>
                <a:spcPts val="0"/>
              </a:spcAft>
              <a:buSzPts val="1200"/>
              <a:buFont typeface="Calibri"/>
              <a:buAutoNum type="arabicPeriod"/>
            </a:pPr>
            <a:r>
              <a:rPr lang="en-US" dirty="0"/>
              <a:t>Expect many students to be familiar with this poetic form. </a:t>
            </a:r>
            <a:endParaRPr dirty="0"/>
          </a:p>
          <a:p>
            <a:pPr marL="0" lvl="0" indent="0">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Listen for students to notice that there is a word or phrase that describes the character for each letter of his name, along with a specific text reference.</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i="0" u="none" strike="noStrike" cap="none" dirty="0">
              <a:solidFill>
                <a:schemeClr val="dk1"/>
              </a:solidFill>
            </a:endParaRPr>
          </a:p>
        </p:txBody>
      </p:sp>
      <p:sp>
        <p:nvSpPr>
          <p:cNvPr id="135" name="Google Shape;135;g3df216fd6f_0_5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8822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df4d7c66e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3" name="Google Shape;143;g3df4d7c66e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10-15</a:t>
            </a:r>
            <a:r>
              <a:rPr lang="en-US" b="1" i="0" u="none" strike="noStrike" cap="none" dirty="0">
                <a:solidFill>
                  <a:schemeClr val="dk1"/>
                </a:solidFill>
              </a:rPr>
              <a:t> minutes (</a:t>
            </a:r>
            <a:r>
              <a:rPr lang="en-US" b="1" dirty="0"/>
              <a:t>this slide, 10-12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A. Reading Aloud Chapter 6 of </a:t>
            </a:r>
            <a:r>
              <a:rPr lang="en-US" b="1" dirty="0" err="1"/>
              <a:t>Lyddie</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04800" rtl="0">
              <a:spcBef>
                <a:spcPts val="0"/>
              </a:spcBef>
              <a:spcAft>
                <a:spcPts val="0"/>
              </a:spcAft>
              <a:buSzPts val="1200"/>
              <a:buChar char="●"/>
            </a:pPr>
            <a:r>
              <a:rPr lang="en-US" dirty="0"/>
              <a:t>Graphic organizers and recording forms engage students more actively and provide scaffolding that is especially critical for learners with lower levels of language proficiency and/or learning.</a:t>
            </a:r>
            <a:endParaRPr dirty="0"/>
          </a:p>
          <a:p>
            <a:pPr marL="457200" lvl="0" indent="-304800" rtl="0">
              <a:spcBef>
                <a:spcPts val="0"/>
              </a:spcBef>
              <a:spcAft>
                <a:spcPts val="0"/>
              </a:spcAft>
              <a:buSzPts val="1200"/>
              <a:buChar char="●"/>
            </a:pPr>
            <a:r>
              <a:rPr lang="en-US" dirty="0"/>
              <a:t>All students will benefit from having the time available for this activity displayed via a timer or stopwatch.</a:t>
            </a:r>
            <a:endParaRPr dirty="0"/>
          </a:p>
          <a:p>
            <a:pPr marL="457200" lvl="0" indent="-304800" rtl="0">
              <a:spcBef>
                <a:spcPts val="0"/>
              </a:spcBef>
              <a:spcAft>
                <a:spcPts val="0"/>
              </a:spcAft>
              <a:buSzPts val="1200"/>
              <a:buChar char="●"/>
            </a:pPr>
            <a:r>
              <a:rPr lang="en-US" dirty="0"/>
              <a:t>Consider assigning partners for the </a:t>
            </a:r>
            <a:r>
              <a:rPr lang="en-US" b="0" dirty="0"/>
              <a:t>Go </a:t>
            </a:r>
            <a:r>
              <a:rPr lang="en-US" b="0" dirty="0" err="1"/>
              <a:t>Go</a:t>
            </a:r>
            <a:r>
              <a:rPr lang="en-US" b="0" dirty="0"/>
              <a:t> Mo Protocol </a:t>
            </a:r>
            <a:r>
              <a:rPr lang="en-US" dirty="0"/>
              <a:t>if the class is large and moving around is difficult.</a:t>
            </a:r>
            <a:endParaRPr dirty="0"/>
          </a:p>
          <a:p>
            <a:pPr marL="457200" lvl="0" indent="-304800" rtl="0">
              <a:spcBef>
                <a:spcPts val="0"/>
              </a:spcBef>
              <a:spcAft>
                <a:spcPts val="0"/>
              </a:spcAft>
              <a:buSzPts val="1200"/>
              <a:buChar char="●"/>
            </a:pPr>
            <a:r>
              <a:rPr lang="en-US" dirty="0"/>
              <a:t>Depending on what will work for your class, consider having students work in pairs to write the acrostic poem.</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Tell students that they will think together about possible ideas to include in their poems about </a:t>
            </a:r>
            <a:r>
              <a:rPr lang="en-US" dirty="0" err="1"/>
              <a:t>Lyddie</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and display the </a:t>
            </a:r>
            <a:r>
              <a:rPr lang="en-US" b="1" dirty="0"/>
              <a:t>Planning Your Poem</a:t>
            </a:r>
            <a:r>
              <a:rPr lang="en-US" dirty="0"/>
              <a:t> </a:t>
            </a:r>
            <a:r>
              <a:rPr lang="en-US" b="1" dirty="0"/>
              <a:t>worksheet</a:t>
            </a:r>
            <a:r>
              <a:rPr lang="en-US" dirty="0"/>
              <a:t>. Tell students that this worksheet will help them gather ideas for their poems. </a:t>
            </a:r>
            <a:endParaRPr dirty="0"/>
          </a:p>
          <a:p>
            <a:pPr marL="457200" marR="0" lvl="0" indent="-304800" algn="l" rtl="0">
              <a:lnSpc>
                <a:spcPct val="100000"/>
              </a:lnSpc>
              <a:spcBef>
                <a:spcPts val="0"/>
              </a:spcBef>
              <a:spcAft>
                <a:spcPts val="0"/>
              </a:spcAft>
              <a:buSzPts val="1200"/>
              <a:buFont typeface="Calibri"/>
              <a:buAutoNum type="arabicPeriod"/>
            </a:pPr>
            <a:r>
              <a:rPr lang="en-US" dirty="0"/>
              <a:t>The worksheet has four quadrants: </a:t>
            </a:r>
            <a:r>
              <a:rPr lang="en-US" i="1" dirty="0"/>
              <a:t>strengths, weaknesses, hardships,</a:t>
            </a:r>
            <a:r>
              <a:rPr lang="en-US" dirty="0"/>
              <a:t> and </a:t>
            </a:r>
            <a:r>
              <a:rPr lang="en-US" i="1" dirty="0"/>
              <a:t>hopes</a:t>
            </a:r>
            <a:r>
              <a:rPr lang="en-US" dirty="0"/>
              <a:t>. Briefly review the definitions of these words, pointing out that hardships are trials or problems that </a:t>
            </a:r>
            <a:r>
              <a:rPr lang="en-US" dirty="0" err="1"/>
              <a:t>Lyddie</a:t>
            </a:r>
            <a:r>
              <a:rPr lang="en-US" dirty="0"/>
              <a:t> has encountered, and hopes are the goals or wishes she has. These can be both short term (e.g., she doesn’t want anyone to think she’s lazy or helpless) or long term (she wants to return to her farm).</a:t>
            </a:r>
            <a:endParaRPr dirty="0"/>
          </a:p>
          <a:p>
            <a:pPr marL="457200" marR="0" lvl="0" indent="-304800" algn="l" rtl="0">
              <a:lnSpc>
                <a:spcPct val="100000"/>
              </a:lnSpc>
              <a:spcBef>
                <a:spcPts val="0"/>
              </a:spcBef>
              <a:spcAft>
                <a:spcPts val="0"/>
              </a:spcAft>
              <a:buSzPts val="1200"/>
              <a:buFont typeface="Calibri"/>
              <a:buAutoNum type="arabicPeriod"/>
            </a:pPr>
            <a:r>
              <a:rPr lang="en-US" dirty="0"/>
              <a:t>Quickly model the types of ideas they can enter on their chart. For example, under </a:t>
            </a:r>
            <a:r>
              <a:rPr lang="en-US" i="1" dirty="0"/>
              <a:t>strengths</a:t>
            </a:r>
            <a:r>
              <a:rPr lang="en-US" dirty="0"/>
              <a:t> you might write: </a:t>
            </a:r>
            <a:r>
              <a:rPr lang="en-US" i="0" dirty="0"/>
              <a:t>“hard worker—she works hard on the farm and in the tavern” and “independent—she doesn’t want to take help from the neighbors.” </a:t>
            </a:r>
            <a:endParaRPr i="0" dirty="0"/>
          </a:p>
          <a:p>
            <a:pPr marL="457200" marR="0" lvl="0" indent="-304800" algn="l" rtl="0">
              <a:lnSpc>
                <a:spcPct val="100000"/>
              </a:lnSpc>
              <a:spcBef>
                <a:spcPts val="0"/>
              </a:spcBef>
              <a:spcAft>
                <a:spcPts val="0"/>
              </a:spcAft>
              <a:buSzPts val="1200"/>
              <a:buFont typeface="Calibri"/>
              <a:buAutoNum type="arabicPeriod"/>
            </a:pPr>
            <a:r>
              <a:rPr lang="en-US" dirty="0"/>
              <a:t>Under </a:t>
            </a:r>
            <a:r>
              <a:rPr lang="en-US" i="1" dirty="0"/>
              <a:t>hopes</a:t>
            </a:r>
            <a:r>
              <a:rPr lang="en-US" dirty="0"/>
              <a:t>, you might write:</a:t>
            </a:r>
            <a:r>
              <a:rPr lang="en-US" i="0" dirty="0"/>
              <a:t> “wants to earn enough money to pay off the loan on the farm.” </a:t>
            </a:r>
            <a:endParaRPr i="0" dirty="0"/>
          </a:p>
          <a:p>
            <a:pPr marL="457200" marR="0" lvl="0" indent="-304800" algn="l" rtl="0">
              <a:lnSpc>
                <a:spcPct val="100000"/>
              </a:lnSpc>
              <a:spcBef>
                <a:spcPts val="0"/>
              </a:spcBef>
              <a:spcAft>
                <a:spcPts val="0"/>
              </a:spcAft>
              <a:buSzPts val="1200"/>
              <a:buFont typeface="Calibri"/>
              <a:buAutoNum type="arabicPeriod"/>
            </a:pPr>
            <a:r>
              <a:rPr lang="en-US" dirty="0"/>
              <a:t>Tell students that at this point, you are not limiting yourself to words or phrases that begin with the letters in her name, and you are adding notes about textual evidence where appropriate.</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a few minutes to independently add ideas to their charts, encouraging them to refer to their </a:t>
            </a:r>
            <a:r>
              <a:rPr lang="en-US" b="1" dirty="0"/>
              <a:t>Reader’s Notes</a:t>
            </a:r>
            <a:r>
              <a:rPr lang="en-US" dirty="0"/>
              <a:t> for inspiration.  </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they will use the </a:t>
            </a:r>
            <a:r>
              <a:rPr lang="en-US" b="0" dirty="0"/>
              <a:t>Go </a:t>
            </a:r>
            <a:r>
              <a:rPr lang="en-US" b="0" dirty="0" err="1"/>
              <a:t>Go</a:t>
            </a:r>
            <a:r>
              <a:rPr lang="en-US" b="0" dirty="0"/>
              <a:t> Mo protocol </a:t>
            </a:r>
            <a:r>
              <a:rPr lang="en-US" dirty="0"/>
              <a:t>to add ideas:</a:t>
            </a:r>
            <a:endParaRPr dirty="0"/>
          </a:p>
          <a:p>
            <a:pPr marL="914400" marR="0" lvl="1" indent="-304800" algn="l" rtl="0">
              <a:lnSpc>
                <a:spcPct val="100000"/>
              </a:lnSpc>
              <a:spcBef>
                <a:spcPts val="0"/>
              </a:spcBef>
              <a:spcAft>
                <a:spcPts val="0"/>
              </a:spcAft>
              <a:buSzPts val="1200"/>
              <a:buChar char="○"/>
            </a:pPr>
            <a:r>
              <a:rPr lang="en-US" dirty="0"/>
              <a:t>Walk around the room and find a partner.</a:t>
            </a:r>
            <a:endParaRPr dirty="0"/>
          </a:p>
          <a:p>
            <a:pPr marL="914400" marR="0" lvl="1" indent="-304800" algn="l" rtl="0">
              <a:lnSpc>
                <a:spcPct val="100000"/>
              </a:lnSpc>
              <a:spcBef>
                <a:spcPts val="0"/>
              </a:spcBef>
              <a:spcAft>
                <a:spcPts val="0"/>
              </a:spcAft>
              <a:buSzPts val="1200"/>
              <a:buChar char="○"/>
            </a:pPr>
            <a:r>
              <a:rPr lang="en-US" dirty="0"/>
              <a:t>Give an idea to your partner and get an idea from your partner.</a:t>
            </a:r>
            <a:endParaRPr dirty="0"/>
          </a:p>
          <a:p>
            <a:pPr marL="457200" marR="0" lvl="0" indent="-304800" algn="l" rtl="0">
              <a:lnSpc>
                <a:spcPct val="100000"/>
              </a:lnSpc>
              <a:spcBef>
                <a:spcPts val="0"/>
              </a:spcBef>
              <a:spcAft>
                <a:spcPts val="0"/>
              </a:spcAft>
              <a:buSzPts val="1200"/>
              <a:buFont typeface="Calibri"/>
              <a:buAutoNum type="arabicPeriod"/>
            </a:pPr>
            <a:r>
              <a:rPr lang="en-US" dirty="0"/>
              <a:t>Then move on to another partner. </a:t>
            </a:r>
            <a:endParaRPr dirty="0"/>
          </a:p>
          <a:p>
            <a:pPr marL="457200" marR="0" lvl="0" indent="-304800" algn="l" rtl="0">
              <a:lnSpc>
                <a:spcPct val="100000"/>
              </a:lnSpc>
              <a:spcBef>
                <a:spcPts val="0"/>
              </a:spcBef>
              <a:spcAft>
                <a:spcPts val="0"/>
              </a:spcAft>
              <a:buSzPts val="1200"/>
              <a:buFont typeface="Calibri"/>
              <a:buAutoNum type="arabicPeriod"/>
            </a:pPr>
            <a:r>
              <a:rPr lang="en-US" dirty="0"/>
              <a:t>Remind students of your expectations for movement and give them five minutes to circulate and gather ideas.</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return to their seats and craft their own poems. Remind them to refer to the </a:t>
            </a:r>
            <a:r>
              <a:rPr lang="en-US" b="1" dirty="0"/>
              <a:t>model acrostic poem </a:t>
            </a:r>
            <a:r>
              <a:rPr lang="en-US" dirty="0"/>
              <a:t>as they work. Point out the use of textual evidence and encourage students to use the </a:t>
            </a:r>
            <a:r>
              <a:rPr lang="en-US" b="1" dirty="0"/>
              <a:t>Planning Your Poem worksheets </a:t>
            </a:r>
            <a:r>
              <a:rPr lang="en-US" dirty="0"/>
              <a:t>as a resource. </a:t>
            </a:r>
            <a:endParaRPr dirty="0"/>
          </a:p>
          <a:p>
            <a:pPr marL="457200" marR="0" lvl="0" indent="-304800" algn="l" rtl="0">
              <a:lnSpc>
                <a:spcPct val="100000"/>
              </a:lnSpc>
              <a:spcBef>
                <a:spcPts val="0"/>
              </a:spcBef>
              <a:spcAft>
                <a:spcPts val="0"/>
              </a:spcAft>
              <a:buSzPts val="1200"/>
              <a:buFont typeface="Calibri"/>
              <a:buAutoNum type="arabicPeriod"/>
            </a:pPr>
            <a:r>
              <a:rPr lang="en-US" dirty="0"/>
              <a:t>When students are done, collect their poems. If possible, display strong poems on a bulletin board.</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Listen for students to be sharing relevant examples to each of the identified topics.</a:t>
            </a:r>
            <a:endParaRPr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Some students may need assistance with finding words that match their examples.  The teacher can work with those students one on one while the rest of the class is working.</a:t>
            </a:r>
            <a:endParaRPr dirty="0"/>
          </a:p>
          <a:p>
            <a:pPr marL="457200" marR="0" lvl="0" indent="-304800" algn="l" rtl="0">
              <a:lnSpc>
                <a:spcPct val="100000"/>
              </a:lnSpc>
              <a:spcBef>
                <a:spcPts val="0"/>
              </a:spcBef>
              <a:spcAft>
                <a:spcPts val="0"/>
              </a:spcAft>
              <a:buSzPts val="1200"/>
              <a:buFont typeface="Calibri"/>
              <a:buChar char="●"/>
            </a:pPr>
            <a:r>
              <a:rPr lang="en-US" dirty="0"/>
              <a:t>The teacher could also reference specific spots in the text to look for each or some of these categories.</a:t>
            </a:r>
            <a:endParaRPr dirty="0"/>
          </a:p>
        </p:txBody>
      </p:sp>
      <p:sp>
        <p:nvSpPr>
          <p:cNvPr id="144" name="Google Shape;144;g3df4d7c66e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4205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f4d7c66e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f4d7c66e_0_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B. Building Background Knowledge: Watching a Clip from the Mill Times Video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Watching the video (</a:t>
            </a:r>
            <a:r>
              <a:rPr lang="en-US" u="sng" dirty="0">
                <a:solidFill>
                  <a:schemeClr val="hlink"/>
                </a:solidFill>
                <a:hlinkClick r:id="rId3"/>
              </a:rPr>
              <a:t>https://www.youtube.com/watch?v=toV9uIDIJMs</a:t>
            </a:r>
            <a:r>
              <a:rPr lang="en-US" dirty="0"/>
              <a:t>) will help students build their background knowledge of life at the mills.</a:t>
            </a:r>
            <a:endParaRPr dirty="0"/>
          </a:p>
          <a:p>
            <a:pPr marL="457200" marR="0" lvl="0" indent="-304800" algn="l" rtl="0">
              <a:lnSpc>
                <a:spcPct val="100000"/>
              </a:lnSpc>
              <a:spcBef>
                <a:spcPts val="0"/>
              </a:spcBef>
              <a:spcAft>
                <a:spcPts val="0"/>
              </a:spcAft>
              <a:buSzPts val="1200"/>
              <a:buChar char="●"/>
            </a:pPr>
            <a:r>
              <a:rPr lang="en-US" dirty="0"/>
              <a:t>The students should have a copy of the anchor chart but there should be a chart-sized one in the classroom.</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Remind students that </a:t>
            </a:r>
            <a:r>
              <a:rPr lang="en-US" dirty="0" err="1"/>
              <a:t>Lyddie</a:t>
            </a:r>
            <a:r>
              <a:rPr lang="en-US" dirty="0"/>
              <a:t> has decided to go work in the Lowell Mills. Now students will watch a short video that illustrates the working conditions </a:t>
            </a:r>
            <a:r>
              <a:rPr lang="en-US" dirty="0" err="1"/>
              <a:t>Lyddie</a:t>
            </a:r>
            <a:r>
              <a:rPr lang="en-US" dirty="0"/>
              <a:t> will encounter there. </a:t>
            </a:r>
            <a:endParaRPr dirty="0"/>
          </a:p>
          <a:p>
            <a:pPr marL="457200" lvl="0" indent="-304800" rtl="0">
              <a:spcBef>
                <a:spcPts val="0"/>
              </a:spcBef>
              <a:spcAft>
                <a:spcPts val="0"/>
              </a:spcAft>
              <a:buSzPts val="1200"/>
              <a:buFont typeface="Calibri"/>
              <a:buAutoNum type="arabicPeriod"/>
            </a:pPr>
            <a:r>
              <a:rPr lang="en-US" dirty="0"/>
              <a:t>As they watch, they should look for details that could go on the </a:t>
            </a:r>
            <a:r>
              <a:rPr lang="en-US" b="1" dirty="0"/>
              <a:t>Working Conditions anchor chart</a:t>
            </a:r>
            <a:r>
              <a:rPr lang="en-US" dirty="0"/>
              <a:t>. Briefly </a:t>
            </a:r>
            <a:r>
              <a:rPr lang="en-US" dirty="0" err="1"/>
              <a:t>refamiliarize</a:t>
            </a:r>
            <a:r>
              <a:rPr lang="en-US" dirty="0"/>
              <a:t> the students with the </a:t>
            </a:r>
            <a:r>
              <a:rPr lang="en-US" b="1" dirty="0"/>
              <a:t>anchor chart</a:t>
            </a:r>
            <a:r>
              <a:rPr lang="en-US" dirty="0"/>
              <a:t>, from Lesson 1. They should write at least one detail about working conditions in the mills on a sticky note (or a slip of paper).</a:t>
            </a:r>
            <a:endParaRPr dirty="0"/>
          </a:p>
          <a:p>
            <a:pPr marL="457200" lvl="0" indent="-304800" rtl="0">
              <a:spcBef>
                <a:spcPts val="0"/>
              </a:spcBef>
              <a:spcAft>
                <a:spcPts val="0"/>
              </a:spcAft>
              <a:buSzPts val="1200"/>
              <a:buFont typeface="Calibri"/>
              <a:buAutoNum type="arabicPeriod"/>
            </a:pPr>
            <a:r>
              <a:rPr lang="en-US" dirty="0"/>
              <a:t>Start the 5-minute video clip from </a:t>
            </a:r>
            <a:r>
              <a:rPr lang="en-US" b="0" dirty="0"/>
              <a:t>Mill Times video clip </a:t>
            </a:r>
            <a:r>
              <a:rPr lang="en-US" dirty="0"/>
              <a:t>(</a:t>
            </a:r>
            <a:r>
              <a:rPr lang="en-US" u="sng" dirty="0">
                <a:solidFill>
                  <a:schemeClr val="hlink"/>
                </a:solidFill>
                <a:hlinkClick r:id="rId3"/>
              </a:rPr>
              <a:t>https://www.youtube.com/watch?v=toV9uIDIJMs</a:t>
            </a:r>
            <a:r>
              <a:rPr lang="en-US" dirty="0"/>
              <a:t>) </a:t>
            </a:r>
            <a:r>
              <a:rPr lang="en-US" b="0" dirty="0"/>
              <a:t>(from 28:45–33:50) </a:t>
            </a:r>
            <a:r>
              <a:rPr lang="en-US" dirty="0"/>
              <a:t>and distribute </a:t>
            </a:r>
            <a:r>
              <a:rPr lang="en-US" b="0" dirty="0"/>
              <a:t>sticky notes or slips of paper</a:t>
            </a:r>
            <a:r>
              <a:rPr lang="en-US" dirty="0"/>
              <a:t> as the class watches. (Students will place the sticky notes on the class anchor chart at the end of the lesson)</a:t>
            </a:r>
            <a:endParaRPr dirty="0"/>
          </a:p>
          <a:p>
            <a:pPr marL="457200" marR="0" lvl="0" indent="0" algn="l" rtl="0">
              <a:lnSpc>
                <a:spcPct val="100000"/>
              </a:lnSpc>
              <a:spcBef>
                <a:spcPts val="0"/>
              </a:spcBef>
              <a:spcAft>
                <a:spcPts val="0"/>
              </a:spcAft>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Look for students to be making notes about the categories on the </a:t>
            </a:r>
            <a:r>
              <a:rPr lang="en-US" b="1" dirty="0"/>
              <a:t>Working Conditions anchor chart.</a:t>
            </a:r>
            <a:endParaRPr b="1"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Some students may benefit from a specific category from the chart to look for.</a:t>
            </a:r>
            <a:endParaRPr i="0" u="none" strike="noStrike" cap="none" dirty="0">
              <a:solidFill>
                <a:schemeClr val="dk1"/>
              </a:solidFill>
            </a:endParaRPr>
          </a:p>
        </p:txBody>
      </p:sp>
      <p:sp>
        <p:nvSpPr>
          <p:cNvPr id="155" name="Google Shape;155;g3df4d7c66e_0_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0553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14489"/>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82774"/>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30258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s://www.youtube.com/watch?v=toV9uIDIJMs"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5</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dirty="0">
                <a:latin typeface="Century Gothic"/>
                <a:ea typeface="Century Gothic"/>
                <a:cs typeface="Century Gothic"/>
                <a:sym typeface="Century Gothic"/>
              </a:rPr>
              <a:t>50-65 </a:t>
            </a:r>
            <a:r>
              <a:rPr lang="en-US" sz="2600" i="0" u="none" strike="noStrike" cap="none" dirty="0">
                <a:solidFill>
                  <a:schemeClr val="dk1"/>
                </a:solidFill>
                <a:latin typeface="Century Gothic"/>
                <a:ea typeface="Century Gothic"/>
                <a:cs typeface="Century Gothic"/>
                <a:sym typeface="Century Gothic"/>
              </a:rPr>
              <a:t>minutes to complete. </a:t>
            </a:r>
            <a:endParaRPr lang="en-US" sz="2600" dirty="0">
              <a:latin typeface="Century Gothic"/>
              <a:ea typeface="Century Gothic"/>
              <a:cs typeface="Century Gothic"/>
              <a:sym typeface="Century Gothic"/>
            </a:endParaRPr>
          </a:p>
          <a:p>
            <a:pPr marL="457200" marR="0" lvl="0" indent="-393700" algn="l" rtl="0">
              <a:lnSpc>
                <a:spcPct val="90000"/>
              </a:lnSpc>
              <a:spcBef>
                <a:spcPts val="0"/>
              </a:spcBef>
              <a:spcAft>
                <a:spcPts val="0"/>
              </a:spcAft>
              <a:buClr>
                <a:schemeClr val="dk1"/>
              </a:buClr>
              <a:buSzPts val="2600"/>
              <a:buFont typeface="Century Gothic"/>
              <a:buChar char="•"/>
            </a:pPr>
            <a:r>
              <a:rPr lang="en-US" sz="2400" dirty="0">
                <a:solidFill>
                  <a:srgbClr val="333333"/>
                </a:solidFill>
                <a:highlight>
                  <a:srgbClr val="FFFFFF"/>
                </a:highlight>
                <a:latin typeface="Century Gothic"/>
                <a:ea typeface="Century Gothic"/>
                <a:cs typeface="Century Gothic"/>
                <a:sym typeface="Century Gothic"/>
              </a:rPr>
              <a:t>In this lesson students will thoroughly analyze </a:t>
            </a:r>
            <a:r>
              <a:rPr lang="en-US" sz="2400" dirty="0" err="1">
                <a:solidFill>
                  <a:srgbClr val="333333"/>
                </a:solidFill>
                <a:highlight>
                  <a:srgbClr val="FFFFFF"/>
                </a:highlight>
                <a:latin typeface="Century Gothic"/>
                <a:ea typeface="Century Gothic"/>
                <a:cs typeface="Century Gothic"/>
                <a:sym typeface="Century Gothic"/>
              </a:rPr>
              <a:t>Lyddie</a:t>
            </a:r>
            <a:r>
              <a:rPr lang="en-US" sz="2400" dirty="0">
                <a:solidFill>
                  <a:srgbClr val="333333"/>
                </a:solidFill>
                <a:highlight>
                  <a:srgbClr val="FFFFFF"/>
                </a:highlight>
                <a:latin typeface="Century Gothic"/>
                <a:ea typeface="Century Gothic"/>
                <a:cs typeface="Century Gothic"/>
                <a:sym typeface="Century Gothic"/>
              </a:rPr>
              <a:t>, the central character of the novel and learn about the actual conditions in the mills.</a:t>
            </a:r>
            <a:endParaRPr sz="24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600" b="1"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sz="2400" dirty="0">
                <a:latin typeface="Century Gothic"/>
                <a:ea typeface="Century Gothic"/>
                <a:cs typeface="Century Gothic"/>
                <a:sym typeface="Century Gothic"/>
              </a:rPr>
              <a:t>By engaging in a discussion with my classmates, I can analyze the characterization of the central character and deepen my understanding of the plot, characters, and setting in </a:t>
            </a:r>
            <a:r>
              <a:rPr lang="en-US" sz="2400" i="1"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dirty="0">
                <a:latin typeface="Century Gothic"/>
                <a:ea typeface="Century Gothic"/>
                <a:cs typeface="Century Gothic"/>
                <a:sym typeface="Century Gothic"/>
              </a:rPr>
              <a:t>I can find textual evidence to illustrate the character traits of </a:t>
            </a:r>
            <a:r>
              <a:rPr lang="en-US" sz="2400"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dirty="0">
                <a:latin typeface="Century Gothic"/>
                <a:ea typeface="Century Gothic"/>
                <a:cs typeface="Century Gothic"/>
                <a:sym typeface="Century Gothic"/>
              </a:rPr>
              <a:t>I can clarify and extend my understanding of the setting of </a:t>
            </a:r>
            <a:r>
              <a:rPr lang="en-US" sz="2400" i="1"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 by watching a video about the mill towns.</a:t>
            </a:r>
            <a:endParaRPr sz="2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22"/>
          <p:cNvSpPr txBox="1">
            <a:spLocks noGrp="1"/>
          </p:cNvSpPr>
          <p:nvPr>
            <p:ph type="title"/>
          </p:nvPr>
        </p:nvSpPr>
        <p:spPr>
          <a:xfrm>
            <a:off x="438900" y="500050"/>
            <a:ext cx="10359825"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read Chapter 8</a:t>
            </a:r>
            <a:endParaRPr sz="3400" i="0" u="none" strike="noStrike" cap="none" dirty="0">
              <a:solidFill>
                <a:schemeClr val="dk1"/>
              </a:solidFill>
              <a:latin typeface="Century Gothic"/>
              <a:ea typeface="Century Gothic"/>
              <a:cs typeface="Century Gothic"/>
              <a:sym typeface="Century Gothic"/>
            </a:endParaRPr>
          </a:p>
        </p:txBody>
      </p:sp>
      <p:sp>
        <p:nvSpPr>
          <p:cNvPr id="168" name="Google Shape;168;p22"/>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71" name="Google Shape;171;p22"/>
          <p:cNvSpPr txBox="1"/>
          <p:nvPr/>
        </p:nvSpPr>
        <p:spPr>
          <a:xfrm>
            <a:off x="438900" y="2122575"/>
            <a:ext cx="11525100" cy="4255800"/>
          </a:xfrm>
          <a:prstGeom prst="rect">
            <a:avLst/>
          </a:prstGeom>
          <a:noFill/>
          <a:ln>
            <a:noFill/>
          </a:ln>
        </p:spPr>
        <p:txBody>
          <a:bodyPr spcFirstLastPara="1" wrap="square" lIns="91425" tIns="91425" rIns="91425" bIns="91425" anchor="ctr" anchorCtr="0">
            <a:noAutofit/>
          </a:bodyPr>
          <a:lstStyle/>
          <a:p>
            <a:pPr marL="0" lvl="0" indent="0" rtl="0">
              <a:lnSpc>
                <a:spcPct val="115000"/>
              </a:lnSpc>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What is a flashback?</a:t>
            </a:r>
            <a:endParaRPr sz="24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Where do we see one in the first two pages?</a:t>
            </a:r>
            <a:endParaRPr sz="24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How do we know when the flashback starts?</a:t>
            </a:r>
            <a:endParaRPr sz="2400" dirty="0">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endParaRPr sz="3000" b="1" dirty="0">
              <a:solidFill>
                <a:schemeClr val="dk1"/>
              </a:solidFill>
            </a:endParaRPr>
          </a:p>
          <a:p>
            <a:pPr marL="342900" lvl="0" indent="-177800" rtl="0">
              <a:lnSpc>
                <a:spcPct val="115000"/>
              </a:lnSpc>
              <a:spcBef>
                <a:spcPts val="0"/>
              </a:spcBef>
              <a:spcAft>
                <a:spcPts val="0"/>
              </a:spcAft>
              <a:buClr>
                <a:schemeClr val="dk1"/>
              </a:buClr>
              <a:buSzPts val="1100"/>
              <a:buFont typeface="Arial"/>
              <a:buNone/>
            </a:pPr>
            <a:endParaRPr sz="3000" dirty="0">
              <a:latin typeface="Century Gothic"/>
              <a:ea typeface="Century Gothic"/>
              <a:cs typeface="Century Gothic"/>
              <a:sym typeface="Century Gothic"/>
            </a:endParaRPr>
          </a:p>
          <a:p>
            <a:pPr marL="0" lvl="0" indent="0" rtl="0">
              <a:spcBef>
                <a:spcPts val="0"/>
              </a:spcBef>
              <a:spcAft>
                <a:spcPts val="0"/>
              </a:spcAft>
              <a:buNone/>
            </a:pPr>
            <a:endParaRPr sz="3600" dirty="0">
              <a:latin typeface="Century Gothic"/>
              <a:ea typeface="Century Gothic"/>
              <a:cs typeface="Century Gothic"/>
              <a:sym typeface="Century Gothic"/>
            </a:endParaRPr>
          </a:p>
          <a:p>
            <a:pPr marL="0" lvl="0" indent="0" rtl="0">
              <a:spcBef>
                <a:spcPts val="0"/>
              </a:spcBef>
              <a:spcAft>
                <a:spcPts val="0"/>
              </a:spcAft>
              <a:buNone/>
            </a:pPr>
            <a:r>
              <a:rPr lang="en-US" sz="2400" dirty="0"/>
              <a:t> </a:t>
            </a:r>
            <a:endParaRPr sz="2400" dirty="0"/>
          </a:p>
          <a:p>
            <a:pPr marL="0" lvl="0" indent="0" rtl="0">
              <a:spcBef>
                <a:spcPts val="0"/>
              </a:spcBef>
              <a:spcAft>
                <a:spcPts val="0"/>
              </a:spcAft>
              <a:buNone/>
            </a:pPr>
            <a:r>
              <a:rPr lang="en-US" dirty="0"/>
              <a:t> </a:t>
            </a:r>
            <a:endParaRPr dirty="0"/>
          </a:p>
        </p:txBody>
      </p:sp>
      <p:pic>
        <p:nvPicPr>
          <p:cNvPr id="7" name="Google Shape;110;p16"/>
          <p:cNvPicPr preferRelativeResize="0"/>
          <p:nvPr/>
        </p:nvPicPr>
        <p:blipFill>
          <a:blip r:embed="rId3">
            <a:alphaModFix/>
          </a:blip>
          <a:stretch>
            <a:fillRect/>
          </a:stretch>
        </p:blipFill>
        <p:spPr>
          <a:xfrm>
            <a:off x="10788981" y="120168"/>
            <a:ext cx="1129837" cy="152741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Homework</a:t>
            </a:r>
            <a:endParaRPr sz="3400" i="0" u="none" strike="noStrike" cap="none">
              <a:solidFill>
                <a:schemeClr val="dk1"/>
              </a:solidFill>
              <a:latin typeface="Century Gothic"/>
              <a:ea typeface="Century Gothic"/>
              <a:cs typeface="Century Gothic"/>
              <a:sym typeface="Century Gothic"/>
            </a:endParaRPr>
          </a:p>
        </p:txBody>
      </p:sp>
      <p:sp>
        <p:nvSpPr>
          <p:cNvPr id="178" name="Google Shape;178;p23"/>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81" name="Google Shape;181;p23"/>
          <p:cNvSpPr txBox="1"/>
          <p:nvPr/>
        </p:nvSpPr>
        <p:spPr>
          <a:xfrm>
            <a:off x="438900" y="2122575"/>
            <a:ext cx="11525100" cy="4255800"/>
          </a:xfrm>
          <a:prstGeom prst="rect">
            <a:avLst/>
          </a:prstGeom>
          <a:noFill/>
          <a:ln>
            <a:noFill/>
          </a:ln>
        </p:spPr>
        <p:txBody>
          <a:bodyPr spcFirstLastPara="1" wrap="square" lIns="91425" tIns="91425" rIns="91425" bIns="91425" anchor="ctr" anchorCtr="0">
            <a:noAutofit/>
          </a:bodyPr>
          <a:lstStyle/>
          <a:p>
            <a:pPr marL="342900" lvl="0" indent="-177800" rtl="0">
              <a:lnSpc>
                <a:spcPct val="115000"/>
              </a:lnSpc>
              <a:spcBef>
                <a:spcPts val="0"/>
              </a:spcBef>
              <a:spcAft>
                <a:spcPts val="0"/>
              </a:spcAft>
              <a:buClr>
                <a:schemeClr val="dk1"/>
              </a:buClr>
              <a:buSzPts val="1100"/>
              <a:buFont typeface="Arial"/>
              <a:buNone/>
            </a:pPr>
            <a:endParaRPr sz="3000">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endParaRPr sz="3000">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Read Chapter  of </a:t>
            </a:r>
            <a:r>
              <a:rPr lang="en-US" sz="3000" i="1">
                <a:solidFill>
                  <a:schemeClr val="dk1"/>
                </a:solidFill>
                <a:latin typeface="Century Gothic"/>
                <a:ea typeface="Century Gothic"/>
                <a:cs typeface="Century Gothic"/>
                <a:sym typeface="Century Gothic"/>
              </a:rPr>
              <a:t>Lyddie</a:t>
            </a:r>
            <a:r>
              <a:rPr lang="en-US" sz="3000">
                <a:solidFill>
                  <a:schemeClr val="dk1"/>
                </a:solidFill>
                <a:latin typeface="Century Gothic"/>
                <a:ea typeface="Century Gothic"/>
                <a:cs typeface="Century Gothic"/>
                <a:sym typeface="Century Gothic"/>
              </a:rPr>
              <a:t> and complete </a:t>
            </a:r>
            <a:r>
              <a:rPr lang="en-US" sz="3000" b="1">
                <a:solidFill>
                  <a:schemeClr val="dk1"/>
                </a:solidFill>
                <a:latin typeface="Century Gothic"/>
                <a:ea typeface="Century Gothic"/>
                <a:cs typeface="Century Gothic"/>
                <a:sym typeface="Century Gothic"/>
              </a:rPr>
              <a:t>Lyddie Reader’s</a:t>
            </a:r>
            <a:endParaRPr sz="3000" b="1">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r>
              <a:rPr lang="en-US" sz="3000" b="1">
                <a:solidFill>
                  <a:schemeClr val="dk1"/>
                </a:solidFill>
                <a:latin typeface="Century Gothic"/>
                <a:ea typeface="Century Gothic"/>
                <a:cs typeface="Century Gothic"/>
                <a:sym typeface="Century Gothic"/>
              </a:rPr>
              <a:t>Notes, Chapter 8</a:t>
            </a:r>
            <a:r>
              <a:rPr lang="en-US" sz="3000">
                <a:solidFill>
                  <a:schemeClr val="dk1"/>
                </a:solidFill>
                <a:latin typeface="Century Gothic"/>
                <a:ea typeface="Century Gothic"/>
                <a:cs typeface="Century Gothic"/>
                <a:sym typeface="Century Gothic"/>
              </a:rPr>
              <a:t>. </a:t>
            </a:r>
            <a:endParaRPr sz="3000" b="1">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endParaRPr sz="2400" b="1">
              <a:solidFill>
                <a:schemeClr val="dk1"/>
              </a:solidFill>
            </a:endParaRPr>
          </a:p>
          <a:p>
            <a:pPr marL="342900" lvl="0" indent="-177800" rtl="0">
              <a:lnSpc>
                <a:spcPct val="115000"/>
              </a:lnSpc>
              <a:spcBef>
                <a:spcPts val="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342900" lvl="0" indent="-177800" rtl="0">
              <a:lnSpc>
                <a:spcPct val="115000"/>
              </a:lnSpc>
              <a:spcBef>
                <a:spcPts val="0"/>
              </a:spcBef>
              <a:spcAft>
                <a:spcPts val="0"/>
              </a:spcAft>
              <a:buClr>
                <a:schemeClr val="dk1"/>
              </a:buClr>
              <a:buSzPts val="1100"/>
              <a:buFont typeface="Arial"/>
              <a:buNone/>
            </a:pPr>
            <a:endParaRPr sz="1200">
              <a:solidFill>
                <a:schemeClr val="dk1"/>
              </a:solidFill>
              <a:latin typeface="Times New Roman"/>
              <a:ea typeface="Times New Roman"/>
              <a:cs typeface="Times New Roman"/>
              <a:sym typeface="Times New Roman"/>
            </a:endParaRPr>
          </a:p>
          <a:p>
            <a:pPr marL="342900" lvl="0" indent="-177800" rtl="0">
              <a:lnSpc>
                <a:spcPct val="115000"/>
              </a:lnSpc>
              <a:spcBef>
                <a:spcPts val="0"/>
              </a:spcBef>
              <a:spcAft>
                <a:spcPts val="0"/>
              </a:spcAft>
              <a:buClr>
                <a:schemeClr val="dk1"/>
              </a:buClr>
              <a:buSzPts val="1100"/>
              <a:buFont typeface="Arial"/>
              <a:buNone/>
            </a:pPr>
            <a:endParaRPr sz="3000">
              <a:latin typeface="Century Gothic"/>
              <a:ea typeface="Century Gothic"/>
              <a:cs typeface="Century Gothic"/>
              <a:sym typeface="Century Gothic"/>
            </a:endParaRPr>
          </a:p>
          <a:p>
            <a:pPr marL="0" lvl="0" indent="0" rtl="0">
              <a:spcBef>
                <a:spcPts val="0"/>
              </a:spcBef>
              <a:spcAft>
                <a:spcPts val="0"/>
              </a:spcAft>
              <a:buNone/>
            </a:pPr>
            <a:endParaRPr sz="3600">
              <a:latin typeface="Century Gothic"/>
              <a:ea typeface="Century Gothic"/>
              <a:cs typeface="Century Gothic"/>
              <a:sym typeface="Century Gothic"/>
            </a:endParaRPr>
          </a:p>
          <a:p>
            <a:pPr marL="0" lvl="0" indent="0" rtl="0">
              <a:spcBef>
                <a:spcPts val="0"/>
              </a:spcBef>
              <a:spcAft>
                <a:spcPts val="0"/>
              </a:spcAft>
              <a:buNone/>
            </a:pPr>
            <a:r>
              <a:rPr lang="en-US" sz="2400"/>
              <a:t> </a:t>
            </a:r>
            <a:endParaRPr sz="2400"/>
          </a:p>
          <a:p>
            <a:pPr marL="0" lvl="0" indent="0" rtl="0">
              <a:spcBef>
                <a:spcPts val="0"/>
              </a:spcBef>
              <a:spcAft>
                <a:spcPts val="0"/>
              </a:spcAft>
              <a:buNone/>
            </a:pPr>
            <a:r>
              <a:rPr lang="en-US"/>
              <a:t> </a:t>
            </a:r>
            <a:endParaRPr/>
          </a:p>
        </p:txBody>
      </p:sp>
      <p:pic>
        <p:nvPicPr>
          <p:cNvPr id="7" name="Google Shape;110;p16"/>
          <p:cNvPicPr preferRelativeResize="0"/>
          <p:nvPr/>
        </p:nvPicPr>
        <p:blipFill>
          <a:blip r:embed="rId3">
            <a:alphaModFix/>
          </a:blip>
          <a:stretch>
            <a:fillRect/>
          </a:stretch>
        </p:blipFill>
        <p:spPr>
          <a:xfrm>
            <a:off x="10788981" y="120168"/>
            <a:ext cx="1129837" cy="152741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4"/>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188" name="Google Shape;188;p24"/>
          <p:cNvGraphicFramePr/>
          <p:nvPr/>
        </p:nvGraphicFramePr>
        <p:xfrm>
          <a:off x="825816" y="1479012"/>
          <a:ext cx="9569025" cy="4204775"/>
        </p:xfrm>
        <a:graphic>
          <a:graphicData uri="http://schemas.openxmlformats.org/drawingml/2006/table">
            <a:tbl>
              <a:tblPr firstRow="1" bandRow="1">
                <a:noFill/>
                <a:tableStyleId>{ADF31647-935B-46CB-BA44-1967F6281CD3}</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618950" y="1559875"/>
            <a:ext cx="106914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i="1" dirty="0" err="1">
                <a:latin typeface="Century Gothic"/>
                <a:ea typeface="Century Gothic"/>
                <a:cs typeface="Century Gothic"/>
                <a:sym typeface="Century Gothic"/>
              </a:rPr>
              <a:t>Lyddie</a:t>
            </a:r>
            <a:r>
              <a:rPr lang="en-US" dirty="0">
                <a:latin typeface="Century Gothic"/>
                <a:ea typeface="Century Gothic"/>
                <a:cs typeface="Century Gothic"/>
                <a:sym typeface="Century Gothic"/>
              </a:rPr>
              <a:t> (book; one per student)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dirty="0">
                <a:latin typeface="Century Gothic"/>
                <a:ea typeface="Century Gothic"/>
                <a:cs typeface="Century Gothic"/>
                <a:sym typeface="Century Gothic"/>
              </a:rPr>
              <a:t>Document camera</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Checking for Understanding, Chapters 6 and 7 entry task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Acrostic Model Poem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Planning Your Poem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u="sng" dirty="0">
                <a:solidFill>
                  <a:schemeClr val="hlink"/>
                </a:solidFill>
                <a:latin typeface="Century Gothic"/>
                <a:ea typeface="Century Gothic"/>
                <a:cs typeface="Century Gothic"/>
                <a:sym typeface="Century Gothic"/>
                <a:hlinkClick r:id="rId3"/>
              </a:rPr>
              <a:t>Mill Times video clip</a:t>
            </a:r>
            <a:r>
              <a:rPr lang="en-US" dirty="0">
                <a:latin typeface="Century Gothic"/>
                <a:ea typeface="Century Gothic"/>
                <a:cs typeface="Century Gothic"/>
                <a:sym typeface="Century Gothic"/>
              </a:rPr>
              <a:t> (see unit 1 overview for details)(show from 28:45-33:50)</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dirty="0">
                <a:latin typeface="Century Gothic"/>
                <a:ea typeface="Century Gothic"/>
                <a:cs typeface="Century Gothic"/>
                <a:sym typeface="Century Gothic"/>
              </a:rPr>
              <a:t>Sticky notes (one per student)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dirty="0">
                <a:latin typeface="Century Gothic"/>
                <a:ea typeface="Century Gothic"/>
                <a:cs typeface="Century Gothic"/>
                <a:sym typeface="Century Gothic"/>
              </a:rPr>
              <a:t>Working conditions anchor chart </a:t>
            </a:r>
            <a:r>
              <a:rPr lang="en-US" dirty="0">
                <a:latin typeface="Century Gothic"/>
                <a:ea typeface="Century Gothic"/>
                <a:cs typeface="Century Gothic"/>
                <a:sym typeface="Century Gothic"/>
              </a:rPr>
              <a:t>(from lesson 1)</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i="1" dirty="0" err="1">
                <a:latin typeface="Century Gothic"/>
                <a:ea typeface="Century Gothic"/>
                <a:cs typeface="Century Gothic"/>
                <a:sym typeface="Century Gothic"/>
              </a:rPr>
              <a:t>Lyddie</a:t>
            </a:r>
            <a:r>
              <a:rPr lang="en-US" b="1" i="1" dirty="0">
                <a:latin typeface="Century Gothic"/>
                <a:ea typeface="Century Gothic"/>
                <a:cs typeface="Century Gothic"/>
                <a:sym typeface="Century Gothic"/>
              </a:rPr>
              <a:t> </a:t>
            </a:r>
            <a:r>
              <a:rPr lang="en-US" b="1" dirty="0">
                <a:latin typeface="Century Gothic"/>
                <a:ea typeface="Century Gothic"/>
                <a:cs typeface="Century Gothic"/>
                <a:sym typeface="Century Gothic"/>
              </a:rPr>
              <a:t>Reader’s Notes, Chapter 8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b="1" i="1" dirty="0" err="1">
                <a:latin typeface="Century Gothic"/>
                <a:ea typeface="Century Gothic"/>
                <a:cs typeface="Century Gothic"/>
                <a:sym typeface="Century Gothic"/>
              </a:rPr>
              <a:t>Lyddie</a:t>
            </a:r>
            <a:r>
              <a:rPr lang="en-US" b="1" dirty="0">
                <a:latin typeface="Century Gothic"/>
                <a:ea typeface="Century Gothic"/>
                <a:cs typeface="Century Gothic"/>
                <a:sym typeface="Century Gothic"/>
              </a:rPr>
              <a:t> Reader’s Notes, Chapter 8, Teacher’s Edition </a:t>
            </a:r>
            <a:r>
              <a:rPr lang="en-US" dirty="0">
                <a:latin typeface="Century Gothic"/>
                <a:ea typeface="Century Gothic"/>
                <a:cs typeface="Century Gothic"/>
                <a:sym typeface="Century Gothic"/>
              </a:rPr>
              <a:t>(two separate supporting materials; for Teacher Reference)</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914400" marR="0" lvl="0" indent="0" algn="l" rtl="0">
              <a:lnSpc>
                <a:spcPct val="90000"/>
              </a:lnSpc>
              <a:spcBef>
                <a:spcPts val="1000"/>
              </a:spcBef>
              <a:spcAft>
                <a:spcPts val="0"/>
              </a:spcAft>
              <a:buNone/>
            </a:pPr>
            <a:endParaRPr sz="1800" dirty="0">
              <a:latin typeface="Times New Roman"/>
              <a:ea typeface="Times New Roman"/>
              <a:cs typeface="Times New Roman"/>
              <a:sym typeface="Times New Roman"/>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5</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5</a:t>
            </a:r>
            <a:endParaRPr sz="5600" b="1"/>
          </a:p>
        </p:txBody>
      </p:sp>
      <p:pic>
        <p:nvPicPr>
          <p:cNvPr id="3" name="Picture 2">
            <a:extLst>
              <a:ext uri="{FF2B5EF4-FFF2-40B4-BE49-F238E27FC236}">
                <a16:creationId xmlns:a16="http://schemas.microsoft.com/office/drawing/2014/main" id="{EAF490FF-2DAA-4FB5-AA40-E9743932D3DE}"/>
              </a:ext>
            </a:extLst>
          </p:cNvPr>
          <p:cNvPicPr>
            <a:picLocks noChangeAspect="1"/>
          </p:cNvPicPr>
          <p:nvPr/>
        </p:nvPicPr>
        <p:blipFill>
          <a:blip r:embed="rId3"/>
          <a:stretch>
            <a:fillRect/>
          </a:stretch>
        </p:blipFill>
        <p:spPr>
          <a:xfrm>
            <a:off x="4927413" y="1052945"/>
            <a:ext cx="2651210" cy="136565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solidFill>
                <a:srgbClr val="333333"/>
              </a:solidFill>
              <a:highlight>
                <a:srgbClr val="FFFFFF"/>
              </a:highlight>
              <a:latin typeface="Century Gothic"/>
              <a:ea typeface="Century Gothic"/>
              <a:cs typeface="Century Gothic"/>
              <a:sym typeface="Century Gothic"/>
            </a:endParaRPr>
          </a:p>
          <a:p>
            <a:pPr marL="0" lvl="0" indent="0" algn="l" rtl="0">
              <a:spcBef>
                <a:spcPts val="1000"/>
              </a:spcBef>
              <a:spcAft>
                <a:spcPts val="0"/>
              </a:spcAft>
              <a:buNone/>
            </a:pPr>
            <a:r>
              <a:rPr lang="en-US">
                <a:solidFill>
                  <a:srgbClr val="333333"/>
                </a:solidFill>
                <a:highlight>
                  <a:srgbClr val="FFFFFF"/>
                </a:highlight>
                <a:latin typeface="Century Gothic"/>
                <a:ea typeface="Century Gothic"/>
                <a:cs typeface="Century Gothic"/>
                <a:sym typeface="Century Gothic"/>
              </a:rPr>
              <a:t>In this lesson you  </a:t>
            </a:r>
            <a:r>
              <a:rPr lang="en-US">
                <a:solidFill>
                  <a:srgbClr val="333333"/>
                </a:solidFill>
                <a:highlight>
                  <a:schemeClr val="lt1"/>
                </a:highlight>
                <a:latin typeface="Century Gothic"/>
                <a:ea typeface="Century Gothic"/>
                <a:cs typeface="Century Gothic"/>
                <a:sym typeface="Century Gothic"/>
              </a:rPr>
              <a:t>will will thoroughly analyze Lyddie, the central character of the novel.</a:t>
            </a:r>
            <a:endParaRPr>
              <a:solidFill>
                <a:srgbClr val="333333"/>
              </a:solidFill>
              <a:highlight>
                <a:schemeClr val="lt1"/>
              </a:highlight>
              <a:latin typeface="Century Gothic"/>
              <a:ea typeface="Century Gothic"/>
              <a:cs typeface="Century Gothic"/>
              <a:sym typeface="Century Gothic"/>
            </a:endParaRPr>
          </a:p>
          <a:p>
            <a:pPr marL="0" lvl="0" indent="0" algn="l" rtl="0">
              <a:spcBef>
                <a:spcPts val="1000"/>
              </a:spcBef>
              <a:spcAft>
                <a:spcPts val="0"/>
              </a:spcAft>
              <a:buNone/>
            </a:pPr>
            <a:endParaRPr>
              <a:solidFill>
                <a:srgbClr val="333333"/>
              </a:solidFill>
              <a:highlight>
                <a:schemeClr val="lt1"/>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a:t>
            </a:r>
            <a:r>
              <a:rPr lang="en-US">
                <a:latin typeface="Century Gothic"/>
                <a:ea typeface="Century Gothic"/>
                <a:cs typeface="Century Gothic"/>
                <a:sym typeface="Century Gothic"/>
              </a:rPr>
              <a:t>we will </a:t>
            </a:r>
            <a:r>
              <a:rPr lang="en-US" i="0" u="none" strike="noStrike" cap="none">
                <a:solidFill>
                  <a:schemeClr val="dk1"/>
                </a:solidFill>
                <a:latin typeface="Century Gothic"/>
                <a:ea typeface="Century Gothic"/>
                <a:cs typeface="Century Gothic"/>
                <a:sym typeface="Century Gothic"/>
              </a:rPr>
              <a:t>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AutoNum type="arabicPeriod"/>
            </a:pPr>
            <a:r>
              <a:rPr lang="en-US">
                <a:latin typeface="Century Gothic"/>
                <a:ea typeface="Century Gothic"/>
                <a:cs typeface="Century Gothic"/>
                <a:sym typeface="Century Gothic"/>
              </a:rPr>
              <a:t>Check for understanding of Chapters 6 and 7</a:t>
            </a:r>
            <a:endParaRPr>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a:latin typeface="Century Gothic"/>
                <a:ea typeface="Century Gothic"/>
                <a:cs typeface="Century Gothic"/>
                <a:sym typeface="Century Gothic"/>
              </a:rPr>
              <a:t>Analyze Lyddie’s character</a:t>
            </a:r>
            <a:endParaRPr>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a:latin typeface="Century Gothic"/>
                <a:ea typeface="Century Gothic"/>
                <a:cs typeface="Century Gothic"/>
                <a:sym typeface="Century Gothic"/>
              </a:rPr>
              <a:t>Watch a video clip about the mills</a:t>
            </a:r>
            <a:endParaRPr>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a:latin typeface="Century Gothic"/>
                <a:ea typeface="Century Gothic"/>
                <a:cs typeface="Century Gothic"/>
                <a:sym typeface="Century Gothic"/>
              </a:rPr>
              <a:t>Read Chapter 8</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788981" y="120168"/>
            <a:ext cx="1129837" cy="15274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understanding of Chapters 6 and 7</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45720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457200" lvl="0" indent="-381000" rtl="0">
              <a:lnSpc>
                <a:spcPct val="10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Use your </a:t>
            </a:r>
            <a:r>
              <a:rPr lang="en-US" sz="2400" b="1" dirty="0">
                <a:latin typeface="Century Gothic"/>
                <a:ea typeface="Century Gothic"/>
                <a:cs typeface="Century Gothic"/>
                <a:sym typeface="Century Gothic"/>
              </a:rPr>
              <a:t>Reader’s Notes </a:t>
            </a:r>
            <a:r>
              <a:rPr lang="en-US" sz="2400" dirty="0">
                <a:latin typeface="Century Gothic"/>
                <a:ea typeface="Century Gothic"/>
                <a:cs typeface="Century Gothic"/>
                <a:sym typeface="Century Gothic"/>
              </a:rPr>
              <a:t>to answer the entry task questions</a:t>
            </a: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sz="2400" dirty="0">
                <a:latin typeface="Century Gothic"/>
                <a:ea typeface="Century Gothic"/>
                <a:cs typeface="Century Gothic"/>
                <a:sym typeface="Century Gothic"/>
              </a:rPr>
              <a:t>2.   What is characterization?</a:t>
            </a: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sz="2400" dirty="0">
                <a:latin typeface="Century Gothic"/>
                <a:ea typeface="Century Gothic"/>
                <a:cs typeface="Century Gothic"/>
                <a:sym typeface="Century Gothic"/>
              </a:rPr>
              <a:t>3.  What do </a:t>
            </a:r>
            <a:r>
              <a:rPr lang="en-US" sz="2400" dirty="0" err="1">
                <a:latin typeface="Century Gothic"/>
                <a:ea typeface="Century Gothic"/>
                <a:cs typeface="Century Gothic"/>
                <a:sym typeface="Century Gothic"/>
              </a:rPr>
              <a:t>Lyddie’s</a:t>
            </a:r>
            <a:r>
              <a:rPr lang="en-US" sz="2400" dirty="0">
                <a:latin typeface="Century Gothic"/>
                <a:ea typeface="Century Gothic"/>
                <a:cs typeface="Century Gothic"/>
                <a:sym typeface="Century Gothic"/>
              </a:rPr>
              <a:t> actions when the stagecoach is stuck tell us about</a:t>
            </a: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sz="2400" dirty="0">
                <a:latin typeface="Century Gothic"/>
                <a:ea typeface="Century Gothic"/>
                <a:cs typeface="Century Gothic"/>
                <a:sym typeface="Century Gothic"/>
              </a:rPr>
              <a:t>     her personality?</a:t>
            </a: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p:txBody>
      </p:sp>
      <p:pic>
        <p:nvPicPr>
          <p:cNvPr id="6" name="Google Shape;110;p16"/>
          <p:cNvPicPr preferRelativeResize="0"/>
          <p:nvPr/>
        </p:nvPicPr>
        <p:blipFill>
          <a:blip r:embed="rId3">
            <a:alphaModFix/>
          </a:blip>
          <a:stretch>
            <a:fillRect/>
          </a:stretch>
        </p:blipFill>
        <p:spPr>
          <a:xfrm>
            <a:off x="10788981" y="120168"/>
            <a:ext cx="1129837" cy="15274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417947" y="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check our definitions</a:t>
            </a:r>
            <a:endParaRPr sz="3400" i="0" u="none" strike="noStrike" cap="none" dirty="0">
              <a:solidFill>
                <a:schemeClr val="dk1"/>
              </a:solidFill>
              <a:latin typeface="Century Gothic"/>
              <a:ea typeface="Century Gothic"/>
              <a:cs typeface="Century Gothic"/>
              <a:sym typeface="Century Gothic"/>
            </a:endParaRPr>
          </a:p>
        </p:txBody>
      </p:sp>
      <p:sp>
        <p:nvSpPr>
          <p:cNvPr id="126" name="Google Shape;126;p18"/>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29" name="Google Shape;129;p18"/>
          <p:cNvSpPr txBox="1"/>
          <p:nvPr/>
        </p:nvSpPr>
        <p:spPr>
          <a:xfrm>
            <a:off x="152400" y="762915"/>
            <a:ext cx="11976000" cy="5472000"/>
          </a:xfrm>
          <a:prstGeom prst="rect">
            <a:avLst/>
          </a:prstGeom>
          <a:noFill/>
          <a:ln>
            <a:noFill/>
          </a:ln>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Font typeface="Century Gothic"/>
              <a:buAutoNum type="arabicPeriod"/>
            </a:pPr>
            <a:r>
              <a:rPr lang="en-US" sz="1800" b="1" dirty="0">
                <a:solidFill>
                  <a:schemeClr val="dk1"/>
                </a:solidFill>
                <a:latin typeface="Century Gothic"/>
                <a:ea typeface="Century Gothic"/>
                <a:cs typeface="Century Gothic"/>
                <a:sym typeface="Century Gothic"/>
              </a:rPr>
              <a:t>Check your Reader’s Dictionary Definitions.</a:t>
            </a:r>
            <a:endParaRPr sz="18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dirty="0">
              <a:solidFill>
                <a:schemeClr val="dk1"/>
              </a:solidFill>
              <a:latin typeface="Century Gothic"/>
              <a:ea typeface="Century Gothic"/>
              <a:cs typeface="Century Gothic"/>
              <a:sym typeface="Century Gothic"/>
            </a:endParaRPr>
          </a:p>
        </p:txBody>
      </p:sp>
      <p:graphicFrame>
        <p:nvGraphicFramePr>
          <p:cNvPr id="130" name="Google Shape;130;p18"/>
          <p:cNvGraphicFramePr/>
          <p:nvPr>
            <p:extLst>
              <p:ext uri="{D42A27DB-BD31-4B8C-83A1-F6EECF244321}">
                <p14:modId xmlns:p14="http://schemas.microsoft.com/office/powerpoint/2010/main" val="2909888284"/>
              </p:ext>
            </p:extLst>
          </p:nvPr>
        </p:nvGraphicFramePr>
        <p:xfrm>
          <a:off x="152400" y="1234737"/>
          <a:ext cx="11735925" cy="2627075"/>
        </p:xfrm>
        <a:graphic>
          <a:graphicData uri="http://schemas.openxmlformats.org/drawingml/2006/table">
            <a:tbl>
              <a:tblPr>
                <a:noFill/>
                <a:tableStyleId>{074DF5E1-6920-4278-BD31-BB7FBB6233BF}</a:tableStyleId>
              </a:tblPr>
              <a:tblGrid>
                <a:gridCol w="1779875">
                  <a:extLst>
                    <a:ext uri="{9D8B030D-6E8A-4147-A177-3AD203B41FA5}">
                      <a16:colId xmlns:a16="http://schemas.microsoft.com/office/drawing/2014/main" val="20000"/>
                    </a:ext>
                  </a:extLst>
                </a:gridCol>
                <a:gridCol w="732250">
                  <a:extLst>
                    <a:ext uri="{9D8B030D-6E8A-4147-A177-3AD203B41FA5}">
                      <a16:colId xmlns:a16="http://schemas.microsoft.com/office/drawing/2014/main" val="20001"/>
                    </a:ext>
                  </a:extLst>
                </a:gridCol>
                <a:gridCol w="2808150">
                  <a:extLst>
                    <a:ext uri="{9D8B030D-6E8A-4147-A177-3AD203B41FA5}">
                      <a16:colId xmlns:a16="http://schemas.microsoft.com/office/drawing/2014/main" val="20002"/>
                    </a:ext>
                  </a:extLst>
                </a:gridCol>
                <a:gridCol w="1782100">
                  <a:extLst>
                    <a:ext uri="{9D8B030D-6E8A-4147-A177-3AD203B41FA5}">
                      <a16:colId xmlns:a16="http://schemas.microsoft.com/office/drawing/2014/main" val="20003"/>
                    </a:ext>
                  </a:extLst>
                </a:gridCol>
                <a:gridCol w="885450">
                  <a:extLst>
                    <a:ext uri="{9D8B030D-6E8A-4147-A177-3AD203B41FA5}">
                      <a16:colId xmlns:a16="http://schemas.microsoft.com/office/drawing/2014/main" val="20004"/>
                    </a:ext>
                  </a:extLst>
                </a:gridCol>
                <a:gridCol w="3748100">
                  <a:extLst>
                    <a:ext uri="{9D8B030D-6E8A-4147-A177-3AD203B41FA5}">
                      <a16:colId xmlns:a16="http://schemas.microsoft.com/office/drawing/2014/main" val="20005"/>
                    </a:ext>
                  </a:extLst>
                </a:gridCol>
              </a:tblGrid>
              <a:tr h="35672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Page</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dirty="0">
                          <a:latin typeface="Century Gothic"/>
                          <a:ea typeface="Century Gothic"/>
                          <a:cs typeface="Century Gothic"/>
                          <a:sym typeface="Century Gothic"/>
                        </a:rPr>
                        <a:t>Definition</a:t>
                      </a:r>
                      <a:endParaRPr b="1"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Page</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46712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manufacture</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39</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make or create</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penniless</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42</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01850">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intrusion, intruder</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40</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grimaced</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44</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twisted her face to express an emotion</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6712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conveyed</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40</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impertinent</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44</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6712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notions</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41</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ideas</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burden</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44</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6712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Other new words:</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 </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snare</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43</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graphicFrame>
        <p:nvGraphicFramePr>
          <p:cNvPr id="131" name="Google Shape;131;p18"/>
          <p:cNvGraphicFramePr/>
          <p:nvPr>
            <p:extLst>
              <p:ext uri="{D42A27DB-BD31-4B8C-83A1-F6EECF244321}">
                <p14:modId xmlns:p14="http://schemas.microsoft.com/office/powerpoint/2010/main" val="3992746472"/>
              </p:ext>
            </p:extLst>
          </p:nvPr>
        </p:nvGraphicFramePr>
        <p:xfrm>
          <a:off x="152400" y="3963865"/>
          <a:ext cx="11735925" cy="2271050"/>
        </p:xfrm>
        <a:graphic>
          <a:graphicData uri="http://schemas.openxmlformats.org/drawingml/2006/table">
            <a:tbl>
              <a:tblPr>
                <a:noFill/>
                <a:tableStyleId>{074DF5E1-6920-4278-BD31-BB7FBB6233BF}</a:tableStyleId>
              </a:tblPr>
              <a:tblGrid>
                <a:gridCol w="1779875">
                  <a:extLst>
                    <a:ext uri="{9D8B030D-6E8A-4147-A177-3AD203B41FA5}">
                      <a16:colId xmlns:a16="http://schemas.microsoft.com/office/drawing/2014/main" val="20000"/>
                    </a:ext>
                  </a:extLst>
                </a:gridCol>
                <a:gridCol w="732250">
                  <a:extLst>
                    <a:ext uri="{9D8B030D-6E8A-4147-A177-3AD203B41FA5}">
                      <a16:colId xmlns:a16="http://schemas.microsoft.com/office/drawing/2014/main" val="20001"/>
                    </a:ext>
                  </a:extLst>
                </a:gridCol>
                <a:gridCol w="2808150">
                  <a:extLst>
                    <a:ext uri="{9D8B030D-6E8A-4147-A177-3AD203B41FA5}">
                      <a16:colId xmlns:a16="http://schemas.microsoft.com/office/drawing/2014/main" val="20002"/>
                    </a:ext>
                  </a:extLst>
                </a:gridCol>
                <a:gridCol w="1782100">
                  <a:extLst>
                    <a:ext uri="{9D8B030D-6E8A-4147-A177-3AD203B41FA5}">
                      <a16:colId xmlns:a16="http://schemas.microsoft.com/office/drawing/2014/main" val="20003"/>
                    </a:ext>
                  </a:extLst>
                </a:gridCol>
                <a:gridCol w="885450">
                  <a:extLst>
                    <a:ext uri="{9D8B030D-6E8A-4147-A177-3AD203B41FA5}">
                      <a16:colId xmlns:a16="http://schemas.microsoft.com/office/drawing/2014/main" val="20004"/>
                    </a:ext>
                  </a:extLst>
                </a:gridCol>
                <a:gridCol w="3748100">
                  <a:extLst>
                    <a:ext uri="{9D8B030D-6E8A-4147-A177-3AD203B41FA5}">
                      <a16:colId xmlns:a16="http://schemas.microsoft.com/office/drawing/2014/main" val="20005"/>
                    </a:ext>
                  </a:extLst>
                </a:gridCol>
              </a:tblGrid>
              <a:tr h="391850">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Page</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Word/Phrase</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Page</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Definition</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34877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obliged</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47</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Stout</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50</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9082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alight</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49</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get down from</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boardinghouse</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51</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a house in which the owner rents places to sleep and provides food</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9082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hapless</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49</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foreboding</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51</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giving a feeling that something bad will happen</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48775">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Other new words:</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 </a:t>
                      </a:r>
                      <a:endParaRPr sz="11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a:ea typeface="Century Gothic"/>
                          <a:cs typeface="Century Gothic"/>
                          <a:sym typeface="Century Gothic"/>
                        </a:rPr>
                        <a:t> </a:t>
                      </a:r>
                      <a:endParaRPr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10" name="Google Shape;110;p16"/>
          <p:cNvPicPr preferRelativeResize="0"/>
          <p:nvPr/>
        </p:nvPicPr>
        <p:blipFill>
          <a:blip r:embed="rId3">
            <a:alphaModFix/>
          </a:blip>
          <a:stretch>
            <a:fillRect/>
          </a:stretch>
        </p:blipFill>
        <p:spPr>
          <a:xfrm>
            <a:off x="10758488" y="0"/>
            <a:ext cx="1129837" cy="15274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216000" y="500050"/>
            <a:ext cx="105828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synthesize our understanding about Lyddie</a:t>
            </a:r>
            <a:endParaRPr sz="3400" i="0" u="none" strike="noStrike" cap="none">
              <a:solidFill>
                <a:schemeClr val="dk1"/>
              </a:solidFill>
              <a:latin typeface="Century Gothic"/>
              <a:ea typeface="Century Gothic"/>
              <a:cs typeface="Century Gothic"/>
              <a:sym typeface="Century Gothic"/>
            </a:endParaRPr>
          </a:p>
        </p:txBody>
      </p:sp>
      <p:graphicFrame>
        <p:nvGraphicFramePr>
          <p:cNvPr id="140" name="Google Shape;140;p19"/>
          <p:cNvGraphicFramePr/>
          <p:nvPr/>
        </p:nvGraphicFramePr>
        <p:xfrm>
          <a:off x="494450" y="2216900"/>
          <a:ext cx="11393950" cy="3886181"/>
        </p:xfrm>
        <a:graphic>
          <a:graphicData uri="http://schemas.openxmlformats.org/drawingml/2006/table">
            <a:tbl>
              <a:tblPr>
                <a:noFill/>
                <a:tableStyleId>{074DF5E1-6920-4278-BD31-BB7FBB6233BF}</a:tableStyleId>
              </a:tblPr>
              <a:tblGrid>
                <a:gridCol w="4858575">
                  <a:extLst>
                    <a:ext uri="{9D8B030D-6E8A-4147-A177-3AD203B41FA5}">
                      <a16:colId xmlns:a16="http://schemas.microsoft.com/office/drawing/2014/main" val="20000"/>
                    </a:ext>
                  </a:extLst>
                </a:gridCol>
                <a:gridCol w="6535375">
                  <a:extLst>
                    <a:ext uri="{9D8B030D-6E8A-4147-A177-3AD203B41FA5}">
                      <a16:colId xmlns:a16="http://schemas.microsoft.com/office/drawing/2014/main" val="20001"/>
                    </a:ext>
                  </a:extLst>
                </a:gridCol>
              </a:tblGrid>
              <a:tr h="503375">
                <a:tc>
                  <a:txBody>
                    <a:bodyPr/>
                    <a:lstStyle/>
                    <a:p>
                      <a:pPr marL="76200" lvl="0" indent="0" rtl="0">
                        <a:lnSpc>
                          <a:spcPct val="115000"/>
                        </a:lnSpc>
                        <a:spcBef>
                          <a:spcPts val="0"/>
                        </a:spcBef>
                        <a:spcAft>
                          <a:spcPts val="0"/>
                        </a:spcAft>
                        <a:buNone/>
                      </a:pPr>
                      <a:r>
                        <a:rPr lang="en-US" sz="1800" b="1" u="sng" dirty="0">
                          <a:latin typeface="Century Gothic"/>
                          <a:ea typeface="Century Gothic"/>
                          <a:cs typeface="Century Gothic"/>
                          <a:sym typeface="Century Gothic"/>
                        </a:rPr>
                        <a:t>C</a:t>
                      </a:r>
                      <a:r>
                        <a:rPr lang="en-US" sz="1800" dirty="0">
                          <a:latin typeface="Century Gothic"/>
                          <a:ea typeface="Century Gothic"/>
                          <a:cs typeface="Century Gothic"/>
                          <a:sym typeface="Century Gothic"/>
                        </a:rPr>
                        <a:t>aring</a:t>
                      </a:r>
                      <a:endParaRPr sz="1800"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dirty="0">
                          <a:latin typeface="Century Gothic"/>
                          <a:ea typeface="Century Gothic"/>
                          <a:cs typeface="Century Gothic"/>
                          <a:sym typeface="Century Gothic"/>
                        </a:rPr>
                        <a:t>(he tells </a:t>
                      </a:r>
                      <a:r>
                        <a:rPr lang="en-US" sz="1800" dirty="0" err="1">
                          <a:latin typeface="Century Gothic"/>
                          <a:ea typeface="Century Gothic"/>
                          <a:cs typeface="Century Gothic"/>
                          <a:sym typeface="Century Gothic"/>
                        </a:rPr>
                        <a:t>Lyddie</a:t>
                      </a:r>
                      <a:r>
                        <a:rPr lang="en-US" sz="1800" dirty="0">
                          <a:latin typeface="Century Gothic"/>
                          <a:ea typeface="Century Gothic"/>
                          <a:cs typeface="Century Gothic"/>
                          <a:sym typeface="Century Gothic"/>
                        </a:rPr>
                        <a:t> not to worry about him)</a:t>
                      </a:r>
                      <a:endParaRPr sz="1800"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537575">
                <a:tc>
                  <a:txBody>
                    <a:bodyPr/>
                    <a:lstStyle/>
                    <a:p>
                      <a:pPr marL="76200" lvl="0" indent="0" rtl="0">
                        <a:lnSpc>
                          <a:spcPct val="115000"/>
                        </a:lnSpc>
                        <a:spcBef>
                          <a:spcPts val="0"/>
                        </a:spcBef>
                        <a:spcAft>
                          <a:spcPts val="0"/>
                        </a:spcAft>
                        <a:buNone/>
                      </a:pPr>
                      <a:r>
                        <a:rPr lang="en-US" sz="1800" b="1" u="sng">
                          <a:latin typeface="Century Gothic"/>
                          <a:ea typeface="Century Gothic"/>
                          <a:cs typeface="Century Gothic"/>
                          <a:sym typeface="Century Gothic"/>
                        </a:rPr>
                        <a:t>H</a:t>
                      </a:r>
                      <a:r>
                        <a:rPr lang="en-US" sz="1800">
                          <a:latin typeface="Century Gothic"/>
                          <a:ea typeface="Century Gothic"/>
                          <a:cs typeface="Century Gothic"/>
                          <a:sym typeface="Century Gothic"/>
                        </a:rPr>
                        <a:t>onest</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(he reminded Mr. Stevens the calf was half his)</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708600">
                <a:tc>
                  <a:txBody>
                    <a:bodyPr/>
                    <a:lstStyle/>
                    <a:p>
                      <a:pPr marL="76200" lvl="0" indent="0" rtl="0">
                        <a:lnSpc>
                          <a:spcPct val="115000"/>
                        </a:lnSpc>
                        <a:spcBef>
                          <a:spcPts val="0"/>
                        </a:spcBef>
                        <a:spcAft>
                          <a:spcPts val="0"/>
                        </a:spcAft>
                        <a:buNone/>
                      </a:pPr>
                      <a:r>
                        <a:rPr lang="en-US" sz="1800" b="1" u="sng">
                          <a:latin typeface="Century Gothic"/>
                          <a:ea typeface="Century Gothic"/>
                          <a:cs typeface="Century Gothic"/>
                          <a:sym typeface="Century Gothic"/>
                        </a:rPr>
                        <a:t>A</a:t>
                      </a:r>
                      <a:r>
                        <a:rPr lang="en-US" sz="1800">
                          <a:latin typeface="Century Gothic"/>
                          <a:ea typeface="Century Gothic"/>
                          <a:cs typeface="Century Gothic"/>
                          <a:sym typeface="Century Gothic"/>
                        </a:rPr>
                        <a:t>ble to laugh even when times are difficult</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(he finds humor in the upsetting letter from Mama)</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r h="554675">
                <a:tc>
                  <a:txBody>
                    <a:bodyPr/>
                    <a:lstStyle/>
                    <a:p>
                      <a:pPr marL="76200" lvl="0" indent="0" rtl="0">
                        <a:lnSpc>
                          <a:spcPct val="115000"/>
                        </a:lnSpc>
                        <a:spcBef>
                          <a:spcPts val="0"/>
                        </a:spcBef>
                        <a:spcAft>
                          <a:spcPts val="0"/>
                        </a:spcAft>
                        <a:buNone/>
                      </a:pPr>
                      <a:r>
                        <a:rPr lang="en-US" sz="1800" b="1" u="sng">
                          <a:latin typeface="Century Gothic"/>
                          <a:ea typeface="Century Gothic"/>
                          <a:cs typeface="Century Gothic"/>
                          <a:sym typeface="Century Gothic"/>
                        </a:rPr>
                        <a:t>R</a:t>
                      </a:r>
                      <a:r>
                        <a:rPr lang="en-US" sz="1800">
                          <a:latin typeface="Century Gothic"/>
                          <a:ea typeface="Century Gothic"/>
                          <a:cs typeface="Century Gothic"/>
                          <a:sym typeface="Century Gothic"/>
                        </a:rPr>
                        <a:t>eady to take on adult responsibilities</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(he takes Mama to the coach, sells the pig, and returns)</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3"/>
                  </a:ext>
                </a:extLst>
              </a:tr>
              <a:tr h="520500">
                <a:tc>
                  <a:txBody>
                    <a:bodyPr/>
                    <a:lstStyle/>
                    <a:p>
                      <a:pPr marL="76200" lvl="0" indent="0" rtl="0">
                        <a:lnSpc>
                          <a:spcPct val="115000"/>
                        </a:lnSpc>
                        <a:spcBef>
                          <a:spcPts val="0"/>
                        </a:spcBef>
                        <a:spcAft>
                          <a:spcPts val="0"/>
                        </a:spcAft>
                        <a:buNone/>
                      </a:pPr>
                      <a:r>
                        <a:rPr lang="en-US" sz="1800" b="1" u="sng">
                          <a:latin typeface="Century Gothic"/>
                          <a:ea typeface="Century Gothic"/>
                          <a:cs typeface="Century Gothic"/>
                          <a:sym typeface="Century Gothic"/>
                        </a:rPr>
                        <a:t>L</a:t>
                      </a:r>
                      <a:r>
                        <a:rPr lang="en-US" sz="1800">
                          <a:latin typeface="Century Gothic"/>
                          <a:ea typeface="Century Gothic"/>
                          <a:cs typeface="Century Gothic"/>
                          <a:sym typeface="Century Gothic"/>
                        </a:rPr>
                        <a:t>oves and trusts Lyddie</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(he wanted to stay with her at the farm)</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4"/>
                  </a:ext>
                </a:extLst>
              </a:tr>
              <a:tr h="537575">
                <a:tc>
                  <a:txBody>
                    <a:bodyPr/>
                    <a:lstStyle/>
                    <a:p>
                      <a:pPr marL="76200" lvl="0" indent="0" rtl="0">
                        <a:lnSpc>
                          <a:spcPct val="115000"/>
                        </a:lnSpc>
                        <a:spcBef>
                          <a:spcPts val="0"/>
                        </a:spcBef>
                        <a:spcAft>
                          <a:spcPts val="0"/>
                        </a:spcAft>
                        <a:buNone/>
                      </a:pPr>
                      <a:r>
                        <a:rPr lang="en-US" sz="1800" b="1" u="sng">
                          <a:latin typeface="Century Gothic"/>
                          <a:ea typeface="Century Gothic"/>
                          <a:cs typeface="Century Gothic"/>
                          <a:sym typeface="Century Gothic"/>
                        </a:rPr>
                        <a:t>I</a:t>
                      </a:r>
                      <a:r>
                        <a:rPr lang="en-US" sz="1800">
                          <a:latin typeface="Century Gothic"/>
                          <a:ea typeface="Century Gothic"/>
                          <a:cs typeface="Century Gothic"/>
                          <a:sym typeface="Century Gothic"/>
                        </a:rPr>
                        <a:t>ndustrious</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(he works hard on the farm and in the mill)</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5"/>
                  </a:ext>
                </a:extLst>
              </a:tr>
              <a:tr h="520475">
                <a:tc>
                  <a:txBody>
                    <a:bodyPr/>
                    <a:lstStyle/>
                    <a:p>
                      <a:pPr marL="76200" lvl="0" indent="0" rtl="0">
                        <a:lnSpc>
                          <a:spcPct val="115000"/>
                        </a:lnSpc>
                        <a:spcBef>
                          <a:spcPts val="0"/>
                        </a:spcBef>
                        <a:spcAft>
                          <a:spcPts val="0"/>
                        </a:spcAft>
                        <a:buNone/>
                      </a:pPr>
                      <a:r>
                        <a:rPr lang="en-US" sz="1800" b="1" u="sng">
                          <a:latin typeface="Century Gothic"/>
                          <a:ea typeface="Century Gothic"/>
                          <a:cs typeface="Century Gothic"/>
                          <a:sym typeface="Century Gothic"/>
                        </a:rPr>
                        <a:t>E</a:t>
                      </a:r>
                      <a:r>
                        <a:rPr lang="en-US" sz="1800">
                          <a:latin typeface="Century Gothic"/>
                          <a:ea typeface="Century Gothic"/>
                          <a:cs typeface="Century Gothic"/>
                          <a:sym typeface="Century Gothic"/>
                        </a:rPr>
                        <a:t>njoying the opportunity to go to school</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a:latin typeface="Century Gothic"/>
                          <a:ea typeface="Century Gothic"/>
                          <a:cs typeface="Century Gothic"/>
                          <a:sym typeface="Century Gothic"/>
                        </a:rPr>
                        <a:t>(the family at the mill sends him to school)</a:t>
                      </a:r>
                      <a:endParaRPr sz="180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6" name="Google Shape;110;p16"/>
          <p:cNvPicPr preferRelativeResize="0"/>
          <p:nvPr/>
        </p:nvPicPr>
        <p:blipFill>
          <a:blip r:embed="rId3">
            <a:alphaModFix/>
          </a:blip>
          <a:stretch>
            <a:fillRect/>
          </a:stretch>
        </p:blipFill>
        <p:spPr>
          <a:xfrm>
            <a:off x="10788981" y="120168"/>
            <a:ext cx="1129837" cy="152741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0"/>
          <p:cNvSpPr txBox="1">
            <a:spLocks noGrp="1"/>
          </p:cNvSpPr>
          <p:nvPr>
            <p:ph type="title"/>
          </p:nvPr>
        </p:nvSpPr>
        <p:spPr>
          <a:xfrm>
            <a:off x="152400" y="500050"/>
            <a:ext cx="106464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think about who Lyddie is and what she’s like</a:t>
            </a:r>
            <a:endParaRPr sz="3400" i="0" u="none" strike="noStrike" cap="none">
              <a:solidFill>
                <a:schemeClr val="dk1"/>
              </a:solidFill>
              <a:latin typeface="Century Gothic"/>
              <a:ea typeface="Century Gothic"/>
              <a:cs typeface="Century Gothic"/>
              <a:sym typeface="Century Gothic"/>
            </a:endParaRPr>
          </a:p>
        </p:txBody>
      </p:sp>
      <p:sp>
        <p:nvSpPr>
          <p:cNvPr id="147" name="Google Shape;147;p20"/>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50" name="Google Shape;150;p20"/>
          <p:cNvGraphicFramePr/>
          <p:nvPr/>
        </p:nvGraphicFramePr>
        <p:xfrm>
          <a:off x="788275" y="1779775"/>
          <a:ext cx="10596525" cy="4816425"/>
        </p:xfrm>
        <a:graphic>
          <a:graphicData uri="http://schemas.openxmlformats.org/drawingml/2006/table">
            <a:tbl>
              <a:tblPr>
                <a:noFill/>
                <a:tableStyleId>{074DF5E1-6920-4278-BD31-BB7FBB6233BF}</a:tableStyleId>
              </a:tblPr>
              <a:tblGrid>
                <a:gridCol w="5606350">
                  <a:extLst>
                    <a:ext uri="{9D8B030D-6E8A-4147-A177-3AD203B41FA5}">
                      <a16:colId xmlns:a16="http://schemas.microsoft.com/office/drawing/2014/main" val="20000"/>
                    </a:ext>
                  </a:extLst>
                </a:gridCol>
                <a:gridCol w="4990175">
                  <a:extLst>
                    <a:ext uri="{9D8B030D-6E8A-4147-A177-3AD203B41FA5}">
                      <a16:colId xmlns:a16="http://schemas.microsoft.com/office/drawing/2014/main" val="20001"/>
                    </a:ext>
                  </a:extLst>
                </a:gridCol>
              </a:tblGrid>
              <a:tr h="2487200">
                <a:tc>
                  <a:txBody>
                    <a:bodyPr/>
                    <a:lstStyle/>
                    <a:p>
                      <a:pPr marL="76200" lvl="0" indent="0" rtl="0">
                        <a:lnSpc>
                          <a:spcPct val="115000"/>
                        </a:lnSpc>
                        <a:spcBef>
                          <a:spcPts val="0"/>
                        </a:spcBef>
                        <a:spcAft>
                          <a:spcPts val="0"/>
                        </a:spcAft>
                        <a:buNone/>
                      </a:pPr>
                      <a:r>
                        <a:rPr lang="en-US" sz="2400" b="1">
                          <a:latin typeface="Century Gothic"/>
                          <a:ea typeface="Century Gothic"/>
                          <a:cs typeface="Century Gothic"/>
                          <a:sym typeface="Century Gothic"/>
                        </a:rPr>
                        <a:t>Strengths</a:t>
                      </a:r>
                      <a:endParaRPr sz="24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2400" b="1">
                          <a:latin typeface="Century Gothic"/>
                          <a:ea typeface="Century Gothic"/>
                          <a:cs typeface="Century Gothic"/>
                          <a:sym typeface="Century Gothic"/>
                        </a:rPr>
                        <a:t>Weaknesses</a:t>
                      </a:r>
                      <a:endParaRPr sz="24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2329225">
                <a:tc>
                  <a:txBody>
                    <a:bodyPr/>
                    <a:lstStyle/>
                    <a:p>
                      <a:pPr marL="76200" lvl="0" indent="0" rtl="0">
                        <a:lnSpc>
                          <a:spcPct val="115000"/>
                        </a:lnSpc>
                        <a:spcBef>
                          <a:spcPts val="0"/>
                        </a:spcBef>
                        <a:spcAft>
                          <a:spcPts val="0"/>
                        </a:spcAft>
                        <a:buNone/>
                      </a:pPr>
                      <a:r>
                        <a:rPr lang="en-US" sz="2400" b="1">
                          <a:latin typeface="Century Gothic"/>
                          <a:ea typeface="Century Gothic"/>
                          <a:cs typeface="Century Gothic"/>
                          <a:sym typeface="Century Gothic"/>
                        </a:rPr>
                        <a:t>Hardships</a:t>
                      </a:r>
                      <a:endParaRPr sz="24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2400" b="1">
                          <a:latin typeface="Century Gothic"/>
                          <a:ea typeface="Century Gothic"/>
                          <a:cs typeface="Century Gothic"/>
                          <a:sym typeface="Century Gothic"/>
                        </a:rPr>
                        <a:t> Hopes</a:t>
                      </a:r>
                      <a:endParaRPr sz="2400" b="1">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151" name="Google Shape;151;p20"/>
          <p:cNvPicPr preferRelativeResize="0"/>
          <p:nvPr/>
        </p:nvPicPr>
        <p:blipFill>
          <a:blip r:embed="rId3">
            <a:alphaModFix/>
          </a:blip>
          <a:stretch>
            <a:fillRect/>
          </a:stretch>
        </p:blipFill>
        <p:spPr>
          <a:xfrm>
            <a:off x="11169256" y="6016963"/>
            <a:ext cx="719069" cy="579237"/>
          </a:xfrm>
          <a:prstGeom prst="rect">
            <a:avLst/>
          </a:prstGeom>
          <a:noFill/>
          <a:ln>
            <a:noFill/>
          </a:ln>
        </p:spPr>
      </p:pic>
      <p:pic>
        <p:nvPicPr>
          <p:cNvPr id="8" name="Google Shape;110;p16"/>
          <p:cNvPicPr preferRelativeResize="0"/>
          <p:nvPr/>
        </p:nvPicPr>
        <p:blipFill>
          <a:blip r:embed="rId4">
            <a:alphaModFix/>
          </a:blip>
          <a:stretch>
            <a:fillRect/>
          </a:stretch>
        </p:blipFill>
        <p:spPr>
          <a:xfrm>
            <a:off x="10788981" y="120168"/>
            <a:ext cx="1129837" cy="15274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1"/>
          <p:cNvSpPr txBox="1">
            <a:spLocks noGrp="1"/>
          </p:cNvSpPr>
          <p:nvPr>
            <p:ph type="title"/>
          </p:nvPr>
        </p:nvSpPr>
        <p:spPr>
          <a:xfrm>
            <a:off x="956175" y="500050"/>
            <a:ext cx="98427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build background knowledge</a:t>
            </a:r>
            <a:endParaRPr sz="3400" i="0" u="none" strike="noStrike" cap="none">
              <a:solidFill>
                <a:schemeClr val="dk1"/>
              </a:solidFill>
              <a:latin typeface="Century Gothic"/>
              <a:ea typeface="Century Gothic"/>
              <a:cs typeface="Century Gothic"/>
              <a:sym typeface="Century Gothic"/>
            </a:endParaRPr>
          </a:p>
        </p:txBody>
      </p:sp>
      <p:sp>
        <p:nvSpPr>
          <p:cNvPr id="160" name="Google Shape;160;p21"/>
          <p:cNvSpPr txBox="1"/>
          <p:nvPr/>
        </p:nvSpPr>
        <p:spPr>
          <a:xfrm>
            <a:off x="770850" y="1779775"/>
            <a:ext cx="10650300" cy="4566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US" sz="1200">
                <a:solidFill>
                  <a:schemeClr val="dk1"/>
                </a:solidFill>
                <a:latin typeface="Calibri"/>
                <a:ea typeface="Calibri"/>
                <a:cs typeface="Calibri"/>
                <a:sym typeface="Calibri"/>
              </a:rPr>
              <a:t>•   </a:t>
            </a:r>
            <a:endParaRPr sz="1200">
              <a:latin typeface="Calibri"/>
              <a:ea typeface="Calibri"/>
              <a:cs typeface="Calibri"/>
              <a:sym typeface="Calibri"/>
            </a:endParaRPr>
          </a:p>
        </p:txBody>
      </p:sp>
      <p:graphicFrame>
        <p:nvGraphicFramePr>
          <p:cNvPr id="161" name="Google Shape;161;p21"/>
          <p:cNvGraphicFramePr/>
          <p:nvPr/>
        </p:nvGraphicFramePr>
        <p:xfrm>
          <a:off x="359800" y="1957925"/>
          <a:ext cx="11472400" cy="4571789"/>
        </p:xfrm>
        <a:graphic>
          <a:graphicData uri="http://schemas.openxmlformats.org/drawingml/2006/table">
            <a:tbl>
              <a:tblPr>
                <a:noFill/>
                <a:tableStyleId>{24A172E5-30AF-4841-BC72-29BE0728C8DA}</a:tableStyleId>
              </a:tblPr>
              <a:tblGrid>
                <a:gridCol w="2979900">
                  <a:extLst>
                    <a:ext uri="{9D8B030D-6E8A-4147-A177-3AD203B41FA5}">
                      <a16:colId xmlns:a16="http://schemas.microsoft.com/office/drawing/2014/main" val="20000"/>
                    </a:ext>
                  </a:extLst>
                </a:gridCol>
                <a:gridCol w="2849500">
                  <a:extLst>
                    <a:ext uri="{9D8B030D-6E8A-4147-A177-3AD203B41FA5}">
                      <a16:colId xmlns:a16="http://schemas.microsoft.com/office/drawing/2014/main" val="20001"/>
                    </a:ext>
                  </a:extLst>
                </a:gridCol>
                <a:gridCol w="2868075">
                  <a:extLst>
                    <a:ext uri="{9D8B030D-6E8A-4147-A177-3AD203B41FA5}">
                      <a16:colId xmlns:a16="http://schemas.microsoft.com/office/drawing/2014/main" val="20002"/>
                    </a:ext>
                  </a:extLst>
                </a:gridCol>
                <a:gridCol w="2774925">
                  <a:extLst>
                    <a:ext uri="{9D8B030D-6E8A-4147-A177-3AD203B41FA5}">
                      <a16:colId xmlns:a16="http://schemas.microsoft.com/office/drawing/2014/main" val="20003"/>
                    </a:ext>
                  </a:extLst>
                </a:gridCol>
              </a:tblGrid>
              <a:tr h="700550">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Category</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Examples of PROBLEMS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Examples of FAIR WORKING CONDITIONS</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rtl="0">
                        <a:spcBef>
                          <a:spcPts val="0"/>
                        </a:spcBef>
                        <a:spcAft>
                          <a:spcPts val="0"/>
                        </a:spcAft>
                        <a:buNone/>
                      </a:pPr>
                      <a:r>
                        <a:rPr lang="en-US" sz="1800" b="1">
                          <a:latin typeface="Century Gothic"/>
                          <a:ea typeface="Century Gothic"/>
                          <a:cs typeface="Century Gothic"/>
                          <a:sym typeface="Century Gothic"/>
                        </a:rPr>
                        <a:t>QUESTIONS to research</a:t>
                      </a:r>
                      <a:endParaRPr sz="1800" b="1">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442275">
                <a:tc>
                  <a:txBody>
                    <a:bodyPr/>
                    <a:lstStyle/>
                    <a:p>
                      <a:pPr marL="0" lvl="0" indent="0" rtl="0">
                        <a:spcBef>
                          <a:spcPts val="0"/>
                        </a:spcBef>
                        <a:spcAft>
                          <a:spcPts val="0"/>
                        </a:spcAft>
                        <a:buNone/>
                      </a:pPr>
                      <a:r>
                        <a:rPr lang="en-US" sz="1800">
                          <a:latin typeface="Century Gothic"/>
                          <a:ea typeface="Century Gothic"/>
                          <a:cs typeface="Century Gothic"/>
                          <a:sym typeface="Century Gothic"/>
                        </a:rPr>
                        <a:t>Hours</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42275">
                <a:tc>
                  <a:txBody>
                    <a:bodyPr/>
                    <a:lstStyle/>
                    <a:p>
                      <a:pPr marL="0" lvl="0" indent="0" rtl="0">
                        <a:spcBef>
                          <a:spcPts val="0"/>
                        </a:spcBef>
                        <a:spcAft>
                          <a:spcPts val="0"/>
                        </a:spcAft>
                        <a:buNone/>
                      </a:pPr>
                      <a:r>
                        <a:rPr lang="en-US" sz="1800">
                          <a:latin typeface="Century Gothic"/>
                          <a:ea typeface="Century Gothic"/>
                          <a:cs typeface="Century Gothic"/>
                          <a:sym typeface="Century Gothic"/>
                        </a:rPr>
                        <a:t>Compensation</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42275">
                <a:tc>
                  <a:txBody>
                    <a:bodyPr/>
                    <a:lstStyle/>
                    <a:p>
                      <a:pPr marL="0" lvl="0" indent="0" rtl="0">
                        <a:spcBef>
                          <a:spcPts val="0"/>
                        </a:spcBef>
                        <a:spcAft>
                          <a:spcPts val="0"/>
                        </a:spcAft>
                        <a:buNone/>
                      </a:pPr>
                      <a:r>
                        <a:rPr lang="en-US" sz="1800">
                          <a:latin typeface="Century Gothic"/>
                          <a:ea typeface="Century Gothic"/>
                          <a:cs typeface="Century Gothic"/>
                          <a:sym typeface="Century Gothic"/>
                        </a:rPr>
                        <a:t>Health, Safety, and Environment </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678475">
                <a:tc>
                  <a:txBody>
                    <a:bodyPr/>
                    <a:lstStyle/>
                    <a:p>
                      <a:pPr marL="0" lvl="0" indent="0" rtl="0">
                        <a:spcBef>
                          <a:spcPts val="0"/>
                        </a:spcBef>
                        <a:spcAft>
                          <a:spcPts val="0"/>
                        </a:spcAft>
                        <a:buNone/>
                      </a:pPr>
                      <a:r>
                        <a:rPr lang="en-US" sz="1800">
                          <a:latin typeface="Century Gothic"/>
                          <a:ea typeface="Century Gothic"/>
                          <a:cs typeface="Century Gothic"/>
                          <a:sym typeface="Century Gothic"/>
                        </a:rPr>
                        <a:t>Treatment of Individual Workers (Harassment, discrimination)</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678475">
                <a:tc>
                  <a:txBody>
                    <a:bodyPr/>
                    <a:lstStyle/>
                    <a:p>
                      <a:pPr marL="0" lvl="0" indent="0" rtl="0">
                        <a:spcBef>
                          <a:spcPts val="0"/>
                        </a:spcBef>
                        <a:spcAft>
                          <a:spcPts val="0"/>
                        </a:spcAft>
                        <a:buNone/>
                      </a:pPr>
                      <a:r>
                        <a:rPr lang="en-US" sz="1800">
                          <a:latin typeface="Century Gothic"/>
                          <a:ea typeface="Century Gothic"/>
                          <a:cs typeface="Century Gothic"/>
                          <a:sym typeface="Century Gothic"/>
                        </a:rPr>
                        <a:t>Treatment of groups of workers (unions)</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42275">
                <a:tc>
                  <a:txBody>
                    <a:bodyPr/>
                    <a:lstStyle/>
                    <a:p>
                      <a:pPr marL="0" lvl="0" indent="0" rtl="0">
                        <a:spcBef>
                          <a:spcPts val="0"/>
                        </a:spcBef>
                        <a:spcAft>
                          <a:spcPts val="0"/>
                        </a:spcAft>
                        <a:buNone/>
                      </a:pPr>
                      <a:r>
                        <a:rPr lang="en-US" sz="1800">
                          <a:latin typeface="Century Gothic"/>
                          <a:ea typeface="Century Gothic"/>
                          <a:cs typeface="Century Gothic"/>
                          <a:sym typeface="Century Gothic"/>
                        </a:rPr>
                        <a:t>Child and Forced Labor</a:t>
                      </a:r>
                      <a:endParaRPr sz="18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pic>
        <p:nvPicPr>
          <p:cNvPr id="7" name="Google Shape;110;p16"/>
          <p:cNvPicPr preferRelativeResize="0"/>
          <p:nvPr/>
        </p:nvPicPr>
        <p:blipFill>
          <a:blip r:embed="rId3">
            <a:alphaModFix/>
          </a:blip>
          <a:stretch>
            <a:fillRect/>
          </a:stretch>
        </p:blipFill>
        <p:spPr>
          <a:xfrm>
            <a:off x="10788981" y="120168"/>
            <a:ext cx="1129837" cy="1527413"/>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A8740F7-5605-4710-A2C5-0F6274D7118F}">
  <ds:schemaRefs>
    <ds:schemaRef ds:uri="http://schemas.microsoft.com/sharepoint/v3/contenttype/forms"/>
  </ds:schemaRefs>
</ds:datastoreItem>
</file>

<file path=customXml/itemProps2.xml><?xml version="1.0" encoding="utf-8"?>
<ds:datastoreItem xmlns:ds="http://schemas.openxmlformats.org/officeDocument/2006/customXml" ds:itemID="{A046AE68-5109-496B-AFDC-8E6AFE5773A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F9F6939D-E6FF-4626-A14B-40E0EF1203E2}">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43</TotalTime>
  <Words>3286</Words>
  <Application>Microsoft Office PowerPoint</Application>
  <PresentationFormat>Widescreen</PresentationFormat>
  <Paragraphs>453</Paragraphs>
  <Slides>12</Slides>
  <Notes>12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Calibri</vt:lpstr>
      <vt:lpstr>Arial</vt:lpstr>
      <vt:lpstr>Century Gothic</vt:lpstr>
      <vt:lpstr>Times New Roman</vt:lpstr>
      <vt:lpstr>Overlock</vt:lpstr>
      <vt:lpstr>Office Theme</vt:lpstr>
      <vt:lpstr>Grade 7: Module 2: Unit 1: Lesson 5 Teacher slide, before teaching.</vt:lpstr>
      <vt:lpstr>Grade 7: Module 2: Unit 1: Lesson 5 Teacher slide, before teaching.</vt:lpstr>
      <vt:lpstr>Grade 7: Module 2:  Unit 1: Lesson 5</vt:lpstr>
      <vt:lpstr>Hello, Students!</vt:lpstr>
      <vt:lpstr>Let’s check our understanding of Chapters 6 and 7</vt:lpstr>
      <vt:lpstr>Let’s check our definitions</vt:lpstr>
      <vt:lpstr>Let’s synthesize our understanding about Lyddie</vt:lpstr>
      <vt:lpstr>Let’s think about who Lyddie is and what she’s like</vt:lpstr>
      <vt:lpstr>Let’s build background knowledge</vt:lpstr>
      <vt:lpstr>Let’s read Chapter 8</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5 Teacher slide, before teaching.</dc:title>
  <dc:creator>nbravo</dc:creator>
  <cp:lastModifiedBy>Steven Benson</cp:lastModifiedBy>
  <cp:revision>5</cp:revision>
  <dcterms:modified xsi:type="dcterms:W3CDTF">2018-09-20T17:35:22Z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