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20.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4.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25.xml" ContentType="application/vnd.openxmlformats-officedocument.presentationml.slideLayout+xml"/>
  <Override PartName="/ppt/notesSlides/notesSlide5.xml" ContentType="application/vnd.openxmlformats-officedocument.presentationml.notesSlide+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Century Gothic" panose="020B0502020202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732B179-0549-4BCD-A009-F74A5EB8C0B4}">
  <a:tblStyle styleId="{7732B179-0549-4BCD-A009-F74A5EB8C0B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6.fntdata"/><Relationship Id="rId21" Type="http://schemas.openxmlformats.org/officeDocument/2006/relationships/slide" Target="slides/slide18.xml"/><Relationship Id="rId34" Type="http://schemas.openxmlformats.org/officeDocument/2006/relationships/font" Target="fonts/font1.fntdata"/><Relationship Id="rId42" Type="http://schemas.openxmlformats.org/officeDocument/2006/relationships/commentAuthors" Target="commentAuthors.xml"/><Relationship Id="rId47" Type="http://schemas.openxmlformats.org/officeDocument/2006/relationships/customXml" Target="../customXml/item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49"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822493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 Opening, students work with the Engagement Text: Dino Sized. This text serves to pique students’ interest about the </a:t>
            </a:r>
            <a:r>
              <a:rPr lang="en" sz="1200" b="1" dirty="0">
                <a:latin typeface="Calibri"/>
                <a:ea typeface="Calibri"/>
                <a:cs typeface="Calibri"/>
                <a:sym typeface="Calibri"/>
              </a:rPr>
              <a:t>Decodable Reader, “Animals, Big and Small,” </a:t>
            </a:r>
            <a:r>
              <a:rPr lang="en" sz="1200" dirty="0">
                <a:latin typeface="Calibri"/>
                <a:ea typeface="Calibri"/>
                <a:cs typeface="Calibri"/>
                <a:sym typeface="Calibri"/>
              </a:rPr>
              <a:t>introduced in Work Time, by incorporating the topic and some words from this cycle into an engaging read-aloud.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4431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“DIno </a:t>
            </a:r>
            <a:r>
              <a:rPr lang="en" sz="1200" dirty="0" smtClean="0">
                <a:solidFill>
                  <a:schemeClr val="dk1"/>
                </a:solidFill>
                <a:latin typeface="Calibri"/>
                <a:ea typeface="Calibri"/>
                <a:cs typeface="Calibri"/>
                <a:sym typeface="Calibri"/>
              </a:rPr>
              <a:t>Sized</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type of text is this?” </a:t>
            </a:r>
            <a:r>
              <a:rPr lang="en" sz="1200" b="1" dirty="0">
                <a:solidFill>
                  <a:schemeClr val="dk1"/>
                </a:solidFill>
                <a:latin typeface="Calibri"/>
                <a:ea typeface="Calibri"/>
                <a:cs typeface="Calibri"/>
                <a:sym typeface="Calibri"/>
              </a:rPr>
              <a:t>(nonfiction; informational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do you know?” </a:t>
            </a:r>
            <a:r>
              <a:rPr lang="en" sz="1200" b="1" dirty="0">
                <a:solidFill>
                  <a:schemeClr val="dk1"/>
                </a:solidFill>
                <a:latin typeface="Calibri"/>
                <a:ea typeface="Calibri"/>
                <a:cs typeface="Calibri"/>
                <a:sym typeface="Calibri"/>
              </a:rPr>
              <a:t>(Answers will vary)</a:t>
            </a:r>
            <a:endParaRPr sz="1200" b="1" dirty="0">
              <a:solidFill>
                <a:schemeClr val="dk1"/>
              </a:solidFill>
              <a:latin typeface="Calibri"/>
              <a:ea typeface="Calibri"/>
              <a:cs typeface="Calibri"/>
              <a:sym typeface="Calibri"/>
            </a:endParaRPr>
          </a:p>
          <a:p>
            <a:pPr marL="1371600" lvl="2"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is the purpose of this text?”</a:t>
            </a:r>
            <a:r>
              <a:rPr lang="en" sz="1200" b="1" dirty="0">
                <a:solidFill>
                  <a:schemeClr val="dk1"/>
                </a:solidFill>
                <a:latin typeface="Calibri"/>
                <a:ea typeface="Calibri"/>
                <a:cs typeface="Calibri"/>
                <a:sym typeface="Calibri"/>
              </a:rPr>
              <a:t> (to describe diferent dinosaurs)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3443581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“Dino </a:t>
            </a:r>
            <a:r>
              <a:rPr lang="en" sz="1200" dirty="0" smtClean="0">
                <a:solidFill>
                  <a:schemeClr val="dk1"/>
                </a:solidFill>
                <a:latin typeface="Calibri"/>
                <a:ea typeface="Calibri"/>
                <a:cs typeface="Calibri"/>
                <a:sym typeface="Calibri"/>
              </a:rPr>
              <a:t>Sized</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starts by saying: ‘Plant-eating Triceratops was shorter than T. rex but probably weighed more. Some scientists think it was nearly twice as heavy as T. rex.’ What does the word ‘nearly’ mean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(almost)</a:t>
            </a:r>
            <a:endParaRPr sz="1200" b="1"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was nearly twice as heavy as T. rex?</a:t>
            </a:r>
            <a:r>
              <a:rPr lang="en" sz="1200" b="1" dirty="0">
                <a:solidFill>
                  <a:schemeClr val="dk1"/>
                </a:solidFill>
                <a:latin typeface="Calibri"/>
                <a:ea typeface="Calibri"/>
                <a:cs typeface="Calibri"/>
                <a:sym typeface="Calibri"/>
              </a:rPr>
              <a:t>” (the Triceratops)</a:t>
            </a:r>
            <a:endParaRPr sz="1200" b="1"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text says that the giraffe is almost as tall as a two-story house. What does ‘two-story’ mean?”</a:t>
            </a:r>
            <a:r>
              <a:rPr lang="en" sz="1200" b="1" dirty="0">
                <a:solidFill>
                  <a:schemeClr val="dk1"/>
                </a:solidFill>
                <a:latin typeface="Calibri"/>
                <a:ea typeface="Calibri"/>
                <a:cs typeface="Calibri"/>
                <a:sym typeface="Calibri"/>
              </a:rPr>
              <a:t> (two floors or two levels)</a:t>
            </a:r>
            <a:endParaRPr sz="1200" b="1"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text it says that a five-year-old kid could lie down in a T-rex’s mouth and ‘have room to spare.’ What does ‘have room to spare’ mean?”</a:t>
            </a:r>
            <a:r>
              <a:rPr lang="en" sz="1200" b="1" dirty="0">
                <a:solidFill>
                  <a:schemeClr val="dk1"/>
                </a:solidFill>
                <a:latin typeface="Calibri"/>
                <a:ea typeface="Calibri"/>
                <a:cs typeface="Calibri"/>
                <a:sym typeface="Calibri"/>
              </a:rPr>
              <a:t> (have extra room, extra space, the T-rex could still fit more in its mouth)</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2110759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bc83620f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bc83620f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making inferences.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Ask students:</a:t>
            </a: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“Why </a:t>
            </a:r>
            <a:r>
              <a:rPr lang="en" sz="1200" i="1" dirty="0">
                <a:solidFill>
                  <a:schemeClr val="dk1"/>
                </a:solidFill>
                <a:latin typeface="Calibri"/>
                <a:ea typeface="Calibri"/>
                <a:cs typeface="Calibri"/>
                <a:sym typeface="Calibri"/>
              </a:rPr>
              <a:t>do you think the largest dinosaurs were plant eaters?”</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a:t>
            </a:r>
            <a:r>
              <a:rPr lang="en" sz="1200" b="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Does </a:t>
            </a:r>
            <a:r>
              <a:rPr lang="en" sz="1200" i="1" dirty="0">
                <a:solidFill>
                  <a:schemeClr val="dk1"/>
                </a:solidFill>
                <a:latin typeface="Calibri"/>
                <a:ea typeface="Calibri"/>
                <a:cs typeface="Calibri"/>
                <a:sym typeface="Calibri"/>
              </a:rPr>
              <a:t>it tell us in the text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no)</a:t>
            </a: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“Why </a:t>
            </a:r>
            <a:r>
              <a:rPr lang="en" sz="1200" i="1" dirty="0">
                <a:solidFill>
                  <a:schemeClr val="dk1"/>
                </a:solidFill>
                <a:latin typeface="Calibri"/>
                <a:ea typeface="Calibri"/>
                <a:cs typeface="Calibri"/>
                <a:sym typeface="Calibri"/>
              </a:rPr>
              <a:t>do you think dinosaurs became extinct?”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a:t>
            </a:r>
            <a:r>
              <a:rPr lang="en" sz="1200" b="1"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Does the text tell us?”</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a:t>
            </a:r>
            <a:endParaRPr sz="1200" b="1" dirty="0">
              <a:solidFill>
                <a:schemeClr val="dk1"/>
              </a:solidFill>
              <a:latin typeface="Calibri"/>
              <a:ea typeface="Calibri"/>
              <a:cs typeface="Calibri"/>
              <a:sym typeface="Calibri"/>
            </a:endParaRPr>
          </a:p>
          <a:p>
            <a:pPr marL="628650" lvl="0" indent="-171450" algn="l" rtl="0">
              <a:spcBef>
                <a:spcPts val="0"/>
              </a:spcBef>
              <a:spcAft>
                <a:spcPts val="0"/>
              </a:spcAft>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reread portion of text with the information to answer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57037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802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doesn’t </a:t>
            </a:r>
            <a:r>
              <a:rPr lang="en" sz="1200" i="1" dirty="0">
                <a:solidFill>
                  <a:schemeClr val="dk1"/>
                </a:solidFill>
                <a:latin typeface="Calibri"/>
                <a:ea typeface="Calibri"/>
                <a:cs typeface="Calibri"/>
                <a:sym typeface="Calibri"/>
              </a:rPr>
              <a:t>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6717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a:t>
            </a: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or project slide/post on board (“person,” “everyday,” “again,” “material,” “purpose” “community”) and a </a:t>
            </a:r>
            <a:r>
              <a:rPr lang="en" sz="1200" b="1" dirty="0">
                <a:solidFill>
                  <a:schemeClr val="dk1"/>
                </a:solidFill>
                <a:latin typeface="Calibri"/>
                <a:ea typeface="Calibri"/>
                <a:cs typeface="Calibri"/>
                <a:sym typeface="Calibri"/>
              </a:rPr>
              <a:t>Snap or Trap T-chart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(words that don’t play fair) and which ones go in the Snap column (words that do play fair)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“animal.”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snap</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And who would like to share why this is a snap word?”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because it is spelled just as it sounds; it follows the spelling patterns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newly introduced high frequency words to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will support future learning in morphology.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5181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Track T-chart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46203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7983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read a </a:t>
            </a:r>
            <a:r>
              <a:rPr lang="en" sz="1200" b="1" i="1" dirty="0">
                <a:solidFill>
                  <a:schemeClr val="dk1"/>
                </a:solidFill>
                <a:latin typeface="Calibri"/>
                <a:ea typeface="Calibri"/>
                <a:cs typeface="Calibri"/>
                <a:sym typeface="Calibri"/>
              </a:rPr>
              <a:t>decodable text “Animals, Big and Small!’”</a:t>
            </a:r>
            <a:endParaRPr sz="1200" b="1"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195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a:t>
            </a:r>
            <a:r>
              <a:rPr lang="en" sz="1200" b="1" dirty="0">
                <a:solidFill>
                  <a:schemeClr val="dk1"/>
                </a:solidFill>
                <a:latin typeface="Calibri"/>
                <a:ea typeface="Calibri"/>
                <a:cs typeface="Calibri"/>
                <a:sym typeface="Calibri"/>
              </a:rPr>
              <a:t>Enlarged Decodable Reader: “Animals, Big and </a:t>
            </a:r>
            <a:r>
              <a:rPr lang="en" sz="1200" b="1" dirty="0" smtClean="0">
                <a:solidFill>
                  <a:schemeClr val="dk1"/>
                </a:solidFill>
                <a:latin typeface="Calibri"/>
                <a:ea typeface="Calibri"/>
                <a:cs typeface="Calibri"/>
                <a:sym typeface="Calibri"/>
              </a:rPr>
              <a:t>Small</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“First we read the text, ‘Animals, Big and Small’ together. Now we will read a related text with the same title. This text is filled with words that YOU can read! There are decodable words, and there are some words that don’t play fair, like ‘animal.’”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high-frequency words on the </a:t>
            </a: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Decodable Reader: “Animals, Big and Small” </a:t>
            </a:r>
            <a:r>
              <a:rPr lang="en" sz="1200" dirty="0">
                <a:solidFill>
                  <a:schemeClr val="dk1"/>
                </a:solidFill>
                <a:latin typeface="Calibri"/>
                <a:ea typeface="Calibri"/>
                <a:cs typeface="Calibri"/>
                <a:sym typeface="Calibri"/>
              </a:rPr>
              <a:t>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a:t>
            </a:r>
            <a:r>
              <a:rPr lang="en" sz="1200" b="1" dirty="0">
                <a:solidFill>
                  <a:schemeClr val="dk1"/>
                </a:solidFill>
                <a:latin typeface="Calibri"/>
                <a:ea typeface="Calibri"/>
                <a:cs typeface="Calibri"/>
                <a:sym typeface="Calibri"/>
              </a:rPr>
              <a:t>Decodable Reader: “Animals, Big and Small” </a:t>
            </a:r>
            <a:r>
              <a:rPr lang="en" sz="1200" dirty="0">
                <a:solidFill>
                  <a:schemeClr val="dk1"/>
                </a:solidFill>
                <a:latin typeface="Calibri"/>
                <a:ea typeface="Calibri"/>
                <a:cs typeface="Calibri"/>
                <a:sym typeface="Calibri"/>
              </a:rPr>
              <a:t>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“Animals, Big and Small”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readers in the Partial Alphabetic phase have trouble finding the high-frequency words, consider allowing a reader in the Full or Consolidated Alphabetic phase to help them. Or consider asking them to find the beginning letter of the word instead of the whole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the Syllable Sleuth instructional practice as needed to decode multisyllabic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under them.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between the vowels to divide.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Identify the syllable types and use that knowledge to decode each syllable.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Blend the syllables to read the word.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721095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Engagement Text: “Dino Sized”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“Dino Sized”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Word Cards </a:t>
            </a:r>
            <a:r>
              <a:rPr lang="en" sz="1200" dirty="0">
                <a:solidFill>
                  <a:schemeClr val="dk1"/>
                </a:solidFill>
                <a:latin typeface="Calibri"/>
                <a:ea typeface="Calibri"/>
                <a:cs typeface="Calibri"/>
                <a:sym typeface="Calibri"/>
              </a:rPr>
              <a:t>(Supporting Materials-</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Snap or Trap T-chart </a:t>
            </a:r>
            <a:r>
              <a:rPr lang="en" sz="1200" dirty="0">
                <a:solidFill>
                  <a:schemeClr val="dk1"/>
                </a:solidFill>
                <a:latin typeface="Calibri"/>
                <a:ea typeface="Calibri"/>
                <a:cs typeface="Calibri"/>
                <a:sym typeface="Calibri"/>
              </a:rPr>
              <a:t>(on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Enlarged Decodable Reader: “Animals, Big and Small”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Decodable Reader: “Animals, Big and Small” </a:t>
            </a:r>
            <a:r>
              <a:rPr lang="en" sz="1200" dirty="0">
                <a:solidFill>
                  <a:schemeClr val="dk1"/>
                </a:solidFill>
                <a:latin typeface="Calibri"/>
                <a:ea typeface="Calibri"/>
                <a:cs typeface="Calibri"/>
                <a:sym typeface="Calibri"/>
              </a:rPr>
              <a:t>(one per student, see Student Workbook)</a:t>
            </a:r>
            <a:endParaRPr sz="1200"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Interactive Word Wall</a:t>
            </a:r>
            <a:r>
              <a:rPr lang="en" sz="1200" dirty="0">
                <a:solidFill>
                  <a:schemeClr val="dk1"/>
                </a:solidFill>
                <a:latin typeface="Calibri"/>
                <a:ea typeface="Calibri"/>
                <a:cs typeface="Calibri"/>
                <a:sym typeface="Calibri"/>
              </a:rPr>
              <a:t>: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a:t>
            </a:r>
            <a:r>
              <a:rPr lang="en" sz="1200" dirty="0" smtClean="0">
                <a:solidFill>
                  <a:schemeClr val="dk1"/>
                </a:solidFill>
                <a:latin typeface="Calibri"/>
                <a:ea typeface="Calibri"/>
                <a:cs typeface="Calibri"/>
                <a:sym typeface="Calibri"/>
              </a:rPr>
              <a:t>retelling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1944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19</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2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8710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3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400924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4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097645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bcf0d32eb_1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4bcf0d32eb_1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19</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b="1" dirty="0">
                <a:solidFill>
                  <a:schemeClr val="dk1"/>
                </a:solidFill>
                <a:latin typeface="Calibri"/>
                <a:ea typeface="Calibri"/>
                <a:cs typeface="Calibri"/>
                <a:sym typeface="Calibri"/>
              </a:rPr>
              <a:t>Slide 5 of 5 of Decodable Reader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81338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0" dirty="0">
                <a:latin typeface="Calibri"/>
                <a:ea typeface="Calibri"/>
                <a:cs typeface="Calibri"/>
                <a:sym typeface="Calibri"/>
              </a:rPr>
              <a:t>)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381" name="Google Shape;381;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2" name="Google Shape;382;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8041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3016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5121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a:t>
            </a:r>
            <a:r>
              <a:rPr lang="en" sz="1200" dirty="0" smtClean="0">
                <a:solidFill>
                  <a:schemeClr val="dk1"/>
                </a:solidFill>
                <a:latin typeface="Calibri"/>
                <a:ea typeface="Calibri"/>
                <a:cs typeface="Calibri"/>
                <a:sym typeface="Calibri"/>
              </a:rPr>
              <a:t>of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Animals, Big and Small</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decodable </a:t>
            </a:r>
            <a:r>
              <a:rPr lang="en" sz="1200" b="1" dirty="0" smtClean="0">
                <a:solidFill>
                  <a:schemeClr val="dk1"/>
                </a:solidFill>
                <a:latin typeface="Calibri"/>
                <a:ea typeface="Calibri"/>
                <a:cs typeface="Calibri"/>
                <a:sym typeface="Calibri"/>
              </a:rPr>
              <a:t>text</a:t>
            </a:r>
            <a:r>
              <a:rPr lang="en-US" sz="1200" b="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Fluency Rubric</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Reader’s Toolbox, anchor </a:t>
            </a:r>
            <a:r>
              <a:rPr lang="en" sz="1200" dirty="0">
                <a:solidFill>
                  <a:schemeClr val="dk1"/>
                </a:solidFill>
                <a:latin typeface="Calibri"/>
                <a:ea typeface="Calibri"/>
                <a:cs typeface="Calibri"/>
                <a:sym typeface="Calibri"/>
              </a:rPr>
              <a:t>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 </a:t>
            </a:r>
            <a:r>
              <a:rPr lang="en" sz="1200" dirty="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a:t>
            </a:r>
            <a:r>
              <a:rPr lang="en" sz="1200" b="1" dirty="0">
                <a:solidFill>
                  <a:schemeClr val="dk1"/>
                </a:solidFill>
                <a:latin typeface="Calibri"/>
                <a:ea typeface="Calibri"/>
                <a:cs typeface="Calibri"/>
                <a:sym typeface="Calibri"/>
              </a:rPr>
              <a:t>Fluency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use their “Reader’s Toolbox” tools as needed to decode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522780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4a6d5701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4a6d5701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27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a:t>
            </a:r>
            <a:r>
              <a:rPr lang="en" sz="1200" b="1" dirty="0">
                <a:solidFill>
                  <a:schemeClr val="dk1"/>
                </a:solidFill>
                <a:latin typeface="Calibri"/>
                <a:ea typeface="Calibri"/>
                <a:cs typeface="Calibri"/>
                <a:sym typeface="Calibri"/>
              </a:rPr>
              <a:t>Fluency Rubric </a:t>
            </a:r>
            <a:r>
              <a:rPr lang="en" sz="1200" dirty="0">
                <a:solidFill>
                  <a:schemeClr val="dk1"/>
                </a:solidFill>
                <a:latin typeface="Calibri"/>
                <a:ea typeface="Calibri"/>
                <a:cs typeface="Calibri"/>
                <a:sym typeface="Calibri"/>
              </a:rPr>
              <a:t>for refer</a:t>
            </a:r>
            <a:r>
              <a:rPr lang="en" sz="1200" dirty="0">
                <a:latin typeface="Calibri"/>
                <a:ea typeface="Calibri"/>
                <a:cs typeface="Calibri"/>
                <a:sym typeface="Calibri"/>
              </a:rPr>
              <a:t>ence as needed</a:t>
            </a:r>
            <a:r>
              <a:rPr lang="en"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84334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4a6d5701f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4a6d5701f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27</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8830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“Dino Sized”</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and Small Group Work guidance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3509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Ability to divide words by their syllable type.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Knowledge of suffixes and prefixes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 frequency words and determine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words with “ous” and “</a:t>
            </a:r>
            <a:r>
              <a:rPr lang="en" sz="1200" dirty="0" smtClean="0">
                <a:solidFill>
                  <a:schemeClr val="dk1"/>
                </a:solidFill>
                <a:latin typeface="Calibri"/>
                <a:ea typeface="Calibri"/>
                <a:cs typeface="Calibri"/>
                <a:sym typeface="Calibri"/>
              </a:rPr>
              <a:t>us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Barosaurus, Compsognathus, Corythosaurus, dinosaur, nearly, scientists, room to spare, Triceratops, Tyrannosaurus rex (T)</a:t>
            </a:r>
            <a:endParaRPr sz="1200" dirty="0">
              <a:latin typeface="Calibri"/>
              <a:ea typeface="Calibri"/>
              <a:cs typeface="Calibri"/>
              <a:sym typeface="Calibri"/>
            </a:endParaRPr>
          </a:p>
        </p:txBody>
      </p:sp>
    </p:spTree>
    <p:extLst>
      <p:ext uri="{BB962C8B-B14F-4D97-AF65-F5344CB8AC3E}">
        <p14:creationId xmlns:p14="http://schemas.microsoft.com/office/powerpoint/2010/main" val="3721495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2716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a:t>
            </a:r>
            <a:r>
              <a:rPr lang="en" sz="1200" dirty="0" smtClean="0">
                <a:latin typeface="Calibri" panose="020F0502020204030204" pitchFamily="34" charset="0"/>
                <a:sym typeface="Calibri"/>
              </a:rPr>
              <a:t>heard</a:t>
            </a:r>
            <a:r>
              <a:rPr lang="en-US" sz="1200" dirty="0" smtClean="0">
                <a:latin typeface="Calibri" panose="020F0502020204030204" pitchFamily="34" charset="0"/>
                <a:sym typeface="Calibri"/>
              </a:rPr>
              <a:t>.</a:t>
            </a:r>
            <a:r>
              <a:rPr lang="en" sz="1200" dirty="0" smtClean="0">
                <a:latin typeface="Calibri" panose="020F0502020204030204" pitchFamily="34" charset="0"/>
                <a:sym typeface="Calibri"/>
              </a:rPr>
              <a:t>” </a:t>
            </a:r>
            <a:r>
              <a:rPr lang="en" sz="1200" dirty="0">
                <a:latin typeface="Calibri" panose="020F0502020204030204" pitchFamily="34" charset="0"/>
                <a:sym typeface="Calibri"/>
              </a:rPr>
              <a:t>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7606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6b4a2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86b4a2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3 - 5 minutes for uninterrupted first read and 8 - 15 minutes for the second read with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Engagement Text includes three slides with this slide.  Continue to the next two slides to complete reading the Engagement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“Dino Sized”  aloud twice. The first time, uninterrupted. After the second read, students turn to a partner and retell the story in their own words. Engage students in a comprehension discussion  including any new vocabulary.  (Questions are found on the slides following the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 ‘DIno Sized.’ 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“Dino Sized.”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need additional help, including ELLs: Consider defining types of dinosaurs and other nouns used in text to help with comprehension. </a:t>
            </a:r>
            <a:endParaRPr sz="1200" dirty="0">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025008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bc83620f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bc83620f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see slide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2 of 3 Engagement Text </a:t>
            </a:r>
            <a:r>
              <a:rPr lang="en" sz="1200" dirty="0" smtClean="0">
                <a:solidFill>
                  <a:schemeClr val="dk1"/>
                </a:solidFill>
                <a:latin typeface="Calibri"/>
                <a:ea typeface="Calibri"/>
                <a:cs typeface="Calibri"/>
                <a:sym typeface="Calibri"/>
              </a:rPr>
              <a:t>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a:t>
            </a:r>
            <a:r>
              <a:rPr lang="en" sz="1200" i="1" dirty="0" smtClean="0">
                <a:solidFill>
                  <a:schemeClr val="dk1"/>
                </a:solidFill>
                <a:latin typeface="Calibri"/>
                <a:ea typeface="Calibri"/>
                <a:cs typeface="Calibri"/>
                <a:sym typeface="Calibri"/>
              </a:rPr>
              <a:t>text:</a:t>
            </a:r>
            <a:r>
              <a:rPr lang="en" sz="1200" i="1" baseline="0" dirty="0" smtClean="0">
                <a:solidFill>
                  <a:schemeClr val="dk1"/>
                </a:solidFill>
                <a:latin typeface="Calibri"/>
                <a:ea typeface="Calibri"/>
                <a:cs typeface="Calibri"/>
                <a:sym typeface="Calibri"/>
              </a:rPr>
              <a:t> Dino Sized.”</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After 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“It’s Raining</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need additional help, including ELLs: Consider providing picture cards of nouns in “The Tale of the Knight’s Nose” to support comprehension.</a:t>
            </a:r>
            <a:endParaRPr sz="1200" dirty="0">
              <a:latin typeface="Calibri"/>
              <a:ea typeface="Calibri"/>
              <a:cs typeface="Calibri"/>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731027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bcf0d32eb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bcf0d32eb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see slide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3 of 3 Engagement Text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“Listen carefully as I read this text</a:t>
            </a:r>
            <a:r>
              <a:rPr lang="en" sz="1200" i="1">
                <a:solidFill>
                  <a:schemeClr val="dk1"/>
                </a:solidFill>
                <a:latin typeface="Calibri"/>
                <a:ea typeface="Calibri"/>
                <a:cs typeface="Calibri"/>
                <a:sym typeface="Calibri"/>
              </a:rPr>
              <a:t>: </a:t>
            </a:r>
            <a:r>
              <a:rPr lang="en" sz="1200" i="1" smtClean="0">
                <a:solidFill>
                  <a:schemeClr val="dk1"/>
                </a:solidFill>
                <a:latin typeface="Calibri"/>
                <a:ea typeface="Calibri"/>
                <a:cs typeface="Calibri"/>
                <a:sym typeface="Calibri"/>
              </a:rPr>
              <a:t>Dino Sized. After </a:t>
            </a:r>
            <a:r>
              <a:rPr lang="en" sz="1200" i="1" dirty="0">
                <a:solidFill>
                  <a:schemeClr val="dk1"/>
                </a:solidFill>
                <a:latin typeface="Calibri"/>
                <a:ea typeface="Calibri"/>
                <a:cs typeface="Calibri"/>
                <a:sym typeface="Calibri"/>
              </a:rPr>
              <a:t>I am finished reading, you will retell the main points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“It’s Raining</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a:t>
            </a:r>
            <a:r>
              <a:rPr lang="en" sz="1200" dirty="0" smtClean="0">
                <a:solidFill>
                  <a:schemeClr val="dk1"/>
                </a:solidFill>
                <a:latin typeface="Calibri"/>
                <a:ea typeface="Calibri"/>
                <a:cs typeface="Calibri"/>
                <a:sym typeface="Calibri"/>
              </a:rPr>
              <a:t>story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solidFill>
                  <a:schemeClr val="dk1"/>
                </a:solidFill>
                <a:latin typeface="Calibri"/>
                <a:ea typeface="Calibri"/>
                <a:cs typeface="Calibri"/>
                <a:sym typeface="Calibri"/>
              </a:rPr>
              <a:t>For students who need additional help, including ELLs: Consider providing picture cards of nouns in “The Tale of the Knight’s Nose” to support comprehension.</a:t>
            </a: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None/>
            </a:pPr>
            <a:endParaRPr sz="1200" dirty="0">
              <a:solidFill>
                <a:srgbClr val="333333"/>
              </a:solidFill>
              <a:highlight>
                <a:schemeClr val="lt1"/>
              </a:highlight>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4306174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5.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8.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229647" y="285818"/>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2: Cycle 26: Lesson 127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237619" y="968311"/>
            <a:ext cx="8512628" cy="3788746"/>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i="1" dirty="0">
                <a:solidFill>
                  <a:schemeClr val="dk1"/>
                </a:solidFill>
              </a:rPr>
              <a:t>This lesson in</a:t>
            </a:r>
            <a:r>
              <a:rPr lang="en" sz="1600" i="1" dirty="0"/>
              <a:t>cludes three instructional practices: Engagement Text Read Aloud, Snap or Trap, and </a:t>
            </a:r>
            <a:r>
              <a:rPr lang="en" sz="1600" b="1" i="1" dirty="0"/>
              <a:t>Decodable Reader Partner Search and Read</a:t>
            </a:r>
            <a:r>
              <a:rPr lang="en" sz="1600" i="1" dirty="0"/>
              <a:t>. Students work with the Engagement Text: “Dino Sized”, to pique their interest about the </a:t>
            </a:r>
            <a:r>
              <a:rPr lang="en" sz="1600" b="1" i="1" dirty="0"/>
              <a:t>Decodable Reader, “Animals, Big and Small”</a:t>
            </a:r>
            <a:r>
              <a:rPr lang="en" sz="1600" i="1" dirty="0"/>
              <a:t> by incorporating the topic and some words from this cycle into a read-aloud and engaging in a comprehension discussion. During Snap or Trap, students will determine which words are “snap” (easily decodable) and which are “trap” (difficult to decode/irregular) and explain their thinking. </a:t>
            </a:r>
            <a:endParaRPr sz="1600" i="1" dirty="0"/>
          </a:p>
          <a:p>
            <a:pPr marL="0" lvl="0" indent="0" algn="l" rtl="0">
              <a:lnSpc>
                <a:spcPct val="90000"/>
              </a:lnSpc>
              <a:spcBef>
                <a:spcPts val="10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 and Decodable Reader</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a:t>
            </a:r>
            <a:r>
              <a:rPr lang="en" sz="1600" dirty="0"/>
              <a:t>compound words spelled with “ous” and “</a:t>
            </a:r>
            <a:r>
              <a:rPr lang="en" sz="1600" dirty="0" smtClean="0"/>
              <a:t>us”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“animal,” “between,” “favorite,” “heard,” “let’s,” “that’s” </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9"/>
          <p:cNvSpPr txBox="1">
            <a:spLocks noGrp="1"/>
          </p:cNvSpPr>
          <p:nvPr>
            <p:ph type="title"/>
          </p:nvPr>
        </p:nvSpPr>
        <p:spPr>
          <a:xfrm>
            <a:off x="283135" y="303664"/>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89" name="Google Shape;289;p49"/>
          <p:cNvSpPr txBox="1">
            <a:spLocks noGrp="1"/>
          </p:cNvSpPr>
          <p:nvPr>
            <p:ph type="body" idx="1"/>
          </p:nvPr>
        </p:nvSpPr>
        <p:spPr>
          <a:xfrm>
            <a:off x="283135" y="1159393"/>
            <a:ext cx="87519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000"/>
              </a:spcBef>
              <a:spcAft>
                <a:spcPts val="0"/>
              </a:spcAft>
              <a:buSzPts val="2400"/>
              <a:buAutoNum type="arabicPeriod"/>
            </a:pPr>
            <a:r>
              <a:rPr lang="en" sz="2400" dirty="0" smtClean="0"/>
              <a:t>What </a:t>
            </a:r>
            <a:r>
              <a:rPr lang="en" sz="2400" dirty="0"/>
              <a:t>type of text is this? How do you know</a:t>
            </a:r>
            <a:endParaRPr sz="2400" dirty="0"/>
          </a:p>
          <a:p>
            <a:pPr marL="457200" lvl="0" indent="-381000" algn="l" rtl="0">
              <a:lnSpc>
                <a:spcPct val="115000"/>
              </a:lnSpc>
              <a:spcBef>
                <a:spcPts val="1000"/>
              </a:spcBef>
              <a:spcAft>
                <a:spcPts val="0"/>
              </a:spcAft>
              <a:buSzPts val="2400"/>
              <a:buAutoNum type="arabicPeriod"/>
            </a:pPr>
            <a:r>
              <a:rPr lang="en" sz="2400" dirty="0"/>
              <a:t>What is the purpose of this text?</a:t>
            </a:r>
            <a:endParaRPr sz="2400" dirty="0"/>
          </a:p>
          <a:p>
            <a:pPr marL="177800" lvl="0" indent="0" algn="l" rtl="0">
              <a:lnSpc>
                <a:spcPct val="115000"/>
              </a:lnSpc>
              <a:spcBef>
                <a:spcPts val="1000"/>
              </a:spcBef>
              <a:spcAft>
                <a:spcPts val="0"/>
              </a:spcAft>
              <a:buNone/>
            </a:pPr>
            <a:endParaRPr sz="2400" dirty="0"/>
          </a:p>
          <a:p>
            <a:pPr marL="0" lvl="0" indent="0" algn="l" rtl="0">
              <a:lnSpc>
                <a:spcPct val="115000"/>
              </a:lnSpc>
              <a:spcBef>
                <a:spcPts val="1000"/>
              </a:spcBef>
              <a:spcAft>
                <a:spcPts val="1000"/>
              </a:spcAft>
              <a:buNone/>
            </a:pPr>
            <a:r>
              <a:rPr lang="en" sz="2400" dirty="0"/>
              <a:t>   </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0"/>
          <p:cNvSpPr txBox="1">
            <a:spLocks noGrp="1"/>
          </p:cNvSpPr>
          <p:nvPr>
            <p:ph type="title"/>
          </p:nvPr>
        </p:nvSpPr>
        <p:spPr>
          <a:xfrm>
            <a:off x="275057" y="1524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95" name="Google Shape;295;p50"/>
          <p:cNvSpPr txBox="1">
            <a:spLocks noGrp="1"/>
          </p:cNvSpPr>
          <p:nvPr>
            <p:ph type="body" idx="1"/>
          </p:nvPr>
        </p:nvSpPr>
        <p:spPr>
          <a:xfrm>
            <a:off x="261256" y="851935"/>
            <a:ext cx="8534401" cy="4068407"/>
          </a:xfrm>
          <a:prstGeom prst="rect">
            <a:avLst/>
          </a:prstGeom>
        </p:spPr>
        <p:txBody>
          <a:bodyPr spcFirstLastPara="1" wrap="square" lIns="68575" tIns="34275" rIns="68575" bIns="34275" anchor="t" anchorCtr="0">
            <a:noAutofit/>
          </a:bodyPr>
          <a:lstStyle/>
          <a:p>
            <a:pPr marL="457200" lvl="0" indent="-342900" algn="l" rtl="0">
              <a:lnSpc>
                <a:spcPct val="120000"/>
              </a:lnSpc>
              <a:spcBef>
                <a:spcPts val="0"/>
              </a:spcBef>
              <a:spcAft>
                <a:spcPts val="0"/>
              </a:spcAft>
              <a:buSzPts val="1800"/>
              <a:buAutoNum type="arabicPeriod"/>
            </a:pPr>
            <a:r>
              <a:rPr lang="en" sz="1800" dirty="0" smtClean="0"/>
              <a:t>The </a:t>
            </a:r>
            <a:r>
              <a:rPr lang="en" sz="1800" dirty="0"/>
              <a:t>text starts by saying: ‘Plant-eating Triceratops was shorter than T. rex but probably weighed more. Some scientists think it was nearly twice as heavy as T. rex.’ What does the word ‘nearly’ </a:t>
            </a:r>
            <a:r>
              <a:rPr lang="en" sz="1800" dirty="0" smtClean="0"/>
              <a:t>mean?</a:t>
            </a:r>
            <a:endParaRPr lang="en" sz="1800" dirty="0"/>
          </a:p>
          <a:p>
            <a:pPr marL="457200" lvl="0" indent="-342900" algn="l" rtl="0">
              <a:lnSpc>
                <a:spcPct val="120000"/>
              </a:lnSpc>
              <a:spcBef>
                <a:spcPts val="0"/>
              </a:spcBef>
              <a:spcAft>
                <a:spcPts val="0"/>
              </a:spcAft>
              <a:buSzPts val="1800"/>
              <a:buAutoNum type="arabicPeriod"/>
            </a:pPr>
            <a:endParaRPr lang="en" sz="1800" dirty="0"/>
          </a:p>
          <a:p>
            <a:pPr marL="457200" lvl="0" indent="-342900" algn="l" rtl="0">
              <a:lnSpc>
                <a:spcPct val="120000"/>
              </a:lnSpc>
              <a:spcBef>
                <a:spcPts val="0"/>
              </a:spcBef>
              <a:spcAft>
                <a:spcPts val="0"/>
              </a:spcAft>
              <a:buSzPts val="1800"/>
              <a:buAutoNum type="arabicPeriod"/>
            </a:pPr>
            <a:r>
              <a:rPr lang="en" sz="1800" dirty="0" smtClean="0"/>
              <a:t>What </a:t>
            </a:r>
            <a:r>
              <a:rPr lang="en" sz="1800" dirty="0"/>
              <a:t>was nearly twice as heavy as T. rex</a:t>
            </a:r>
            <a:r>
              <a:rPr lang="en" sz="1800" dirty="0" smtClean="0"/>
              <a:t>?</a:t>
            </a:r>
            <a:endParaRPr lang="en" sz="1800" dirty="0"/>
          </a:p>
          <a:p>
            <a:pPr marL="457200" lvl="0" indent="-342900" algn="l" rtl="0">
              <a:lnSpc>
                <a:spcPct val="120000"/>
              </a:lnSpc>
              <a:spcBef>
                <a:spcPts val="0"/>
              </a:spcBef>
              <a:spcAft>
                <a:spcPts val="0"/>
              </a:spcAft>
              <a:buSzPts val="1800"/>
              <a:buAutoNum type="arabicPeriod"/>
            </a:pPr>
            <a:endParaRPr lang="en" sz="1800" dirty="0"/>
          </a:p>
          <a:p>
            <a:pPr marL="457200" lvl="0" indent="-342900" algn="l" rtl="0">
              <a:lnSpc>
                <a:spcPct val="120000"/>
              </a:lnSpc>
              <a:spcBef>
                <a:spcPts val="0"/>
              </a:spcBef>
              <a:spcAft>
                <a:spcPts val="0"/>
              </a:spcAft>
              <a:buSzPts val="1800"/>
              <a:buAutoNum type="arabicPeriod"/>
            </a:pPr>
            <a:r>
              <a:rPr lang="en" sz="1800" dirty="0" smtClean="0"/>
              <a:t>The </a:t>
            </a:r>
            <a:r>
              <a:rPr lang="en" sz="1800" dirty="0"/>
              <a:t>text says that the giraffe is almost as tall as a two-story house. What does ‘two-story’ </a:t>
            </a:r>
            <a:r>
              <a:rPr lang="en" sz="1800" dirty="0" smtClean="0"/>
              <a:t>mean?</a:t>
            </a:r>
            <a:endParaRPr lang="en" sz="1800" dirty="0"/>
          </a:p>
          <a:p>
            <a:pPr marL="457200" lvl="0" indent="-342900" algn="l" rtl="0">
              <a:lnSpc>
                <a:spcPct val="120000"/>
              </a:lnSpc>
              <a:spcBef>
                <a:spcPts val="0"/>
              </a:spcBef>
              <a:spcAft>
                <a:spcPts val="0"/>
              </a:spcAft>
              <a:buSzPts val="1800"/>
              <a:buAutoNum type="arabicPeriod"/>
            </a:pPr>
            <a:endParaRPr lang="en" sz="1800" dirty="0"/>
          </a:p>
          <a:p>
            <a:pPr marL="457200" lvl="0" indent="-342900" algn="l" rtl="0">
              <a:lnSpc>
                <a:spcPct val="120000"/>
              </a:lnSpc>
              <a:spcBef>
                <a:spcPts val="0"/>
              </a:spcBef>
              <a:spcAft>
                <a:spcPts val="0"/>
              </a:spcAft>
              <a:buSzPts val="1800"/>
              <a:buAutoNum type="arabicPeriod"/>
            </a:pPr>
            <a:r>
              <a:rPr lang="en" sz="1800" dirty="0" smtClean="0"/>
              <a:t>In </a:t>
            </a:r>
            <a:r>
              <a:rPr lang="en" sz="1800" dirty="0"/>
              <a:t>the text it says that a five-year-old kid could lie down in a T-rex’s mouth and ‘have room to spare.’ What does ‘have room to spare’ mean</a:t>
            </a:r>
            <a:r>
              <a:rPr lang="en" sz="1800" dirty="0" smtClean="0"/>
              <a:t>?</a:t>
            </a: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1"/>
          <p:cNvSpPr txBox="1"/>
          <p:nvPr/>
        </p:nvSpPr>
        <p:spPr>
          <a:xfrm>
            <a:off x="288675" y="87085"/>
            <a:ext cx="8948700" cy="957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400" dirty="0">
                <a:solidFill>
                  <a:schemeClr val="dk1"/>
                </a:solidFill>
                <a:latin typeface="Century Gothic"/>
                <a:ea typeface="Century Gothic"/>
                <a:cs typeface="Century Gothic"/>
                <a:sym typeface="Century Gothic"/>
              </a:rPr>
              <a:t>Digging Deeper: Extension Questions </a:t>
            </a:r>
            <a:endParaRPr sz="3400" dirty="0">
              <a:solidFill>
                <a:schemeClr val="dk1"/>
              </a:solidFill>
              <a:latin typeface="Century Gothic"/>
              <a:ea typeface="Century Gothic"/>
              <a:cs typeface="Century Gothic"/>
              <a:sym typeface="Century Gothic"/>
            </a:endParaRPr>
          </a:p>
        </p:txBody>
      </p:sp>
      <p:sp>
        <p:nvSpPr>
          <p:cNvPr id="301" name="Google Shape;301;p51"/>
          <p:cNvSpPr txBox="1"/>
          <p:nvPr/>
        </p:nvSpPr>
        <p:spPr>
          <a:xfrm>
            <a:off x="288675" y="1194025"/>
            <a:ext cx="7938300" cy="3267300"/>
          </a:xfrm>
          <a:prstGeom prst="rect">
            <a:avLst/>
          </a:prstGeom>
          <a:noFill/>
          <a:ln>
            <a:noFill/>
          </a:ln>
        </p:spPr>
        <p:txBody>
          <a:bodyPr spcFirstLastPara="1" wrap="square" lIns="91425" tIns="91425" rIns="91425" bIns="91425" anchor="t" anchorCtr="0">
            <a:noAutofit/>
          </a:bodyPr>
          <a:lstStyle/>
          <a:p>
            <a:pPr marL="457200" lvl="0" indent="-361950" algn="l" rtl="0">
              <a:spcBef>
                <a:spcPts val="0"/>
              </a:spcBef>
              <a:spcAft>
                <a:spcPts val="0"/>
              </a:spcAft>
              <a:buSzPts val="2100"/>
              <a:buFont typeface="Century Gothic"/>
              <a:buAutoNum type="arabicPeriod"/>
            </a:pPr>
            <a:r>
              <a:rPr lang="en" sz="2100" dirty="0">
                <a:latin typeface="Century Gothic"/>
                <a:ea typeface="Century Gothic"/>
                <a:cs typeface="Century Gothic"/>
                <a:sym typeface="Century Gothic"/>
              </a:rPr>
              <a:t>Why do you think the largest dinosaurs were plant eaters? Does it tell us in the </a:t>
            </a:r>
            <a:r>
              <a:rPr lang="en" sz="2100" dirty="0" smtClean="0">
                <a:latin typeface="Century Gothic"/>
                <a:ea typeface="Century Gothic"/>
                <a:cs typeface="Century Gothic"/>
                <a:sym typeface="Century Gothic"/>
              </a:rPr>
              <a:t>text?</a:t>
            </a:r>
            <a:endParaRPr lang="en" sz="2100"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endParaRPr lang="en" sz="2100"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sz="2100" dirty="0" smtClean="0">
                <a:latin typeface="Century Gothic"/>
                <a:ea typeface="Century Gothic"/>
                <a:cs typeface="Century Gothic"/>
                <a:sym typeface="Century Gothic"/>
              </a:rPr>
              <a:t>Why </a:t>
            </a:r>
            <a:r>
              <a:rPr lang="en" sz="2100" dirty="0">
                <a:latin typeface="Century Gothic"/>
                <a:ea typeface="Century Gothic"/>
                <a:cs typeface="Century Gothic"/>
                <a:sym typeface="Century Gothic"/>
              </a:rPr>
              <a:t>do you think dinosaurs became extinct? Does the text tell us so? </a:t>
            </a:r>
            <a:endParaRPr sz="2100" dirty="0">
              <a:latin typeface="Century Gothic"/>
              <a:ea typeface="Century Gothic"/>
              <a:cs typeface="Century Gothic"/>
              <a:sym typeface="Century Gothic"/>
            </a:endParaRPr>
          </a:p>
          <a:p>
            <a:pPr marL="0" lvl="0" indent="0" algn="l" rtl="0">
              <a:spcBef>
                <a:spcPts val="0"/>
              </a:spcBef>
              <a:spcAft>
                <a:spcPts val="0"/>
              </a:spcAft>
              <a:buNone/>
            </a:pPr>
            <a:endParaRPr sz="21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07" name="Google Shape;307;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13" name="Google Shape;313;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14" name="Google Shape;314;p53"/>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4"/>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20" name="Google Shape;320;p54"/>
          <p:cNvSpPr txBox="1">
            <a:spLocks noGrp="1"/>
          </p:cNvSpPr>
          <p:nvPr>
            <p:ph type="body" idx="1"/>
          </p:nvPr>
        </p:nvSpPr>
        <p:spPr>
          <a:xfrm>
            <a:off x="311700" y="1914900"/>
            <a:ext cx="872955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heard		</a:t>
            </a:r>
            <a:r>
              <a:rPr lang="en" sz="3600" dirty="0" smtClean="0"/>
              <a:t>    let’s</a:t>
            </a:r>
            <a:r>
              <a:rPr lang="en" sz="3600" dirty="0"/>
              <a:t>			</a:t>
            </a:r>
            <a:r>
              <a:rPr lang="en" sz="3600" dirty="0" smtClean="0"/>
              <a:t>   that’s</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21" name="Google Shape;321;p54"/>
          <p:cNvSpPr txBox="1"/>
          <p:nvPr/>
        </p:nvSpPr>
        <p:spPr>
          <a:xfrm>
            <a:off x="221400" y="1036433"/>
            <a:ext cx="881985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latin typeface="Century Gothic"/>
                <a:ea typeface="Century Gothic"/>
                <a:cs typeface="Century Gothic"/>
                <a:sym typeface="Century Gothic"/>
              </a:rPr>
              <a:t>animal		</a:t>
            </a:r>
            <a:r>
              <a:rPr lang="en" sz="3600" dirty="0" smtClean="0">
                <a:latin typeface="Century Gothic"/>
                <a:ea typeface="Century Gothic"/>
                <a:cs typeface="Century Gothic"/>
                <a:sym typeface="Century Gothic"/>
              </a:rPr>
              <a:t>    between</a:t>
            </a:r>
            <a:r>
              <a:rPr lang="en" sz="3600" dirty="0">
                <a:latin typeface="Century Gothic"/>
                <a:ea typeface="Century Gothic"/>
                <a:cs typeface="Century Gothic"/>
                <a:sym typeface="Century Gothic"/>
              </a:rPr>
              <a:t>		</a:t>
            </a:r>
            <a:r>
              <a:rPr lang="en" sz="3600" dirty="0" smtClean="0">
                <a:latin typeface="Century Gothic"/>
                <a:ea typeface="Century Gothic"/>
                <a:cs typeface="Century Gothic"/>
                <a:sym typeface="Century Gothic"/>
              </a:rPr>
              <a:t>   favorite </a:t>
            </a:r>
            <a:r>
              <a:rPr lang="en" sz="3600" dirty="0">
                <a:latin typeface="Century Gothic"/>
                <a:ea typeface="Century Gothic"/>
                <a:cs typeface="Century Gothic"/>
                <a:sym typeface="Century Gothic"/>
              </a:rPr>
              <a:t>	</a:t>
            </a:r>
            <a:endParaRPr sz="3600"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27" name="Google Shape;327;p55"/>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28" name="Google Shape;328;p55"/>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29" name="Google Shape;329;p55"/>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1000"/>
                                        <p:tgtEl>
                                          <p:spTgt spid="3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9"/>
                                        </p:tgtEl>
                                        <p:attrNameLst>
                                          <p:attrName>style.visibility</p:attrName>
                                        </p:attrNameLst>
                                      </p:cBhvr>
                                      <p:to>
                                        <p:strVal val="visible"/>
                                      </p:to>
                                    </p:set>
                                    <p:animEffect transition="in" filter="fade">
                                      <p:cBhvr>
                                        <p:cTn id="12" dur="1000"/>
                                        <p:tgtEl>
                                          <p:spTgt spid="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35" name="Google Shape;335;p5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41" name="Google Shape;341;p57"/>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7350" algn="l" rtl="0">
              <a:lnSpc>
                <a:spcPct val="120000"/>
              </a:lnSpc>
              <a:spcBef>
                <a:spcPts val="800"/>
              </a:spcBef>
              <a:spcAft>
                <a:spcPts val="0"/>
              </a:spcAft>
              <a:buClr>
                <a:schemeClr val="dk1"/>
              </a:buClr>
              <a:buSzPts val="2500"/>
              <a:buChar char="•"/>
            </a:pPr>
            <a:r>
              <a:rPr lang="en" sz="2500" dirty="0">
                <a:solidFill>
                  <a:schemeClr val="dk1"/>
                </a:solidFill>
              </a:rPr>
              <a:t>I can read and understand the </a:t>
            </a:r>
            <a:r>
              <a:rPr lang="en" sz="2500" b="1" dirty="0">
                <a:solidFill>
                  <a:schemeClr val="dk1"/>
                </a:solidFill>
              </a:rPr>
              <a:t>decodable text: “</a:t>
            </a:r>
            <a:r>
              <a:rPr lang="en" sz="2500" b="1" dirty="0"/>
              <a:t>Animals, Big and </a:t>
            </a:r>
            <a:r>
              <a:rPr lang="en" sz="2500" b="1" dirty="0" smtClean="0"/>
              <a:t>Small</a:t>
            </a:r>
            <a:r>
              <a:rPr lang="en-US" sz="2500" b="1" dirty="0" smtClean="0"/>
              <a:t>.</a:t>
            </a:r>
            <a:r>
              <a:rPr lang="en" sz="2500" b="1" dirty="0" smtClean="0">
                <a:solidFill>
                  <a:schemeClr val="dk1"/>
                </a:solidFill>
              </a:rPr>
              <a:t>”</a:t>
            </a:r>
            <a:endParaRPr sz="25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42" name="Google Shape;342;p57"/>
          <p:cNvPicPr preferRelativeResize="0"/>
          <p:nvPr/>
        </p:nvPicPr>
        <p:blipFill>
          <a:blip r:embed="rId3">
            <a:alphaModFix/>
          </a:blip>
          <a:stretch>
            <a:fillRect/>
          </a:stretch>
        </p:blipFill>
        <p:spPr>
          <a:xfrm>
            <a:off x="8258014" y="4247800"/>
            <a:ext cx="792000" cy="6421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8" name="Google Shape;348;p58"/>
          <p:cNvPicPr preferRelativeResize="0"/>
          <p:nvPr/>
        </p:nvPicPr>
        <p:blipFill>
          <a:blip r:embed="rId3">
            <a:alphaModFix/>
          </a:blip>
          <a:stretch>
            <a:fillRect/>
          </a:stretch>
        </p:blipFill>
        <p:spPr>
          <a:xfrm>
            <a:off x="5105475" y="790275"/>
            <a:ext cx="3391950" cy="3960100"/>
          </a:xfrm>
          <a:prstGeom prst="rect">
            <a:avLst/>
          </a:prstGeom>
          <a:noFill/>
          <a:ln w="9525" cap="flat" cmpd="sng">
            <a:solidFill>
              <a:schemeClr val="dk2"/>
            </a:solidFill>
            <a:prstDash val="solid"/>
            <a:round/>
            <a:headEnd type="none" w="sm" len="sm"/>
            <a:tailEnd type="none" w="sm" len="sm"/>
          </a:ln>
        </p:spPr>
      </p:pic>
      <p:sp>
        <p:nvSpPr>
          <p:cNvPr id="349" name="Google Shape;349;p58"/>
          <p:cNvSpPr txBox="1"/>
          <p:nvPr/>
        </p:nvSpPr>
        <p:spPr>
          <a:xfrm>
            <a:off x="912150" y="1241525"/>
            <a:ext cx="2850600" cy="203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Decodable Text: Animals, Big and Small </a:t>
            </a:r>
            <a:endParaRPr sz="2400" b="1">
              <a:latin typeface="Century Gothic"/>
              <a:ea typeface="Century Gothic"/>
              <a:cs typeface="Century Gothic"/>
              <a:sym typeface="Century Gothic"/>
            </a:endParaRPr>
          </a:p>
        </p:txBody>
      </p:sp>
      <p:sp>
        <p:nvSpPr>
          <p:cNvPr id="6" name="Google Shape;354;p59"/>
          <p:cNvSpPr txBox="1">
            <a:spLocks noGrp="1"/>
          </p:cNvSpPr>
          <p:nvPr>
            <p:ph type="title"/>
          </p:nvPr>
        </p:nvSpPr>
        <p:spPr>
          <a:xfrm>
            <a:off x="477629" y="2298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t>Enlarged Engagement Text: “Dino Sized”</a:t>
            </a:r>
            <a:r>
              <a:rPr lang="en" sz="1800" dirty="0">
                <a:solidFill>
                  <a:schemeClr val="dk1"/>
                </a:solidFill>
              </a:rPr>
              <a:t> </a:t>
            </a:r>
            <a:endParaRPr sz="1800" dirty="0"/>
          </a:p>
          <a:p>
            <a:pPr marL="457200" lvl="0" indent="-342900" algn="l" rtl="0">
              <a:spcBef>
                <a:spcPts val="0"/>
              </a:spcBef>
              <a:spcAft>
                <a:spcPts val="0"/>
              </a:spcAft>
              <a:buClr>
                <a:schemeClr val="dk1"/>
              </a:buClr>
              <a:buSzPts val="1800"/>
              <a:buChar char="•"/>
            </a:pPr>
            <a:r>
              <a:rPr lang="en" sz="1800" b="1" dirty="0"/>
              <a:t>Snap or Trap</a:t>
            </a:r>
            <a:r>
              <a:rPr lang="en" sz="1800" b="1" dirty="0">
                <a:solidFill>
                  <a:schemeClr val="dk1"/>
                </a:solidFill>
              </a:rPr>
              <a:t> Word Cards and T-chart </a:t>
            </a:r>
            <a:endParaRPr sz="1800" b="1" dirty="0"/>
          </a:p>
          <a:p>
            <a:pPr marL="457200" lvl="0" indent="-342900" algn="l" rtl="0">
              <a:spcBef>
                <a:spcPts val="0"/>
              </a:spcBef>
              <a:spcAft>
                <a:spcPts val="0"/>
              </a:spcAft>
              <a:buSzPts val="1800"/>
              <a:buChar char="•"/>
            </a:pPr>
            <a:r>
              <a:rPr lang="en" sz="1800" b="1" dirty="0"/>
              <a:t>Enlarged Decodable Reader: “Animals, Big and Small”</a:t>
            </a:r>
            <a:endParaRPr sz="1800" b="1" dirty="0"/>
          </a:p>
          <a:p>
            <a:pPr marL="457200" lvl="0" indent="-342900" algn="l" rtl="0">
              <a:spcBef>
                <a:spcPts val="0"/>
              </a:spcBef>
              <a:spcAft>
                <a:spcPts val="0"/>
              </a:spcAft>
              <a:buSzPts val="1800"/>
              <a:buChar char="•"/>
            </a:pPr>
            <a:r>
              <a:rPr lang="en" sz="1800" b="1" dirty="0"/>
              <a:t>Decodable Reader: “Animals, Big and Small”</a:t>
            </a:r>
            <a:endParaRPr sz="18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42900" algn="l" rtl="0">
              <a:spcBef>
                <a:spcPts val="800"/>
              </a:spcBef>
              <a:spcAft>
                <a:spcPts val="0"/>
              </a:spcAft>
              <a:buClr>
                <a:schemeClr val="dk1"/>
              </a:buClr>
              <a:buSzPts val="1800"/>
              <a:buChar char="•"/>
            </a:pPr>
            <a:r>
              <a:rPr lang="en" sz="1800" dirty="0">
                <a:solidFill>
                  <a:schemeClr val="dk1"/>
                </a:solidFill>
              </a:rPr>
              <a:t>Highlighters, highlighter tape (optional)</a:t>
            </a:r>
            <a:endParaRPr sz="18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26: Lesson 127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9"/>
          <p:cNvSpPr txBox="1">
            <a:spLocks noGrp="1"/>
          </p:cNvSpPr>
          <p:nvPr>
            <p:ph type="title"/>
          </p:nvPr>
        </p:nvSpPr>
        <p:spPr>
          <a:xfrm>
            <a:off x="477629" y="2298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pic>
        <p:nvPicPr>
          <p:cNvPr id="355" name="Google Shape;355;p59"/>
          <p:cNvPicPr preferRelativeResize="0"/>
          <p:nvPr/>
        </p:nvPicPr>
        <p:blipFill>
          <a:blip r:embed="rId3">
            <a:alphaModFix/>
          </a:blip>
          <a:stretch>
            <a:fillRect/>
          </a:stretch>
        </p:blipFill>
        <p:spPr>
          <a:xfrm>
            <a:off x="575600" y="1381775"/>
            <a:ext cx="3295650" cy="2276475"/>
          </a:xfrm>
          <a:prstGeom prst="rect">
            <a:avLst/>
          </a:prstGeom>
          <a:noFill/>
          <a:ln w="9525" cap="flat" cmpd="sng">
            <a:solidFill>
              <a:schemeClr val="dk2"/>
            </a:solidFill>
            <a:prstDash val="solid"/>
            <a:round/>
            <a:headEnd type="none" w="sm" len="sm"/>
            <a:tailEnd type="none" w="sm" len="sm"/>
          </a:ln>
        </p:spPr>
      </p:pic>
      <p:pic>
        <p:nvPicPr>
          <p:cNvPr id="356" name="Google Shape;356;p59"/>
          <p:cNvPicPr preferRelativeResize="0"/>
          <p:nvPr/>
        </p:nvPicPr>
        <p:blipFill>
          <a:blip r:embed="rId4">
            <a:alphaModFix/>
          </a:blip>
          <a:stretch>
            <a:fillRect/>
          </a:stretch>
        </p:blipFill>
        <p:spPr>
          <a:xfrm>
            <a:off x="4852475" y="1381763"/>
            <a:ext cx="3352800" cy="2162175"/>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2" name="Google Shape;362;p60"/>
          <p:cNvPicPr preferRelativeResize="0"/>
          <p:nvPr/>
        </p:nvPicPr>
        <p:blipFill>
          <a:blip r:embed="rId3">
            <a:alphaModFix/>
          </a:blip>
          <a:stretch>
            <a:fillRect/>
          </a:stretch>
        </p:blipFill>
        <p:spPr>
          <a:xfrm>
            <a:off x="5328183" y="922321"/>
            <a:ext cx="3271532" cy="4052450"/>
          </a:xfrm>
          <a:prstGeom prst="rect">
            <a:avLst/>
          </a:prstGeom>
          <a:noFill/>
          <a:ln w="9525" cap="flat" cmpd="sng">
            <a:solidFill>
              <a:schemeClr val="dk2"/>
            </a:solidFill>
            <a:prstDash val="solid"/>
            <a:round/>
            <a:headEnd type="none" w="sm" len="sm"/>
            <a:tailEnd type="none" w="sm" len="sm"/>
          </a:ln>
        </p:spPr>
      </p:pic>
      <p:pic>
        <p:nvPicPr>
          <p:cNvPr id="363" name="Google Shape;363;p60"/>
          <p:cNvPicPr preferRelativeResize="0"/>
          <p:nvPr/>
        </p:nvPicPr>
        <p:blipFill>
          <a:blip r:embed="rId4">
            <a:alphaModFix/>
          </a:blip>
          <a:stretch>
            <a:fillRect/>
          </a:stretch>
        </p:blipFill>
        <p:spPr>
          <a:xfrm>
            <a:off x="1135007" y="927300"/>
            <a:ext cx="3023336" cy="4047471"/>
          </a:xfrm>
          <a:prstGeom prst="rect">
            <a:avLst/>
          </a:prstGeom>
          <a:noFill/>
          <a:ln w="9525" cap="flat" cmpd="sng">
            <a:solidFill>
              <a:schemeClr val="dk2"/>
            </a:solidFill>
            <a:prstDash val="solid"/>
            <a:round/>
            <a:headEnd type="none" w="sm" len="sm"/>
            <a:tailEnd type="none" w="sm" len="sm"/>
          </a:ln>
        </p:spPr>
      </p:pic>
      <p:sp>
        <p:nvSpPr>
          <p:cNvPr id="6" name="Google Shape;354;p59"/>
          <p:cNvSpPr txBox="1">
            <a:spLocks noGrp="1"/>
          </p:cNvSpPr>
          <p:nvPr>
            <p:ph type="title"/>
          </p:nvPr>
        </p:nvSpPr>
        <p:spPr>
          <a:xfrm>
            <a:off x="477629" y="2298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pic>
        <p:nvPicPr>
          <p:cNvPr id="369" name="Google Shape;369;p61"/>
          <p:cNvPicPr preferRelativeResize="0"/>
          <p:nvPr/>
        </p:nvPicPr>
        <p:blipFill>
          <a:blip r:embed="rId3">
            <a:alphaModFix/>
          </a:blip>
          <a:stretch>
            <a:fillRect/>
          </a:stretch>
        </p:blipFill>
        <p:spPr>
          <a:xfrm>
            <a:off x="5093200" y="877500"/>
            <a:ext cx="3252719" cy="4266000"/>
          </a:xfrm>
          <a:prstGeom prst="rect">
            <a:avLst/>
          </a:prstGeom>
          <a:noFill/>
          <a:ln>
            <a:noFill/>
          </a:ln>
        </p:spPr>
      </p:pic>
      <p:pic>
        <p:nvPicPr>
          <p:cNvPr id="370" name="Google Shape;370;p61"/>
          <p:cNvPicPr preferRelativeResize="0"/>
          <p:nvPr/>
        </p:nvPicPr>
        <p:blipFill>
          <a:blip r:embed="rId4">
            <a:alphaModFix/>
          </a:blip>
          <a:stretch>
            <a:fillRect/>
          </a:stretch>
        </p:blipFill>
        <p:spPr>
          <a:xfrm>
            <a:off x="1031893" y="877500"/>
            <a:ext cx="3158398" cy="4266000"/>
          </a:xfrm>
          <a:prstGeom prst="rect">
            <a:avLst/>
          </a:prstGeom>
          <a:noFill/>
          <a:ln>
            <a:noFill/>
          </a:ln>
        </p:spPr>
      </p:pic>
      <p:sp>
        <p:nvSpPr>
          <p:cNvPr id="6" name="Google Shape;354;p59"/>
          <p:cNvSpPr txBox="1">
            <a:spLocks noGrp="1"/>
          </p:cNvSpPr>
          <p:nvPr>
            <p:ph type="title"/>
          </p:nvPr>
        </p:nvSpPr>
        <p:spPr>
          <a:xfrm>
            <a:off x="477629" y="2298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6" name="Google Shape;376;p62"/>
          <p:cNvPicPr preferRelativeResize="0"/>
          <p:nvPr/>
        </p:nvPicPr>
        <p:blipFill>
          <a:blip r:embed="rId3">
            <a:alphaModFix/>
          </a:blip>
          <a:stretch>
            <a:fillRect/>
          </a:stretch>
        </p:blipFill>
        <p:spPr>
          <a:xfrm>
            <a:off x="5121928" y="968164"/>
            <a:ext cx="3409950" cy="3943350"/>
          </a:xfrm>
          <a:prstGeom prst="rect">
            <a:avLst/>
          </a:prstGeom>
          <a:noFill/>
          <a:ln w="9525" cap="flat" cmpd="sng">
            <a:solidFill>
              <a:schemeClr val="dk2"/>
            </a:solidFill>
            <a:prstDash val="solid"/>
            <a:round/>
            <a:headEnd type="none" w="sm" len="sm"/>
            <a:tailEnd type="none" w="sm" len="sm"/>
          </a:ln>
        </p:spPr>
      </p:pic>
      <p:pic>
        <p:nvPicPr>
          <p:cNvPr id="377" name="Google Shape;377;p62"/>
          <p:cNvPicPr preferRelativeResize="0"/>
          <p:nvPr/>
        </p:nvPicPr>
        <p:blipFill>
          <a:blip r:embed="rId4">
            <a:alphaModFix/>
          </a:blip>
          <a:stretch>
            <a:fillRect/>
          </a:stretch>
        </p:blipFill>
        <p:spPr>
          <a:xfrm>
            <a:off x="1117190" y="968164"/>
            <a:ext cx="3030268" cy="3943350"/>
          </a:xfrm>
          <a:prstGeom prst="rect">
            <a:avLst/>
          </a:prstGeom>
          <a:noFill/>
          <a:ln w="9525" cap="flat" cmpd="sng">
            <a:solidFill>
              <a:schemeClr val="dk2"/>
            </a:solidFill>
            <a:prstDash val="solid"/>
            <a:round/>
            <a:headEnd type="none" w="sm" len="sm"/>
            <a:tailEnd type="none" w="sm" len="sm"/>
          </a:ln>
        </p:spPr>
      </p:pic>
      <p:sp>
        <p:nvSpPr>
          <p:cNvPr id="6" name="Google Shape;354;p59"/>
          <p:cNvSpPr txBox="1">
            <a:spLocks noGrp="1"/>
          </p:cNvSpPr>
          <p:nvPr>
            <p:ph type="title"/>
          </p:nvPr>
        </p:nvSpPr>
        <p:spPr>
          <a:xfrm>
            <a:off x="477629" y="22987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Partner Search and Read</a:t>
            </a:r>
            <a:endParaRPr sz="3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63"/>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85" name="Google Shape;385;p63"/>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386" name="Google Shape;386;p63"/>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6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2" name="Google Shape;392;p64"/>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398" name="Google Shape;398;p6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 frequency words and spell compound words. </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a:t>
            </a:r>
            <a:r>
              <a:rPr lang="en" sz="2400" b="1" dirty="0">
                <a:solidFill>
                  <a:schemeClr val="dk1"/>
                </a:solidFill>
              </a:rPr>
              <a:t>decodable text: “</a:t>
            </a:r>
            <a:r>
              <a:rPr lang="en" sz="2400" b="1" dirty="0"/>
              <a:t>Animals, Big and </a:t>
            </a:r>
            <a:r>
              <a:rPr lang="en" sz="2400" b="1" dirty="0" smtClean="0"/>
              <a:t>Small</a:t>
            </a:r>
            <a:r>
              <a:rPr lang="en-US" sz="2400" b="1" dirty="0" smtClean="0"/>
              <a:t>.</a:t>
            </a:r>
            <a:r>
              <a:rPr lang="en" sz="2400" b="1" dirty="0" smtClean="0">
                <a:solidFill>
                  <a:schemeClr val="dk1"/>
                </a:solidFill>
              </a:rPr>
              <a:t>”</a:t>
            </a:r>
            <a:endParaRPr sz="2400" b="1"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399" name="Google Shape;399;p65"/>
          <p:cNvPicPr preferRelativeResize="0"/>
          <p:nvPr/>
        </p:nvPicPr>
        <p:blipFill>
          <a:blip r:embed="rId3">
            <a:alphaModFix/>
          </a:blip>
          <a:stretch>
            <a:fillRect/>
          </a:stretch>
        </p:blipFill>
        <p:spPr>
          <a:xfrm>
            <a:off x="8308456" y="4278577"/>
            <a:ext cx="792000" cy="6421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graphicFrame>
        <p:nvGraphicFramePr>
          <p:cNvPr id="404" name="Google Shape;404;p66"/>
          <p:cNvGraphicFramePr/>
          <p:nvPr>
            <p:extLst>
              <p:ext uri="{D42A27DB-BD31-4B8C-83A1-F6EECF244321}">
                <p14:modId xmlns:p14="http://schemas.microsoft.com/office/powerpoint/2010/main" val="1237782272"/>
              </p:ext>
            </p:extLst>
          </p:nvPr>
        </p:nvGraphicFramePr>
        <p:xfrm>
          <a:off x="0" y="0"/>
          <a:ext cx="9143975" cy="5091565"/>
        </p:xfrm>
        <a:graphic>
          <a:graphicData uri="http://schemas.openxmlformats.org/drawingml/2006/table">
            <a:tbl>
              <a:tblPr>
                <a:noFill/>
                <a:tableStyleId>{7732B179-0549-4BCD-A009-F74A5EB8C0B4}</a:tableStyleId>
              </a:tblPr>
              <a:tblGrid>
                <a:gridCol w="3120125"/>
                <a:gridCol w="3129675"/>
                <a:gridCol w="2894175"/>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Be a word detective!</a:t>
                      </a:r>
                      <a:r>
                        <a:rPr lang="en" sz="16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Find </a:t>
                      </a:r>
                      <a:r>
                        <a:rPr lang="en" sz="1600" dirty="0">
                          <a:solidFill>
                            <a:schemeClr val="dk1"/>
                          </a:solidFill>
                          <a:latin typeface="Century Gothic"/>
                          <a:ea typeface="Century Gothic"/>
                          <a:cs typeface="Century Gothic"/>
                          <a:sym typeface="Century Gothic"/>
                        </a:rPr>
                        <a:t>the high frequency </a:t>
                      </a:r>
                      <a:r>
                        <a:rPr lang="en" sz="1600" dirty="0" smtClean="0">
                          <a:solidFill>
                            <a:schemeClr val="dk1"/>
                          </a:solidFill>
                          <a:latin typeface="Century Gothic"/>
                          <a:ea typeface="Century Gothic"/>
                          <a:cs typeface="Century Gothic"/>
                          <a:sym typeface="Century Gothic"/>
                        </a:rPr>
                        <a:t>words.</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Find </a:t>
                      </a:r>
                      <a:r>
                        <a:rPr lang="en" sz="1600" dirty="0">
                          <a:solidFill>
                            <a:schemeClr val="dk1"/>
                          </a:solidFill>
                          <a:latin typeface="Century Gothic"/>
                          <a:ea typeface="Century Gothic"/>
                          <a:cs typeface="Century Gothic"/>
                          <a:sym typeface="Century Gothic"/>
                        </a:rPr>
                        <a:t>all the compound </a:t>
                      </a:r>
                      <a:r>
                        <a:rPr lang="en" sz="1600" dirty="0" smtClean="0">
                          <a:solidFill>
                            <a:schemeClr val="dk1"/>
                          </a:solidFill>
                          <a:latin typeface="Century Gothic"/>
                          <a:ea typeface="Century Gothic"/>
                          <a:cs typeface="Century Gothic"/>
                          <a:sym typeface="Century Gothic"/>
                        </a:rPr>
                        <a:t>words.</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can’t read a word, use the tools from the Reader’s Toolbox. </a:t>
                      </a: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Work </a:t>
                      </a:r>
                      <a:r>
                        <a:rPr lang="en" sz="1600" dirty="0">
                          <a:solidFill>
                            <a:schemeClr val="dk1"/>
                          </a:solidFill>
                          <a:latin typeface="Century Gothic"/>
                          <a:ea typeface="Century Gothic"/>
                          <a:cs typeface="Century Gothic"/>
                          <a:sym typeface="Century Gothic"/>
                        </a:rPr>
                        <a:t>with your partner to read all the words.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Complete </a:t>
                      </a:r>
                      <a:r>
                        <a:rPr lang="en" sz="1350" dirty="0">
                          <a:solidFill>
                            <a:schemeClr val="dk1"/>
                          </a:solidFill>
                          <a:latin typeface="Century Gothic"/>
                          <a:ea typeface="Century Gothic"/>
                          <a:cs typeface="Century Gothic"/>
                          <a:sym typeface="Century Gothic"/>
                        </a:rPr>
                        <a:t>the Word </a:t>
                      </a:r>
                      <a:r>
                        <a:rPr lang="en" sz="1350" dirty="0" smtClean="0">
                          <a:solidFill>
                            <a:schemeClr val="dk1"/>
                          </a:solidFill>
                          <a:latin typeface="Century Gothic"/>
                          <a:ea typeface="Century Gothic"/>
                          <a:cs typeface="Century Gothic"/>
                          <a:sym typeface="Century Gothic"/>
                        </a:rPr>
                        <a:t>Work.</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Are </a:t>
                      </a:r>
                      <a:r>
                        <a:rPr lang="en" sz="135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Read </a:t>
                      </a:r>
                      <a:r>
                        <a:rPr lang="en" sz="1350" dirty="0">
                          <a:solidFill>
                            <a:schemeClr val="dk1"/>
                          </a:solidFill>
                          <a:latin typeface="Century Gothic"/>
                          <a:ea typeface="Century Gothic"/>
                          <a:cs typeface="Century Gothic"/>
                          <a:sym typeface="Century Gothic"/>
                        </a:rPr>
                        <a:t>the first page of “Animals, Big and Small” together, using the same voice, then take turns reading the other pages of the </a:t>
                      </a:r>
                      <a:r>
                        <a:rPr lang="en" sz="1350" dirty="0" smtClean="0">
                          <a:solidFill>
                            <a:schemeClr val="dk1"/>
                          </a:solidFill>
                          <a:latin typeface="Century Gothic"/>
                          <a:ea typeface="Century Gothic"/>
                          <a:cs typeface="Century Gothic"/>
                          <a:sym typeface="Century Gothic"/>
                        </a:rPr>
                        <a:t>decodable.</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If </a:t>
                      </a:r>
                      <a:r>
                        <a:rPr lang="en" sz="1350" dirty="0">
                          <a:solidFill>
                            <a:schemeClr val="dk1"/>
                          </a:solidFill>
                          <a:latin typeface="Century Gothic"/>
                          <a:ea typeface="Century Gothic"/>
                          <a:cs typeface="Century Gothic"/>
                          <a:sym typeface="Century Gothic"/>
                        </a:rPr>
                        <a:t>you can’t read a word, use the Reader’s Toolbox and try </a:t>
                      </a:r>
                      <a:r>
                        <a:rPr lang="en" sz="1350" dirty="0" smtClean="0">
                          <a:solidFill>
                            <a:schemeClr val="dk1"/>
                          </a:solidFill>
                          <a:latin typeface="Century Gothic"/>
                          <a:ea typeface="Century Gothic"/>
                          <a:cs typeface="Century Gothic"/>
                          <a:sym typeface="Century Gothic"/>
                        </a:rPr>
                        <a:t>again.</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Check </a:t>
                      </a:r>
                      <a:r>
                        <a:rPr lang="en" sz="1350" dirty="0">
                          <a:solidFill>
                            <a:schemeClr val="dk1"/>
                          </a:solidFill>
                          <a:latin typeface="Century Gothic"/>
                          <a:ea typeface="Century Gothic"/>
                          <a:cs typeface="Century Gothic"/>
                          <a:sym typeface="Century Gothic"/>
                        </a:rPr>
                        <a:t>the </a:t>
                      </a:r>
                      <a:r>
                        <a:rPr lang="en" sz="1350" b="1" dirty="0">
                          <a:solidFill>
                            <a:schemeClr val="dk1"/>
                          </a:solidFill>
                          <a:latin typeface="Century Gothic"/>
                          <a:ea typeface="Century Gothic"/>
                          <a:cs typeface="Century Gothic"/>
                          <a:sym typeface="Century Gothic"/>
                        </a:rPr>
                        <a:t>Fluency Rubric</a:t>
                      </a:r>
                      <a:r>
                        <a:rPr lang="en" sz="1350" dirty="0">
                          <a:solidFill>
                            <a:schemeClr val="dk1"/>
                          </a:solidFill>
                          <a:latin typeface="Century Gothic"/>
                          <a:ea typeface="Century Gothic"/>
                          <a:cs typeface="Century Gothic"/>
                          <a:sym typeface="Century Gothic"/>
                        </a:rPr>
                        <a:t>. Did you read </a:t>
                      </a:r>
                      <a:r>
                        <a:rPr lang="en" sz="1350" i="1" dirty="0">
                          <a:solidFill>
                            <a:schemeClr val="dk1"/>
                          </a:solidFill>
                          <a:latin typeface="Century Gothic"/>
                          <a:ea typeface="Century Gothic"/>
                          <a:cs typeface="Century Gothic"/>
                          <a:sym typeface="Century Gothic"/>
                        </a:rPr>
                        <a:t>smoothly</a:t>
                      </a:r>
                      <a:r>
                        <a:rPr lang="en" sz="1350" dirty="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with expression </a:t>
                      </a:r>
                      <a:r>
                        <a:rPr lang="en-US" sz="1350" i="1" dirty="0" smtClean="0">
                          <a:solidFill>
                            <a:schemeClr val="dk1"/>
                          </a:solidFill>
                          <a:latin typeface="Century Gothic"/>
                          <a:ea typeface="Century Gothic"/>
                          <a:cs typeface="Century Gothic"/>
                          <a:sym typeface="Century Gothic"/>
                        </a:rPr>
                        <a:t>and</a:t>
                      </a:r>
                      <a:r>
                        <a:rPr lang="en" sz="1350" i="1" dirty="0" smtClean="0">
                          <a:solidFill>
                            <a:schemeClr val="dk1"/>
                          </a:solidFill>
                          <a:latin typeface="Century Gothic"/>
                          <a:ea typeface="Century Gothic"/>
                          <a:cs typeface="Century Gothic"/>
                          <a:sym typeface="Century Gothic"/>
                        </a:rPr>
                        <a:t> </a:t>
                      </a:r>
                      <a:r>
                        <a:rPr lang="en" sz="1350" i="1" dirty="0">
                          <a:solidFill>
                            <a:schemeClr val="dk1"/>
                          </a:solidFill>
                          <a:latin typeface="Century Gothic"/>
                          <a:ea typeface="Century Gothic"/>
                          <a:cs typeface="Century Gothic"/>
                          <a:sym typeface="Century Gothic"/>
                        </a:rPr>
                        <a:t>meaning</a:t>
                      </a:r>
                      <a:r>
                        <a:rPr lang="en" sz="1350" dirty="0">
                          <a:solidFill>
                            <a:schemeClr val="dk1"/>
                          </a:solidFill>
                          <a:latin typeface="Century Gothic"/>
                          <a:ea typeface="Century Gothic"/>
                          <a:cs typeface="Century Gothic"/>
                          <a:sym typeface="Century Gothic"/>
                        </a:rPr>
                        <a:t> and at </a:t>
                      </a:r>
                      <a:r>
                        <a:rPr lang="en" sz="1350" i="1" dirty="0">
                          <a:solidFill>
                            <a:schemeClr val="dk1"/>
                          </a:solidFill>
                          <a:latin typeface="Century Gothic"/>
                          <a:ea typeface="Century Gothic"/>
                          <a:cs typeface="Century Gothic"/>
                          <a:sym typeface="Century Gothic"/>
                        </a:rPr>
                        <a:t>just the right </a:t>
                      </a:r>
                      <a:r>
                        <a:rPr lang="en" sz="1350" i="1" dirty="0" smtClean="0">
                          <a:solidFill>
                            <a:schemeClr val="dk1"/>
                          </a:solidFill>
                          <a:latin typeface="Century Gothic"/>
                          <a:ea typeface="Century Gothic"/>
                          <a:cs typeface="Century Gothic"/>
                          <a:sym typeface="Century Gothic"/>
                        </a:rPr>
                        <a:t>speed</a:t>
                      </a:r>
                      <a:r>
                        <a:rPr lang="en" sz="1350" dirty="0" smtClean="0">
                          <a:solidFill>
                            <a:schemeClr val="dk1"/>
                          </a:solidFill>
                          <a:latin typeface="Century Gothic"/>
                          <a:ea typeface="Century Gothic"/>
                          <a:cs typeface="Century Gothic"/>
                          <a:sym typeface="Century Gothic"/>
                        </a:rPr>
                        <a:t>?</a:t>
                      </a:r>
                      <a:endParaRPr lang="en" sz="13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350" dirty="0" smtClean="0">
                          <a:solidFill>
                            <a:schemeClr val="dk1"/>
                          </a:solidFill>
                          <a:latin typeface="Century Gothic"/>
                          <a:ea typeface="Century Gothic"/>
                          <a:cs typeface="Century Gothic"/>
                          <a:sym typeface="Century Gothic"/>
                        </a:rPr>
                        <a:t>If </a:t>
                      </a:r>
                      <a:r>
                        <a:rPr lang="en" sz="1350" dirty="0">
                          <a:solidFill>
                            <a:schemeClr val="dk1"/>
                          </a:solidFill>
                          <a:latin typeface="Century Gothic"/>
                          <a:ea typeface="Century Gothic"/>
                          <a:cs typeface="Century Gothic"/>
                          <a:sym typeface="Century Gothic"/>
                        </a:rPr>
                        <a:t>time allows, read the story again and act out what happens as you take turns reading</a:t>
                      </a:r>
                      <a:r>
                        <a:rPr lang="en" sz="1350" dirty="0" smtClean="0">
                          <a:solidFill>
                            <a:schemeClr val="dk1"/>
                          </a:solidFill>
                          <a:latin typeface="Century Gothic"/>
                          <a:ea typeface="Century Gothic"/>
                          <a:cs typeface="Century Gothic"/>
                          <a:sym typeface="Century Gothic"/>
                        </a:rPr>
                        <a:t>.</a:t>
                      </a:r>
                      <a:endParaRPr sz="13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“Animals, Big and </a:t>
                      </a:r>
                      <a:r>
                        <a:rPr lang="en" sz="1600" dirty="0" smtClean="0">
                          <a:solidFill>
                            <a:schemeClr val="dk1"/>
                          </a:solidFill>
                          <a:latin typeface="Century Gothic"/>
                          <a:ea typeface="Century Gothic"/>
                          <a:cs typeface="Century Gothic"/>
                          <a:sym typeface="Century Gothic"/>
                        </a:rPr>
                        <a:t>Small</a:t>
                      </a:r>
                      <a:r>
                        <a:rPr lang="en-US" sz="1600" dirty="0" smtClean="0">
                          <a:solidFill>
                            <a:schemeClr val="dk1"/>
                          </a:solidFill>
                          <a:latin typeface="Century Gothic"/>
                          <a:ea typeface="Century Gothic"/>
                          <a:cs typeface="Century Gothic"/>
                          <a:sym typeface="Century Gothic"/>
                        </a:rPr>
                        <a:t>.</a:t>
                      </a:r>
                      <a:r>
                        <a:rPr lang="en" sz="1600" dirty="0" smtClean="0">
                          <a:solidFill>
                            <a:schemeClr val="dk1"/>
                          </a:solidFill>
                          <a:latin typeface="Century Gothic"/>
                          <a:ea typeface="Century Gothic"/>
                          <a:cs typeface="Century Gothic"/>
                          <a:sym typeface="Century Gothic"/>
                        </a:rPr>
                        <a:t>” </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As </a:t>
                      </a:r>
                      <a:r>
                        <a:rPr lang="en" sz="1600" dirty="0">
                          <a:solidFill>
                            <a:schemeClr val="dk1"/>
                          </a:solidFill>
                          <a:latin typeface="Century Gothic"/>
                          <a:ea typeface="Century Gothic"/>
                          <a:cs typeface="Century Gothic"/>
                          <a:sym typeface="Century Gothic"/>
                        </a:rPr>
                        <a:t>you read, circle all the compound words the high frequency words you </a:t>
                      </a:r>
                      <a:r>
                        <a:rPr lang="en" sz="1600" dirty="0" smtClean="0">
                          <a:solidFill>
                            <a:schemeClr val="dk1"/>
                          </a:solidFill>
                          <a:latin typeface="Century Gothic"/>
                          <a:ea typeface="Century Gothic"/>
                          <a:cs typeface="Century Gothic"/>
                          <a:sym typeface="Century Gothic"/>
                        </a:rPr>
                        <a:t>know.</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the story </a:t>
                      </a:r>
                      <a:r>
                        <a:rPr lang="en" sz="1600" dirty="0" smtClean="0">
                          <a:solidFill>
                            <a:schemeClr val="dk1"/>
                          </a:solidFill>
                          <a:latin typeface="Century Gothic"/>
                          <a:ea typeface="Century Gothic"/>
                          <a:cs typeface="Century Gothic"/>
                          <a:sym typeface="Century Gothic"/>
                        </a:rPr>
                        <a:t>again.</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can’t read a word, use the Reader’s Toolbox and try </a:t>
                      </a:r>
                      <a:r>
                        <a:rPr lang="en" sz="1600" dirty="0" smtClean="0">
                          <a:solidFill>
                            <a:schemeClr val="dk1"/>
                          </a:solidFill>
                          <a:latin typeface="Century Gothic"/>
                          <a:ea typeface="Century Gothic"/>
                          <a:cs typeface="Century Gothic"/>
                          <a:sym typeface="Century Gothic"/>
                        </a:rPr>
                        <a:t>again.</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If </a:t>
                      </a:r>
                      <a:r>
                        <a:rPr lang="en" sz="1600" dirty="0">
                          <a:solidFill>
                            <a:schemeClr val="dk1"/>
                          </a:solidFill>
                          <a:latin typeface="Century Gothic"/>
                          <a:ea typeface="Century Gothic"/>
                          <a:cs typeface="Century Gothic"/>
                          <a:sym typeface="Century Gothic"/>
                        </a:rPr>
                        <a:t>you have time, find another student that independently read and share your work.</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405" name="Google Shape;405;p66"/>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06" name="Google Shape;406;p66"/>
          <p:cNvPicPr preferRelativeResize="0"/>
          <p:nvPr/>
        </p:nvPicPr>
        <p:blipFill>
          <a:blip r:embed="rId4">
            <a:alphaModFix/>
          </a:blip>
          <a:stretch>
            <a:fillRect/>
          </a:stretch>
        </p:blipFill>
        <p:spPr>
          <a:xfrm>
            <a:off x="3120125" y="1925"/>
            <a:ext cx="576750" cy="548850"/>
          </a:xfrm>
          <a:prstGeom prst="rect">
            <a:avLst/>
          </a:prstGeom>
          <a:noFill/>
          <a:ln>
            <a:noFill/>
          </a:ln>
        </p:spPr>
      </p:pic>
      <p:pic>
        <p:nvPicPr>
          <p:cNvPr id="407" name="Google Shape;407;p66"/>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graphicFrame>
        <p:nvGraphicFramePr>
          <p:cNvPr id="412" name="Google Shape;412;p67"/>
          <p:cNvGraphicFramePr/>
          <p:nvPr>
            <p:extLst>
              <p:ext uri="{D42A27DB-BD31-4B8C-83A1-F6EECF244321}">
                <p14:modId xmlns:p14="http://schemas.microsoft.com/office/powerpoint/2010/main" val="3340804829"/>
              </p:ext>
            </p:extLst>
          </p:nvPr>
        </p:nvGraphicFramePr>
        <p:xfrm>
          <a:off x="91100" y="-25"/>
          <a:ext cx="8971900" cy="4968089"/>
        </p:xfrm>
        <a:graphic>
          <a:graphicData uri="http://schemas.openxmlformats.org/drawingml/2006/table">
            <a:tbl>
              <a:tblPr>
                <a:noFill/>
                <a:tableStyleId>{7732B179-0549-4BCD-A009-F74A5EB8C0B4}</a:tableStyleId>
              </a:tblPr>
              <a:tblGrid>
                <a:gridCol w="2242975"/>
                <a:gridCol w="2242975"/>
                <a:gridCol w="2242975"/>
                <a:gridCol w="2242975"/>
              </a:tblGrid>
              <a:tr h="3398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I Can Read: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1. Not Yet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2. Somewhat Fluent</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3. Fluent</a:t>
                      </a:r>
                      <a:endParaRPr sz="1400" b="1">
                        <a:latin typeface="Century Gothic"/>
                        <a:ea typeface="Century Gothic"/>
                        <a:cs typeface="Century Gothic"/>
                        <a:sym typeface="Century Gothic"/>
                      </a:endParaRPr>
                    </a:p>
                  </a:txBody>
                  <a:tcPr marL="91425" marR="91425" marT="91425" marB="91425"/>
                </a:tc>
              </a:tr>
              <a:tr h="57710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Smoothly</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Many errors and/or many pauses,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errors and/or pauses, sometimes sounds </a:t>
                      </a:r>
                      <a:r>
                        <a:rPr lang="en" sz="1400" dirty="0" smtClean="0">
                          <a:latin typeface="Century Gothic"/>
                          <a:ea typeface="Century Gothic"/>
                          <a:cs typeface="Century Gothic"/>
                          <a:sym typeface="Century Gothic"/>
                        </a:rPr>
                        <a:t>choppy</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Minimal or no errors </a:t>
                      </a:r>
                      <a:r>
                        <a:rPr lang="en" sz="1400" dirty="0" smtClean="0">
                          <a:latin typeface="Century Gothic"/>
                          <a:ea typeface="Century Gothic"/>
                          <a:cs typeface="Century Gothic"/>
                          <a:sym typeface="Century Gothic"/>
                        </a:rPr>
                        <a:t>and/or </a:t>
                      </a:r>
                      <a:r>
                        <a:rPr lang="en" sz="1400" dirty="0">
                          <a:latin typeface="Century Gothic"/>
                          <a:ea typeface="Century Gothic"/>
                          <a:cs typeface="Century Gothic"/>
                          <a:sym typeface="Century Gothic"/>
                        </a:rPr>
                        <a:t>pauses, sounds </a:t>
                      </a:r>
                      <a:r>
                        <a:rPr lang="en" sz="1400" dirty="0" smtClean="0">
                          <a:latin typeface="Century Gothic"/>
                          <a:ea typeface="Century Gothic"/>
                          <a:cs typeface="Century Gothic"/>
                          <a:sym typeface="Century Gothic"/>
                        </a:rPr>
                        <a:t>fluid</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tc>
              </a:tr>
              <a:tr h="8184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Expression</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Monotone, does not sound </a:t>
                      </a:r>
                      <a:r>
                        <a:rPr lang="en" sz="1400" dirty="0" smtClean="0">
                          <a:latin typeface="Century Gothic"/>
                          <a:ea typeface="Century Gothic"/>
                          <a:cs typeface="Century Gothic"/>
                          <a:sym typeface="Century Gothic"/>
                        </a:rPr>
                        <a:t>natural</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Sometimes Monotone, sounds like natural talking </a:t>
                      </a:r>
                      <a:r>
                        <a:rPr lang="en" sz="1400" dirty="0" smtClean="0">
                          <a:latin typeface="Century Gothic"/>
                          <a:ea typeface="Century Gothic"/>
                          <a:cs typeface="Century Gothic"/>
                          <a:sym typeface="Century Gothic"/>
                        </a:rPr>
                        <a:t>sometimes</a:t>
                      </a:r>
                      <a:r>
                        <a:rPr lang="en-US" sz="1400" dirty="0" smtClean="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Sounds like natural talking while </a:t>
                      </a:r>
                      <a:r>
                        <a:rPr lang="en" sz="1400" dirty="0" smtClean="0">
                          <a:latin typeface="Century Gothic"/>
                          <a:ea typeface="Century Gothic"/>
                          <a:cs typeface="Century Gothic"/>
                          <a:sym typeface="Century Gothic"/>
                        </a:rPr>
                        <a:t>reading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r>
              <a:tr h="15975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With Meaning</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-Not yet attending to</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punctuation.</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-Some Intonation that reflects the tone/ mood of the text.</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-Little or no self-</a:t>
                      </a:r>
                      <a:br>
                        <a:rPr lang="en" sz="1400" dirty="0">
                          <a:latin typeface="Century Gothic"/>
                          <a:ea typeface="Century Gothic"/>
                          <a:cs typeface="Century Gothic"/>
                          <a:sym typeface="Century Gothic"/>
                        </a:rPr>
                      </a:br>
                      <a:r>
                        <a:rPr lang="en" sz="1400" dirty="0" smtClean="0">
                          <a:latin typeface="Century Gothic"/>
                          <a:ea typeface="Century Gothic"/>
                          <a:cs typeface="Century Gothic"/>
                          <a:sym typeface="Century Gothic"/>
                        </a:rPr>
                        <a:t>monitoring</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-Some attention to</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punctuation.</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a:t>
                      </a:r>
                      <a:r>
                        <a:rPr lang="en" sz="1400" dirty="0" smtClean="0">
                          <a:latin typeface="Century Gothic"/>
                          <a:ea typeface="Century Gothic"/>
                          <a:cs typeface="Century Gothic"/>
                          <a:sym typeface="Century Gothic"/>
                        </a:rPr>
                        <a:t>Some</a:t>
                      </a:r>
                      <a:r>
                        <a:rPr lang="en-US" sz="1400" baseline="0" dirty="0" smtClean="0">
                          <a:latin typeface="Century Gothic"/>
                          <a:ea typeface="Century Gothic"/>
                          <a:cs typeface="Century Gothic"/>
                          <a:sym typeface="Century Gothic"/>
                        </a:rPr>
                        <a:t> </a:t>
                      </a:r>
                      <a:r>
                        <a:rPr lang="en" sz="1400" dirty="0" smtClean="0">
                          <a:latin typeface="Century Gothic"/>
                          <a:ea typeface="Century Gothic"/>
                          <a:cs typeface="Century Gothic"/>
                          <a:sym typeface="Century Gothic"/>
                        </a:rPr>
                        <a:t>Intonation </a:t>
                      </a:r>
                      <a:r>
                        <a:rPr lang="en" sz="1400" dirty="0">
                          <a:latin typeface="Century Gothic"/>
                          <a:ea typeface="Century Gothic"/>
                          <a:cs typeface="Century Gothic"/>
                          <a:sym typeface="Century Gothic"/>
                        </a:rPr>
                        <a:t>that reflects the tone/ mood of the text.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-Some self-monitoring.</a:t>
                      </a:r>
                      <a:endParaRPr sz="1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Attention to punctuation.</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Intonation that reflects</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the tone/ mood of the</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text.</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-Self- monitoring.</a:t>
                      </a:r>
                      <a:endParaRPr sz="1400">
                        <a:latin typeface="Century Gothic"/>
                        <a:ea typeface="Century Gothic"/>
                        <a:cs typeface="Century Gothic"/>
                        <a:sym typeface="Century Gothic"/>
                      </a:endParaRPr>
                    </a:p>
                    <a:p>
                      <a:pPr marL="0" lvl="0" indent="0" algn="l" rtl="0">
                        <a:spcBef>
                          <a:spcPts val="0"/>
                        </a:spcBef>
                        <a:spcAft>
                          <a:spcPts val="0"/>
                        </a:spcAft>
                        <a:buNone/>
                      </a:pPr>
                      <a:endParaRPr sz="1400">
                        <a:latin typeface="Century Gothic"/>
                        <a:ea typeface="Century Gothic"/>
                        <a:cs typeface="Century Gothic"/>
                        <a:sym typeface="Century Gothic"/>
                      </a:endParaRPr>
                    </a:p>
                  </a:txBody>
                  <a:tcPr marL="91425" marR="91425" marT="91425" marB="91425"/>
                </a:tc>
              </a:tr>
              <a:tr h="960350">
                <a:tc>
                  <a:txBody>
                    <a:bodyPr/>
                    <a:lstStyle/>
                    <a:p>
                      <a:pPr marL="0" lvl="0" indent="0" algn="l" rtl="0">
                        <a:spcBef>
                          <a:spcPts val="0"/>
                        </a:spcBef>
                        <a:spcAft>
                          <a:spcPts val="0"/>
                        </a:spcAft>
                        <a:buNone/>
                      </a:pPr>
                      <a:r>
                        <a:rPr lang="en" sz="1400" b="1">
                          <a:latin typeface="Century Gothic"/>
                          <a:ea typeface="Century Gothic"/>
                          <a:cs typeface="Century Gothic"/>
                          <a:sym typeface="Century Gothic"/>
                        </a:rPr>
                        <a:t>Just the Right Speed</a:t>
                      </a:r>
                      <a:endParaRPr sz="14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Slow and labored OR 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a:latin typeface="Century Gothic"/>
                          <a:ea typeface="Century Gothic"/>
                          <a:cs typeface="Century Gothic"/>
                          <a:sym typeface="Century Gothic"/>
                        </a:rPr>
                        <a:t>Somewhat slow OR</a:t>
                      </a:r>
                      <a:endParaRPr sz="1400">
                        <a:latin typeface="Century Gothic"/>
                        <a:ea typeface="Century Gothic"/>
                        <a:cs typeface="Century Gothic"/>
                        <a:sym typeface="Century Gothic"/>
                      </a:endParaRPr>
                    </a:p>
                    <a:p>
                      <a:pPr marL="0" lvl="0" indent="0" algn="l" rtl="0">
                        <a:spcBef>
                          <a:spcPts val="0"/>
                        </a:spcBef>
                        <a:spcAft>
                          <a:spcPts val="0"/>
                        </a:spcAft>
                        <a:buNone/>
                      </a:pPr>
                      <a:r>
                        <a:rPr lang="en" sz="1400">
                          <a:latin typeface="Century Gothic"/>
                          <a:ea typeface="Century Gothic"/>
                          <a:cs typeface="Century Gothic"/>
                          <a:sym typeface="Century Gothic"/>
                        </a:rPr>
                        <a:t>Rushed throughout the text.</a:t>
                      </a:r>
                      <a:endParaRPr sz="1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400" dirty="0">
                          <a:latin typeface="Century Gothic"/>
                          <a:ea typeface="Century Gothic"/>
                          <a:cs typeface="Century Gothic"/>
                          <a:sym typeface="Century Gothic"/>
                        </a:rPr>
                        <a:t>Varies from slow to fast as appropriate throughout</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 sz="1400" dirty="0">
                          <a:latin typeface="Century Gothic"/>
                          <a:ea typeface="Century Gothic"/>
                          <a:cs typeface="Century Gothic"/>
                          <a:sym typeface="Century Gothic"/>
                        </a:rPr>
                        <a:t>the text.</a:t>
                      </a:r>
                      <a:endParaRPr sz="14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18" name="Google Shape;418;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19" name="Google Shape;419;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0" name="Google Shape;420;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1" name="Google Shape;421;p68"/>
          <p:cNvGraphicFramePr/>
          <p:nvPr>
            <p:extLst>
              <p:ext uri="{D42A27DB-BD31-4B8C-83A1-F6EECF244321}">
                <p14:modId xmlns:p14="http://schemas.microsoft.com/office/powerpoint/2010/main" val="651468164"/>
              </p:ext>
            </p:extLst>
          </p:nvPr>
        </p:nvGraphicFramePr>
        <p:xfrm>
          <a:off x="4572000" y="19125"/>
          <a:ext cx="4328900" cy="4743374"/>
        </p:xfrm>
        <a:graphic>
          <a:graphicData uri="http://schemas.openxmlformats.org/drawingml/2006/table">
            <a:tbl>
              <a:tblPr>
                <a:noFill/>
                <a:tableStyleId>{7732B179-0549-4BCD-A009-F74A5EB8C0B4}</a:tableStyleId>
              </a:tblPr>
              <a:tblGrid>
                <a:gridCol w="537150"/>
                <a:gridCol w="3791750"/>
              </a:tblGrid>
              <a:tr h="381000">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 Frequency Words: </a:t>
                      </a:r>
                      <a:r>
                        <a:rPr lang="en" sz="1300" dirty="0">
                          <a:latin typeface="Century Gothic"/>
                          <a:ea typeface="Century Gothic"/>
                          <a:cs typeface="Century Gothic"/>
                          <a:sym typeface="Century Gothic"/>
                        </a:rPr>
                        <a:t>Read high frequency words in a SNAP.  Look to the </a:t>
                      </a:r>
                      <a:r>
                        <a:rPr lang="en" sz="1300" b="1" dirty="0">
                          <a:latin typeface="Century Gothic"/>
                          <a:ea typeface="Century Gothic"/>
                          <a:cs typeface="Century Gothic"/>
                          <a:sym typeface="Century Gothic"/>
                        </a:rPr>
                        <a:t>Interactive Word Wall</a:t>
                      </a:r>
                      <a:r>
                        <a:rPr lang="en" sz="1300" dirty="0">
                          <a:latin typeface="Century Gothic"/>
                          <a:ea typeface="Century Gothic"/>
                          <a:cs typeface="Century Gothic"/>
                          <a:sym typeface="Century Gothic"/>
                        </a:rPr>
                        <a:t> for help, then try to read the word.</a:t>
                      </a:r>
                      <a:endParaRPr sz="1300" dirty="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 </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422" name="Google Shape;422;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23" name="Google Shape;423;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4" name="Google Shape;424;p68"/>
          <p:cNvPicPr preferRelativeResize="0"/>
          <p:nvPr/>
        </p:nvPicPr>
        <p:blipFill>
          <a:blip r:embed="rId4">
            <a:alphaModFix/>
          </a:blip>
          <a:stretch>
            <a:fillRect/>
          </a:stretch>
        </p:blipFill>
        <p:spPr>
          <a:xfrm>
            <a:off x="4659325" y="1491202"/>
            <a:ext cx="366000" cy="310000"/>
          </a:xfrm>
          <a:prstGeom prst="rect">
            <a:avLst/>
          </a:prstGeom>
          <a:noFill/>
          <a:ln>
            <a:noFill/>
          </a:ln>
        </p:spPr>
      </p:pic>
      <p:pic>
        <p:nvPicPr>
          <p:cNvPr id="425" name="Google Shape;425;p68"/>
          <p:cNvPicPr preferRelativeResize="0"/>
          <p:nvPr/>
        </p:nvPicPr>
        <p:blipFill>
          <a:blip r:embed="rId4">
            <a:alphaModFix/>
          </a:blip>
          <a:stretch>
            <a:fillRect/>
          </a:stretch>
        </p:blipFill>
        <p:spPr>
          <a:xfrm rot="-10799989">
            <a:off x="4659337" y="3361425"/>
            <a:ext cx="449825" cy="381000"/>
          </a:xfrm>
          <a:prstGeom prst="rect">
            <a:avLst/>
          </a:prstGeom>
          <a:noFill/>
          <a:ln>
            <a:noFill/>
          </a:ln>
        </p:spPr>
      </p:pic>
      <p:pic>
        <p:nvPicPr>
          <p:cNvPr id="426" name="Google Shape;426;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127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Dino Sized</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a:t>
            </a:r>
            <a:r>
              <a:rPr lang="en" b="1" dirty="0"/>
              <a:t>Independent and Small Group Work guidance </a:t>
            </a:r>
            <a:r>
              <a:rPr lang="en" dirty="0"/>
              <a:t>(</a:t>
            </a:r>
            <a:r>
              <a:rPr lang="en" b="1" dirty="0"/>
              <a:t>Skills Block Resource Manual</a:t>
            </a:r>
            <a:r>
              <a:rPr lang="en" dirty="0"/>
              <a:t>)</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2: Cycle 26: Lesson 127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26: Lesson 127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195700" y="10106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tell what I learned from the text: “Dino </a:t>
            </a:r>
            <a:r>
              <a:rPr lang="en" sz="2400" dirty="0" smtClean="0"/>
              <a:t>Sized</a:t>
            </a:r>
            <a:r>
              <a:rPr lang="en-US" sz="2400" dirty="0" smtClean="0"/>
              <a:t>.</a:t>
            </a:r>
            <a:r>
              <a:rPr lang="en" sz="2400" dirty="0" smtClean="0"/>
              <a:t>”</a:t>
            </a:r>
            <a:endParaRPr sz="2400" dirty="0"/>
          </a:p>
          <a:p>
            <a:pPr marL="0" lvl="0" indent="0" algn="l" rtl="0">
              <a:lnSpc>
                <a:spcPct val="120000"/>
              </a:lnSpc>
              <a:spcBef>
                <a:spcPts val="800"/>
              </a:spcBef>
              <a:spcAft>
                <a:spcPts val="0"/>
              </a:spcAft>
              <a:buNone/>
            </a:pPr>
            <a:endParaRPr sz="2400" dirty="0"/>
          </a:p>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Using evidence from the text, I can answer questions about </a:t>
            </a:r>
            <a:r>
              <a:rPr lang="en" sz="2400" dirty="0"/>
              <a:t>the engagement text “Dino </a:t>
            </a:r>
            <a:r>
              <a:rPr lang="en" sz="2400" dirty="0" smtClean="0"/>
              <a:t>Sized</a:t>
            </a:r>
            <a:r>
              <a:rPr lang="en-US" sz="2400" dirty="0" smtClean="0"/>
              <a:t>.</a:t>
            </a:r>
            <a:r>
              <a:rPr lang="en" sz="2400" dirty="0" smtClean="0"/>
              <a:t>”</a:t>
            </a:r>
            <a:endParaRPr sz="2400" dirty="0"/>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64" name="Google Shape;264;p45"/>
          <p:cNvPicPr preferRelativeResize="0"/>
          <p:nvPr/>
        </p:nvPicPr>
        <p:blipFill>
          <a:blip r:embed="rId3">
            <a:alphaModFix/>
          </a:blip>
          <a:stretch>
            <a:fillRect/>
          </a:stretch>
        </p:blipFill>
        <p:spPr>
          <a:xfrm>
            <a:off x="8298528" y="4275067"/>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graphicFrame>
        <p:nvGraphicFramePr>
          <p:cNvPr id="269" name="Google Shape;269;p46"/>
          <p:cNvGraphicFramePr/>
          <p:nvPr>
            <p:extLst>
              <p:ext uri="{D42A27DB-BD31-4B8C-83A1-F6EECF244321}">
                <p14:modId xmlns:p14="http://schemas.microsoft.com/office/powerpoint/2010/main" val="2718550387"/>
              </p:ext>
            </p:extLst>
          </p:nvPr>
        </p:nvGraphicFramePr>
        <p:xfrm>
          <a:off x="416575" y="538200"/>
          <a:ext cx="8191500" cy="4328130"/>
        </p:xfrm>
        <a:graphic>
          <a:graphicData uri="http://schemas.openxmlformats.org/drawingml/2006/table">
            <a:tbl>
              <a:tblPr>
                <a:noFill/>
                <a:tableStyleId>{7732B179-0549-4BCD-A009-F74A5EB8C0B4}</a:tableStyleId>
              </a:tblPr>
              <a:tblGrid>
                <a:gridCol w="4095750"/>
                <a:gridCol w="4095750"/>
              </a:tblGrid>
              <a:tr h="4228600">
                <a:tc>
                  <a:txBody>
                    <a:bodyPr/>
                    <a:lstStyle/>
                    <a:p>
                      <a:pPr marL="0" lvl="0" indent="0" algn="l" rtl="0">
                        <a:spcBef>
                          <a:spcPts val="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Some dinosaurs were giants, the largest animals that ever lived on land. But some were the size of animals we see today, and some were even smaller than you.</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Plant-eating Triceratops was shorter than T. rex but probably weighed more. Some scientists think it was nearly twice as heavy as T. rex.</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Tyrannosaurus rex weighed as much as four giraffes. One of the biggest meat eaters, it leaned forward when it walked. When it stood up, it was taller than a giraffe.</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The biggest dinosaurs were plant eaters who had long necks and walked on four legs. Barosaurus was longer than two big school buses.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Corythosaurus could walk on two legs or four. When it stood up, it was about as tall as a giraffe.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Compsognathus was one of the smallest dinosaurs. It weighed about as much as a big chicken. Giraffes are the tallest animals walking on Earth today. They’re almost as tall as a two-story house.</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A five-year-old kid could lie down in a T. rex’s mouth and have room to spare</a:t>
                      </a:r>
                      <a:r>
                        <a:rPr lang="en" sz="1600" dirty="0" smtClean="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sp>
        <p:nvSpPr>
          <p:cNvPr id="270" name="Google Shape;270;p46"/>
          <p:cNvSpPr txBox="1"/>
          <p:nvPr/>
        </p:nvSpPr>
        <p:spPr>
          <a:xfrm rot="172">
            <a:off x="2735682" y="150"/>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Engagement Text: Dino Sized</a:t>
            </a:r>
            <a:endParaRPr sz="1800" b="1"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p:nvPr/>
        </p:nvSpPr>
        <p:spPr>
          <a:xfrm rot="172">
            <a:off x="1388125" y="249454"/>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Engagement Text: Dino Sized</a:t>
            </a:r>
            <a:endParaRPr sz="1800" b="1">
              <a:solidFill>
                <a:schemeClr val="dk1"/>
              </a:solidFill>
              <a:latin typeface="Century Gothic"/>
              <a:ea typeface="Century Gothic"/>
              <a:cs typeface="Century Gothic"/>
              <a:sym typeface="Century Gothic"/>
            </a:endParaRPr>
          </a:p>
        </p:txBody>
      </p:sp>
      <p:pic>
        <p:nvPicPr>
          <p:cNvPr id="276" name="Google Shape;276;p47"/>
          <p:cNvPicPr preferRelativeResize="0"/>
          <p:nvPr/>
        </p:nvPicPr>
        <p:blipFill>
          <a:blip r:embed="rId3">
            <a:alphaModFix/>
          </a:blip>
          <a:stretch>
            <a:fillRect/>
          </a:stretch>
        </p:blipFill>
        <p:spPr>
          <a:xfrm>
            <a:off x="926525" y="900554"/>
            <a:ext cx="5429250" cy="32099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p:nvPr/>
        </p:nvSpPr>
        <p:spPr>
          <a:xfrm rot="172">
            <a:off x="1388125" y="249454"/>
            <a:ext cx="60081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Engagement Text: Dino Sized</a:t>
            </a:r>
            <a:endParaRPr sz="1800" b="1">
              <a:solidFill>
                <a:schemeClr val="dk1"/>
              </a:solidFill>
              <a:latin typeface="Century Gothic"/>
              <a:ea typeface="Century Gothic"/>
              <a:cs typeface="Century Gothic"/>
              <a:sym typeface="Century Gothic"/>
            </a:endParaRPr>
          </a:p>
        </p:txBody>
      </p:sp>
      <p:pic>
        <p:nvPicPr>
          <p:cNvPr id="282" name="Google Shape;282;p48"/>
          <p:cNvPicPr preferRelativeResize="0"/>
          <p:nvPr/>
        </p:nvPicPr>
        <p:blipFill>
          <a:blip r:embed="rId3">
            <a:alphaModFix/>
          </a:blip>
          <a:stretch>
            <a:fillRect/>
          </a:stretch>
        </p:blipFill>
        <p:spPr>
          <a:xfrm>
            <a:off x="388600" y="721904"/>
            <a:ext cx="3197432" cy="4051196"/>
          </a:xfrm>
          <a:prstGeom prst="rect">
            <a:avLst/>
          </a:prstGeom>
          <a:noFill/>
          <a:ln>
            <a:noFill/>
          </a:ln>
        </p:spPr>
      </p:pic>
      <p:pic>
        <p:nvPicPr>
          <p:cNvPr id="283" name="Google Shape;283;p48"/>
          <p:cNvPicPr preferRelativeResize="0"/>
          <p:nvPr/>
        </p:nvPicPr>
        <p:blipFill>
          <a:blip r:embed="rId4">
            <a:alphaModFix/>
          </a:blip>
          <a:stretch>
            <a:fillRect/>
          </a:stretch>
        </p:blipFill>
        <p:spPr>
          <a:xfrm>
            <a:off x="5339207" y="787504"/>
            <a:ext cx="2792491" cy="405119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D52625-6FBF-4645-B8DD-51669AAE9A89}"/>
</file>

<file path=customXml/itemProps2.xml><?xml version="1.0" encoding="utf-8"?>
<ds:datastoreItem xmlns:ds="http://schemas.openxmlformats.org/officeDocument/2006/customXml" ds:itemID="{F48C888A-59E7-45A6-B056-B3364E85E71F}"/>
</file>

<file path=customXml/itemProps3.xml><?xml version="1.0" encoding="utf-8"?>
<ds:datastoreItem xmlns:ds="http://schemas.openxmlformats.org/officeDocument/2006/customXml" ds:itemID="{E4889A7B-F226-4D5A-B0CD-14F1A62A42B3}"/>
</file>

<file path=docProps/app.xml><?xml version="1.0" encoding="utf-8"?>
<Properties xmlns="http://schemas.openxmlformats.org/officeDocument/2006/extended-properties" xmlns:vt="http://schemas.openxmlformats.org/officeDocument/2006/docPropsVTypes">
  <TotalTime>19</TotalTime>
  <Words>6129</Words>
  <Application>Microsoft Office PowerPoint</Application>
  <PresentationFormat>On-screen Show (16:9)</PresentationFormat>
  <Paragraphs>599</Paragraphs>
  <Slides>29</Slides>
  <Notes>29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29</vt:i4>
      </vt:variant>
    </vt:vector>
  </HeadingPairs>
  <TitlesOfParts>
    <vt:vector size="36" baseType="lpstr">
      <vt:lpstr>Calibri</vt:lpstr>
      <vt:lpstr>Century Gothic</vt:lpstr>
      <vt:lpstr>Times New Roman</vt:lpstr>
      <vt:lpstr>Arial</vt:lpstr>
      <vt:lpstr>Office Theme</vt:lpstr>
      <vt:lpstr>Office Theme</vt:lpstr>
      <vt:lpstr>Simple Light</vt:lpstr>
      <vt:lpstr>Grade 2: Module 4: Part 2: Cycle 26: Lesson 127 Teacher slide, before teaching.</vt:lpstr>
      <vt:lpstr>Grade 2: Module 4: Part 2: Cycle 26: Lesson 127 Teacher slide, before teaching.</vt:lpstr>
      <vt:lpstr>Grade 2: Module 4: Part 2: Cycle 26: Lesson 127 Teacher slide, before teaching.</vt:lpstr>
      <vt:lpstr>PowerPoint Presentation</vt:lpstr>
      <vt:lpstr>Transition Song</vt:lpstr>
      <vt:lpstr>Opening Learning Targets</vt:lpstr>
      <vt:lpstr>PowerPoint Presentation</vt:lpstr>
      <vt:lpstr>PowerPoint Presentation</vt:lpstr>
      <vt:lpstr>PowerPoint Presentation</vt:lpstr>
      <vt:lpstr>Comprehension Conversation</vt:lpstr>
      <vt:lpstr>Vocabulary and Language</vt:lpstr>
      <vt:lpstr>PowerPoint Presentation</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2: Cycle 26: Lesson 127 Teacher slide, before teaching.</dc:title>
  <dc:creator>nbravo</dc:creator>
  <cp:lastModifiedBy>Nicole Bravo</cp:lastModifiedBy>
  <cp:revision>7</cp:revision>
  <dcterms:modified xsi:type="dcterms:W3CDTF">2019-01-08T23:54:22Z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