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14.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7.xml" ContentType="application/vnd.openxmlformats-officedocument.presentationml.notesSlide+xml"/>
  <Override PartName="/ppt/slideLayouts/slideLayout3.xml" ContentType="application/vnd.openxmlformats-officedocument.presentationml.slideLayou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2.xml" ContentType="application/vnd.openxmlformats-officedocument.presentationml.slideLayout+xml"/>
  <Override PartName="/ppt/notesSlides/notesSlide20.xml" ContentType="application/vnd.openxmlformats-officedocument.presentationml.notesSlide+xml"/>
  <Override PartName="/ppt/slideLayouts/slideLayout1.xml" ContentType="application/vnd.openxmlformats-officedocument.presentationml.slideLayou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slideLayouts/slideLayout8.xml" ContentType="application/vnd.openxmlformats-officedocument.presentationml.slideLayout+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 id="2147483674" r:id="rId3"/>
  </p:sldMasterIdLst>
  <p:notesMasterIdLst>
    <p:notesMasterId r:id="rId2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D41F4568-BC65-4019-A2C5-94D105A10290}">
  <a:tblStyle styleId="{D41F4568-BC65-4019-A2C5-94D105A1029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192" autoAdjust="0"/>
  </p:normalViewPr>
  <p:slideViewPr>
    <p:cSldViewPr snapToGrid="0">
      <p:cViewPr varScale="1">
        <p:scale>
          <a:sx n="99" d="100"/>
          <a:sy n="99" d="100"/>
        </p:scale>
        <p:origin x="-1376" y="-104"/>
      </p:cViewPr>
      <p:guideLst>
        <p:guide orient="horz" pos="1620"/>
        <p:guide pos="2880"/>
      </p:guideLst>
    </p:cSldViewPr>
  </p:slideViewPr>
  <p:notesTextViewPr>
    <p:cViewPr>
      <p:scale>
        <a:sx n="1" d="1"/>
        <a:sy n="1" d="1"/>
      </p:scale>
      <p:origin x="0" y="128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notesMaster" Target="notesMasters/notesMaster1.xml"/><Relationship Id="rId13" Type="http://schemas.openxmlformats.org/officeDocument/2006/relationships/slide" Target="slides/slide10.xml"/><Relationship Id="rId18" Type="http://schemas.openxmlformats.org/officeDocument/2006/relationships/slide" Target="slides/slide15.xml"/><Relationship Id="rId21" Type="http://schemas.openxmlformats.org/officeDocument/2006/relationships/slide" Target="slides/slide18.xml"/><Relationship Id="rId3" Type="http://schemas.openxmlformats.org/officeDocument/2006/relationships/slideMaster" Target="slideMasters/slideMaster3.xml"/><Relationship Id="rId34" Type="http://schemas.openxmlformats.org/officeDocument/2006/relationships/customXml" Target="../customXml/item3.xml"/><Relationship Id="rId25" Type="http://schemas.openxmlformats.org/officeDocument/2006/relationships/slide" Target="slides/slide22.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33" Type="http://schemas.openxmlformats.org/officeDocument/2006/relationships/customXml" Target="../customXml/item2.xml"/><Relationship Id="rId20" Type="http://schemas.openxmlformats.org/officeDocument/2006/relationships/slide" Target="slides/slide17.xml"/><Relationship Id="rId29"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slide" Target="slides/slide2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32" Type="http://schemas.openxmlformats.org/officeDocument/2006/relationships/customXml" Target="../customXml/item1.xml"/><Relationship Id="rId23" Type="http://schemas.openxmlformats.org/officeDocument/2006/relationships/slide" Target="slides/slide20.xml"/><Relationship Id="rId28"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31"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slide" Target="slides/slide19.xml"/><Relationship Id="rId27" Type="http://schemas.openxmlformats.org/officeDocument/2006/relationships/printerSettings" Target="printerSettings/printerSettings1.bin"/><Relationship Id="rId30"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777009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572037d2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50-70  minutes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(3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Comparing Two Arguments (15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Identifying the Claim and Relevant Evidence (15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Evaluating an Argument: Sufficient Evidence and Sound Reasoning (25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Identifying Irrelevant Evidence (10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(2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 Chapter 20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Begin filling in the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for Michael Pollan’s hunter-gatherer food chain.</a:t>
            </a:r>
            <a:endParaRPr sz="1200" dirty="0">
              <a:latin typeface="Calibri"/>
              <a:ea typeface="Calibri"/>
              <a:cs typeface="Calibri"/>
              <a:sym typeface="Calibri"/>
            </a:endParaRPr>
          </a:p>
        </p:txBody>
      </p:sp>
      <p:sp>
        <p:nvSpPr>
          <p:cNvPr id="151" name="Google Shape;151;g4572037d2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2827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572037d20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Identifying the Claim and Relevant Evidence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are introduced to the </a:t>
            </a:r>
            <a:r>
              <a:rPr lang="en" sz="1200" b="1" dirty="0">
                <a:solidFill>
                  <a:schemeClr val="dk1"/>
                </a:solidFill>
                <a:latin typeface="Calibri"/>
                <a:ea typeface="Calibri"/>
                <a:cs typeface="Calibri"/>
                <a:sym typeface="Calibri"/>
              </a:rPr>
              <a:t>Evaluating an Argument graphic organizer</a:t>
            </a:r>
            <a:r>
              <a:rPr lang="en" sz="1200" dirty="0">
                <a:solidFill>
                  <a:schemeClr val="dk1"/>
                </a:solidFill>
                <a:latin typeface="Calibri"/>
                <a:ea typeface="Calibri"/>
                <a:cs typeface="Calibri"/>
                <a:sym typeface="Calibri"/>
              </a:rPr>
              <a:t>, which will be used in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Fill in the graphic organizer to evaluate the argument Michael Pollan puts forth on pages 186–191 of </a:t>
            </a: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together with the class to serve as a model for students. In subsequent lessons, students will gradually become more independent at filling in this organizer in preparation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Evaluating an Argument graphic organizer for pages 186–191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volunteers to share their noticing and wonderings.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notice </a:t>
            </a:r>
            <a:r>
              <a:rPr lang="en" sz="1200" b="0" dirty="0">
                <a:solidFill>
                  <a:schemeClr val="dk1"/>
                </a:solidFill>
                <a:latin typeface="Calibri"/>
                <a:ea typeface="Calibri"/>
                <a:cs typeface="Calibri"/>
                <a:sym typeface="Calibri"/>
              </a:rPr>
              <a:t>that there are several boxes to record relevant evidence and a box for irrelevant evidence and the author’s claim.</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may wonder how to determine if evidence is relevant or irrelevant.</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5" name="Google Shape;215;g4572037d20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122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5a64daa7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(proximity)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Identifying the Claim and Relevant Evidence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first step in evaluating an argument is simply identifying the author’s claim and supporting evidence.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sure students understand that sometimes we must infer what the claim is because the author or speaker doesn’t state it explicitly.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answers whole class.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that </a:t>
            </a:r>
            <a:r>
              <a:rPr lang="en" sz="1200" b="0" dirty="0">
                <a:solidFill>
                  <a:schemeClr val="dk1"/>
                </a:solidFill>
                <a:latin typeface="Calibri"/>
                <a:ea typeface="Calibri"/>
                <a:cs typeface="Calibri"/>
                <a:sym typeface="Calibri"/>
              </a:rPr>
              <a:t>relevant evidence is clearly connected to the claim being made.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a quick discussion of the meaning or examples of the word "</a:t>
            </a:r>
            <a:r>
              <a:rPr lang="en" sz="1200" dirty="0" smtClean="0">
                <a:solidFill>
                  <a:schemeClr val="dk1"/>
                </a:solidFill>
                <a:latin typeface="Calibri"/>
                <a:ea typeface="Calibri"/>
                <a:cs typeface="Calibri"/>
                <a:sym typeface="Calibri"/>
              </a:rPr>
              <a:t>relevant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Explain that relevant evidence is evidence that is related or connected to the author’s claim.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3" name="Google Shape;223;g45a64daa7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9159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5a64daa77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Class/Individual</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Identifying the Claim and Relevant Evidence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Evaluating an Argument graphic organizer for pages 186–191 (answers, for teacher reference) </a:t>
            </a:r>
            <a:r>
              <a:rPr lang="en" sz="1200" dirty="0">
                <a:solidFill>
                  <a:schemeClr val="dk1"/>
                </a:solidFill>
                <a:latin typeface="Calibri"/>
                <a:ea typeface="Calibri"/>
                <a:cs typeface="Calibri"/>
                <a:sym typeface="Calibri"/>
              </a:rPr>
              <a:t>for a suggestion on how to fill in the organizer.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graphic organizer for modeling during this portion of the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 homework, they reread pages 186–191 of </a:t>
            </a: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identified a claim that Michael Pollan makes, and flagged supporting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claim and the evidence they flagged.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it clear that 1) students may not have as many pieces of evidence as there are boxes, which is fine; and 2) at this stage, students should not yet evaluate the evidence or the argument. They are just to fill in the Claim and Relevant Evidence boxes.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students as they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as you circulate: </a:t>
            </a:r>
            <a:r>
              <a:rPr lang="en" sz="1200" i="1" dirty="0">
                <a:solidFill>
                  <a:schemeClr val="dk1"/>
                </a:solidFill>
                <a:latin typeface="Calibri"/>
                <a:ea typeface="Calibri"/>
                <a:cs typeface="Calibri"/>
                <a:sym typeface="Calibri"/>
              </a:rPr>
              <a:t>“Why is that relevant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of work time, display the</a:t>
            </a:r>
            <a:r>
              <a:rPr lang="en" sz="1200" b="1" dirty="0">
                <a:solidFill>
                  <a:schemeClr val="dk1"/>
                </a:solidFill>
                <a:latin typeface="Calibri"/>
                <a:ea typeface="Calibri"/>
                <a:cs typeface="Calibri"/>
                <a:sym typeface="Calibri"/>
              </a:rPr>
              <a:t> Evaluating an Argument graphic organizer</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thinking on the author’s claim and relevant evidence.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student responses and the answers for teacher reference to model filling in the boxes for claim and relevant evidence.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claims and evidence to be similar to the </a:t>
            </a:r>
            <a:r>
              <a:rPr lang="en" sz="1200" b="1" dirty="0">
                <a:solidFill>
                  <a:schemeClr val="dk1"/>
                </a:solidFill>
                <a:latin typeface="Calibri"/>
                <a:ea typeface="Calibri"/>
                <a:cs typeface="Calibri"/>
                <a:sym typeface="Calibri"/>
              </a:rPr>
              <a:t>Evaluating an Argument graphic organizer for pages 186–191</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 </a:t>
            </a:r>
            <a:r>
              <a:rPr lang="en" sz="1200" dirty="0">
                <a:solidFill>
                  <a:schemeClr val="dk1"/>
                </a:solidFill>
                <a:latin typeface="Calibri"/>
                <a:ea typeface="Calibri"/>
                <a:cs typeface="Calibri"/>
                <a:sym typeface="Calibri"/>
              </a:rPr>
              <a:t>and guide students in that direction: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Local sustainable farming is good for the land and for the chickens and cows the farm raises.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evidence such as: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 187 “It was hard to believe this hillside had ever been the gullied wreck Joel had described at dinner. One type of farming had destroyed the land. Now another type of farming was restoring it.”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 188 “Joel moves the chickens every day for the same reason he moves the cows every night. The chicken manure fertilizes the grass, supplying all the nitrogen it needs. But left in one place, the chickens would eventually destroy the soil.”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 189 “Every night the hens climb the little ramp into the safety of the coop and Joel latches the door behind them. In the morning he moves them to a fresh pasture.”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 190 “’It seems the chickens don’t like fresh manure, so he waits three or four days before bringing them in—but not a day longer. “Three days is ideal,” he explained. “That gives the larvae a chance to fatten up nicely, the way hens like them ...”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 191 “Because of the chickens, Joel doesn’t have to treat his cattle with toxic chemicals to get rid of parasites.”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1" name="Google Shape;231;g45a64daa77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4649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572037d20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Pairs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Evaluating an Argument: Sufficient Evidence and Sound Reasoning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graphic organizer and modeling during this part of the work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after identifying the claim and evidence, the next step is to evaluate how well the evidence proves the claim.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answer key, model thinking through and filling in one of the next row of boxes, </a:t>
            </a:r>
            <a:r>
              <a:rPr lang="en" sz="1200" i="1" dirty="0">
                <a:solidFill>
                  <a:schemeClr val="dk1"/>
                </a:solidFill>
                <a:latin typeface="Calibri"/>
                <a:ea typeface="Calibri"/>
                <a:cs typeface="Calibri"/>
                <a:sym typeface="Calibri"/>
              </a:rPr>
              <a:t>“Explain how well this piece of evidence supports the author’s claim.”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display the document for students who struggle with auditory processing.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especially challenged learners.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9" name="Google Shape;239;g4572037d20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14034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5a64daa77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Pairs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Evaluating an Argument: Sufficient Evidence and Sound Reasoning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explanations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This piece of evidence is a specific example of how sustainable farms are good for the land.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This piece of evidence provides another example of how local sustainable farming is good for the land because it explains how the land would be destroyed if it were different.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This explains how the chickens are well cared for because it explains how they are safe at night.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This piece of evidence explains how he gives the hens what they like, which supports the idea that local sustainable farming is good for the animals.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This piece of evidence explains how he doesn’t need to give the cows toxic chemicals, which supports the idea that local sustainable farming is good for the animals.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6" name="Google Shape;246;g45a64daa77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8925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5a64daa77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Evaluating an Argument: Sufficient Evidence and Sound Reasoning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struggle to determine how much is sufficient evidence. Emphasize that sufficient evidence is not just about how much evidence, but the quality of the evidence. For example, one piece of evidence containing data from a research study will be stronger than two pieces of evidence that are opinion-based.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pausing after each question to allow students time to discuss and cold calling volunteers to share their responses with the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must look across the evidence provided to determine the quality of the evidence and then if there is enough of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answers for teacher reference , model thinking through and filling in the next box, </a:t>
            </a:r>
            <a:r>
              <a:rPr lang="en" sz="1200" i="1" dirty="0">
                <a:solidFill>
                  <a:schemeClr val="dk1"/>
                </a:solidFill>
                <a:latin typeface="Calibri"/>
                <a:ea typeface="Calibri"/>
                <a:cs typeface="Calibri"/>
                <a:sym typeface="Calibri"/>
              </a:rPr>
              <a:t>“Did the author provide sufficient evidence? Explain why or why not.”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a:t>
            </a:r>
            <a:r>
              <a:rPr lang="en" sz="1200" b="0" dirty="0" smtClean="0">
                <a:solidFill>
                  <a:schemeClr val="dk1"/>
                </a:solidFill>
                <a:latin typeface="Calibri"/>
                <a:ea typeface="Calibri"/>
                <a:cs typeface="Calibri"/>
                <a:sym typeface="Calibri"/>
              </a:rPr>
              <a:t>explain</a:t>
            </a:r>
            <a:r>
              <a:rPr lang="en-US" sz="1200" b="0" dirty="0" smtClean="0">
                <a:solidFill>
                  <a:schemeClr val="dk1"/>
                </a:solidFill>
                <a:latin typeface="Calibri"/>
                <a:ea typeface="Calibri"/>
                <a:cs typeface="Calibri"/>
                <a:sym typeface="Calibri"/>
              </a:rPr>
              <a:t> that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there is enough evidence to support the claim.</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and guide students to understand </a:t>
            </a:r>
            <a:r>
              <a:rPr lang="en-US" sz="1200" b="0" dirty="0" smtClean="0">
                <a:solidFill>
                  <a:schemeClr val="dk1"/>
                </a:solidFill>
                <a:latin typeface="Calibri"/>
                <a:ea typeface="Calibri"/>
                <a:cs typeface="Calibri"/>
                <a:sym typeface="Calibri"/>
              </a:rPr>
              <a:t>that </a:t>
            </a:r>
            <a:r>
              <a:rPr lang="en" sz="1200" b="0" dirty="0" smtClean="0">
                <a:solidFill>
                  <a:schemeClr val="dk1"/>
                </a:solidFill>
                <a:latin typeface="Calibri"/>
                <a:ea typeface="Calibri"/>
                <a:cs typeface="Calibri"/>
                <a:sym typeface="Calibri"/>
              </a:rPr>
              <a:t>there </a:t>
            </a:r>
            <a:r>
              <a:rPr lang="en" sz="1200" b="0" dirty="0">
                <a:solidFill>
                  <a:schemeClr val="dk1"/>
                </a:solidFill>
                <a:latin typeface="Calibri"/>
                <a:ea typeface="Calibri"/>
                <a:cs typeface="Calibri"/>
                <a:sym typeface="Calibri"/>
              </a:rPr>
              <a:t>should be more than one piece of evidence, but exactly how much depends on the evidence provided.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display the document for students who struggle with auditory processing.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especially challenged learners.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4" name="Google Shape;254;g45a64daa77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3163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5a64daa77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Evaluating an Argument: Sufficient Evidence and Sound Reasoning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4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of the Teammates Consult protocol.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them to </a:t>
            </a:r>
            <a:r>
              <a:rPr lang="en" sz="1200" b="0" dirty="0" smtClean="0">
                <a:solidFill>
                  <a:schemeClr val="dk1"/>
                </a:solidFill>
                <a:latin typeface="Calibri"/>
                <a:ea typeface="Calibri"/>
                <a:cs typeface="Calibri"/>
                <a:sym typeface="Calibri"/>
              </a:rPr>
              <a:t>explain</a:t>
            </a:r>
            <a:r>
              <a:rPr lang="en-US" sz="1200" b="0" dirty="0" smtClean="0">
                <a:solidFill>
                  <a:schemeClr val="dk1"/>
                </a:solidFill>
                <a:latin typeface="Calibri"/>
                <a:ea typeface="Calibri"/>
                <a:cs typeface="Calibri"/>
                <a:sym typeface="Calibri"/>
              </a:rPr>
              <a:t> that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Pollan did provide sufficient evidence to prove his claim. He doesn’t use any research-based facts, but he did use at least five examples of how local sustainable farming is good for the land and how it follows the natural cycle. These examples are detailed enough to prove his claim</a:t>
            </a:r>
            <a:r>
              <a:rPr lang="en" sz="1200" b="0" i="1"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Support for Any Students Who Need It: None.</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3" name="Google Shape;263;g45a64daa77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3801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5b47ebad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Evaluating an Argument: Sufficient Evidence and Sound Reasoning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5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responses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look at the “Explain how this piece of evidence supports the author’s claim” row, as this will help them determine how the evidence supports the claim and if there is a clear connection between the evidence and the claim.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answers for teacher reference, model thinking through and filling in the next box, </a:t>
            </a:r>
            <a:r>
              <a:rPr lang="en" sz="1200" i="1" dirty="0">
                <a:solidFill>
                  <a:schemeClr val="dk1"/>
                </a:solidFill>
                <a:latin typeface="Calibri"/>
                <a:ea typeface="Calibri"/>
                <a:cs typeface="Calibri"/>
                <a:sym typeface="Calibri"/>
              </a:rPr>
              <a:t>“Was the reasoning sound? Explain why or why not.”</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them to explain that sound reasoning means the author has clearly explained the connection between the claim, the evidence supporting it, and the choice of evidence makes sense.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display the document for students who struggle with auditory processing.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learners, especially challenged learners.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1" name="Google Shape;271;g45b47ebad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5961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5b47ebad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Evaluating an Argument: Sufficient Evidence and Sound Reasoning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6 of 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students to share, correcting misconceptions if they arise.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t>
            </a:r>
            <a:r>
              <a:rPr lang="en" sz="1200" b="0" dirty="0">
                <a:solidFill>
                  <a:schemeClr val="dk1"/>
                </a:solidFill>
                <a:latin typeface="Calibri"/>
                <a:ea typeface="Calibri"/>
                <a:cs typeface="Calibri"/>
                <a:sym typeface="Calibri"/>
              </a:rPr>
              <a:t>students to </a:t>
            </a:r>
            <a:r>
              <a:rPr lang="en" sz="1200" b="0" dirty="0" smtClean="0">
                <a:solidFill>
                  <a:schemeClr val="dk1"/>
                </a:solidFill>
                <a:latin typeface="Calibri"/>
                <a:ea typeface="Calibri"/>
                <a:cs typeface="Calibri"/>
                <a:sym typeface="Calibri"/>
              </a:rPr>
              <a:t>explain</a:t>
            </a:r>
            <a:r>
              <a:rPr lang="en-US" sz="1200" b="0" dirty="0" smtClean="0">
                <a:solidFill>
                  <a:schemeClr val="dk1"/>
                </a:solidFill>
                <a:latin typeface="Calibri"/>
                <a:ea typeface="Calibri"/>
                <a:cs typeface="Calibri"/>
                <a:sym typeface="Calibri"/>
              </a:rPr>
              <a:t> that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his reasoning was sound because he explained how his evidence supported his claim. For each piece of evidence, he connected it to being good for the environment or being the same as the natural cycle.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0" name="Google Shape;280;g45b47ebad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4941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5b47ebadc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Identifying Irrelevant Evidence </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Here students read another short excerpt of text at the end of the lesson to identify irrelevant evidence in an argument. A new excerpt of text is required to teach this, as there is very little irrelevant evidence in Michael Pollan’s writing. To save time asking students to identify a new claim in a new excerpt of a new text, a short paragraph of the same </a:t>
            </a:r>
            <a:r>
              <a:rPr lang="en" sz="1200" b="0" dirty="0">
                <a:solidFill>
                  <a:schemeClr val="dk1"/>
                </a:solidFill>
                <a:latin typeface="Calibri"/>
                <a:ea typeface="Calibri"/>
                <a:cs typeface="Calibri"/>
                <a:sym typeface="Calibri"/>
              </a:rPr>
              <a:t>excerpt of </a:t>
            </a:r>
            <a:r>
              <a:rPr lang="en" sz="1200" b="0" i="1" dirty="0">
                <a:solidFill>
                  <a:schemeClr val="dk1"/>
                </a:solidFill>
                <a:latin typeface="Calibri"/>
                <a:ea typeface="Calibri"/>
                <a:cs typeface="Calibri"/>
                <a:sym typeface="Calibri"/>
              </a:rPr>
              <a:t>The Omnivore’s Dilemm</a:t>
            </a:r>
            <a:r>
              <a:rPr lang="en" sz="1200" b="0" dirty="0">
                <a:solidFill>
                  <a:schemeClr val="dk1"/>
                </a:solidFill>
                <a:latin typeface="Calibri"/>
                <a:ea typeface="Calibri"/>
                <a:cs typeface="Calibri"/>
                <a:sym typeface="Calibri"/>
              </a:rPr>
              <a:t>a students have been reading and analyzing since the previous lesson has been rewritten to include irrelevant evidence. This is explained to students to avoid confusion</a:t>
            </a:r>
            <a:r>
              <a:rPr lang="en" sz="1200" dirty="0">
                <a:solidFill>
                  <a:schemeClr val="dk1"/>
                </a:solidFill>
                <a:latin typeface="Calibri"/>
                <a:ea typeface="Calibri"/>
                <a:cs typeface="Calibri"/>
                <a:sym typeface="Calibri"/>
              </a:rPr>
              <a:t>, and it is also a good teaching point as students can compare the actual paragraph of writing to the rewritten paragraph to see how Michael Pollan’s original paragraph is stronger.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good writers and speakers like Michael Pollan use sufficient relevant evidence and sound reasoning to support their claims, but as they have already seen from the interview at the beginning of the lesson, sometimes people also use irrelevant evidence when they are putting forward an argument and making a claim.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a:t>
            </a:r>
            <a:r>
              <a:rPr lang="en" sz="1200" b="0" dirty="0">
                <a:solidFill>
                  <a:schemeClr val="dk1"/>
                </a:solidFill>
                <a:latin typeface="Calibri"/>
                <a:ea typeface="Calibri"/>
                <a:cs typeface="Calibri"/>
                <a:sym typeface="Calibri"/>
              </a:rPr>
              <a:t>to explain that irrelevant evidence is that which doesn’t support the claim or make sense in support of the claim. It may also be evidence that has been deliberately added to mislead the reader or listener.</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9" name="Google Shape;289;g45b47ebadc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1236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572037d20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Example of Strong and Flawed Arguments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Evaluating an Argument graphic organizer for pages 186–191</a:t>
            </a:r>
            <a:r>
              <a:rPr lang="en" sz="1200" dirty="0">
                <a:solidFill>
                  <a:schemeClr val="dk1"/>
                </a:solidFill>
                <a:latin typeface="Calibri"/>
                <a:ea typeface="Calibri"/>
                <a:cs typeface="Calibri"/>
                <a:sym typeface="Calibri"/>
              </a:rPr>
              <a:t> (one per student;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Evaluating an Argument graphic organizer for pages 186–191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Example of Irrelevant Evidence: Page 187 of </a:t>
            </a:r>
            <a:r>
              <a:rPr lang="en" sz="1200" b="1" i="1" dirty="0">
                <a:solidFill>
                  <a:schemeClr val="dk1"/>
                </a:solidFill>
                <a:latin typeface="Calibri"/>
                <a:ea typeface="Calibri"/>
                <a:cs typeface="Calibri"/>
                <a:sym typeface="Calibri"/>
              </a:rPr>
              <a:t>The Omnivore’s Dilemma </a:t>
            </a:r>
            <a:r>
              <a:rPr lang="en" sz="1200" b="1" dirty="0">
                <a:solidFill>
                  <a:schemeClr val="dk1"/>
                </a:solidFill>
                <a:latin typeface="Calibri"/>
                <a:ea typeface="Calibri"/>
                <a:cs typeface="Calibri"/>
                <a:sym typeface="Calibri"/>
              </a:rPr>
              <a:t>Rewritten</a:t>
            </a:r>
            <a:r>
              <a:rPr lang="en" sz="1200" dirty="0">
                <a:solidFill>
                  <a:schemeClr val="dk1"/>
                </a:solidFill>
                <a:latin typeface="Calibri"/>
                <a:ea typeface="Calibri"/>
                <a:cs typeface="Calibri"/>
                <a:sym typeface="Calibri"/>
              </a:rPr>
              <a:t> (one per student; one for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Omnivore’s Dilemma, Young Readers Edition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(from Lesson 2; one new blank copy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a:t>
            </a:r>
            <a:r>
              <a:rPr lang="en" sz="1200" dirty="0" smtClean="0">
                <a:solidFill>
                  <a:schemeClr val="dk1"/>
                </a:solidFill>
                <a:latin typeface="Calibri"/>
                <a:ea typeface="Calibri"/>
                <a:cs typeface="Calibri"/>
                <a:sym typeface="Calibri"/>
              </a:rPr>
              <a:t>targets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7" name="Google Shape;157;g4572037d20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98204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572037d20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7</a:t>
            </a:r>
            <a:r>
              <a:rPr lang="en-US" sz="1200" b="1" dirty="0" smtClean="0">
                <a:solidFill>
                  <a:schemeClr val="dk1"/>
                </a:solidFill>
                <a:latin typeface="Calibri"/>
                <a:ea typeface="Calibri"/>
                <a:cs typeface="Calibri"/>
                <a:sym typeface="Calibri"/>
              </a:rPr>
              <a:t>-9</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Class/Triads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Closing </a:t>
            </a:r>
            <a:r>
              <a:rPr lang="en" sz="1200" b="1" dirty="0">
                <a:solidFill>
                  <a:schemeClr val="dk1"/>
                </a:solidFill>
                <a:latin typeface="Calibri"/>
                <a:ea typeface="Calibri"/>
                <a:cs typeface="Calibri"/>
                <a:sym typeface="Calibri"/>
              </a:rPr>
              <a:t>A. Identifying Irrelevant Evidence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a means of displaying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 very short piece of text, so students should need no more than 5 minutes to identify the irrelevant evidence and record it on their organizers.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a:solidFill>
                  <a:schemeClr val="dk1"/>
                </a:solidFill>
                <a:latin typeface="Calibri"/>
                <a:ea typeface="Calibri"/>
                <a:cs typeface="Calibri"/>
                <a:sym typeface="Calibri"/>
              </a:rPr>
              <a:t>“Now you are going to analyze a short excerpt of text for irrelevant evidence. This excerpt is a rewritten piece of the Michael Pollan excerpt you have been reading and analyzing in the previous two lessons.”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close </a:t>
            </a:r>
            <a:r>
              <a:rPr lang="en" sz="1200" b="0" dirty="0">
                <a:solidFill>
                  <a:schemeClr val="dk1"/>
                </a:solidFill>
                <a:latin typeface="Calibri"/>
                <a:ea typeface="Calibri"/>
                <a:cs typeface="Calibri"/>
                <a:sym typeface="Calibri"/>
              </a:rPr>
              <a:t>their </a:t>
            </a: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books.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a:t>
            </a:r>
            <a:r>
              <a:rPr lang="en" sz="1200" b="1" dirty="0">
                <a:solidFill>
                  <a:schemeClr val="dk1"/>
                </a:solidFill>
                <a:latin typeface="Calibri"/>
                <a:ea typeface="Calibri"/>
                <a:cs typeface="Calibri"/>
                <a:sym typeface="Calibri"/>
              </a:rPr>
              <a:t>Example of Irrelevant Evidence: Page 187 of</a:t>
            </a:r>
            <a:r>
              <a:rPr lang="en" sz="1200" b="1" i="1" dirty="0">
                <a:solidFill>
                  <a:schemeClr val="dk1"/>
                </a:solidFill>
                <a:latin typeface="Calibri"/>
                <a:ea typeface="Calibri"/>
                <a:cs typeface="Calibri"/>
                <a:sym typeface="Calibri"/>
              </a:rPr>
              <a:t> The Omnivore’s Dilemma</a:t>
            </a:r>
            <a:r>
              <a:rPr lang="en" sz="1200" b="1" dirty="0">
                <a:solidFill>
                  <a:schemeClr val="dk1"/>
                </a:solidFill>
                <a:latin typeface="Calibri"/>
                <a:ea typeface="Calibri"/>
                <a:cs typeface="Calibri"/>
                <a:sym typeface="Calibri"/>
              </a:rPr>
              <a:t> Rewritten</a:t>
            </a:r>
            <a:r>
              <a:rPr lang="en" sz="1200" dirty="0">
                <a:solidFill>
                  <a:schemeClr val="dk1"/>
                </a:solidFill>
                <a:latin typeface="Calibri"/>
                <a:ea typeface="Calibri"/>
                <a:cs typeface="Calibri"/>
                <a:sym typeface="Calibri"/>
              </a:rPr>
              <a:t> and read it aloud as they follow along silently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already figured out a claim that they think Michael Pollan is making in this excerpt (something similar to: “Local sustainable farming is good for the land and for the chickens and cows the farm raises”).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 irrelevant evidence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answers for teacher reference to guide them toward appropriate answers and invite them to revise their graphic organizers accordingly.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review the original paragraph on page 187 of their books.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in triads: </a:t>
            </a:r>
            <a:r>
              <a:rPr lang="en" sz="1200" i="1" dirty="0">
                <a:solidFill>
                  <a:schemeClr val="dk1"/>
                </a:solidFill>
                <a:latin typeface="Calibri"/>
                <a:ea typeface="Calibri"/>
                <a:cs typeface="Calibri"/>
                <a:sym typeface="Calibri"/>
              </a:rPr>
              <a:t>“How is the rewritten excerpt different from the original? How is Michael Pollan’s better?”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whole group..</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t>
            </a:r>
            <a:r>
              <a:rPr lang="en" sz="1200" b="0" dirty="0">
                <a:solidFill>
                  <a:schemeClr val="dk1"/>
                </a:solidFill>
                <a:latin typeface="Calibri"/>
                <a:ea typeface="Calibri"/>
                <a:cs typeface="Calibri"/>
                <a:sym typeface="Calibri"/>
              </a:rPr>
              <a:t>for students to explain that the author provides irrelevant evidence about the broiler chicken industry and how much chicken is consumed in the U.S. It says, “The United States has the largest broiler chicken industry in the world and 17 percent of the broiler chickens produced here are exported to other countries. Americans consume more chicken than anyone else in the world and it is the number one source of protein in the United States.” This evidence might be interesting, but it is not linked at all to the claim that local sustainable farming is good for the land and for the cows and chickens raised for production.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explain that Michael Pollan gives a brief description of what broiler chickens are, but then continues to discuss the chicken pens rather than providing irrelevant evidence about the broiler chicken </a:t>
            </a:r>
            <a:r>
              <a:rPr lang="en" sz="1200" b="0" dirty="0" smtClean="0">
                <a:solidFill>
                  <a:schemeClr val="dk1"/>
                </a:solidFill>
                <a:latin typeface="Calibri"/>
                <a:ea typeface="Calibri"/>
                <a:cs typeface="Calibri"/>
                <a:sym typeface="Calibri"/>
              </a:rPr>
              <a:t>industry</a:t>
            </a:r>
            <a:r>
              <a:rPr lang="en-US" sz="1200" b="0" dirty="0" smtClean="0">
                <a:solidFill>
                  <a:schemeClr val="dk1"/>
                </a:solidFill>
                <a:latin typeface="Calibri"/>
                <a:ea typeface="Calibri"/>
                <a:cs typeface="Calibri"/>
                <a:sym typeface="Calibri"/>
              </a:rPr>
              <a:t>.</a:t>
            </a:r>
          </a:p>
          <a:p>
            <a:pPr marL="152400" lvl="0" indent="0" algn="l" rtl="0">
              <a:spcBef>
                <a:spcPts val="0"/>
              </a:spcBef>
              <a:spcAft>
                <a:spcPts val="0"/>
              </a:spcAft>
              <a:buClr>
                <a:schemeClr val="dk1"/>
              </a:buClr>
              <a:buSzPts val="1200"/>
              <a:buFont typeface="Calibri"/>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7" name="Google Shape;297;g4572037d20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5263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572037d20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new </a:t>
            </a:r>
            <a:r>
              <a:rPr lang="en" sz="1200" b="1" dirty="0">
                <a:solidFill>
                  <a:schemeClr val="dk1"/>
                </a:solidFill>
                <a:latin typeface="Calibri"/>
                <a:ea typeface="Calibri"/>
                <a:cs typeface="Calibri"/>
                <a:sym typeface="Calibri"/>
              </a:rPr>
              <a:t>Food Chain graphic organizers</a:t>
            </a:r>
            <a:r>
              <a:rPr lang="en" sz="1200" dirty="0">
                <a:solidFill>
                  <a:schemeClr val="dk1"/>
                </a:solidFill>
                <a:latin typeface="Calibri"/>
                <a:ea typeface="Calibri"/>
                <a:cs typeface="Calibri"/>
                <a:sym typeface="Calibri"/>
              </a:rPr>
              <a:t>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7" name="Google Shape;307;g4572037d20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9873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8810a908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g48810a908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14" name="Google Shape;314;g48810a908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979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572037d20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pages 186–191 of </a:t>
            </a:r>
            <a:r>
              <a:rPr lang="en" sz="1200" b="0" i="1" dirty="0">
                <a:solidFill>
                  <a:schemeClr val="dk1"/>
                </a:solidFill>
                <a:latin typeface="Calibri"/>
                <a:ea typeface="Calibri"/>
                <a:cs typeface="Calibri"/>
                <a:sym typeface="Calibri"/>
              </a:rPr>
              <a:t>The Omnivore’s </a:t>
            </a:r>
            <a:r>
              <a:rPr lang="en" sz="1200" b="0" i="1" dirty="0" smtClean="0">
                <a:solidFill>
                  <a:schemeClr val="dk1"/>
                </a:solidFill>
                <a:latin typeface="Calibri"/>
                <a:ea typeface="Calibri"/>
                <a:cs typeface="Calibri"/>
                <a:sym typeface="Calibri"/>
              </a:rPr>
              <a:t>Dilemma</a:t>
            </a:r>
            <a:r>
              <a:rPr lang="en-US" sz="1200" b="0" i="1" dirty="0" smtClean="0">
                <a:solidFill>
                  <a:schemeClr val="dk1"/>
                </a:solidFill>
                <a:latin typeface="Calibri"/>
                <a:ea typeface="Calibri"/>
                <a:cs typeface="Calibri"/>
                <a:sym typeface="Calibri"/>
              </a:rPr>
              <a:t>.</a:t>
            </a:r>
            <a:endParaRPr sz="1200" b="0" i="1"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answer key for the </a:t>
            </a:r>
            <a:r>
              <a:rPr lang="en" sz="1200" b="1" dirty="0">
                <a:solidFill>
                  <a:schemeClr val="dk1"/>
                </a:solidFill>
                <a:latin typeface="Calibri"/>
                <a:ea typeface="Calibri"/>
                <a:cs typeface="Calibri"/>
                <a:sym typeface="Calibri"/>
              </a:rPr>
              <a:t>Evaluating an Argument graphic organizer</a:t>
            </a:r>
            <a:r>
              <a:rPr lang="en" sz="1200" dirty="0">
                <a:solidFill>
                  <a:schemeClr val="dk1"/>
                </a:solidFill>
                <a:latin typeface="Calibri"/>
                <a:ea typeface="Calibri"/>
                <a:cs typeface="Calibri"/>
                <a:sym typeface="Calibri"/>
              </a:rPr>
              <a:t> to familiarize yourself with what students will be doing and the answers you will be guiding them toward (see supporting materials).</a:t>
            </a:r>
            <a:endParaRPr sz="12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Teammates Consult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63" name="Google Shape;163;g4572037d20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4772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572037d20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g4572037d20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763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572037d20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78" name="Google Shape;178;g4572037d20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0928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572037d20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Unpacking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especially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invite them to read them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 </a:t>
            </a:r>
            <a:r>
              <a:rPr lang="en" sz="1200" i="1" dirty="0">
                <a:solidFill>
                  <a:schemeClr val="dk1"/>
                </a:solidFill>
                <a:latin typeface="Calibri"/>
                <a:ea typeface="Calibri"/>
                <a:cs typeface="Calibri"/>
                <a:sym typeface="Calibri"/>
              </a:rPr>
              <a:t>evaluate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does ‘evaluate a claim’ mean?”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for their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a partner about synonyms or other words that could be used in place of the word evaluate in the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correct synonyms above the word </a:t>
            </a:r>
            <a:r>
              <a:rPr lang="en" sz="1200" i="1" dirty="0">
                <a:solidFill>
                  <a:schemeClr val="dk1"/>
                </a:solidFill>
                <a:latin typeface="Calibri"/>
                <a:ea typeface="Calibri"/>
                <a:cs typeface="Calibri"/>
                <a:sym typeface="Calibri"/>
              </a:rPr>
              <a:t>evaluate</a:t>
            </a:r>
            <a:r>
              <a:rPr lang="en" sz="1200" dirty="0">
                <a:solidFill>
                  <a:schemeClr val="dk1"/>
                </a:solidFill>
                <a:latin typeface="Calibri"/>
                <a:ea typeface="Calibri"/>
                <a:cs typeface="Calibri"/>
                <a:sym typeface="Calibri"/>
              </a:rPr>
              <a:t> on the posted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evaluating something requires a set of criteria. For example, when students are evaluated on a piece of writing, there is a rubric with criteria describing a good essay.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they will determine the criteria for what makes a strong argument so they can evaluate arguments.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the learning targets, put a box around the words </a:t>
            </a:r>
            <a:r>
              <a:rPr lang="en" sz="1200" i="1" dirty="0">
                <a:solidFill>
                  <a:schemeClr val="dk1"/>
                </a:solidFill>
                <a:latin typeface="Calibri"/>
                <a:ea typeface="Calibri"/>
                <a:cs typeface="Calibri"/>
                <a:sym typeface="Calibri"/>
              </a:rPr>
              <a:t>sound reasoning, sufficient, relevant evidence, </a:t>
            </a:r>
            <a:r>
              <a:rPr lang="en" sz="1200" i="0" dirty="0">
                <a:solidFill>
                  <a:schemeClr val="dk1"/>
                </a:solidFill>
                <a:latin typeface="Calibri"/>
                <a:ea typeface="Calibri"/>
                <a:cs typeface="Calibri"/>
                <a:sym typeface="Calibri"/>
              </a:rPr>
              <a:t>and</a:t>
            </a:r>
            <a:r>
              <a:rPr lang="en" sz="1200" i="1" dirty="0">
                <a:solidFill>
                  <a:schemeClr val="dk1"/>
                </a:solidFill>
                <a:latin typeface="Calibri"/>
                <a:ea typeface="Calibri"/>
                <a:cs typeface="Calibri"/>
                <a:sym typeface="Calibri"/>
              </a:rPr>
              <a:t> irrelevant evidence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they’ll spend time defining these terms and then use them to determine whether Michael Pollan makes a strong argument in the section of the text they worked with in Lesson 8.</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a:t>
            </a:r>
            <a:r>
              <a:rPr lang="en" sz="1200" b="0" dirty="0">
                <a:solidFill>
                  <a:schemeClr val="dk1"/>
                </a:solidFill>
                <a:latin typeface="Calibri"/>
                <a:ea typeface="Calibri"/>
                <a:cs typeface="Calibri"/>
                <a:sym typeface="Calibri"/>
              </a:rPr>
              <a:t>explain that to </a:t>
            </a:r>
            <a:r>
              <a:rPr lang="en" sz="1200" b="0" i="1" dirty="0">
                <a:solidFill>
                  <a:schemeClr val="dk1"/>
                </a:solidFill>
                <a:latin typeface="Calibri"/>
                <a:ea typeface="Calibri"/>
                <a:cs typeface="Calibri"/>
                <a:sym typeface="Calibri"/>
              </a:rPr>
              <a:t>evaluate an argument and a claim </a:t>
            </a:r>
            <a:r>
              <a:rPr lang="en" sz="1200" b="0" dirty="0">
                <a:solidFill>
                  <a:schemeClr val="dk1"/>
                </a:solidFill>
                <a:latin typeface="Calibri"/>
                <a:ea typeface="Calibri"/>
                <a:cs typeface="Calibri"/>
                <a:sym typeface="Calibri"/>
              </a:rPr>
              <a:t>means analyzing them to decide whether the author’s or speaker’s claim seems strong.</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them to say: “judge,” “decide,” “rate,” “assess,” “grade,” etc.</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84" name="Google Shape;184;g4572037d20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1230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572037d20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3</a:t>
            </a:r>
            <a:r>
              <a:rPr lang="en-US" sz="1200" b="1" dirty="0" smtClean="0">
                <a:solidFill>
                  <a:schemeClr val="dk1"/>
                </a:solidFill>
                <a:latin typeface="Calibri"/>
                <a:ea typeface="Calibri"/>
                <a:cs typeface="Calibri"/>
                <a:sym typeface="Calibri"/>
              </a:rPr>
              <a:t>-4</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Comparing Two Arguments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“Today’s lesson focuses on evaluating arguments, or determining whether an author or speaker makes a strong argument. This is an important reading and thinking skill because in evaluating the argument, you have to think critically about the text. Also, practicing this skill helps you as writers and speakers when you speak and write your own arguments later in the unit and module.”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a:t>
            </a:r>
            <a:r>
              <a:rPr lang="en" sz="1200" b="1" dirty="0">
                <a:solidFill>
                  <a:schemeClr val="dk1"/>
                </a:solidFill>
                <a:latin typeface="Calibri"/>
                <a:ea typeface="Calibri"/>
                <a:cs typeface="Calibri"/>
                <a:sym typeface="Calibri"/>
              </a:rPr>
              <a:t>Example of Strong and Flawed Arguments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arguments A and B aloud.</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3" name="Google Shape;193;g4572037d20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51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5a64daa7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Work </a:t>
            </a:r>
            <a:r>
              <a:rPr lang="en" sz="1200" b="1" dirty="0">
                <a:solidFill>
                  <a:schemeClr val="dk1"/>
                </a:solidFill>
                <a:latin typeface="Calibri"/>
                <a:ea typeface="Calibri"/>
                <a:cs typeface="Calibri"/>
                <a:sym typeface="Calibri"/>
              </a:rPr>
              <a:t>Time A. Comparing Two Arguments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stopping after each question to allow students to discuss and calling on students to share out.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claim </a:t>
            </a:r>
            <a:r>
              <a:rPr lang="en" sz="1200" b="0" dirty="0">
                <a:solidFill>
                  <a:schemeClr val="dk1"/>
                </a:solidFill>
                <a:latin typeface="Calibri"/>
                <a:ea typeface="Calibri"/>
                <a:cs typeface="Calibri"/>
                <a:sym typeface="Calibri"/>
              </a:rPr>
              <a:t>that “our food should come from nature, not industry.”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explain that the evidence isn’t sufficient because there aren’t any research-based facts or data and some of the evidence given for this argument is not relevant; for example, people buying chips and soda has nothing to do with food coming from nature or industry.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explain that the reasoning is not sound because there is no link between the opinion “The people who run it are bad people who just want to make money” and the claim.</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them to say something along the lines of: “No, the argument is not a strong one because it doesn’t make sense,” “it has unrelated supporting details or evidence,” or “it isn’t logical.”</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00" name="Google Shape;200;g45a64daa7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7911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58009006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Comparing Two Arguments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they are going to analyze Argument B. Make it clear that the claim is the same as that in Argument A: </a:t>
            </a:r>
            <a:r>
              <a:rPr lang="en" sz="1200" i="1" dirty="0">
                <a:solidFill>
                  <a:schemeClr val="dk1"/>
                </a:solidFill>
                <a:latin typeface="Calibri"/>
                <a:ea typeface="Calibri"/>
                <a:cs typeface="Calibri"/>
                <a:sym typeface="Calibri"/>
              </a:rPr>
              <a:t>“our food should come from nature, not industry.”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provide evidence from the text to support their responses.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a:t>
            </a:r>
            <a:r>
              <a:rPr lang="en" sz="1200" b="0" dirty="0">
                <a:solidFill>
                  <a:schemeClr val="dk1"/>
                </a:solidFill>
                <a:latin typeface="Calibri"/>
                <a:ea typeface="Calibri"/>
                <a:cs typeface="Calibri"/>
                <a:sym typeface="Calibri"/>
              </a:rPr>
              <a:t>explain there is sufficient relevant evidence, and the reasoning is sound.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students to provide evidence such as: “Eating meat from cows that were fed grass is much healthier for us than eating meat from cows that were fed corn.” </a:t>
            </a:r>
            <a:r>
              <a:rPr lang="en-US" sz="1200" b="0" dirty="0" smtClean="0">
                <a:solidFill>
                  <a:srgbClr val="000000"/>
                </a:solidFill>
                <a:latin typeface="Calibri"/>
                <a:ea typeface="Calibri"/>
                <a:cs typeface="Calibri"/>
                <a:sym typeface="Calibri"/>
              </a:rPr>
              <a:t>O</a:t>
            </a:r>
            <a:r>
              <a:rPr lang="en" sz="1200" b="0" dirty="0" smtClean="0">
                <a:latin typeface="Calibri"/>
                <a:ea typeface="Calibri"/>
                <a:cs typeface="Calibri"/>
                <a:sym typeface="Calibri"/>
              </a:rPr>
              <a:t>r </a:t>
            </a:r>
            <a:r>
              <a:rPr lang="en" sz="1200" b="0" dirty="0">
                <a:latin typeface="Calibri"/>
                <a:ea typeface="Calibri"/>
                <a:cs typeface="Calibri"/>
                <a:sym typeface="Calibri"/>
              </a:rPr>
              <a:t>“you don’t have to pay for manure from feedlots to be hauled away.”</a:t>
            </a: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07" name="Google Shape;207;g458009006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1559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Google Shape;87;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4" name="Google Shape;94;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95" name="Google Shape;95;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0" name="Google Shape;100;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1" name="Google Shape;101;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 name="Google Shape;126;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27" name="Google Shape;127;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33" name="Google Shape;133;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1.jp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4.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4.png"/><Relationship Id="rId5"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4.png"/><Relationship Id="rId6"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9</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54" name="Google Shape;154;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50-70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introduce the </a:t>
            </a:r>
            <a:r>
              <a:rPr lang="en" sz="1600" b="1" dirty="0">
                <a:latin typeface="Century Gothic"/>
                <a:ea typeface="Century Gothic"/>
                <a:cs typeface="Century Gothic"/>
                <a:sym typeface="Century Gothic"/>
              </a:rPr>
              <a:t>Evaluating an Argument graphic organizer</a:t>
            </a:r>
            <a:r>
              <a:rPr lang="en" sz="1600" dirty="0">
                <a:latin typeface="Century Gothic"/>
                <a:ea typeface="Century Gothic"/>
                <a:cs typeface="Century Gothic"/>
                <a:sym typeface="Century Gothic"/>
              </a:rPr>
              <a:t>, which will be used in the </a:t>
            </a:r>
            <a:r>
              <a:rPr lang="en" sz="1600" b="1" dirty="0">
                <a:latin typeface="Century Gothic"/>
                <a:ea typeface="Century Gothic"/>
                <a:cs typeface="Century Gothic"/>
                <a:sym typeface="Century Gothic"/>
              </a:rPr>
              <a:t>end of unit assessment</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200" dirty="0">
              <a:latin typeface="Times New Roman"/>
              <a:ea typeface="Times New Roman"/>
              <a:cs typeface="Times New Roman"/>
              <a:sym typeface="Times New Roman"/>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evaluate two arguments for the same claim to identify which is the strongest.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evaluate Michael Pollan’s argument on pages 186–191 of </a:t>
            </a:r>
            <a:r>
              <a:rPr lang="en" sz="1600" i="1" dirty="0">
                <a:latin typeface="Century Gothic"/>
                <a:ea typeface="Century Gothic"/>
                <a:cs typeface="Century Gothic"/>
                <a:sym typeface="Century Gothic"/>
              </a:rPr>
              <a:t>The Omnivore’s Dilemma</a:t>
            </a:r>
            <a:r>
              <a:rPr lang="en" sz="1600" dirty="0">
                <a:latin typeface="Century Gothic"/>
                <a:ea typeface="Century Gothic"/>
                <a:cs typeface="Century Gothic"/>
                <a:sym typeface="Century Gothic"/>
              </a:rPr>
              <a:t> for sound reasoning and sufficient relevant evidence to support the claim.</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identify irrelevant evidence in a text.</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Graphic Organizer</a:t>
            </a:r>
            <a:endParaRPr sz="3300" i="0" u="none" strike="noStrike" cap="none">
              <a:solidFill>
                <a:schemeClr val="dk1"/>
              </a:solidFill>
              <a:latin typeface="Century Gothic"/>
              <a:ea typeface="Century Gothic"/>
              <a:cs typeface="Century Gothic"/>
              <a:sym typeface="Century Gothic"/>
            </a:endParaRPr>
          </a:p>
        </p:txBody>
      </p:sp>
      <p:sp>
        <p:nvSpPr>
          <p:cNvPr id="218" name="Google Shape;218;p37"/>
          <p:cNvSpPr txBox="1">
            <a:spLocks noGrp="1"/>
          </p:cNvSpPr>
          <p:nvPr>
            <p:ph type="body" idx="1"/>
          </p:nvPr>
        </p:nvSpPr>
        <p:spPr>
          <a:xfrm>
            <a:off x="238200" y="1268050"/>
            <a:ext cx="48135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Let’s reread the second learning target:</a:t>
            </a: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I can evaluate Michael Pollan’s argument on pages 186–191 of </a:t>
            </a:r>
            <a:r>
              <a:rPr lang="en" sz="1800" i="1">
                <a:latin typeface="Century Gothic"/>
                <a:ea typeface="Century Gothic"/>
                <a:cs typeface="Century Gothic"/>
                <a:sym typeface="Century Gothic"/>
              </a:rPr>
              <a:t>The Omnivore’s Dilemma </a:t>
            </a:r>
            <a:r>
              <a:rPr lang="en" sz="1800">
                <a:latin typeface="Century Gothic"/>
                <a:ea typeface="Century Gothic"/>
                <a:cs typeface="Century Gothic"/>
                <a:sym typeface="Century Gothic"/>
              </a:rPr>
              <a:t>for sound reasoning and sufficient relevant evidence to support the claim.</a:t>
            </a:r>
            <a:endParaRPr sz="18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Now, read over the graphic organizer.</a:t>
            </a:r>
            <a:endParaRPr sz="1800">
              <a:latin typeface="Century Gothic"/>
              <a:ea typeface="Century Gothic"/>
              <a:cs typeface="Century Gothic"/>
              <a:sym typeface="Century Gothic"/>
            </a:endParaRPr>
          </a:p>
          <a:p>
            <a:pPr marL="457200" lvl="0" indent="-342900" algn="l" rtl="0">
              <a:spcBef>
                <a:spcPts val="800"/>
              </a:spcBef>
              <a:spcAft>
                <a:spcPts val="0"/>
              </a:spcAft>
              <a:buSzPts val="1800"/>
              <a:buFont typeface="Century Gothic"/>
              <a:buChar char="•"/>
            </a:pPr>
            <a:r>
              <a:rPr lang="en" sz="1800">
                <a:latin typeface="Century Gothic"/>
                <a:ea typeface="Century Gothic"/>
                <a:cs typeface="Century Gothic"/>
                <a:sym typeface="Century Gothic"/>
              </a:rPr>
              <a:t>What do you notice?</a:t>
            </a:r>
            <a:endParaRPr sz="1800">
              <a:latin typeface="Century Gothic"/>
              <a:ea typeface="Century Gothic"/>
              <a:cs typeface="Century Gothic"/>
              <a:sym typeface="Century Gothic"/>
            </a:endParaRPr>
          </a:p>
          <a:p>
            <a:pPr marL="457200" lvl="0" indent="-342900" algn="l" rtl="0">
              <a:spcBef>
                <a:spcPts val="0"/>
              </a:spcBef>
              <a:spcAft>
                <a:spcPts val="0"/>
              </a:spcAft>
              <a:buSzPts val="1800"/>
              <a:buChar char="•"/>
            </a:pPr>
            <a:r>
              <a:rPr lang="en" sz="1800">
                <a:latin typeface="Century Gothic"/>
                <a:ea typeface="Century Gothic"/>
                <a:cs typeface="Century Gothic"/>
                <a:sym typeface="Century Gothic"/>
              </a:rPr>
              <a:t>What do you wonder?</a:t>
            </a:r>
            <a:r>
              <a:rPr lang="en" sz="1800"/>
              <a:t/>
            </a:r>
            <a:br>
              <a:rPr lang="en" sz="1800"/>
            </a:br>
            <a:endParaRPr sz="1800"/>
          </a:p>
        </p:txBody>
      </p:sp>
      <p:pic>
        <p:nvPicPr>
          <p:cNvPr id="219" name="Google Shape;219;p37"/>
          <p:cNvPicPr preferRelativeResize="0"/>
          <p:nvPr/>
        </p:nvPicPr>
        <p:blipFill>
          <a:blip r:embed="rId3">
            <a:alphaModFix/>
          </a:blip>
          <a:stretch>
            <a:fillRect/>
          </a:stretch>
        </p:blipFill>
        <p:spPr>
          <a:xfrm>
            <a:off x="5110901" y="1435999"/>
            <a:ext cx="3637775" cy="2748750"/>
          </a:xfrm>
          <a:prstGeom prst="rect">
            <a:avLst/>
          </a:prstGeom>
          <a:noFill/>
          <a:ln>
            <a:noFill/>
          </a:ln>
        </p:spPr>
      </p:pic>
      <p:pic>
        <p:nvPicPr>
          <p:cNvPr id="220" name="Google Shape;220;p37"/>
          <p:cNvPicPr preferRelativeResize="0"/>
          <p:nvPr/>
        </p:nvPicPr>
        <p:blipFill>
          <a:blip r:embed="rId4">
            <a:alphaModFix/>
          </a:blip>
          <a:stretch>
            <a:fillRect/>
          </a:stretch>
        </p:blipFill>
        <p:spPr>
          <a:xfrm>
            <a:off x="8503920" y="4444144"/>
            <a:ext cx="511107" cy="48599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Review the Graphic Organizer</a:t>
            </a:r>
            <a:endParaRPr sz="3300" i="0" u="none" strike="noStrike" cap="none">
              <a:solidFill>
                <a:schemeClr val="dk1"/>
              </a:solidFill>
              <a:latin typeface="Century Gothic"/>
              <a:ea typeface="Century Gothic"/>
              <a:cs typeface="Century Gothic"/>
              <a:sym typeface="Century Gothic"/>
            </a:endParaRPr>
          </a:p>
        </p:txBody>
      </p:sp>
      <p:sp>
        <p:nvSpPr>
          <p:cNvPr id="226" name="Google Shape;226;p38"/>
          <p:cNvSpPr txBox="1">
            <a:spLocks noGrp="1"/>
          </p:cNvSpPr>
          <p:nvPr>
            <p:ph type="body" idx="1"/>
          </p:nvPr>
        </p:nvSpPr>
        <p:spPr>
          <a:xfrm>
            <a:off x="238200" y="1268050"/>
            <a:ext cx="3863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Think-pair-share:</a:t>
            </a:r>
            <a:endParaRPr sz="2400">
              <a:latin typeface="Century Gothic"/>
              <a:ea typeface="Century Gothic"/>
              <a:cs typeface="Century Gothic"/>
              <a:sym typeface="Century Gothic"/>
            </a:endParaRPr>
          </a:p>
          <a:p>
            <a:pPr marL="457200" lvl="0" indent="-361950" algn="l" rtl="0">
              <a:spcBef>
                <a:spcPts val="800"/>
              </a:spcBef>
              <a:spcAft>
                <a:spcPts val="0"/>
              </a:spcAft>
              <a:buSzPts val="2100"/>
              <a:buChar char="•"/>
            </a:pPr>
            <a:r>
              <a:rPr lang="en" sz="2400">
                <a:latin typeface="Century Gothic"/>
                <a:ea typeface="Century Gothic"/>
                <a:cs typeface="Century Gothic"/>
                <a:sym typeface="Century Gothic"/>
              </a:rPr>
              <a:t>What is relevant evidence?</a:t>
            </a:r>
            <a:r>
              <a:rPr lang="en"/>
              <a:t/>
            </a:r>
            <a:br>
              <a:rPr lang="en"/>
            </a:br>
            <a:endParaRPr/>
          </a:p>
        </p:txBody>
      </p:sp>
      <p:pic>
        <p:nvPicPr>
          <p:cNvPr id="227" name="Google Shape;227;p38"/>
          <p:cNvPicPr preferRelativeResize="0"/>
          <p:nvPr/>
        </p:nvPicPr>
        <p:blipFill>
          <a:blip r:embed="rId3">
            <a:alphaModFix/>
          </a:blip>
          <a:stretch>
            <a:fillRect/>
          </a:stretch>
        </p:blipFill>
        <p:spPr>
          <a:xfrm>
            <a:off x="4330342" y="1318636"/>
            <a:ext cx="4185008" cy="3162225"/>
          </a:xfrm>
          <a:prstGeom prst="rect">
            <a:avLst/>
          </a:prstGeom>
          <a:noFill/>
          <a:ln>
            <a:noFill/>
          </a:ln>
        </p:spPr>
      </p:pic>
      <p:pic>
        <p:nvPicPr>
          <p:cNvPr id="228" name="Google Shape;228;p38"/>
          <p:cNvPicPr preferRelativeResize="0"/>
          <p:nvPr/>
        </p:nvPicPr>
        <p:blipFill>
          <a:blip r:embed="rId4">
            <a:alphaModFix/>
          </a:blip>
          <a:stretch>
            <a:fillRect/>
          </a:stretch>
        </p:blipFill>
        <p:spPr>
          <a:xfrm>
            <a:off x="8515351" y="4366260"/>
            <a:ext cx="529644" cy="56388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Identify the Author’s Claim and Relevant Evidence</a:t>
            </a:r>
            <a:endParaRPr sz="3000" i="0" u="none" strike="noStrike" cap="none">
              <a:solidFill>
                <a:schemeClr val="dk1"/>
              </a:solidFill>
              <a:latin typeface="Century Gothic"/>
              <a:ea typeface="Century Gothic"/>
              <a:cs typeface="Century Gothic"/>
              <a:sym typeface="Century Gothic"/>
            </a:endParaRPr>
          </a:p>
        </p:txBody>
      </p:sp>
      <p:sp>
        <p:nvSpPr>
          <p:cNvPr id="234" name="Google Shape;234;p39"/>
          <p:cNvSpPr txBox="1">
            <a:spLocks noGrp="1"/>
          </p:cNvSpPr>
          <p:nvPr>
            <p:ph type="body" idx="1"/>
          </p:nvPr>
        </p:nvSpPr>
        <p:spPr>
          <a:xfrm>
            <a:off x="238200" y="1268050"/>
            <a:ext cx="3863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Using the </a:t>
            </a:r>
            <a:r>
              <a:rPr lang="en" sz="2400" b="1">
                <a:latin typeface="Century Gothic"/>
                <a:ea typeface="Century Gothic"/>
                <a:cs typeface="Century Gothic"/>
                <a:sym typeface="Century Gothic"/>
              </a:rPr>
              <a:t> Evaluating an Argument graphic organizer</a:t>
            </a:r>
            <a:r>
              <a:rPr lang="en" sz="2400">
                <a:latin typeface="Century Gothic"/>
                <a:ea typeface="Century Gothic"/>
                <a:cs typeface="Century Gothic"/>
                <a:sym typeface="Century Gothic"/>
              </a:rPr>
              <a:t>, record your claim and relevant evidence.</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pic>
        <p:nvPicPr>
          <p:cNvPr id="235" name="Google Shape;235;p39"/>
          <p:cNvPicPr preferRelativeResize="0"/>
          <p:nvPr/>
        </p:nvPicPr>
        <p:blipFill>
          <a:blip r:embed="rId3">
            <a:alphaModFix/>
          </a:blip>
          <a:stretch>
            <a:fillRect/>
          </a:stretch>
        </p:blipFill>
        <p:spPr>
          <a:xfrm>
            <a:off x="4330342" y="1318636"/>
            <a:ext cx="4185008" cy="3162225"/>
          </a:xfrm>
          <a:prstGeom prst="rect">
            <a:avLst/>
          </a:prstGeom>
          <a:noFill/>
          <a:ln>
            <a:noFill/>
          </a:ln>
        </p:spPr>
      </p:pic>
      <p:pic>
        <p:nvPicPr>
          <p:cNvPr id="236" name="Google Shape;236;p39"/>
          <p:cNvPicPr preferRelativeResize="0"/>
          <p:nvPr/>
        </p:nvPicPr>
        <p:blipFill>
          <a:blip r:embed="rId4">
            <a:alphaModFix/>
          </a:blip>
          <a:stretch>
            <a:fillRect/>
          </a:stretch>
        </p:blipFill>
        <p:spPr>
          <a:xfrm>
            <a:off x="8503920" y="4286250"/>
            <a:ext cx="624594" cy="65532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Evaluate an Argument</a:t>
            </a:r>
            <a:endParaRPr sz="3300" i="0" u="none" strike="noStrike" cap="none">
              <a:solidFill>
                <a:schemeClr val="dk1"/>
              </a:solidFill>
              <a:latin typeface="Century Gothic"/>
              <a:ea typeface="Century Gothic"/>
              <a:cs typeface="Century Gothic"/>
              <a:sym typeface="Century Gothic"/>
            </a:endParaRPr>
          </a:p>
        </p:txBody>
      </p:sp>
      <p:sp>
        <p:nvSpPr>
          <p:cNvPr id="242" name="Google Shape;242;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It is helpful to ask two questions when determining how well a piece of evidence supports a claim: </a:t>
            </a:r>
            <a:br>
              <a:rPr lang="en"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lvl="0" indent="-361950" algn="l" rtl="0">
              <a:spcBef>
                <a:spcPts val="800"/>
              </a:spcBef>
              <a:spcAft>
                <a:spcPts val="0"/>
              </a:spcAft>
              <a:buSzPct val="100000"/>
              <a:buAutoNum type="arabicPeriod"/>
            </a:pPr>
            <a:r>
              <a:rPr lang="en" sz="2400" dirty="0">
                <a:latin typeface="Century Gothic"/>
                <a:ea typeface="Century Gothic"/>
                <a:cs typeface="Century Gothic"/>
                <a:sym typeface="Century Gothic"/>
              </a:rPr>
              <a:t>Does it connect to the claim?</a:t>
            </a:r>
            <a:endParaRPr sz="2400" dirty="0">
              <a:latin typeface="Century Gothic"/>
              <a:ea typeface="Century Gothic"/>
              <a:cs typeface="Century Gothic"/>
              <a:sym typeface="Century Gothic"/>
            </a:endParaRPr>
          </a:p>
          <a:p>
            <a:pPr marL="457200" lvl="0" indent="-361950" algn="l" rtl="0">
              <a:spcBef>
                <a:spcPts val="0"/>
              </a:spcBef>
              <a:spcAft>
                <a:spcPts val="0"/>
              </a:spcAft>
              <a:buSzPct val="100000"/>
              <a:buAutoNum type="arabicPeriod"/>
            </a:pPr>
            <a:r>
              <a:rPr lang="en" sz="2400" dirty="0">
                <a:latin typeface="Century Gothic"/>
                <a:ea typeface="Century Gothic"/>
                <a:cs typeface="Century Gothic"/>
                <a:sym typeface="Century Gothic"/>
              </a:rPr>
              <a:t>Does it offer specific, concrete facts, statistics, or examples?</a:t>
            </a:r>
            <a:r>
              <a:rPr lang="en" dirty="0"/>
              <a:t/>
            </a:r>
            <a:br>
              <a:rPr lang="en" dirty="0"/>
            </a:br>
            <a:endParaRPr dirty="0"/>
          </a:p>
        </p:txBody>
      </p:sp>
      <p:pic>
        <p:nvPicPr>
          <p:cNvPr id="243" name="Google Shape;243;p40"/>
          <p:cNvPicPr preferRelativeResize="0"/>
          <p:nvPr/>
        </p:nvPicPr>
        <p:blipFill>
          <a:blip r:embed="rId3">
            <a:alphaModFix/>
          </a:blip>
          <a:stretch>
            <a:fillRect/>
          </a:stretch>
        </p:blipFill>
        <p:spPr>
          <a:xfrm>
            <a:off x="8378190" y="4354830"/>
            <a:ext cx="664845" cy="56319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Explain the Relevance of the Evidence</a:t>
            </a:r>
            <a:endParaRPr sz="3000" i="0" u="none" strike="noStrike" cap="none">
              <a:solidFill>
                <a:schemeClr val="dk1"/>
              </a:solidFill>
              <a:latin typeface="Century Gothic"/>
              <a:ea typeface="Century Gothic"/>
              <a:cs typeface="Century Gothic"/>
              <a:sym typeface="Century Gothic"/>
            </a:endParaRPr>
          </a:p>
        </p:txBody>
      </p:sp>
      <p:sp>
        <p:nvSpPr>
          <p:cNvPr id="249" name="Google Shape;249;p41"/>
          <p:cNvSpPr txBox="1">
            <a:spLocks noGrp="1"/>
          </p:cNvSpPr>
          <p:nvPr>
            <p:ph type="body" idx="1"/>
          </p:nvPr>
        </p:nvSpPr>
        <p:spPr>
          <a:xfrm>
            <a:off x="334075" y="1369225"/>
            <a:ext cx="39432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Work with a partner to finish filling in this row on your own graphic organizer.</a:t>
            </a:r>
            <a:endParaRPr sz="2400">
              <a:latin typeface="Century Gothic"/>
              <a:ea typeface="Century Gothic"/>
              <a:cs typeface="Century Gothic"/>
              <a:sym typeface="Century Gothic"/>
            </a:endParaRPr>
          </a:p>
        </p:txBody>
      </p:sp>
      <p:pic>
        <p:nvPicPr>
          <p:cNvPr id="250" name="Google Shape;250;p41"/>
          <p:cNvPicPr preferRelativeResize="0"/>
          <p:nvPr/>
        </p:nvPicPr>
        <p:blipFill>
          <a:blip r:embed="rId3">
            <a:alphaModFix/>
          </a:blip>
          <a:stretch>
            <a:fillRect/>
          </a:stretch>
        </p:blipFill>
        <p:spPr>
          <a:xfrm>
            <a:off x="4571850" y="1873619"/>
            <a:ext cx="4397850" cy="1815197"/>
          </a:xfrm>
          <a:prstGeom prst="rect">
            <a:avLst/>
          </a:prstGeom>
          <a:noFill/>
          <a:ln>
            <a:noFill/>
          </a:ln>
        </p:spPr>
      </p:pic>
      <p:pic>
        <p:nvPicPr>
          <p:cNvPr id="6" name="Google Shape;243;p40"/>
          <p:cNvPicPr preferRelativeResize="0"/>
          <p:nvPr/>
        </p:nvPicPr>
        <p:blipFill>
          <a:blip r:embed="rId4">
            <a:alphaModFix/>
          </a:blip>
          <a:stretch>
            <a:fillRect/>
          </a:stretch>
        </p:blipFill>
        <p:spPr>
          <a:xfrm>
            <a:off x="8378190" y="4354830"/>
            <a:ext cx="664845" cy="56319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Determine if Evidence is Sufficient</a:t>
            </a:r>
            <a:endParaRPr sz="3000" i="0" u="none" strike="noStrike" cap="none">
              <a:solidFill>
                <a:schemeClr val="dk1"/>
              </a:solidFill>
              <a:latin typeface="Century Gothic"/>
              <a:ea typeface="Century Gothic"/>
              <a:cs typeface="Century Gothic"/>
              <a:sym typeface="Century Gothic"/>
            </a:endParaRPr>
          </a:p>
        </p:txBody>
      </p:sp>
      <p:sp>
        <p:nvSpPr>
          <p:cNvPr id="257" name="Google Shape;257;p42"/>
          <p:cNvSpPr txBox="1">
            <a:spLocks noGrp="1"/>
          </p:cNvSpPr>
          <p:nvPr>
            <p:ph type="body" idx="1"/>
          </p:nvPr>
        </p:nvSpPr>
        <p:spPr>
          <a:xfrm>
            <a:off x="334075" y="1369225"/>
            <a:ext cx="39432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Now that you’ve explained why your evidence is relevant, discuss with your triad: </a:t>
            </a:r>
            <a:endParaRPr sz="200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What is sufficient evidence?</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So how much evidence is enough?</a:t>
            </a:r>
            <a:endParaRPr sz="20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p:txBody>
      </p:sp>
      <p:pic>
        <p:nvPicPr>
          <p:cNvPr id="258" name="Google Shape;258;p42"/>
          <p:cNvPicPr preferRelativeResize="0"/>
          <p:nvPr/>
        </p:nvPicPr>
        <p:blipFill>
          <a:blip r:embed="rId3">
            <a:alphaModFix/>
          </a:blip>
          <a:stretch>
            <a:fillRect/>
          </a:stretch>
        </p:blipFill>
        <p:spPr>
          <a:xfrm>
            <a:off x="4194225" y="1578250"/>
            <a:ext cx="4866725" cy="1247775"/>
          </a:xfrm>
          <a:prstGeom prst="rect">
            <a:avLst/>
          </a:prstGeom>
          <a:noFill/>
          <a:ln>
            <a:noFill/>
          </a:ln>
        </p:spPr>
      </p:pic>
      <p:pic>
        <p:nvPicPr>
          <p:cNvPr id="259" name="Google Shape;259;p42"/>
          <p:cNvPicPr preferRelativeResize="0"/>
          <p:nvPr/>
        </p:nvPicPr>
        <p:blipFill>
          <a:blip r:embed="rId4">
            <a:alphaModFix/>
          </a:blip>
          <a:stretch>
            <a:fillRect/>
          </a:stretch>
        </p:blipFill>
        <p:spPr>
          <a:xfrm>
            <a:off x="7872709" y="4354830"/>
            <a:ext cx="585491" cy="581430"/>
          </a:xfrm>
          <a:prstGeom prst="rect">
            <a:avLst/>
          </a:prstGeom>
          <a:noFill/>
          <a:ln>
            <a:noFill/>
          </a:ln>
        </p:spPr>
      </p:pic>
      <p:pic>
        <p:nvPicPr>
          <p:cNvPr id="7" name="Google Shape;243;p40"/>
          <p:cNvPicPr preferRelativeResize="0"/>
          <p:nvPr/>
        </p:nvPicPr>
        <p:blipFill>
          <a:blip r:embed="rId5">
            <a:alphaModFix/>
          </a:blip>
          <a:stretch>
            <a:fillRect/>
          </a:stretch>
        </p:blipFill>
        <p:spPr>
          <a:xfrm>
            <a:off x="8378190" y="4354830"/>
            <a:ext cx="664845" cy="56319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Determine if Evidence is Sufficient</a:t>
            </a:r>
            <a:endParaRPr sz="3300" i="0" u="none" strike="noStrike" cap="none">
              <a:solidFill>
                <a:schemeClr val="dk1"/>
              </a:solidFill>
              <a:latin typeface="Century Gothic"/>
              <a:ea typeface="Century Gothic"/>
              <a:cs typeface="Century Gothic"/>
              <a:sym typeface="Century Gothic"/>
            </a:endParaRPr>
          </a:p>
        </p:txBody>
      </p:sp>
      <p:sp>
        <p:nvSpPr>
          <p:cNvPr id="266" name="Google Shape;266;p43"/>
          <p:cNvSpPr txBox="1">
            <a:spLocks noGrp="1"/>
          </p:cNvSpPr>
          <p:nvPr>
            <p:ph type="body" idx="1"/>
          </p:nvPr>
        </p:nvSpPr>
        <p:spPr>
          <a:xfrm>
            <a:off x="334075" y="1369225"/>
            <a:ext cx="39432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Working in your triad, look across the evidence on your graphic organizer and complete this box using the model as a guide.</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p:txBody>
      </p:sp>
      <p:pic>
        <p:nvPicPr>
          <p:cNvPr id="267" name="Google Shape;267;p43"/>
          <p:cNvPicPr preferRelativeResize="0"/>
          <p:nvPr/>
        </p:nvPicPr>
        <p:blipFill>
          <a:blip r:embed="rId3">
            <a:alphaModFix/>
          </a:blip>
          <a:stretch>
            <a:fillRect/>
          </a:stretch>
        </p:blipFill>
        <p:spPr>
          <a:xfrm>
            <a:off x="4194225" y="2131675"/>
            <a:ext cx="4866725" cy="1247775"/>
          </a:xfrm>
          <a:prstGeom prst="rect">
            <a:avLst/>
          </a:prstGeom>
          <a:noFill/>
          <a:ln>
            <a:noFill/>
          </a:ln>
        </p:spPr>
      </p:pic>
      <p:pic>
        <p:nvPicPr>
          <p:cNvPr id="6" name="Google Shape;243;p40"/>
          <p:cNvPicPr preferRelativeResize="0"/>
          <p:nvPr/>
        </p:nvPicPr>
        <p:blipFill>
          <a:blip r:embed="rId4">
            <a:alphaModFix/>
          </a:blip>
          <a:stretch>
            <a:fillRect/>
          </a:stretch>
        </p:blipFill>
        <p:spPr>
          <a:xfrm>
            <a:off x="8378190" y="4354830"/>
            <a:ext cx="664845" cy="56319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Determine if the Reasoning is Sound</a:t>
            </a:r>
            <a:endParaRPr sz="3300" i="0" u="none" strike="noStrike" cap="none">
              <a:solidFill>
                <a:schemeClr val="dk1"/>
              </a:solidFill>
              <a:latin typeface="Century Gothic"/>
              <a:ea typeface="Century Gothic"/>
              <a:cs typeface="Century Gothic"/>
              <a:sym typeface="Century Gothic"/>
            </a:endParaRPr>
          </a:p>
        </p:txBody>
      </p:sp>
      <p:sp>
        <p:nvSpPr>
          <p:cNvPr id="274" name="Google Shape;274;p44"/>
          <p:cNvSpPr txBox="1">
            <a:spLocks noGrp="1"/>
          </p:cNvSpPr>
          <p:nvPr>
            <p:ph type="body" idx="1"/>
          </p:nvPr>
        </p:nvSpPr>
        <p:spPr>
          <a:xfrm>
            <a:off x="191125" y="1369225"/>
            <a:ext cx="39432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endParaRPr sz="20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a:latin typeface="Century Gothic"/>
                <a:ea typeface="Century Gothic"/>
                <a:cs typeface="Century Gothic"/>
                <a:sym typeface="Century Gothic"/>
              </a:rPr>
              <a:t>Discuss with your triad:</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What is sound reasoning?</a:t>
            </a:r>
            <a:endParaRPr sz="2000">
              <a:latin typeface="Century Gothic"/>
              <a:ea typeface="Century Gothic"/>
              <a:cs typeface="Century Gothic"/>
              <a:sym typeface="Century Gothic"/>
            </a:endParaRPr>
          </a:p>
        </p:txBody>
      </p:sp>
      <p:pic>
        <p:nvPicPr>
          <p:cNvPr id="275" name="Google Shape;275;p44"/>
          <p:cNvPicPr preferRelativeResize="0"/>
          <p:nvPr/>
        </p:nvPicPr>
        <p:blipFill>
          <a:blip r:embed="rId3">
            <a:alphaModFix/>
          </a:blip>
          <a:stretch>
            <a:fillRect/>
          </a:stretch>
        </p:blipFill>
        <p:spPr>
          <a:xfrm>
            <a:off x="3990475" y="1764050"/>
            <a:ext cx="4895151" cy="1336575"/>
          </a:xfrm>
          <a:prstGeom prst="rect">
            <a:avLst/>
          </a:prstGeom>
          <a:noFill/>
          <a:ln>
            <a:noFill/>
          </a:ln>
        </p:spPr>
      </p:pic>
      <p:pic>
        <p:nvPicPr>
          <p:cNvPr id="7" name="Google Shape;259;p42"/>
          <p:cNvPicPr preferRelativeResize="0"/>
          <p:nvPr/>
        </p:nvPicPr>
        <p:blipFill>
          <a:blip r:embed="rId4">
            <a:alphaModFix/>
          </a:blip>
          <a:stretch>
            <a:fillRect/>
          </a:stretch>
        </p:blipFill>
        <p:spPr>
          <a:xfrm>
            <a:off x="7872709" y="4354830"/>
            <a:ext cx="585491" cy="581430"/>
          </a:xfrm>
          <a:prstGeom prst="rect">
            <a:avLst/>
          </a:prstGeom>
          <a:noFill/>
          <a:ln>
            <a:noFill/>
          </a:ln>
        </p:spPr>
      </p:pic>
      <p:pic>
        <p:nvPicPr>
          <p:cNvPr id="8" name="Google Shape;243;p40"/>
          <p:cNvPicPr preferRelativeResize="0"/>
          <p:nvPr/>
        </p:nvPicPr>
        <p:blipFill>
          <a:blip r:embed="rId5">
            <a:alphaModFix/>
          </a:blip>
          <a:stretch>
            <a:fillRect/>
          </a:stretch>
        </p:blipFill>
        <p:spPr>
          <a:xfrm>
            <a:off x="8378190" y="4354830"/>
            <a:ext cx="664845" cy="56319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Determine if Reasoning is Sound</a:t>
            </a:r>
            <a:endParaRPr sz="3300" i="0" u="none" strike="noStrike" cap="none">
              <a:solidFill>
                <a:schemeClr val="dk1"/>
              </a:solidFill>
              <a:latin typeface="Century Gothic"/>
              <a:ea typeface="Century Gothic"/>
              <a:cs typeface="Century Gothic"/>
              <a:sym typeface="Century Gothic"/>
            </a:endParaRPr>
          </a:p>
        </p:txBody>
      </p:sp>
      <p:sp>
        <p:nvSpPr>
          <p:cNvPr id="283" name="Google Shape;283;p45"/>
          <p:cNvSpPr txBox="1">
            <a:spLocks noGrp="1"/>
          </p:cNvSpPr>
          <p:nvPr>
            <p:ph type="body" idx="1"/>
          </p:nvPr>
        </p:nvSpPr>
        <p:spPr>
          <a:xfrm>
            <a:off x="191125" y="1369225"/>
            <a:ext cx="39432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Working in your triad, look across the evidence on your graphic organizer and complete the final box, using the model as a guide.</a:t>
            </a:r>
            <a:endParaRPr sz="2400">
              <a:latin typeface="Century Gothic"/>
              <a:ea typeface="Century Gothic"/>
              <a:cs typeface="Century Gothic"/>
              <a:sym typeface="Century Gothic"/>
            </a:endParaRPr>
          </a:p>
        </p:txBody>
      </p:sp>
      <p:pic>
        <p:nvPicPr>
          <p:cNvPr id="284" name="Google Shape;284;p45"/>
          <p:cNvPicPr preferRelativeResize="0"/>
          <p:nvPr/>
        </p:nvPicPr>
        <p:blipFill>
          <a:blip r:embed="rId3">
            <a:alphaModFix/>
          </a:blip>
          <a:stretch>
            <a:fillRect/>
          </a:stretch>
        </p:blipFill>
        <p:spPr>
          <a:xfrm>
            <a:off x="4134325" y="1780325"/>
            <a:ext cx="4895151" cy="1336575"/>
          </a:xfrm>
          <a:prstGeom prst="rect">
            <a:avLst/>
          </a:prstGeom>
          <a:noFill/>
          <a:ln>
            <a:noFill/>
          </a:ln>
        </p:spPr>
      </p:pic>
      <p:pic>
        <p:nvPicPr>
          <p:cNvPr id="7" name="Google Shape;259;p42"/>
          <p:cNvPicPr preferRelativeResize="0"/>
          <p:nvPr/>
        </p:nvPicPr>
        <p:blipFill>
          <a:blip r:embed="rId4">
            <a:alphaModFix/>
          </a:blip>
          <a:stretch>
            <a:fillRect/>
          </a:stretch>
        </p:blipFill>
        <p:spPr>
          <a:xfrm>
            <a:off x="7872709" y="4354830"/>
            <a:ext cx="585491" cy="581430"/>
          </a:xfrm>
          <a:prstGeom prst="rect">
            <a:avLst/>
          </a:prstGeom>
          <a:noFill/>
          <a:ln>
            <a:noFill/>
          </a:ln>
        </p:spPr>
      </p:pic>
      <p:pic>
        <p:nvPicPr>
          <p:cNvPr id="8" name="Google Shape;243;p40"/>
          <p:cNvPicPr preferRelativeResize="0"/>
          <p:nvPr/>
        </p:nvPicPr>
        <p:blipFill>
          <a:blip r:embed="rId5">
            <a:alphaModFix/>
          </a:blip>
          <a:stretch>
            <a:fillRect/>
          </a:stretch>
        </p:blipFill>
        <p:spPr>
          <a:xfrm>
            <a:off x="8378190" y="4354830"/>
            <a:ext cx="664845" cy="56319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Irrelevant Evidence</a:t>
            </a:r>
            <a:endParaRPr sz="3300" i="0" u="none" strike="noStrike" cap="none">
              <a:solidFill>
                <a:schemeClr val="dk1"/>
              </a:solidFill>
              <a:latin typeface="Century Gothic"/>
              <a:ea typeface="Century Gothic"/>
              <a:cs typeface="Century Gothic"/>
              <a:sym typeface="Century Gothic"/>
            </a:endParaRPr>
          </a:p>
        </p:txBody>
      </p:sp>
      <p:sp>
        <p:nvSpPr>
          <p:cNvPr id="292" name="Google Shape;292;p46"/>
          <p:cNvSpPr txBox="1">
            <a:spLocks noGrp="1"/>
          </p:cNvSpPr>
          <p:nvPr>
            <p:ph type="body" idx="1"/>
          </p:nvPr>
        </p:nvSpPr>
        <p:spPr>
          <a:xfrm>
            <a:off x="140225" y="1173900"/>
            <a:ext cx="4205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latin typeface="Century Gothic"/>
                <a:ea typeface="Century Gothic"/>
                <a:cs typeface="Century Gothic"/>
                <a:sym typeface="Century Gothic"/>
              </a:rPr>
              <a:t>Look at the second part of your graphic organizers, Part 2: Irrelevant Evidence.</a:t>
            </a:r>
            <a:endParaRPr sz="1800" dirty="0">
              <a:latin typeface="Century Gothic"/>
              <a:ea typeface="Century Gothic"/>
              <a:cs typeface="Century Gothic"/>
              <a:sym typeface="Century Gothic"/>
            </a:endParaRPr>
          </a:p>
          <a:p>
            <a:pPr marL="0" lvl="0" indent="0" algn="l" rtl="0">
              <a:spcBef>
                <a:spcPts val="800"/>
              </a:spcBef>
              <a:spcAft>
                <a:spcPts val="0"/>
              </a:spcAft>
              <a:buNone/>
            </a:pPr>
            <a:r>
              <a:rPr lang="en" sz="1800" dirty="0">
                <a:latin typeface="Century Gothic"/>
                <a:ea typeface="Century Gothic"/>
                <a:cs typeface="Century Gothic"/>
                <a:sym typeface="Century Gothic"/>
              </a:rPr>
              <a:t/>
            </a: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Discuss in your triads:</a:t>
            </a:r>
            <a:endParaRPr sz="1800" dirty="0">
              <a:latin typeface="Century Gothic"/>
              <a:ea typeface="Century Gothic"/>
              <a:cs typeface="Century Gothic"/>
              <a:sym typeface="Century Gothic"/>
            </a:endParaRPr>
          </a:p>
          <a:p>
            <a:pPr marL="457200" lvl="0" indent="-361950" algn="l" rtl="0">
              <a:spcBef>
                <a:spcPts val="800"/>
              </a:spcBef>
              <a:spcAft>
                <a:spcPts val="0"/>
              </a:spcAft>
              <a:buSzPts val="2100"/>
              <a:buChar char="•"/>
            </a:pPr>
            <a:r>
              <a:rPr lang="en" sz="1800" dirty="0">
                <a:latin typeface="Century Gothic"/>
                <a:ea typeface="Century Gothic"/>
                <a:cs typeface="Century Gothic"/>
                <a:sym typeface="Century Gothic"/>
              </a:rPr>
              <a:t>What is irrelevant evidence?</a:t>
            </a:r>
            <a:r>
              <a:rPr lang="en" dirty="0"/>
              <a:t/>
            </a:r>
            <a:br>
              <a:rPr lang="en" dirty="0"/>
            </a:br>
            <a:endParaRPr dirty="0"/>
          </a:p>
        </p:txBody>
      </p:sp>
      <p:pic>
        <p:nvPicPr>
          <p:cNvPr id="293" name="Google Shape;293;p46"/>
          <p:cNvPicPr preferRelativeResize="0"/>
          <p:nvPr/>
        </p:nvPicPr>
        <p:blipFill>
          <a:blip r:embed="rId3">
            <a:alphaModFix/>
          </a:blip>
          <a:stretch>
            <a:fillRect/>
          </a:stretch>
        </p:blipFill>
        <p:spPr>
          <a:xfrm>
            <a:off x="4345922" y="2058375"/>
            <a:ext cx="4674700" cy="2133600"/>
          </a:xfrm>
          <a:prstGeom prst="rect">
            <a:avLst/>
          </a:prstGeom>
          <a:noFill/>
          <a:ln>
            <a:noFill/>
          </a:ln>
        </p:spPr>
      </p:pic>
      <p:pic>
        <p:nvPicPr>
          <p:cNvPr id="7" name="Google Shape;243;p40"/>
          <p:cNvPicPr preferRelativeResize="0"/>
          <p:nvPr/>
        </p:nvPicPr>
        <p:blipFill>
          <a:blip r:embed="rId4">
            <a:alphaModFix/>
          </a:blip>
          <a:stretch>
            <a:fillRect/>
          </a:stretch>
        </p:blipFill>
        <p:spPr>
          <a:xfrm>
            <a:off x="8378190" y="4354830"/>
            <a:ext cx="664845" cy="56319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9</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9: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Example of Strong and Flawed Arguments</a:t>
            </a:r>
            <a:r>
              <a:rPr lang="en" sz="1800">
                <a:latin typeface="Century Gothic"/>
                <a:ea typeface="Century Gothic"/>
                <a:cs typeface="Century Gothic"/>
                <a:sym typeface="Century Gothic"/>
              </a:rPr>
              <a:t> (one per student and one for display)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Evaluating an Argument graphic organizer for pages 186–191 </a:t>
            </a:r>
            <a:r>
              <a:rPr lang="en" sz="1800">
                <a:latin typeface="Century Gothic"/>
                <a:ea typeface="Century Gothic"/>
                <a:cs typeface="Century Gothic"/>
                <a:sym typeface="Century Gothic"/>
              </a:rPr>
              <a:t>(one per student; one for display)</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latin typeface="Century Gothic"/>
                <a:ea typeface="Century Gothic"/>
                <a:cs typeface="Century Gothic"/>
                <a:sym typeface="Century Gothic"/>
              </a:rPr>
              <a:t>Example of Irrelevant Evidence: Page 187 of</a:t>
            </a:r>
            <a:r>
              <a:rPr lang="en" sz="1800" b="1" i="1">
                <a:latin typeface="Century Gothic"/>
                <a:ea typeface="Century Gothic"/>
                <a:cs typeface="Century Gothic"/>
                <a:sym typeface="Century Gothic"/>
              </a:rPr>
              <a:t> The Omnivore’s Dilemma</a:t>
            </a:r>
            <a:r>
              <a:rPr lang="en" sz="1800" b="1">
                <a:latin typeface="Century Gothic"/>
                <a:ea typeface="Century Gothic"/>
                <a:cs typeface="Century Gothic"/>
                <a:sym typeface="Century Gothic"/>
              </a:rPr>
              <a:t> Rewritten</a:t>
            </a:r>
            <a:r>
              <a:rPr lang="en" sz="1800">
                <a:latin typeface="Century Gothic"/>
                <a:ea typeface="Century Gothic"/>
                <a:cs typeface="Century Gothic"/>
                <a:sym typeface="Century Gothic"/>
              </a:rPr>
              <a:t> (one per student; one for display)</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Irrelevant Evidence</a:t>
            </a:r>
            <a:endParaRPr sz="3300" i="0" u="none" strike="noStrike" cap="none">
              <a:solidFill>
                <a:schemeClr val="dk1"/>
              </a:solidFill>
              <a:latin typeface="Century Gothic"/>
              <a:ea typeface="Century Gothic"/>
              <a:cs typeface="Century Gothic"/>
              <a:sym typeface="Century Gothic"/>
            </a:endParaRPr>
          </a:p>
        </p:txBody>
      </p:sp>
      <p:sp>
        <p:nvSpPr>
          <p:cNvPr id="300" name="Google Shape;300;p47"/>
          <p:cNvSpPr txBox="1">
            <a:spLocks noGrp="1"/>
          </p:cNvSpPr>
          <p:nvPr>
            <p:ph type="body" idx="1"/>
          </p:nvPr>
        </p:nvSpPr>
        <p:spPr>
          <a:xfrm>
            <a:off x="78450" y="1450600"/>
            <a:ext cx="33918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Now, work in triads using the Teammates Consult protocol to identify irrelevant evidence in this excerpt of text and record it on Part 2 of your organizer.</a:t>
            </a:r>
            <a:r>
              <a:rPr lang="en"/>
              <a:t/>
            </a:r>
            <a:br>
              <a:rPr lang="en"/>
            </a:br>
            <a:endParaRPr/>
          </a:p>
        </p:txBody>
      </p:sp>
      <p:pic>
        <p:nvPicPr>
          <p:cNvPr id="301" name="Google Shape;301;p47"/>
          <p:cNvPicPr preferRelativeResize="0"/>
          <p:nvPr/>
        </p:nvPicPr>
        <p:blipFill>
          <a:blip r:embed="rId3">
            <a:alphaModFix/>
          </a:blip>
          <a:stretch>
            <a:fillRect/>
          </a:stretch>
        </p:blipFill>
        <p:spPr>
          <a:xfrm>
            <a:off x="3629747" y="2771152"/>
            <a:ext cx="5260650" cy="1385500"/>
          </a:xfrm>
          <a:prstGeom prst="rect">
            <a:avLst/>
          </a:prstGeom>
          <a:noFill/>
          <a:ln>
            <a:noFill/>
          </a:ln>
        </p:spPr>
      </p:pic>
      <p:pic>
        <p:nvPicPr>
          <p:cNvPr id="303" name="Google Shape;303;p47"/>
          <p:cNvPicPr preferRelativeResize="0"/>
          <p:nvPr/>
        </p:nvPicPr>
        <p:blipFill>
          <a:blip r:embed="rId4">
            <a:alphaModFix/>
          </a:blip>
          <a:stretch>
            <a:fillRect/>
          </a:stretch>
        </p:blipFill>
        <p:spPr>
          <a:xfrm>
            <a:off x="3470248" y="1268050"/>
            <a:ext cx="5420149" cy="1304925"/>
          </a:xfrm>
          <a:prstGeom prst="rect">
            <a:avLst/>
          </a:prstGeom>
          <a:noFill/>
          <a:ln>
            <a:noFill/>
          </a:ln>
        </p:spPr>
      </p:pic>
      <p:pic>
        <p:nvPicPr>
          <p:cNvPr id="8" name="Google Shape;259;p42"/>
          <p:cNvPicPr preferRelativeResize="0"/>
          <p:nvPr/>
        </p:nvPicPr>
        <p:blipFill>
          <a:blip r:embed="rId5">
            <a:alphaModFix/>
          </a:blip>
          <a:stretch>
            <a:fillRect/>
          </a:stretch>
        </p:blipFill>
        <p:spPr>
          <a:xfrm>
            <a:off x="7872709" y="4354830"/>
            <a:ext cx="585491" cy="581430"/>
          </a:xfrm>
          <a:prstGeom prst="rect">
            <a:avLst/>
          </a:prstGeom>
          <a:noFill/>
          <a:ln>
            <a:noFill/>
          </a:ln>
        </p:spPr>
      </p:pic>
      <p:pic>
        <p:nvPicPr>
          <p:cNvPr id="9" name="Google Shape;243;p40"/>
          <p:cNvPicPr preferRelativeResize="0"/>
          <p:nvPr/>
        </p:nvPicPr>
        <p:blipFill>
          <a:blip r:embed="rId6">
            <a:alphaModFix/>
          </a:blip>
          <a:stretch>
            <a:fillRect/>
          </a:stretch>
        </p:blipFill>
        <p:spPr>
          <a:xfrm>
            <a:off x="8378190" y="4354830"/>
            <a:ext cx="664845" cy="56319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10" name="Google Shape;310;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Read Chapter 20 of </a:t>
            </a:r>
            <a:r>
              <a:rPr lang="en" sz="2400" i="1" dirty="0">
                <a:latin typeface="Century Gothic"/>
                <a:ea typeface="Century Gothic"/>
                <a:cs typeface="Century Gothic"/>
                <a:sym typeface="Century Gothic"/>
              </a:rPr>
              <a:t>The Omnivore’s Dilemma</a:t>
            </a: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lvl="0" indent="0" algn="l" rtl="0">
              <a:spcBef>
                <a:spcPts val="800"/>
              </a:spcBef>
              <a:spcAft>
                <a:spcPts val="0"/>
              </a:spcAft>
              <a:buNone/>
            </a:pPr>
            <a:r>
              <a:rPr lang="en" sz="2400" dirty="0">
                <a:latin typeface="Century Gothic"/>
                <a:ea typeface="Century Gothic"/>
                <a:cs typeface="Century Gothic"/>
                <a:sym typeface="Century Gothic"/>
              </a:rPr>
              <a:t>Begin filling in the </a:t>
            </a:r>
            <a:r>
              <a:rPr lang="en" sz="2400" b="1" dirty="0">
                <a:latin typeface="Century Gothic"/>
                <a:ea typeface="Century Gothic"/>
                <a:cs typeface="Century Gothic"/>
                <a:sym typeface="Century Gothic"/>
              </a:rPr>
              <a:t>Food Chain graphic organizer </a:t>
            </a:r>
            <a:r>
              <a:rPr lang="en" sz="2400" dirty="0">
                <a:latin typeface="Century Gothic"/>
                <a:ea typeface="Century Gothic"/>
                <a:cs typeface="Century Gothic"/>
                <a:sym typeface="Century Gothic"/>
              </a:rPr>
              <a:t>for Michael Pollan’s hunter-gatherer food chain.</a:t>
            </a:r>
            <a:endParaRPr sz="2400" dirty="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17" name="Google Shape;317;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18" name="Google Shape;318;p49"/>
          <p:cNvGraphicFramePr/>
          <p:nvPr/>
        </p:nvGraphicFramePr>
        <p:xfrm>
          <a:off x="577216" y="1385887"/>
          <a:ext cx="7989600" cy="3230175"/>
        </p:xfrm>
        <a:graphic>
          <a:graphicData uri="http://schemas.openxmlformats.org/drawingml/2006/table">
            <a:tbl>
              <a:tblPr firstRow="1" bandRow="1">
                <a:noFill/>
                <a:tableStyleId>{D41F4568-BC65-4019-A2C5-94D105A10290}</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87850" y="350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9</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6" name="Google Shape;16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9: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pages 186–191 of </a:t>
            </a:r>
            <a:r>
              <a:rPr lang="en" sz="1800" i="1" dirty="0">
                <a:latin typeface="Century Gothic"/>
                <a:ea typeface="Century Gothic"/>
                <a:cs typeface="Century Gothic"/>
                <a:sym typeface="Century Gothic"/>
              </a:rPr>
              <a:t>The Omnivore’s Dilemma</a:t>
            </a:r>
            <a:endParaRPr sz="1800" i="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Read the answer key for the </a:t>
            </a:r>
            <a:r>
              <a:rPr lang="en" sz="1800" b="1" dirty="0">
                <a:latin typeface="Century Gothic"/>
                <a:ea typeface="Century Gothic"/>
                <a:cs typeface="Century Gothic"/>
                <a:sym typeface="Century Gothic"/>
              </a:rPr>
              <a:t>Evaluating an Argument graphic organizer t</a:t>
            </a:r>
            <a:r>
              <a:rPr lang="en" sz="1800" dirty="0">
                <a:latin typeface="Century Gothic"/>
                <a:ea typeface="Century Gothic"/>
                <a:cs typeface="Century Gothic"/>
                <a:sym typeface="Century Gothic"/>
              </a:rPr>
              <a:t>o familiarize yourself with what students will be doing and the answers you will be guiding them toward (see supporting materials).</a:t>
            </a: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70"/>
        <p:cNvGrpSpPr/>
        <p:nvPr/>
      </p:nvGrpSpPr>
      <p:grpSpPr>
        <a:xfrm>
          <a:off x="0" y="0"/>
          <a:ext cx="0" cy="0"/>
          <a:chOff x="0" y="0"/>
          <a:chExt cx="0" cy="0"/>
        </a:xfrm>
      </p:grpSpPr>
      <p:pic>
        <p:nvPicPr>
          <p:cNvPr id="171" name="Google Shape;17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72" name="Google Shape;17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73" name="Google Shape;17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174" name="Google Shape;17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5" name="Google Shape;17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628650" y="22860"/>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81" name="Google Shape;181;p32"/>
          <p:cNvSpPr txBox="1">
            <a:spLocks noGrp="1"/>
          </p:cNvSpPr>
          <p:nvPr>
            <p:ph type="body" idx="1"/>
          </p:nvPr>
        </p:nvSpPr>
        <p:spPr>
          <a:xfrm>
            <a:off x="628650" y="994200"/>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you’ll continue your study of Pollan’s local sustainable food chain begun in yesterday’s lesson. In this lesson, you’ll begin to analyze and evaluate Pollan’s argument and claim in this section of the text.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Compare a flawed and strong argument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Identify Pollan’s claim in the text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Identify, explain, and evaluate evidence for relevance and sound reasoning</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Determine if evidence is sufficient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Identify irrelevant evidence </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9" name="Google Shape;189;p33"/>
          <p:cNvPicPr preferRelativeResize="0"/>
          <p:nvPr/>
        </p:nvPicPr>
        <p:blipFill>
          <a:blip r:embed="rId3">
            <a:alphaModFix/>
          </a:blip>
          <a:stretch>
            <a:fillRect/>
          </a:stretch>
        </p:blipFill>
        <p:spPr>
          <a:xfrm>
            <a:off x="7971214" y="4356234"/>
            <a:ext cx="589856" cy="565277"/>
          </a:xfrm>
          <a:prstGeom prst="rect">
            <a:avLst/>
          </a:prstGeom>
          <a:noFill/>
          <a:ln>
            <a:noFill/>
          </a:ln>
        </p:spPr>
      </p:pic>
      <p:sp>
        <p:nvSpPr>
          <p:cNvPr id="186" name="Google Shape;18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187" name="Google Shape;187;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30200" algn="l" rtl="0">
              <a:spcBef>
                <a:spcPts val="1000"/>
              </a:spcBef>
              <a:spcAft>
                <a:spcPts val="0"/>
              </a:spcAft>
              <a:buSzPts val="1600"/>
              <a:buFont typeface="Century Gothic"/>
              <a:buAutoNum type="arabicPeriod"/>
            </a:pPr>
            <a:r>
              <a:rPr lang="en" sz="1600">
                <a:latin typeface="Century Gothic"/>
                <a:ea typeface="Century Gothic"/>
                <a:cs typeface="Century Gothic"/>
                <a:sym typeface="Century Gothic"/>
              </a:rPr>
              <a:t>I can </a:t>
            </a:r>
            <a:r>
              <a:rPr lang="en" sz="1600" i="1">
                <a:latin typeface="Century Gothic"/>
                <a:ea typeface="Century Gothic"/>
                <a:cs typeface="Century Gothic"/>
                <a:sym typeface="Century Gothic"/>
              </a:rPr>
              <a:t>evaluate two arguments for the same claim</a:t>
            </a:r>
            <a:r>
              <a:rPr lang="en" sz="1600">
                <a:latin typeface="Century Gothic"/>
                <a:ea typeface="Century Gothic"/>
                <a:cs typeface="Century Gothic"/>
                <a:sym typeface="Century Gothic"/>
              </a:rPr>
              <a:t> to identify which is the strongest.</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a:t>
            </a:r>
            <a:r>
              <a:rPr lang="en" sz="1600" i="1">
                <a:latin typeface="Century Gothic"/>
                <a:ea typeface="Century Gothic"/>
                <a:cs typeface="Century Gothic"/>
                <a:sym typeface="Century Gothic"/>
              </a:rPr>
              <a:t>evaluate Michael Pollan’s argument </a:t>
            </a:r>
            <a:r>
              <a:rPr lang="en" sz="1600">
                <a:latin typeface="Century Gothic"/>
                <a:ea typeface="Century Gothic"/>
                <a:cs typeface="Century Gothic"/>
                <a:sym typeface="Century Gothic"/>
              </a:rPr>
              <a:t>on pages 186–191 of </a:t>
            </a:r>
            <a:r>
              <a:rPr lang="en" sz="1600" i="1">
                <a:latin typeface="Century Gothic"/>
                <a:ea typeface="Century Gothic"/>
                <a:cs typeface="Century Gothic"/>
                <a:sym typeface="Century Gothic"/>
              </a:rPr>
              <a:t>The Omnivore’s Dilemma</a:t>
            </a:r>
            <a:r>
              <a:rPr lang="en" sz="1600">
                <a:latin typeface="Century Gothic"/>
                <a:ea typeface="Century Gothic"/>
                <a:cs typeface="Century Gothic"/>
                <a:sym typeface="Century Gothic"/>
              </a:rPr>
              <a:t> for sound reasoning and sufficient relevant evidence to support the claim.</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I can </a:t>
            </a:r>
            <a:r>
              <a:rPr lang="en" sz="1600" i="1">
                <a:latin typeface="Century Gothic"/>
                <a:ea typeface="Century Gothic"/>
                <a:cs typeface="Century Gothic"/>
                <a:sym typeface="Century Gothic"/>
              </a:rPr>
              <a:t>identify irrelevant evidence</a:t>
            </a:r>
            <a:r>
              <a:rPr lang="en" sz="1600">
                <a:latin typeface="Century Gothic"/>
                <a:ea typeface="Century Gothic"/>
                <a:cs typeface="Century Gothic"/>
                <a:sym typeface="Century Gothic"/>
              </a:rPr>
              <a:t> in a text.</a:t>
            </a:r>
            <a:br>
              <a:rPr lang="en" sz="1600">
                <a:latin typeface="Century Gothic"/>
                <a:ea typeface="Century Gothic"/>
                <a:cs typeface="Century Gothic"/>
                <a:sym typeface="Century Gothic"/>
              </a:rPr>
            </a:br>
            <a:endParaRPr sz="1600">
              <a:latin typeface="Century Gothic"/>
              <a:ea typeface="Century Gothic"/>
              <a:cs typeface="Century Gothic"/>
              <a:sym typeface="Century Gothic"/>
            </a:endParaRPr>
          </a:p>
        </p:txBody>
      </p:sp>
      <p:pic>
        <p:nvPicPr>
          <p:cNvPr id="188" name="Google Shape;188;p33"/>
          <p:cNvPicPr preferRelativeResize="0"/>
          <p:nvPr/>
        </p:nvPicPr>
        <p:blipFill>
          <a:blip r:embed="rId4">
            <a:alphaModFix/>
          </a:blip>
          <a:stretch>
            <a:fillRect/>
          </a:stretch>
        </p:blipFill>
        <p:spPr>
          <a:xfrm>
            <a:off x="8345345" y="4356234"/>
            <a:ext cx="730075" cy="552770"/>
          </a:xfrm>
          <a:prstGeom prst="rect">
            <a:avLst/>
          </a:prstGeom>
          <a:noFill/>
          <a:ln>
            <a:noFill/>
          </a:ln>
        </p:spPr>
      </p:pic>
      <p:pic>
        <p:nvPicPr>
          <p:cNvPr id="190" name="Google Shape;190;p33"/>
          <p:cNvPicPr preferRelativeResize="0"/>
          <p:nvPr/>
        </p:nvPicPr>
        <p:blipFill>
          <a:blip r:embed="rId5">
            <a:alphaModFix/>
          </a:blip>
          <a:stretch>
            <a:fillRect/>
          </a:stretch>
        </p:blipFill>
        <p:spPr>
          <a:xfrm>
            <a:off x="7557886" y="4334299"/>
            <a:ext cx="546217" cy="59664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Compare Arguments</a:t>
            </a:r>
            <a:endParaRPr sz="3300" i="0" u="none" strike="noStrike" cap="none">
              <a:solidFill>
                <a:schemeClr val="dk1"/>
              </a:solidFill>
              <a:latin typeface="Century Gothic"/>
              <a:ea typeface="Century Gothic"/>
              <a:cs typeface="Century Gothic"/>
              <a:sym typeface="Century Gothic"/>
            </a:endParaRPr>
          </a:p>
        </p:txBody>
      </p:sp>
      <p:sp>
        <p:nvSpPr>
          <p:cNvPr id="196" name="Google Shape;196;p34"/>
          <p:cNvSpPr txBox="1">
            <a:spLocks noGrp="1"/>
          </p:cNvSpPr>
          <p:nvPr>
            <p:ph type="body" idx="1"/>
          </p:nvPr>
        </p:nvSpPr>
        <p:spPr>
          <a:xfrm>
            <a:off x="106300" y="988625"/>
            <a:ext cx="3689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latin typeface="Century Gothic"/>
                <a:ea typeface="Century Gothic"/>
                <a:cs typeface="Century Gothic"/>
                <a:sym typeface="Century Gothic"/>
              </a:rPr>
              <a:t>Read along silently in your heads as you hear the two arguments read aloud.</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197" name="Google Shape;197;p34"/>
          <p:cNvPicPr preferRelativeResize="0"/>
          <p:nvPr/>
        </p:nvPicPr>
        <p:blipFill>
          <a:blip r:embed="rId3">
            <a:alphaModFix/>
          </a:blip>
          <a:stretch>
            <a:fillRect/>
          </a:stretch>
        </p:blipFill>
        <p:spPr>
          <a:xfrm>
            <a:off x="3732250" y="1071563"/>
            <a:ext cx="5202899" cy="3000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Compare Arguments</a:t>
            </a:r>
            <a:endParaRPr sz="3300" i="0" u="none" strike="noStrike" cap="none">
              <a:solidFill>
                <a:schemeClr val="dk1"/>
              </a:solidFill>
              <a:latin typeface="Century Gothic"/>
              <a:ea typeface="Century Gothic"/>
              <a:cs typeface="Century Gothic"/>
              <a:sym typeface="Century Gothic"/>
            </a:endParaRPr>
          </a:p>
        </p:txBody>
      </p:sp>
      <p:sp>
        <p:nvSpPr>
          <p:cNvPr id="203" name="Google Shape;203;p35"/>
          <p:cNvSpPr txBox="1">
            <a:spLocks noGrp="1"/>
          </p:cNvSpPr>
          <p:nvPr>
            <p:ph type="body" idx="1"/>
          </p:nvPr>
        </p:nvSpPr>
        <p:spPr>
          <a:xfrm>
            <a:off x="345300" y="1404000"/>
            <a:ext cx="8798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Discuss these questions about Argument A with your triad: </a:t>
            </a:r>
            <a:endParaRPr sz="240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a:latin typeface="Century Gothic"/>
                <a:ea typeface="Century Gothic"/>
                <a:cs typeface="Century Gothic"/>
                <a:sym typeface="Century Gothic"/>
              </a:rPr>
              <a:t>What is the claim the author is making?</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Is the evidence in this argument relevant? Does it support the claim?</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Is the evidence sufficient? Is there enough of it?</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Is the reasoning sound? </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Is it a strong argument? Why/why not?</a:t>
            </a:r>
            <a:endParaRPr sz="2400">
              <a:latin typeface="Century Gothic"/>
              <a:ea typeface="Century Gothic"/>
              <a:cs typeface="Century Gothic"/>
              <a:sym typeface="Century Gothic"/>
            </a:endParaRPr>
          </a:p>
          <a:p>
            <a:pPr marL="457200" lvl="0" indent="0" algn="l" rtl="0">
              <a:spcBef>
                <a:spcPts val="800"/>
              </a:spcBef>
              <a:spcAft>
                <a:spcPts val="0"/>
              </a:spcAft>
              <a:buNone/>
            </a:pPr>
            <a:r>
              <a:rPr lang="en" sz="2400">
                <a:latin typeface="Century Gothic"/>
                <a:ea typeface="Century Gothic"/>
                <a:cs typeface="Century Gothic"/>
                <a:sym typeface="Century Gothic"/>
              </a:rPr>
              <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204" name="Google Shape;204;p35"/>
          <p:cNvPicPr preferRelativeResize="0"/>
          <p:nvPr/>
        </p:nvPicPr>
        <p:blipFill>
          <a:blip r:embed="rId3">
            <a:alphaModFix/>
          </a:blip>
          <a:stretch>
            <a:fillRect/>
          </a:stretch>
        </p:blipFill>
        <p:spPr>
          <a:xfrm>
            <a:off x="8423910" y="4404857"/>
            <a:ext cx="641985" cy="52508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Compare Arguments</a:t>
            </a:r>
            <a:endParaRPr sz="3300" i="0" u="none" strike="noStrike" cap="none">
              <a:solidFill>
                <a:schemeClr val="dk1"/>
              </a:solidFill>
              <a:latin typeface="Century Gothic"/>
              <a:ea typeface="Century Gothic"/>
              <a:cs typeface="Century Gothic"/>
              <a:sym typeface="Century Gothic"/>
            </a:endParaRPr>
          </a:p>
        </p:txBody>
      </p:sp>
      <p:sp>
        <p:nvSpPr>
          <p:cNvPr id="210" name="Google Shape;210;p3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Discuss these questions about Argument B with your  triads: </a:t>
            </a:r>
            <a:endParaRPr sz="240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a:latin typeface="Century Gothic"/>
                <a:ea typeface="Century Gothic"/>
                <a:cs typeface="Century Gothic"/>
                <a:sym typeface="Century Gothic"/>
              </a:rPr>
              <a:t>How is this argument stronger than the first argument? Think about the use of evidence and reasoning.</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Is it a strong argument? Why/why not?</a:t>
            </a:r>
            <a:endParaRPr sz="2400">
              <a:latin typeface="Century Gothic"/>
              <a:ea typeface="Century Gothic"/>
              <a:cs typeface="Century Gothic"/>
              <a:sym typeface="Century Gothic"/>
            </a:endParaRPr>
          </a:p>
        </p:txBody>
      </p:sp>
      <p:pic>
        <p:nvPicPr>
          <p:cNvPr id="211" name="Google Shape;211;p36"/>
          <p:cNvPicPr preferRelativeResize="0"/>
          <p:nvPr/>
        </p:nvPicPr>
        <p:blipFill>
          <a:blip r:embed="rId3">
            <a:alphaModFix/>
          </a:blip>
          <a:stretch>
            <a:fillRect/>
          </a:stretch>
        </p:blipFill>
        <p:spPr>
          <a:xfrm>
            <a:off x="7886702" y="4362606"/>
            <a:ext cx="617218" cy="595406"/>
          </a:xfrm>
          <a:prstGeom prst="rect">
            <a:avLst/>
          </a:prstGeom>
          <a:noFill/>
          <a:ln>
            <a:noFill/>
          </a:ln>
        </p:spPr>
      </p:pic>
      <p:pic>
        <p:nvPicPr>
          <p:cNvPr id="6" name="Google Shape;204;p35"/>
          <p:cNvPicPr preferRelativeResize="0"/>
          <p:nvPr/>
        </p:nvPicPr>
        <p:blipFill>
          <a:blip r:embed="rId4">
            <a:alphaModFix/>
          </a:blip>
          <a:stretch>
            <a:fillRect/>
          </a:stretch>
        </p:blipFill>
        <p:spPr>
          <a:xfrm>
            <a:off x="8423910" y="4404857"/>
            <a:ext cx="641985" cy="52508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DA724DB-6000-40FB-B88E-54A7F7F9DDE4}"/>
</file>

<file path=customXml/itemProps2.xml><?xml version="1.0" encoding="utf-8"?>
<ds:datastoreItem xmlns:ds="http://schemas.openxmlformats.org/officeDocument/2006/customXml" ds:itemID="{3D7F8DD4-DB4F-44EA-A87F-2AD4415685E3}"/>
</file>

<file path=customXml/itemProps3.xml><?xml version="1.0" encoding="utf-8"?>
<ds:datastoreItem xmlns:ds="http://schemas.openxmlformats.org/officeDocument/2006/customXml" ds:itemID="{BB82C931-D70E-48E8-B518-BE85059A7E04}"/>
</file>

<file path=docProps/app.xml><?xml version="1.0" encoding="utf-8"?>
<Properties xmlns="http://schemas.openxmlformats.org/officeDocument/2006/extended-properties" xmlns:vt="http://schemas.openxmlformats.org/officeDocument/2006/docPropsVTypes">
  <TotalTime>17</TotalTime>
  <Words>2083</Words>
  <Application>Microsoft Macintosh PowerPoint</Application>
  <PresentationFormat>On-screen Show (16:9)</PresentationFormat>
  <Paragraphs>459</Paragraphs>
  <Slides>22</Slides>
  <Notes>22</Notes>
  <HiddenSlides>0</HiddenSlides>
  <MMClips>0</MMClips>
  <ScaleCrop>false</ScaleCrop>
  <HeadingPairs>
    <vt:vector size="4" baseType="variant">
      <vt:variant>
        <vt:lpstr>Theme</vt:lpstr>
      </vt:variant>
      <vt:variant>
        <vt:i4>3</vt:i4>
      </vt:variant>
      <vt:variant>
        <vt:lpstr>Slide Titles</vt:lpstr>
      </vt:variant>
      <vt:variant>
        <vt:i4>22</vt:i4>
      </vt:variant>
    </vt:vector>
  </HeadingPairs>
  <TitlesOfParts>
    <vt:vector size="25" baseType="lpstr">
      <vt:lpstr>Simple Light</vt:lpstr>
      <vt:lpstr>Office Theme</vt:lpstr>
      <vt:lpstr>Office Theme</vt:lpstr>
      <vt:lpstr>  Grade 8: Module 4: Unit 1: Lesson 9 Teacher slide, before teaching. </vt:lpstr>
      <vt:lpstr>  Grade 8: Module 4: Unit 1: Lesson 9 Teacher slide, before teaching. </vt:lpstr>
      <vt:lpstr>  Grade 8: Module 4: Unit 1: Lesson 9 Teacher slide, before teaching. </vt:lpstr>
      <vt:lpstr>Grade 8: Module 4:  Unit 1: Lesson 9</vt:lpstr>
      <vt:lpstr>Hello, Students!</vt:lpstr>
      <vt:lpstr>Let’s Review the Learning Targets</vt:lpstr>
      <vt:lpstr>Let’s Compare Arguments</vt:lpstr>
      <vt:lpstr>Let’s Compare Arguments</vt:lpstr>
      <vt:lpstr>Let’s Compare Arguments</vt:lpstr>
      <vt:lpstr>Let’s Review the Graphic Organizer</vt:lpstr>
      <vt:lpstr>Let’s Review the Graphic Organizer</vt:lpstr>
      <vt:lpstr>Let’s Identify the Author’s Claim and Relevant Evidence</vt:lpstr>
      <vt:lpstr>Let’s Evaluate an Argument</vt:lpstr>
      <vt:lpstr>Let’s Explain the Relevance of the Evidence</vt:lpstr>
      <vt:lpstr>Let’s Determine if Evidence is Sufficient</vt:lpstr>
      <vt:lpstr>Let’s Determine if Evidence is Sufficient</vt:lpstr>
      <vt:lpstr>Let’s Determine if the Reasoning is Sound</vt:lpstr>
      <vt:lpstr>Let’s Determine if Reasoning is Sound</vt:lpstr>
      <vt:lpstr>Let’s Identify Irrelevant Evidence</vt:lpstr>
      <vt:lpstr>Let’s Identify Irrelevant Evidence</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9 Teacher slide, before teaching. </dc:title>
  <dc:creator>nbravo</dc:creator>
  <cp:lastModifiedBy>Alexander Specht</cp:lastModifiedBy>
  <cp:revision>7</cp:revision>
  <dcterms:modified xsi:type="dcterms:W3CDTF">2018-12-04T13:26:35Z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