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1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6137B30-3F75-4B5F-9878-215A9B53B267}">
  <a:tblStyle styleId="{86137B30-3F75-4B5F-9878-215A9B53B26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2979A81-4D1C-402D-A2A5-A28FAA2E131C}"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379" autoAdjust="0"/>
  </p:normalViewPr>
  <p:slideViewPr>
    <p:cSldViewPr snapToGrid="0">
      <p:cViewPr varScale="1">
        <p:scale>
          <a:sx n="115" d="100"/>
          <a:sy n="115" d="100"/>
        </p:scale>
        <p:origin x="-912" y="-96"/>
      </p:cViewPr>
      <p:guideLst>
        <p:guide orient="horz" pos="1620"/>
        <p:guide pos="2880"/>
      </p:guideLst>
    </p:cSldViewPr>
  </p:slideViewPr>
  <p:notesTextViewPr>
    <p:cViewPr>
      <p:scale>
        <a:sx n="1" d="1"/>
        <a:sy n="1" d="1"/>
      </p:scale>
      <p:origin x="0" y="180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presProps" Target="presProps.xml"/><Relationship Id="rId8" Type="http://schemas.openxmlformats.org/officeDocument/2006/relationships/slide" Target="slides/slide5.xml"/><Relationship Id="rId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printerSettings" Target="printerSettings/printerSettings1.bin"/><Relationship Id="rId7" Type="http://schemas.openxmlformats.org/officeDocument/2006/relationships/slide" Target="slides/slide4.xml"/><Relationship Id="rId20" Type="http://schemas.openxmlformats.org/officeDocument/2006/relationships/theme" Target="theme/theme1.xml"/><Relationship Id="rId16" Type="http://schemas.openxmlformats.org/officeDocument/2006/relationships/notesMaster" Target="notesMasters/notesMaster1.xml"/><Relationship Id="rId2" Type="http://schemas.openxmlformats.org/officeDocument/2006/relationships/slideMaster" Target="slideMasters/slideMaster2.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4" Type="http://schemas.openxmlformats.org/officeDocument/2006/relationships/customXml" Target="../customXml/item3.xml"/><Relationship Id="rId15" Type="http://schemas.openxmlformats.org/officeDocument/2006/relationships/slide" Target="slides/slide12.xml"/><Relationship Id="rId5" Type="http://schemas.openxmlformats.org/officeDocument/2006/relationships/slide" Target="slides/slide2.xml"/><Relationship Id="rId23"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viewProps" Target="viewProps.xml"/><Relationship Id="rId9" Type="http://schemas.openxmlformats.org/officeDocument/2006/relationships/slide" Target="slides/slide6.xml"/><Relationship Id="rId14" Type="http://schemas.openxmlformats.org/officeDocument/2006/relationships/slide" Target="slides/slide11.xml"/><Relationship Id="rId4" Type="http://schemas.openxmlformats.org/officeDocument/2006/relationships/slide" Target="slides/slide1.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99625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54f97e97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50-60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Creating a </a:t>
            </a:r>
            <a:r>
              <a:rPr lang="en" sz="1200" b="1" dirty="0">
                <a:solidFill>
                  <a:schemeClr val="dk1"/>
                </a:solidFill>
                <a:latin typeface="Calibri"/>
                <a:ea typeface="Calibri"/>
                <a:cs typeface="Calibri"/>
                <a:sym typeface="Calibri"/>
              </a:rPr>
              <a:t>Team Cascading Consequences Chart </a:t>
            </a:r>
            <a:r>
              <a:rPr lang="en" sz="1200" dirty="0">
                <a:solidFill>
                  <a:schemeClr val="dk1"/>
                </a:solidFill>
                <a:latin typeface="Calibri"/>
                <a:ea typeface="Calibri"/>
                <a:cs typeface="Calibri"/>
                <a:sym typeface="Calibri"/>
              </a:rPr>
              <a:t>(12-15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Creating a </a:t>
            </a:r>
            <a:r>
              <a:rPr lang="en" sz="1200" b="1" dirty="0">
                <a:solidFill>
                  <a:schemeClr val="dk1"/>
                </a:solidFill>
                <a:latin typeface="Calibri"/>
                <a:ea typeface="Calibri"/>
                <a:cs typeface="Calibri"/>
                <a:sym typeface="Calibri"/>
              </a:rPr>
              <a:t>Stakeholders Chart </a:t>
            </a:r>
            <a:r>
              <a:rPr lang="en" sz="1200" dirty="0">
                <a:solidFill>
                  <a:schemeClr val="dk1"/>
                </a:solidFill>
                <a:latin typeface="Calibri"/>
                <a:ea typeface="Calibri"/>
                <a:cs typeface="Calibri"/>
                <a:sym typeface="Calibri"/>
              </a:rPr>
              <a:t>(20-22 minutes)</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Mini Lesson: Speaking Skills (10-12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Generating </a:t>
            </a:r>
            <a:r>
              <a:rPr lang="en" sz="1200" b="1" dirty="0">
                <a:solidFill>
                  <a:schemeClr val="dk1"/>
                </a:solidFill>
                <a:latin typeface="Calibri"/>
                <a:ea typeface="Calibri"/>
                <a:cs typeface="Calibri"/>
                <a:sym typeface="Calibri"/>
              </a:rPr>
              <a:t>Criteria for Effective Speaking Skills Anchor Chart </a:t>
            </a:r>
            <a:r>
              <a:rPr lang="en" sz="1200" dirty="0">
                <a:solidFill>
                  <a:schemeClr val="dk1"/>
                </a:solidFill>
                <a:latin typeface="Calibri"/>
                <a:ea typeface="Calibri"/>
                <a:cs typeface="Calibri"/>
                <a:sym typeface="Calibri"/>
              </a:rPr>
              <a:t>(4-5 minutes)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Homework (1-2 minutes): Choose an excerpt of three to four paragraphs from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that particularly appeals to you. Practice presenting it like a speech following the Effective Speaking Skills criteria you generated and prepare to present to another student in the next lesson.</a:t>
            </a:r>
            <a:endParaRPr sz="1200" dirty="0">
              <a:latin typeface="Calibri"/>
              <a:ea typeface="Calibri"/>
              <a:cs typeface="Calibri"/>
              <a:sym typeface="Calibri"/>
            </a:endParaRPr>
          </a:p>
        </p:txBody>
      </p:sp>
      <p:sp>
        <p:nvSpPr>
          <p:cNvPr id="208" name="Google Shape;208;g454f97e97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404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5c3ec676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and Assessment A. Generating Criteria for Effective Speaking Skills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students to share their ideas from the viewing of the video with the whole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their ideas on the </a:t>
            </a:r>
            <a:r>
              <a:rPr lang="en" sz="1200" b="1" dirty="0">
                <a:solidFill>
                  <a:schemeClr val="dk1"/>
                </a:solidFill>
                <a:latin typeface="Calibri"/>
                <a:ea typeface="Calibri"/>
                <a:cs typeface="Calibri"/>
                <a:sym typeface="Calibri"/>
              </a:rPr>
              <a:t>Effective Speaking Skills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any ideas they are missing on their notes, as they will be using this at home to practice presenting part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for homework.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ideas to include: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Making eye contact with multiple points in the audience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Speaking clearly and slowly enough for everyone to hear and understand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Using appropriate volume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Pronouncing words 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7" name="Google Shape;267;g45c3ec6766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1122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54f97e97c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preview the homework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additional guidance with this assignment.  Consider conferring with students who may struggle to offer guidance and support in advance of this assignment.</a:t>
            </a:r>
            <a:endParaRPr sz="1200" dirty="0">
              <a:solidFill>
                <a:schemeClr val="dk1"/>
              </a:solidFill>
              <a:latin typeface="Calibri"/>
              <a:ea typeface="Calibri"/>
              <a:cs typeface="Calibri"/>
              <a:sym typeface="Calibri"/>
            </a:endParaRPr>
          </a:p>
        </p:txBody>
      </p:sp>
      <p:sp>
        <p:nvSpPr>
          <p:cNvPr id="273" name="Google Shape;273;g454f97e97c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39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5a2b6cfb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g45a2b6cfb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280" name="Google Shape;280;g45a2b6cfb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9524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54f97e9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Lined paper (one piece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Effective Speaking Skills anchor chart</a:t>
            </a:r>
            <a:r>
              <a:rPr lang="en" sz="1200">
                <a:solidFill>
                  <a:schemeClr val="dk1"/>
                </a:solidFill>
                <a:latin typeface="Calibri"/>
                <a:ea typeface="Calibri"/>
                <a:cs typeface="Calibri"/>
                <a:sym typeface="Calibri"/>
              </a:rPr>
              <a:t> (new; teacher-created)</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Researcher’s notebooks</a:t>
            </a:r>
            <a:r>
              <a:rPr lang="en" sz="1200">
                <a:solidFill>
                  <a:schemeClr val="dk1"/>
                </a:solidFill>
                <a:latin typeface="Calibri"/>
                <a:ea typeface="Calibri"/>
                <a:cs typeface="Calibri"/>
                <a:sym typeface="Calibri"/>
              </a:rPr>
              <a:t> (one per student, distributed in Lesson 3)</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Team Local Sustainable Food Chain Cascading Consequences chart</a:t>
            </a:r>
            <a:r>
              <a:rPr lang="en" sz="1200">
                <a:solidFill>
                  <a:schemeClr val="dk1"/>
                </a:solidFill>
                <a:latin typeface="Calibri"/>
                <a:ea typeface="Calibri"/>
                <a:cs typeface="Calibri"/>
                <a:sym typeface="Calibri"/>
              </a:rPr>
              <a:t> (one per team, started in Lesson 8)</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Stakeholders chart</a:t>
            </a:r>
            <a:r>
              <a:rPr lang="en" sz="1200">
                <a:solidFill>
                  <a:schemeClr val="dk1"/>
                </a:solidFill>
                <a:latin typeface="Calibri"/>
                <a:ea typeface="Calibri"/>
                <a:cs typeface="Calibri"/>
                <a:sym typeface="Calibri"/>
              </a:rPr>
              <a:t> (new; one per student; see Lesson 4)</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Video: Birke Baehr—“What’s Wrong with Our Food System” http://www.ted.com/talks/birke_baehr_what_s_wrong_with_our_food_system.html</a:t>
            </a:r>
            <a:endParaRPr sz="120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14" name="Google Shape;214;g454f97e9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7207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4f97e97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Local Sustainable Stakeholders chart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a:t>
            </a:r>
            <a:r>
              <a:rPr lang="en" sz="1200" dirty="0" smtClean="0">
                <a:solidFill>
                  <a:schemeClr val="dk1"/>
                </a:solidFill>
                <a:latin typeface="Calibri"/>
                <a:ea typeface="Calibri"/>
                <a:cs typeface="Calibri"/>
                <a:sym typeface="Calibri"/>
              </a:rPr>
              <a:t>lesson:</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0" name="Google Shape;220;g454f97e97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6051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4f97e97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Adding to Cascading Consequences and Stakeholders: Local Sustainable Food Chain</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26" name="Google Shape;226;g454f97e97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2412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54f97e97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as students follow along.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54f97e97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6802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54f97e97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Opening A. Unpacking Learning Targets</a:t>
            </a:r>
            <a:br>
              <a:rPr lang="en" sz="1200" b="1">
                <a:solidFill>
                  <a:schemeClr val="dk1"/>
                </a:solidFill>
                <a:latin typeface="Calibri"/>
                <a:ea typeface="Calibri"/>
                <a:cs typeface="Calibri"/>
                <a:sym typeface="Calibri"/>
              </a:rPr>
            </a:b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for volunteers to read the learning targets aloud.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a </a:t>
            </a:r>
            <a:r>
              <a:rPr lang="en" sz="1200" i="1">
                <a:solidFill>
                  <a:schemeClr val="dk1"/>
                </a:solidFill>
                <a:latin typeface="Calibri"/>
                <a:ea typeface="Calibri"/>
                <a:cs typeface="Calibri"/>
                <a:sym typeface="Calibri"/>
              </a:rPr>
              <a:t>stakeholder</a:t>
            </a:r>
            <a:r>
              <a:rPr lang="en" sz="1200">
                <a:solidFill>
                  <a:schemeClr val="dk1"/>
                </a:solidFill>
                <a:latin typeface="Calibri"/>
                <a:ea typeface="Calibri"/>
                <a:cs typeface="Calibri"/>
                <a:sym typeface="Calibri"/>
              </a:rPr>
              <a:t> is anyone who will be affected by the consequences of the local sustainable food chain.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
        <p:nvSpPr>
          <p:cNvPr id="241" name="Google Shape;241;g454f97e97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5813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4cde81ed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Creating a Team Cascading Consequences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being reminded of the definition of a consequence, as well as decision-making strategies for placing the evidence on the chart.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 focus question and the research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will help them to answer the focus question because it gives them a greater understanding of all of the consequences of a food chain, which they will need to consider when choosing which food chain they think will best feed the United States.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 students take out their</a:t>
            </a:r>
            <a:r>
              <a:rPr lang="en" sz="1200" b="1" dirty="0">
                <a:solidFill>
                  <a:schemeClr val="dk1"/>
                </a:solidFill>
                <a:latin typeface="Calibri"/>
                <a:ea typeface="Calibri"/>
                <a:cs typeface="Calibri"/>
                <a:sym typeface="Calibri"/>
              </a:rPr>
              <a:t> researcher’s notebooks</a:t>
            </a:r>
            <a:r>
              <a:rPr lang="en" sz="1200" dirty="0">
                <a:solidFill>
                  <a:schemeClr val="dk1"/>
                </a:solidFill>
                <a:latin typeface="Calibri"/>
                <a:ea typeface="Calibri"/>
                <a:cs typeface="Calibri"/>
                <a:sym typeface="Calibri"/>
              </a:rPr>
              <a:t>. Explain that they will be sharing the new consequences that they recorded from their research to add to their team </a:t>
            </a:r>
            <a:r>
              <a:rPr lang="en" sz="1200" b="1" dirty="0">
                <a:solidFill>
                  <a:schemeClr val="dk1"/>
                </a:solidFill>
                <a:latin typeface="Calibri"/>
                <a:ea typeface="Calibri"/>
                <a:cs typeface="Calibri"/>
                <a:sym typeface="Calibri"/>
              </a:rPr>
              <a:t>Local Sustainable Food Chain Cascading Consequences charts</a:t>
            </a:r>
            <a:r>
              <a:rPr lang="en" sz="1200" dirty="0">
                <a:solidFill>
                  <a:schemeClr val="dk1"/>
                </a:solidFill>
                <a:latin typeface="Calibri"/>
                <a:ea typeface="Calibri"/>
                <a:cs typeface="Calibri"/>
                <a:sym typeface="Calibri"/>
              </a:rPr>
              <a:t>, where possible.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take turns reading out new consequences from their reading and discuss with their research teams where to place them on the group chart. Make the suggestion that ALL students in the group read their information BEFORE anything gets added in marker. That way, they can make the best decisions about where things should go (as there will likely be some overlapping information).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teams as they add to their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Ask students: “</a:t>
            </a:r>
            <a:r>
              <a:rPr lang="en" sz="1200" i="1" dirty="0">
                <a:solidFill>
                  <a:schemeClr val="dk1"/>
                </a:solidFill>
                <a:latin typeface="Calibri"/>
                <a:ea typeface="Calibri"/>
                <a:cs typeface="Calibri"/>
                <a:sym typeface="Calibri"/>
              </a:rPr>
              <a:t>What new consequences did you find in your research?” </a:t>
            </a:r>
            <a:r>
              <a:rPr lang="en" sz="1200" i="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are you going to add them on your team chart? Why?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pairs to be selecting appropriate evidence to add to their chart.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use sticky notes to flag evidence they share. Students can flag where evidence might be placed on the chart before actually adding it in marker.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48" name="Google Shape;248;g44cde81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7152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5c3ec6766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22-25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Student Pairings (Pairs within Research Teams)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Creating a Stakeholders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Partnering students provides a collaborative and supportive structure.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teams to look over the team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to identify the stakeholders affected by the consequences listed. If the stakeholders are listed on the chart, they can underline or circle them; if they are not listed, they can note them next to the consequences.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Stakeholders charts </a:t>
            </a:r>
            <a:r>
              <a:rPr lang="en" sz="1200" dirty="0">
                <a:solidFill>
                  <a:schemeClr val="dk1"/>
                </a:solidFill>
                <a:latin typeface="Calibri"/>
                <a:ea typeface="Calibri"/>
                <a:cs typeface="Calibri"/>
                <a:sym typeface="Calibri"/>
              </a:rPr>
              <a:t>and invite students to pair up with someone in their team to work together to fill out the chart for the local sustainable food chain using their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They will be filling out their own charts, but can discuss ideas with the team as they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won’t necessarily agree on all of the answers, so each person should record what they think.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where they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questions to guide their thinking: “</a:t>
            </a:r>
            <a:r>
              <a:rPr lang="en" sz="1200" i="1" dirty="0">
                <a:solidFill>
                  <a:schemeClr val="dk1"/>
                </a:solidFill>
                <a:latin typeface="Calibri"/>
                <a:ea typeface="Calibri"/>
                <a:cs typeface="Calibri"/>
                <a:sym typeface="Calibri"/>
              </a:rPr>
              <a:t>What stakeholders are affected by this consequence?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How are they affected?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have students pair up with a member of another research team to compare and discuss their </a:t>
            </a:r>
            <a:r>
              <a:rPr lang="en" sz="1200" b="1" dirty="0">
                <a:solidFill>
                  <a:schemeClr val="dk1"/>
                </a:solidFill>
                <a:latin typeface="Calibri"/>
                <a:ea typeface="Calibri"/>
                <a:cs typeface="Calibri"/>
                <a:sym typeface="Calibri"/>
              </a:rPr>
              <a:t>Local Sustainable Stakeholders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adjust their own answers based on the conversation if they want to.</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Local Sustainable Stakeholders chart (for teacher reference) </a:t>
            </a:r>
            <a:r>
              <a:rPr lang="en" sz="1200" dirty="0">
                <a:solidFill>
                  <a:schemeClr val="dk1"/>
                </a:solidFill>
                <a:latin typeface="Calibri"/>
                <a:ea typeface="Calibri"/>
                <a:cs typeface="Calibri"/>
                <a:sym typeface="Calibri"/>
              </a:rPr>
              <a:t>to guide students in the stakeholders they could include on their chart. Remember that team </a:t>
            </a:r>
            <a:r>
              <a:rPr lang="en" sz="1200" b="1" dirty="0">
                <a:solidFill>
                  <a:schemeClr val="dk1"/>
                </a:solidFill>
                <a:latin typeface="Calibri"/>
                <a:ea typeface="Calibri"/>
                <a:cs typeface="Calibri"/>
                <a:sym typeface="Calibri"/>
              </a:rPr>
              <a:t>Cascading Consequence charts </a:t>
            </a:r>
            <a:r>
              <a:rPr lang="en" sz="1200" dirty="0">
                <a:solidFill>
                  <a:schemeClr val="dk1"/>
                </a:solidFill>
                <a:latin typeface="Calibri"/>
                <a:ea typeface="Calibri"/>
                <a:cs typeface="Calibri"/>
                <a:sym typeface="Calibri"/>
              </a:rPr>
              <a:t>may be different to the teacher reference version, so this may cause a difference in stakeholders.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While circulating, ask guiding questions of students who are struggling with effectively completing the chart.</a:t>
            </a:r>
            <a:endParaRPr sz="1200" dirty="0">
              <a:latin typeface="Calibri"/>
              <a:ea typeface="Calibri"/>
              <a:cs typeface="Calibri"/>
              <a:sym typeface="Calibri"/>
            </a:endParaRPr>
          </a:p>
        </p:txBody>
      </p:sp>
      <p:sp>
        <p:nvSpPr>
          <p:cNvPr id="255" name="Google Shape;255;g45c3ec6766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3483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c3ec676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Mini-Lesson: Speaking Skills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bear in mind that Youtube, social media video sites, and other website links may incorporate inappropriate content via comment banks and ads. While some lessons include these links as the most efficient means to view content in preparation for the lesson, be sure to preview links, and/or use a filter service, such as www.safeshare.tv, for actually viewing these links in the classroom.</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key ideas on the slide with students before viewing the video.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lined paper.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Play the video: Birke Baehr—“What’s Wrong with Our Food System.” As they</a:t>
            </a:r>
            <a:r>
              <a:rPr lang="en" sz="1200" dirty="0">
                <a:solidFill>
                  <a:schemeClr val="dk1"/>
                </a:solidFill>
                <a:latin typeface="Calibri"/>
                <a:ea typeface="Calibri"/>
                <a:cs typeface="Calibri"/>
                <a:sym typeface="Calibri"/>
              </a:rPr>
              <a:t> watch and listen, tell students to take notes about the presentation skills that made the speech effective.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Play it again if students require more time with the speech.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notes with their research team and to add anything they are missing based on what they learn from their peers.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playing the speech a second time, consider asking probing questions that invite students to share what they notice about how the speech was effectively delivered. This provides scaffolding for students who may not have noticed the effective delivery of the speech during the first viewing.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
        <p:nvSpPr>
          <p:cNvPr id="261" name="Google Shape;261;g45c3ec6766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3568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482875" y="302013"/>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10</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482875" y="1151457"/>
            <a:ext cx="7886700" cy="3833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50-60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this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continue to gradually release the responsibility to students for completing a </a:t>
            </a:r>
            <a:r>
              <a:rPr lang="en" sz="1600" b="1" dirty="0">
                <a:latin typeface="Century Gothic"/>
                <a:ea typeface="Century Gothic"/>
                <a:cs typeface="Century Gothic"/>
                <a:sym typeface="Century Gothic"/>
              </a:rPr>
              <a:t>team Cascading Consequences chart</a:t>
            </a:r>
            <a:r>
              <a:rPr lang="en" sz="1600" dirty="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continue working in teams to finish the </a:t>
            </a:r>
            <a:r>
              <a:rPr lang="en" sz="1600" b="1" dirty="0">
                <a:latin typeface="Century Gothic"/>
                <a:ea typeface="Century Gothic"/>
                <a:cs typeface="Century Gothic"/>
                <a:sym typeface="Century Gothic"/>
              </a:rPr>
              <a:t>Stakeholders chart </a:t>
            </a:r>
            <a:r>
              <a:rPr lang="en" sz="1600" dirty="0">
                <a:latin typeface="Century Gothic"/>
                <a:ea typeface="Century Gothic"/>
                <a:cs typeface="Century Gothic"/>
                <a:sym typeface="Century Gothic"/>
              </a:rPr>
              <a:t>to record research about the stakeholders in this food chain and how they are affected by consequences.</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use my research to add to the </a:t>
            </a:r>
            <a:r>
              <a:rPr lang="en" sz="1600" b="1" i="1" dirty="0">
                <a:latin typeface="Century Gothic"/>
                <a:ea typeface="Century Gothic"/>
                <a:cs typeface="Century Gothic"/>
                <a:sym typeface="Century Gothic"/>
              </a:rPr>
              <a:t>Cascading Consequences chart</a:t>
            </a:r>
            <a:r>
              <a:rPr lang="en" sz="1600" b="1" dirty="0">
                <a:latin typeface="Century Gothic"/>
                <a:ea typeface="Century Gothic"/>
                <a:cs typeface="Century Gothic"/>
                <a:sym typeface="Century Gothic"/>
              </a:rPr>
              <a:t> </a:t>
            </a:r>
            <a:r>
              <a:rPr lang="en" sz="1600" dirty="0">
                <a:latin typeface="Century Gothic"/>
                <a:ea typeface="Century Gothic"/>
                <a:cs typeface="Century Gothic"/>
                <a:sym typeface="Century Gothic"/>
              </a:rPr>
              <a:t>for Michael Pollan’s local sustainable food chain.</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dirty="0">
                <a:latin typeface="Century Gothic"/>
                <a:ea typeface="Century Gothic"/>
                <a:cs typeface="Century Gothic"/>
                <a:sym typeface="Century Gothic"/>
              </a:rPr>
              <a:t>I can </a:t>
            </a:r>
            <a:r>
              <a:rPr lang="en" sz="1600" i="1" dirty="0">
                <a:latin typeface="Century Gothic"/>
                <a:ea typeface="Century Gothic"/>
                <a:cs typeface="Century Gothic"/>
                <a:sym typeface="Century Gothic"/>
              </a:rPr>
              <a:t>determine the stakeholders affected by the consequences </a:t>
            </a:r>
            <a:r>
              <a:rPr lang="en" sz="1600" dirty="0">
                <a:latin typeface="Century Gothic"/>
                <a:ea typeface="Century Gothic"/>
                <a:cs typeface="Century Gothic"/>
                <a:sym typeface="Century Gothic"/>
              </a:rPr>
              <a:t>of Michael Pollan’s local sustainable food chain.</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a:off x="628650" y="31309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Create an Anchor Chart of Effective Speaking Skills</a:t>
            </a:r>
            <a:endParaRPr sz="3300" i="0" u="none" strike="noStrike" cap="none">
              <a:solidFill>
                <a:schemeClr val="dk1"/>
              </a:solidFill>
              <a:latin typeface="Century Gothic"/>
              <a:ea typeface="Century Gothic"/>
              <a:cs typeface="Century Gothic"/>
              <a:sym typeface="Century Gothic"/>
            </a:endParaRPr>
          </a:p>
        </p:txBody>
      </p:sp>
      <p:sp>
        <p:nvSpPr>
          <p:cNvPr id="270" name="Google Shape;270;p46"/>
          <p:cNvSpPr txBox="1">
            <a:spLocks noGrp="1"/>
          </p:cNvSpPr>
          <p:nvPr>
            <p:ph type="body" idx="1"/>
          </p:nvPr>
        </p:nvSpPr>
        <p:spPr>
          <a:xfrm>
            <a:off x="726800" y="1470125"/>
            <a:ext cx="7886700" cy="28791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400">
                <a:latin typeface="Century Gothic"/>
                <a:ea typeface="Century Gothic"/>
                <a:cs typeface="Century Gothic"/>
                <a:sym typeface="Century Gothic"/>
              </a:rPr>
              <a:t>Criteria of Effective Speaking Skills Include:</a:t>
            </a:r>
            <a:endParaRPr sz="240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Char char="•"/>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276" name="Google Shape;276;p47"/>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200">
                <a:latin typeface="Century Gothic"/>
                <a:ea typeface="Century Gothic"/>
                <a:cs typeface="Century Gothic"/>
                <a:sym typeface="Century Gothic"/>
              </a:rPr>
              <a:t>Choose an excerpt of three to four paragraphs from </a:t>
            </a:r>
            <a:r>
              <a:rPr lang="en" sz="2200" i="1">
                <a:latin typeface="Century Gothic"/>
                <a:ea typeface="Century Gothic"/>
                <a:cs typeface="Century Gothic"/>
                <a:sym typeface="Century Gothic"/>
              </a:rPr>
              <a:t>The Omnivore’s Dilemma</a:t>
            </a:r>
            <a:r>
              <a:rPr lang="en" sz="2200">
                <a:latin typeface="Century Gothic"/>
                <a:ea typeface="Century Gothic"/>
                <a:cs typeface="Century Gothic"/>
                <a:sym typeface="Century Gothic"/>
              </a:rPr>
              <a:t> that particularly appeals to you. </a:t>
            </a:r>
            <a:endParaRPr sz="2200">
              <a:latin typeface="Century Gothic"/>
              <a:ea typeface="Century Gothic"/>
              <a:cs typeface="Century Gothic"/>
              <a:sym typeface="Century Gothic"/>
            </a:endParaRPr>
          </a:p>
          <a:p>
            <a:pPr marL="0" lvl="0" indent="0" algn="l" rtl="0">
              <a:spcBef>
                <a:spcPts val="800"/>
              </a:spcBef>
              <a:spcAft>
                <a:spcPts val="0"/>
              </a:spcAft>
              <a:buNone/>
            </a:pPr>
            <a:r>
              <a:rPr lang="en" sz="2200">
                <a:latin typeface="Century Gothic"/>
                <a:ea typeface="Century Gothic"/>
                <a:cs typeface="Century Gothic"/>
                <a:sym typeface="Century Gothic"/>
              </a:rPr>
              <a:t>Practice presenting it like a speech following the Effective Speaking Skills criteria you generated and prepare to present to another student in the next lesson.</a:t>
            </a:r>
            <a:endParaRPr sz="22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283" name="Google Shape;28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284" name="Google Shape;284;p48"/>
          <p:cNvGraphicFramePr/>
          <p:nvPr/>
        </p:nvGraphicFramePr>
        <p:xfrm>
          <a:off x="577216" y="1385887"/>
          <a:ext cx="7989600" cy="3230175"/>
        </p:xfrm>
        <a:graphic>
          <a:graphicData uri="http://schemas.openxmlformats.org/drawingml/2006/table">
            <a:tbl>
              <a:tblPr firstRow="1" bandRow="1">
                <a:noFill/>
                <a:tableStyleId>{E2979A81-4D1C-402D-A2A5-A28FAA2E131C}</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468771" y="141512"/>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dirty="0">
                <a:latin typeface="Century Gothic"/>
                <a:ea typeface="Century Gothic"/>
                <a:cs typeface="Century Gothic"/>
                <a:sym typeface="Century Gothic"/>
              </a:rPr>
              <a:t>Grade 8: Module 4: Unit 2: Lesson 10</a:t>
            </a:r>
            <a:endParaRPr sz="34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latin typeface="Century Gothic"/>
                <a:ea typeface="Century Gothic"/>
                <a:cs typeface="Century Gothic"/>
                <a:sym typeface="Century Gothic"/>
              </a:rPr>
              <a:t>Teacher slide, before teaching.</a:t>
            </a: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dirty="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468771" y="1183718"/>
            <a:ext cx="8402400" cy="33657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10: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advance:</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Prepare the </a:t>
            </a:r>
            <a:r>
              <a:rPr lang="en" sz="1800" b="1" dirty="0">
                <a:latin typeface="Century Gothic"/>
                <a:ea typeface="Century Gothic"/>
                <a:cs typeface="Century Gothic"/>
                <a:sym typeface="Century Gothic"/>
              </a:rPr>
              <a:t>Effective Speaking Skills anchor chart.</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Prepare lined paper (one piece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Ensure that the technology to show the video has been properly set up. Link: Video: Birke Baehr—“What’s Wrong with Our Food System” http://www.ted.com/talks/birke_baehr_what_s_wrong_with_our_food_system.html</a:t>
            </a:r>
            <a:endParaRPr sz="1800" dirty="0">
              <a:latin typeface="Century Gothic"/>
              <a:ea typeface="Century Gothic"/>
              <a:cs typeface="Century Gothic"/>
              <a:sym typeface="Century Gothic"/>
            </a:endParaRPr>
          </a:p>
          <a:p>
            <a:pPr marL="0" lvl="0" indent="0" algn="l" rtl="0">
              <a:spcBef>
                <a:spcPts val="1000"/>
              </a:spcBef>
              <a:spcAft>
                <a:spcPts val="0"/>
              </a:spcAft>
              <a:buNone/>
            </a:pPr>
            <a:endParaRPr sz="1800" b="1" dirty="0">
              <a:latin typeface="Century Gothic"/>
              <a:ea typeface="Century Gothic"/>
              <a:cs typeface="Century Gothic"/>
              <a:sym typeface="Century Gothic"/>
            </a:endParaRPr>
          </a:p>
          <a:p>
            <a:pPr marL="0" lvl="0" indent="0" algn="l" rtl="0">
              <a:spcBef>
                <a:spcPts val="1000"/>
              </a:spcBef>
              <a:spcAft>
                <a:spcPts val="0"/>
              </a:spcAft>
              <a:buNone/>
            </a:pPr>
            <a:endParaRPr sz="1800"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10</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10: </a:t>
            </a: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0" lvl="0" indent="0" algn="l" rtl="0">
              <a:spcBef>
                <a:spcPts val="1000"/>
              </a:spcBef>
              <a:spcAft>
                <a:spcPts val="0"/>
              </a:spcAft>
              <a:buNone/>
            </a:pPr>
            <a:r>
              <a:rPr lang="en" sz="1800" dirty="0">
                <a:latin typeface="Century Gothic"/>
                <a:ea typeface="Century Gothic"/>
                <a:cs typeface="Century Gothic"/>
                <a:sym typeface="Century Gothic"/>
              </a:rPr>
              <a:t>In preparation for effectively facilitating today’s lesson, review and annotate the </a:t>
            </a:r>
            <a:r>
              <a:rPr lang="en" sz="1800" b="1" dirty="0">
                <a:latin typeface="Century Gothic"/>
                <a:ea typeface="Century Gothic"/>
                <a:cs typeface="Century Gothic"/>
                <a:sym typeface="Century Gothic"/>
              </a:rPr>
              <a:t>Local Sustainable Stakeholders chart (for teacher reference).</a:t>
            </a:r>
            <a:endParaRPr sz="1800" b="1"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142494"/>
            <a:ext cx="7886700" cy="3263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continue to be more independent with completing the tools for research, </a:t>
            </a:r>
            <a:r>
              <a:rPr lang="en" sz="1800" b="1" dirty="0">
                <a:latin typeface="Century Gothic"/>
                <a:ea typeface="Century Gothic"/>
                <a:cs typeface="Century Gothic"/>
                <a:sym typeface="Century Gothic"/>
              </a:rPr>
              <a:t>team Cascading Consequences chart</a:t>
            </a:r>
            <a:r>
              <a:rPr lang="en" sz="1800" dirty="0">
                <a:latin typeface="Century Gothic"/>
                <a:ea typeface="Century Gothic"/>
                <a:cs typeface="Century Gothic"/>
                <a:sym typeface="Century Gothic"/>
              </a:rPr>
              <a:t>, and </a:t>
            </a:r>
            <a:r>
              <a:rPr lang="en" sz="1800" b="1" dirty="0">
                <a:latin typeface="Century Gothic"/>
                <a:ea typeface="Century Gothic"/>
                <a:cs typeface="Century Gothic"/>
                <a:sym typeface="Century Gothic"/>
              </a:rPr>
              <a:t>Stakeholders chart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your team to create a </a:t>
            </a:r>
            <a:r>
              <a:rPr lang="en" sz="1800" b="1" dirty="0">
                <a:latin typeface="Century Gothic"/>
                <a:ea typeface="Century Gothic"/>
                <a:cs typeface="Century Gothic"/>
                <a:sym typeface="Century Gothic"/>
              </a:rPr>
              <a:t>Cascading Consequences Chart </a:t>
            </a:r>
            <a:r>
              <a:rPr lang="en" sz="1800" dirty="0">
                <a:latin typeface="Century Gothic"/>
                <a:ea typeface="Century Gothic"/>
                <a:cs typeface="Century Gothic"/>
                <a:sym typeface="Century Gothic"/>
              </a:rPr>
              <a:t>for this food chain.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a </a:t>
            </a:r>
            <a:r>
              <a:rPr lang="en" sz="1800" b="1" dirty="0">
                <a:latin typeface="Century Gothic"/>
                <a:ea typeface="Century Gothic"/>
                <a:cs typeface="Century Gothic"/>
                <a:sym typeface="Century Gothic"/>
              </a:rPr>
              <a:t>Stakeholders Chart </a:t>
            </a:r>
            <a:r>
              <a:rPr lang="en" sz="1800" dirty="0">
                <a:latin typeface="Century Gothic"/>
                <a:ea typeface="Century Gothic"/>
                <a:cs typeface="Century Gothic"/>
                <a:sym typeface="Century Gothic"/>
              </a:rPr>
              <a:t>for the Local Sustainable Food Chain.</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Watch a video to analyze what makes an effective speech and add criteria to an anchor chart.</a:t>
            </a: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Unpack the Learning Targets</a:t>
            </a:r>
            <a:endParaRPr sz="3300" i="0" u="none" strike="noStrike" cap="none">
              <a:solidFill>
                <a:schemeClr val="dk1"/>
              </a:solidFill>
              <a:latin typeface="Century Gothic"/>
              <a:ea typeface="Century Gothic"/>
              <a:cs typeface="Century Gothic"/>
              <a:sym typeface="Century Gothic"/>
            </a:endParaRPr>
          </a:p>
        </p:txBody>
      </p:sp>
      <p:sp>
        <p:nvSpPr>
          <p:cNvPr id="244" name="Google Shape;244;p42"/>
          <p:cNvSpPr txBox="1">
            <a:spLocks noGrp="1"/>
          </p:cNvSpPr>
          <p:nvPr>
            <p:ph type="body" idx="1"/>
          </p:nvPr>
        </p:nvSpPr>
        <p:spPr>
          <a:xfrm>
            <a:off x="628650" y="140546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3200"/>
              <a:buFont typeface="Arial"/>
              <a:buNone/>
            </a:pPr>
            <a:r>
              <a:rPr lang="en" sz="2200" dirty="0">
                <a:latin typeface="Century Gothic"/>
                <a:ea typeface="Century Gothic"/>
                <a:cs typeface="Century Gothic"/>
                <a:sym typeface="Century Gothic"/>
              </a:rPr>
              <a:t>Th</a:t>
            </a:r>
            <a:r>
              <a:rPr lang="en" sz="1800" dirty="0">
                <a:latin typeface="Century Gothic"/>
                <a:ea typeface="Century Gothic"/>
                <a:cs typeface="Century Gothic"/>
                <a:sym typeface="Century Gothic"/>
              </a:rPr>
              <a:t>e Learning Targets for today are:</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use my research to add to the </a:t>
            </a:r>
            <a:r>
              <a:rPr lang="en" sz="1800" b="1" i="1" dirty="0">
                <a:latin typeface="Century Gothic"/>
                <a:ea typeface="Century Gothic"/>
                <a:cs typeface="Century Gothic"/>
                <a:sym typeface="Century Gothic"/>
              </a:rPr>
              <a:t>Cascading Consequences chart</a:t>
            </a:r>
            <a:r>
              <a:rPr lang="en" sz="1800" b="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for Michael Pollan’s local sustainable food chain.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 can </a:t>
            </a:r>
            <a:r>
              <a:rPr lang="en" sz="1800" i="1" dirty="0">
                <a:latin typeface="Century Gothic"/>
                <a:ea typeface="Century Gothic"/>
                <a:cs typeface="Century Gothic"/>
                <a:sym typeface="Century Gothic"/>
              </a:rPr>
              <a:t>determine the stakeholders affected by the consequences </a:t>
            </a:r>
            <a:r>
              <a:rPr lang="en" sz="1800" dirty="0">
                <a:latin typeface="Century Gothic"/>
                <a:ea typeface="Century Gothic"/>
                <a:cs typeface="Century Gothic"/>
                <a:sym typeface="Century Gothic"/>
              </a:rPr>
              <a:t>of Michael Pollan’s local sustainable food chain.</a:t>
            </a:r>
            <a:endParaRPr sz="1800" dirty="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87073" y="4271369"/>
            <a:ext cx="665975" cy="665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628650" y="73824"/>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Create a </a:t>
            </a:r>
            <a:r>
              <a:rPr lang="en" b="1" dirty="0">
                <a:latin typeface="Century Gothic"/>
                <a:ea typeface="Century Gothic"/>
                <a:cs typeface="Century Gothic"/>
                <a:sym typeface="Century Gothic"/>
              </a:rPr>
              <a:t>Team Cascading Consequences Chart </a:t>
            </a:r>
            <a:endParaRPr sz="3300" b="1" i="0" u="none" strike="noStrike" cap="none" dirty="0">
              <a:solidFill>
                <a:schemeClr val="dk1"/>
              </a:solidFill>
              <a:latin typeface="Century Gothic"/>
              <a:ea typeface="Century Gothic"/>
              <a:cs typeface="Century Gothic"/>
              <a:sym typeface="Century Gothic"/>
            </a:endParaRPr>
          </a:p>
        </p:txBody>
      </p:sp>
      <p:pic>
        <p:nvPicPr>
          <p:cNvPr id="251" name="Google Shape;251;p43"/>
          <p:cNvPicPr preferRelativeResize="0"/>
          <p:nvPr/>
        </p:nvPicPr>
        <p:blipFill>
          <a:blip r:embed="rId3">
            <a:alphaModFix/>
          </a:blip>
          <a:stretch>
            <a:fillRect/>
          </a:stretch>
        </p:blipFill>
        <p:spPr>
          <a:xfrm>
            <a:off x="3461900" y="970263"/>
            <a:ext cx="5600700" cy="3752850"/>
          </a:xfrm>
          <a:prstGeom prst="rect">
            <a:avLst/>
          </a:prstGeom>
          <a:noFill/>
          <a:ln w="9525" cap="flat" cmpd="sng">
            <a:solidFill>
              <a:schemeClr val="dk2"/>
            </a:solidFill>
            <a:prstDash val="solid"/>
            <a:round/>
            <a:headEnd type="none" w="sm" len="sm"/>
            <a:tailEnd type="none" w="sm" len="sm"/>
          </a:ln>
        </p:spPr>
      </p:pic>
      <p:graphicFrame>
        <p:nvGraphicFramePr>
          <p:cNvPr id="252" name="Google Shape;252;p43"/>
          <p:cNvGraphicFramePr/>
          <p:nvPr/>
        </p:nvGraphicFramePr>
        <p:xfrm>
          <a:off x="152400" y="970275"/>
          <a:ext cx="3309500" cy="3343669"/>
        </p:xfrm>
        <a:graphic>
          <a:graphicData uri="http://schemas.openxmlformats.org/drawingml/2006/table">
            <a:tbl>
              <a:tblPr>
                <a:noFill/>
                <a:tableStyleId>{86137B30-3F75-4B5F-9878-215A9B53B267}</a:tableStyleId>
              </a:tblPr>
              <a:tblGrid>
                <a:gridCol w="3309500"/>
              </a:tblGrid>
              <a:tr h="1000125">
                <a:tc>
                  <a:txBody>
                    <a:bodyPr/>
                    <a:lstStyle/>
                    <a:p>
                      <a:pPr marL="0" lvl="0" indent="0" algn="l" rtl="0">
                        <a:lnSpc>
                          <a:spcPct val="118181"/>
                        </a:lnSpc>
                        <a:spcBef>
                          <a:spcPts val="0"/>
                        </a:spcBef>
                        <a:spcAft>
                          <a:spcPts val="0"/>
                        </a:spcAft>
                        <a:buNone/>
                      </a:pPr>
                      <a:endParaRPr sz="950">
                        <a:solidFill>
                          <a:schemeClr val="dk1"/>
                        </a:solidFill>
                        <a:latin typeface="Georgia"/>
                        <a:ea typeface="Georgia"/>
                        <a:cs typeface="Georgia"/>
                        <a:sym typeface="Georgia"/>
                      </a:endParaRPr>
                    </a:p>
                    <a:p>
                      <a:pPr marL="0" lvl="0" indent="0" algn="l" rtl="0">
                        <a:lnSpc>
                          <a:spcPct val="118181"/>
                        </a:lnSpc>
                        <a:spcBef>
                          <a:spcPts val="400"/>
                        </a:spcBef>
                        <a:spcAft>
                          <a:spcPts val="0"/>
                        </a:spcAft>
                        <a:buNone/>
                      </a:pPr>
                      <a:r>
                        <a:rPr lang="en" sz="1800">
                          <a:solidFill>
                            <a:schemeClr val="dk1"/>
                          </a:solidFill>
                          <a:latin typeface="Century Gothic"/>
                          <a:ea typeface="Century Gothic"/>
                          <a:cs typeface="Century Gothic"/>
                          <a:sym typeface="Century Gothic"/>
                        </a:rPr>
                        <a:t>Focus Question:</a:t>
                      </a:r>
                      <a:endParaRPr sz="1800">
                        <a:solidFill>
                          <a:schemeClr val="dk1"/>
                        </a:solidFill>
                        <a:latin typeface="Century Gothic"/>
                        <a:ea typeface="Century Gothic"/>
                        <a:cs typeface="Century Gothic"/>
                        <a:sym typeface="Century Gothic"/>
                      </a:endParaRPr>
                    </a:p>
                    <a:p>
                      <a:pPr marL="0" lvl="0" indent="0" algn="l" rtl="0">
                        <a:lnSpc>
                          <a:spcPct val="118181"/>
                        </a:lnSpc>
                        <a:spcBef>
                          <a:spcPts val="400"/>
                        </a:spcBef>
                        <a:spcAft>
                          <a:spcPts val="0"/>
                        </a:spcAft>
                        <a:buNone/>
                      </a:pPr>
                      <a:r>
                        <a:rPr lang="en" sz="1800">
                          <a:solidFill>
                            <a:schemeClr val="dk1"/>
                          </a:solidFill>
                          <a:latin typeface="Century Gothic"/>
                          <a:ea typeface="Century Gothic"/>
                          <a:cs typeface="Century Gothic"/>
                          <a:sym typeface="Century Gothic"/>
                        </a:rPr>
                        <a:t>Which of Michael Pollan’s four food chains would best feed the United States?</a:t>
                      </a:r>
                      <a:endParaRPr sz="1800">
                        <a:latin typeface="Century Gothic"/>
                        <a:ea typeface="Century Gothic"/>
                        <a:cs typeface="Century Gothic"/>
                        <a:sym typeface="Century Gothic"/>
                      </a:endParaRPr>
                    </a:p>
                    <a:p>
                      <a:pPr marL="0" lvl="0" indent="0" algn="l" rtl="0">
                        <a:lnSpc>
                          <a:spcPct val="115000"/>
                        </a:lnSpc>
                        <a:spcBef>
                          <a:spcPts val="400"/>
                        </a:spcBef>
                        <a:spcAft>
                          <a:spcPts val="0"/>
                        </a:spcAft>
                        <a:buNone/>
                      </a:pPr>
                      <a:endParaRPr sz="18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latin typeface="Century Gothic"/>
                          <a:ea typeface="Century Gothic"/>
                          <a:cs typeface="Century Gothic"/>
                          <a:sym typeface="Century Gothic"/>
                        </a:rPr>
                        <a:t>Research Question:</a:t>
                      </a:r>
                      <a:endParaRPr sz="18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800">
                          <a:latin typeface="Century Gothic"/>
                          <a:ea typeface="Century Gothic"/>
                          <a:cs typeface="Century Gothic"/>
                          <a:sym typeface="Century Gothic"/>
                        </a:rPr>
                        <a:t>What are the consequences of each of Michael Pollan’s four food chains?</a:t>
                      </a:r>
                      <a:endParaRPr sz="1800">
                        <a:latin typeface="Century Gothic"/>
                        <a:ea typeface="Century Gothic"/>
                        <a:cs typeface="Century Gothic"/>
                        <a:sym typeface="Century Gothic"/>
                      </a:endParaRPr>
                    </a:p>
                  </a:txBody>
                  <a:tcPr marL="73025" marR="73025" marT="73025" marB="73025">
                    <a:lnL w="12575" cap="flat" cmpd="sng">
                      <a:solidFill>
                        <a:srgbClr val="000000"/>
                      </a:solidFill>
                      <a:prstDash val="solid"/>
                      <a:round/>
                      <a:headEnd type="none" w="sm" len="sm"/>
                      <a:tailEnd type="none" w="sm" len="sm"/>
                    </a:lnL>
                    <a:lnR w="12575" cap="flat" cmpd="sng">
                      <a:solidFill>
                        <a:srgbClr val="000000"/>
                      </a:solidFill>
                      <a:prstDash val="solid"/>
                      <a:round/>
                      <a:headEnd type="none" w="sm" len="sm"/>
                      <a:tailEnd type="none" w="sm" len="sm"/>
                    </a:lnR>
                    <a:lnT w="12575" cap="flat" cmpd="sng">
                      <a:solidFill>
                        <a:srgbClr val="000000"/>
                      </a:solidFill>
                      <a:prstDash val="solid"/>
                      <a:round/>
                      <a:headEnd type="none" w="sm" len="sm"/>
                      <a:tailEnd type="none" w="sm" len="sm"/>
                    </a:lnT>
                    <a:lnB w="12575" cap="flat" cmpd="sng">
                      <a:solidFill>
                        <a:srgbClr val="000000"/>
                      </a:solidFill>
                      <a:prstDash val="solid"/>
                      <a:round/>
                      <a:headEnd type="none" w="sm" len="sm"/>
                      <a:tailEnd type="none" w="sm" len="sm"/>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694175" y="125750"/>
            <a:ext cx="7886700" cy="9459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Let’s Create a </a:t>
            </a:r>
            <a:r>
              <a:rPr lang="en" b="1" dirty="0">
                <a:latin typeface="Century Gothic"/>
                <a:ea typeface="Century Gothic"/>
                <a:cs typeface="Century Gothic"/>
                <a:sym typeface="Century Gothic"/>
              </a:rPr>
              <a:t>Stakeholders Chart </a:t>
            </a:r>
            <a:r>
              <a:rPr lang="en" dirty="0">
                <a:latin typeface="Century Gothic"/>
                <a:ea typeface="Century Gothic"/>
                <a:cs typeface="Century Gothic"/>
                <a:sym typeface="Century Gothic"/>
              </a:rPr>
              <a:t>for the Local Sustainable Food Chain</a:t>
            </a:r>
            <a:endParaRPr sz="3300" i="0" u="none" strike="noStrike" cap="none" dirty="0">
              <a:solidFill>
                <a:schemeClr val="dk1"/>
              </a:solidFill>
              <a:latin typeface="Century Gothic"/>
              <a:ea typeface="Century Gothic"/>
              <a:cs typeface="Century Gothic"/>
              <a:sym typeface="Century Gothic"/>
            </a:endParaRPr>
          </a:p>
        </p:txBody>
      </p:sp>
      <p:pic>
        <p:nvPicPr>
          <p:cNvPr id="258" name="Google Shape;258;p44"/>
          <p:cNvPicPr preferRelativeResize="0"/>
          <p:nvPr/>
        </p:nvPicPr>
        <p:blipFill>
          <a:blip r:embed="rId3">
            <a:alphaModFix/>
          </a:blip>
          <a:stretch>
            <a:fillRect/>
          </a:stretch>
        </p:blipFill>
        <p:spPr>
          <a:xfrm>
            <a:off x="911388" y="1181825"/>
            <a:ext cx="7321225" cy="3385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628650" y="161349"/>
            <a:ext cx="7886700" cy="760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Analyze a Video For </a:t>
            </a:r>
            <a:endParaRPr sz="30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Effective Speaking Skills </a:t>
            </a:r>
            <a:endParaRPr sz="3000" i="0" u="none" strike="noStrike" cap="none">
              <a:solidFill>
                <a:schemeClr val="dk1"/>
              </a:solidFill>
              <a:latin typeface="Century Gothic"/>
              <a:ea typeface="Century Gothic"/>
              <a:cs typeface="Century Gothic"/>
              <a:sym typeface="Century Gothic"/>
            </a:endParaRPr>
          </a:p>
        </p:txBody>
      </p:sp>
      <p:sp>
        <p:nvSpPr>
          <p:cNvPr id="264" name="Google Shape;264;p45"/>
          <p:cNvSpPr txBox="1">
            <a:spLocks noGrp="1"/>
          </p:cNvSpPr>
          <p:nvPr>
            <p:ph type="body" idx="1"/>
          </p:nvPr>
        </p:nvSpPr>
        <p:spPr>
          <a:xfrm>
            <a:off x="292650" y="1330550"/>
            <a:ext cx="8222700" cy="33300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Since you are going to be giving a presentation speech at the end of this unit, it is important to start looking at what makes an effective speech.</a:t>
            </a: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1800">
                <a:latin typeface="Century Gothic"/>
                <a:ea typeface="Century Gothic"/>
                <a:cs typeface="Century Gothic"/>
                <a:sym typeface="Century Gothic"/>
              </a:rPr>
              <a:t>You have already looked at the “what” (content of the speech) in Unit 1, now you will watch the Birke Baehr speech that you  watched in Unit 1 again to analyze </a:t>
            </a:r>
            <a:r>
              <a:rPr lang="en" sz="1800" i="1">
                <a:latin typeface="Century Gothic"/>
                <a:ea typeface="Century Gothic"/>
                <a:cs typeface="Century Gothic"/>
                <a:sym typeface="Century Gothic"/>
              </a:rPr>
              <a:t>how</a:t>
            </a:r>
            <a:r>
              <a:rPr lang="en" sz="1800">
                <a:latin typeface="Century Gothic"/>
                <a:ea typeface="Century Gothic"/>
                <a:cs typeface="Century Gothic"/>
                <a:sym typeface="Century Gothic"/>
              </a:rPr>
              <a:t> Birke Baehr effectively presents his ideas.</a:t>
            </a:r>
            <a:endParaRPr sz="18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C92A6D5-61AD-4CAB-B94E-13E8B78960AD}"/>
</file>

<file path=customXml/itemProps2.xml><?xml version="1.0" encoding="utf-8"?>
<ds:datastoreItem xmlns:ds="http://schemas.openxmlformats.org/officeDocument/2006/customXml" ds:itemID="{DF6F9DB1-4939-4580-B013-F53AAD384312}"/>
</file>

<file path=customXml/itemProps3.xml><?xml version="1.0" encoding="utf-8"?>
<ds:datastoreItem xmlns:ds="http://schemas.openxmlformats.org/officeDocument/2006/customXml" ds:itemID="{E2323EF8-1E74-4378-AEA7-9276EB0715A3}"/>
</file>

<file path=docProps/app.xml><?xml version="1.0" encoding="utf-8"?>
<Properties xmlns="http://schemas.openxmlformats.org/officeDocument/2006/extended-properties" xmlns:vt="http://schemas.openxmlformats.org/officeDocument/2006/docPropsVTypes">
  <TotalTime>10</TotalTime>
  <Words>2043</Words>
  <Application>Microsoft Macintosh PowerPoint</Application>
  <PresentationFormat>On-screen Show (16:9)</PresentationFormat>
  <Paragraphs>232</Paragraphs>
  <Slides>12</Slides>
  <Notes>12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Calibri</vt:lpstr>
      <vt:lpstr>Century Gothic</vt:lpstr>
      <vt:lpstr>Georgia</vt:lpstr>
      <vt:lpstr>Overlock</vt:lpstr>
      <vt:lpstr>Simple Light</vt:lpstr>
      <vt:lpstr>Office Theme</vt:lpstr>
      <vt:lpstr>Office Theme</vt:lpstr>
      <vt:lpstr> Grade 8: Module 4: Unit 2: Lesson 10 Teacher slide, before teaching. </vt:lpstr>
      <vt:lpstr>  Grade 8: Module 4: Unit 2: Lesson 10 Teacher slide, before teaching. </vt:lpstr>
      <vt:lpstr>  Grade 8: Module 4: Unit 2: Lesson 10 Teacher slide, before teaching. </vt:lpstr>
      <vt:lpstr>Grade 8: Module 4:  Unit 2: Lesson 10</vt:lpstr>
      <vt:lpstr>Hello, Students!</vt:lpstr>
      <vt:lpstr>Let’s Unpack the Learning Targets</vt:lpstr>
      <vt:lpstr>Let’s Create a Team Cascading Consequences Chart </vt:lpstr>
      <vt:lpstr>Let’s Create a Stakeholders Chart for the Local Sustainable Food Chain</vt:lpstr>
      <vt:lpstr>Let’s Analyze a Video For  Effective Speaking Skills </vt:lpstr>
      <vt:lpstr>Let’s Create an Anchor Chart of Effective Speaking Skills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10 Teacher slide, before teaching. </dc:title>
  <dc:creator>nbravo</dc:creator>
  <cp:lastModifiedBy>Alexander Specht</cp:lastModifiedBy>
  <cp:revision>3</cp:revision>
  <dcterms:modified xsi:type="dcterms:W3CDTF">2018-12-30T19:09:50Z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