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1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slideLayouts/slideLayout2.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4.xml" ContentType="application/vnd.openxmlformats-officedocument.presentationml.notesSlid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6.xml" ContentType="application/vnd.openxmlformats-officedocument.presentationml.slideLayout+xml"/>
  <Override PartName="/ppt/notesSlides/notesSlide5.xml" ContentType="application/vnd.openxmlformats-officedocument.presentationml.notesSlide+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4.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ADE016A-21DD-4850-89A6-0E40A31B2701}">
  <a:tblStyle styleId="{5ADE016A-21DD-4850-89A6-0E40A31B270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880" autoAdjust="0"/>
  </p:normalViewPr>
  <p:slideViewPr>
    <p:cSldViewPr snapToGrid="0">
      <p:cViewPr varScale="1">
        <p:scale>
          <a:sx n="94" d="100"/>
          <a:sy n="94" d="100"/>
        </p:scale>
        <p:origin x="-1520" y="-96"/>
      </p:cViewPr>
      <p:guideLst>
        <p:guide orient="horz" pos="1620"/>
        <p:guide pos="2880"/>
      </p:guideLst>
    </p:cSldViewPr>
  </p:slideViewPr>
  <p:notesTextViewPr>
    <p:cViewPr>
      <p:scale>
        <a:sx n="1" d="1"/>
        <a:sy n="1" d="1"/>
      </p:scale>
      <p:origin x="0" y="111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8099490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lnSpc>
                <a:spcPct val="115000"/>
              </a:lnSpc>
              <a:spcBef>
                <a:spcPts val="0"/>
              </a:spcBef>
              <a:spcAft>
                <a:spcPts val="0"/>
              </a:spcAft>
              <a:buSzPts val="1200"/>
              <a:buFont typeface="Calibri"/>
              <a:buAutoNum type="alphaLcPeriod"/>
            </a:pPr>
            <a:r>
              <a:rPr lang="en" sz="1200" dirty="0">
                <a:latin typeface="Calibri"/>
                <a:ea typeface="Calibri"/>
                <a:cs typeface="Calibri"/>
                <a:sym typeface="Calibri"/>
              </a:rPr>
              <a:t>Unpacking Learning Targets (2-3 minutes)</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lnSpc>
                <a:spcPct val="115000"/>
              </a:lnSpc>
              <a:spcBef>
                <a:spcPts val="0"/>
              </a:spcBef>
              <a:spcAft>
                <a:spcPts val="0"/>
              </a:spcAft>
              <a:buSzPts val="1200"/>
              <a:buFont typeface="Calibri"/>
              <a:buAutoNum type="alphaLcPeriod"/>
            </a:pPr>
            <a:r>
              <a:rPr lang="en" sz="1200" dirty="0">
                <a:latin typeface="Calibri"/>
                <a:ea typeface="Calibri"/>
                <a:cs typeface="Calibri"/>
                <a:sym typeface="Calibri"/>
              </a:rPr>
              <a:t>Mini Lesson: Adapting a Speech (12-15 minutes)</a:t>
            </a:r>
            <a:endParaRPr sz="1200" dirty="0">
              <a:latin typeface="Calibri"/>
              <a:ea typeface="Calibri"/>
              <a:cs typeface="Calibri"/>
              <a:sym typeface="Calibri"/>
            </a:endParaRPr>
          </a:p>
          <a:p>
            <a:pPr marL="914400" lvl="1" indent="-304800" algn="l" rtl="0">
              <a:lnSpc>
                <a:spcPct val="115000"/>
              </a:lnSpc>
              <a:spcBef>
                <a:spcPts val="0"/>
              </a:spcBef>
              <a:spcAft>
                <a:spcPts val="0"/>
              </a:spcAft>
              <a:buSzPts val="1200"/>
              <a:buFont typeface="Calibri"/>
              <a:buAutoNum type="alphaLcPeriod"/>
            </a:pPr>
            <a:r>
              <a:rPr lang="en" sz="1200" b="1" dirty="0">
                <a:latin typeface="Calibri"/>
                <a:ea typeface="Calibri"/>
                <a:cs typeface="Calibri"/>
                <a:sym typeface="Calibri"/>
              </a:rPr>
              <a:t>End of Unit 3 Assessment: Presenting Position Speeches and Adapting Speeches </a:t>
            </a:r>
            <a:r>
              <a:rPr lang="en" sz="1200" dirty="0">
                <a:latin typeface="Calibri"/>
                <a:ea typeface="Calibri"/>
                <a:cs typeface="Calibri"/>
                <a:sym typeface="Calibri"/>
              </a:rPr>
              <a:t>(30-35 minutes)</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lnSpc>
                <a:spcPct val="115000"/>
              </a:lnSpc>
              <a:spcBef>
                <a:spcPts val="0"/>
              </a:spcBef>
              <a:spcAft>
                <a:spcPts val="0"/>
              </a:spcAft>
              <a:buSzPts val="1200"/>
              <a:buFont typeface="Calibri"/>
              <a:buAutoNum type="alphaLcPeriod"/>
            </a:pPr>
            <a:r>
              <a:rPr lang="en" sz="1200" dirty="0">
                <a:latin typeface="Calibri"/>
                <a:ea typeface="Calibri"/>
                <a:cs typeface="Calibri"/>
                <a:sym typeface="Calibri"/>
              </a:rPr>
              <a:t>Partner Share (5-7 minutes)</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Preview Homework (1-2 minutes): Finish adapting your speech for an adult audience if you didn’t finish it in the lesson.</a:t>
            </a:r>
            <a:endParaRPr sz="1200" dirty="0">
              <a:latin typeface="Calibri"/>
              <a:ea typeface="Calibri"/>
              <a:cs typeface="Calibri"/>
              <a:sym typeface="Calibri"/>
            </a:endParaRPr>
          </a:p>
          <a:p>
            <a:pPr marL="0" lvl="0" indent="0" algn="l" rtl="0">
              <a:lnSpc>
                <a:spcPct val="115000"/>
              </a:lnSpc>
              <a:spcBef>
                <a:spcPts val="0"/>
              </a:spcBef>
              <a:spcAft>
                <a:spcPts val="0"/>
              </a:spcAft>
              <a:buNone/>
            </a:pP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4560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5-7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Student Pairings (proximity)</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Closing and Assessment A. Partner Share</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Partner sharing allows students to process the work they have done as they review their work together.</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share using the directions on the slide. Collect in original speeches and adapted speeches to assess them.</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students need more time to complete their adapted speeches, they may finish them for homework.</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a:t>
            </a:r>
            <a:r>
              <a:rPr lang="en" sz="1200">
                <a:latin typeface="Calibri"/>
                <a:ea typeface="Calibri"/>
                <a:cs typeface="Calibri"/>
                <a:sym typeface="Calibri"/>
              </a:rPr>
              <a:t>None.</a:t>
            </a:r>
            <a:endParaRPr sz="1200">
              <a:latin typeface="Calibri"/>
              <a:ea typeface="Calibri"/>
              <a:cs typeface="Calibri"/>
              <a:sym typeface="Calibri"/>
            </a:endParaRPr>
          </a:p>
        </p:txBody>
      </p:sp>
      <p:sp>
        <p:nvSpPr>
          <p:cNvPr id="267" name="Google Shape;267;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5096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73" name="Google Shape;273;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13079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0" name="Google Shape;280;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7656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2 Assessment: Presentation of Position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Adapting a Speech anchor chart</a:t>
            </a:r>
            <a:r>
              <a:rPr lang="en" sz="1200" dirty="0">
                <a:solidFill>
                  <a:schemeClr val="dk1"/>
                </a:solidFill>
                <a:latin typeface="Calibri"/>
                <a:ea typeface="Calibri"/>
                <a:cs typeface="Calibri"/>
                <a:sym typeface="Calibri"/>
              </a:rPr>
              <a:t> (new; teacher-created)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Formal and Informal Speech excerpt examples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Lined paper (one piece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Speech Rubric</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enough copies to assess each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Speech Rubric</a:t>
            </a:r>
            <a:r>
              <a:rPr lang="en" sz="1200" dirty="0">
                <a:solidFill>
                  <a:schemeClr val="dk1"/>
                </a:solidFill>
                <a:latin typeface="Calibri"/>
                <a:ea typeface="Calibri"/>
                <a:cs typeface="Calibri"/>
                <a:sym typeface="Calibri"/>
              </a:rPr>
              <a:t> (from Lesson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Please note that, depending on the size of your class, it may take more than one lesson to assess every student.</a:t>
            </a:r>
            <a:endParaRPr sz="1200" dirty="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9749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Speech Rubric</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enough copies to assess each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647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End of Unit Assessment: Presentation of Position</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8089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4150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Unpacking Learning Targets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t>
            </a:r>
            <a:r>
              <a:rPr lang="en" sz="1200" dirty="0" smtClean="0">
                <a:solidFill>
                  <a:schemeClr val="dk1"/>
                </a:solidFill>
                <a:latin typeface="Calibri"/>
                <a:ea typeface="Calibri"/>
                <a:cs typeface="Calibri"/>
                <a:sym typeface="Calibri"/>
              </a:rPr>
              <a:t>aloud</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today they will present their position speeches, and they are also going to adapt their speeches for a new audience of adults rather than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research teams:</a:t>
            </a:r>
            <a:r>
              <a:rPr lang="en" sz="1200" i="1" dirty="0">
                <a:solidFill>
                  <a:schemeClr val="dk1"/>
                </a:solidFill>
                <a:latin typeface="Calibri"/>
                <a:ea typeface="Calibri"/>
                <a:cs typeface="Calibri"/>
                <a:sym typeface="Calibri"/>
              </a:rPr>
              <a:t> “What does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adapt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explain that it means to change the speech to make it more appropriate for an audience of adults rather than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6211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6-8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Mini-Lesson: Adapting a Speech</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This is Slide 1 of 2 for Work Time A. On this slide, students will review the assessment prompt and steps for completion.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prompt and steps for the </a:t>
            </a:r>
            <a:r>
              <a:rPr lang="en" sz="1200" b="1" dirty="0">
                <a:solidFill>
                  <a:schemeClr val="dk1"/>
                </a:solidFill>
                <a:latin typeface="Calibri"/>
                <a:ea typeface="Calibri"/>
                <a:cs typeface="Calibri"/>
                <a:sym typeface="Calibri"/>
              </a:rPr>
              <a:t>End of Unit 2 Assessment: Position Speech: Which of Michael Pollan’s four food chains would best feed the United States? </a:t>
            </a:r>
            <a:r>
              <a:rPr lang="en" sz="1200" dirty="0">
                <a:solidFill>
                  <a:schemeClr val="dk1"/>
                </a:solidFill>
                <a:latin typeface="Calibri"/>
                <a:ea typeface="Calibri"/>
                <a:cs typeface="Calibri"/>
                <a:sym typeface="Calibri"/>
              </a:rPr>
              <a:t>first introduced in Lesson 15.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final step: Adapt your speech for an audience of adults. Tell students that while you are circulating to assess students, they are going to be rewriting their speeches to adapt them for a new audience of adults.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research teams: </a:t>
            </a:r>
            <a:r>
              <a:rPr lang="en" sz="1200" i="1" dirty="0">
                <a:solidFill>
                  <a:schemeClr val="dk1"/>
                </a:solidFill>
                <a:latin typeface="Calibri"/>
                <a:ea typeface="Calibri"/>
                <a:cs typeface="Calibri"/>
                <a:sym typeface="Calibri"/>
              </a:rPr>
              <a:t>“Why do you think you might need to adapt your speech for an audience of adults rather than students? How might it be different?”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the example that you might greet a friend with, “Hi, how’s it going?” But you would greet your teacher or a parent of a friend with, “Hello Mrs. … How are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teams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can you make your speech more formal for adults?”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ideas. Record them on an </a:t>
            </a:r>
            <a:r>
              <a:rPr lang="en" sz="1200" b="1" dirty="0">
                <a:solidFill>
                  <a:schemeClr val="dk1"/>
                </a:solidFill>
                <a:latin typeface="Calibri"/>
                <a:ea typeface="Calibri"/>
                <a:cs typeface="Calibri"/>
                <a:sym typeface="Calibri"/>
              </a:rPr>
              <a:t>Adapting a Speech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and guide students to understand that, when presenting to adults, they will want to be more </a:t>
            </a:r>
            <a:r>
              <a:rPr lang="en" sz="1200" i="1" dirty="0">
                <a:solidFill>
                  <a:schemeClr val="dk1"/>
                </a:solidFill>
                <a:latin typeface="Calibri"/>
                <a:ea typeface="Calibri"/>
                <a:cs typeface="Calibri"/>
                <a:sym typeface="Calibri"/>
              </a:rPr>
              <a:t>formal</a:t>
            </a:r>
            <a:r>
              <a:rPr lang="en" sz="1200" dirty="0">
                <a:solidFill>
                  <a:schemeClr val="dk1"/>
                </a:solidFill>
                <a:latin typeface="Calibri"/>
                <a:ea typeface="Calibri"/>
                <a:cs typeface="Calibri"/>
                <a:sym typeface="Calibri"/>
              </a:rPr>
              <a:t> in their use of language.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8" name="Google Shape;248;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5990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895fb80f0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6-8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Mini-Lesson: Adapting a Speech</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On this slide, students will discuss examples of adapting a speech.</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Formal and Informal Speech excerpt examples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both speeches aloud. Invite students to discuss in research teams: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are the speeches different? Which one is more formal? How do you know?”</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“So what might some criteria be to make a speech more formal?”</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students’ responses on the </a:t>
            </a:r>
            <a:r>
              <a:rPr lang="en" sz="1200" b="1" dirty="0">
                <a:solidFill>
                  <a:schemeClr val="dk1"/>
                </a:solidFill>
                <a:latin typeface="Calibri"/>
                <a:ea typeface="Calibri"/>
                <a:cs typeface="Calibri"/>
                <a:sym typeface="Calibri"/>
              </a:rPr>
              <a:t>Adapting a Speech anchor chart</a:t>
            </a:r>
            <a:r>
              <a:rPr lang="en" sz="1200" dirty="0">
                <a:solidFill>
                  <a:schemeClr val="dk1"/>
                </a:solidFill>
                <a:latin typeface="Calibri"/>
                <a:ea typeface="Calibri"/>
                <a:cs typeface="Calibri"/>
                <a:sym typeface="Calibri"/>
              </a:rPr>
              <a:t>. Ideas might include: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Avoid using contractions (e.g., instead of “don’t,” use “do not”).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Avoid using slang (e.g., instead of “awesome,” use “really good”).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“yes” instead of “yeah.”</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more mature vocabulary (e.g., “wonderful” instead of “good”).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
        <p:nvSpPr>
          <p:cNvPr id="255" name="Google Shape;255;g4895fb80f0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7767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30-35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Small Groups/Independent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End of Unit 3 Assessment: Presenting Position Speeches and Adapting Speeches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you will not assess the adapted speeches during the lesson. This will be done afterward, so you can ignore the final row of the rubric during the presentations.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are going to circulate around research teams listening to each student present, and that while students are waiting for you, they are to adapt their speeches using more formal language for an adult audience.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t>
            </a:r>
            <a:r>
              <a:rPr lang="en" sz="1200" b="1" dirty="0">
                <a:solidFill>
                  <a:schemeClr val="dk1"/>
                </a:solidFill>
                <a:latin typeface="Calibri"/>
                <a:ea typeface="Calibri"/>
                <a:cs typeface="Calibri"/>
                <a:sym typeface="Calibri"/>
              </a:rPr>
              <a:t>Position Speech Rubric</a:t>
            </a:r>
            <a:r>
              <a:rPr lang="en" sz="1200" dirty="0">
                <a:solidFill>
                  <a:schemeClr val="dk1"/>
                </a:solidFill>
                <a:latin typeface="Calibri"/>
                <a:ea typeface="Calibri"/>
                <a:cs typeface="Calibri"/>
                <a:sym typeface="Calibri"/>
              </a:rPr>
              <a:t> and invite them to reread the criteria to remind themselves of what will be expected of them as they present their speeches.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lined paper </a:t>
            </a:r>
            <a:r>
              <a:rPr lang="en" sz="1200" dirty="0">
                <a:solidFill>
                  <a:schemeClr val="dk1"/>
                </a:solidFill>
                <a:latin typeface="Calibri"/>
                <a:ea typeface="Calibri"/>
                <a:cs typeface="Calibri"/>
                <a:sym typeface="Calibri"/>
              </a:rPr>
              <a:t>for students to adapt their speeches.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going from one group to the next assessing each student as he/she presents his/her position speech.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Position Speech Rubric (for teacher reference)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they work on adapting their speeches, some students may benefit from an additional copy of their speech to highlight and annotate.</a:t>
            </a:r>
            <a:endParaRPr dirty="0"/>
          </a:p>
        </p:txBody>
      </p:sp>
      <p:sp>
        <p:nvSpPr>
          <p:cNvPr id="261" name="Google Shape;261;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74979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496818" y="3128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17</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496818" y="1294364"/>
            <a:ext cx="7886700" cy="3549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this lesson is: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to have students present their position speeches for assessment using the </a:t>
            </a:r>
            <a:r>
              <a:rPr lang="en" sz="1600" b="1" dirty="0">
                <a:latin typeface="Century Gothic"/>
                <a:ea typeface="Century Gothic"/>
                <a:cs typeface="Century Gothic"/>
                <a:sym typeface="Century Gothic"/>
              </a:rPr>
              <a:t>Position Speech Rubric</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adapting their speeches for an adult audience, using more formal English while they are not being assessed on presentation.</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present my claim about which food chain would best feed all the people in the United States</a:t>
            </a:r>
            <a:r>
              <a:rPr lang="en" sz="1600" dirty="0">
                <a:latin typeface="Century Gothic"/>
                <a:ea typeface="Century Gothic"/>
                <a:cs typeface="Century Gothic"/>
                <a:sym typeface="Century Gothic"/>
              </a:rPr>
              <a:t> using relevant evidence, sound reasoning, and well-chosen details.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adapt my speech</a:t>
            </a:r>
            <a:r>
              <a:rPr lang="en" sz="1600" dirty="0">
                <a:latin typeface="Century Gothic"/>
                <a:ea typeface="Century Gothic"/>
                <a:cs typeface="Century Gothic"/>
                <a:sym typeface="Century Gothic"/>
              </a:rPr>
              <a:t> for an audience of adults.</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6"/>
          <p:cNvSpPr txBox="1">
            <a:spLocks noGrp="1"/>
          </p:cNvSpPr>
          <p:nvPr>
            <p:ph type="title"/>
          </p:nvPr>
        </p:nvSpPr>
        <p:spPr>
          <a:xfrm>
            <a:off x="628650" y="3130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the Adapted Speech </a:t>
            </a:r>
            <a:endParaRPr sz="3300" i="0" u="none" strike="noStrike" cap="none">
              <a:solidFill>
                <a:schemeClr val="dk1"/>
              </a:solidFill>
              <a:latin typeface="Century Gothic"/>
              <a:ea typeface="Century Gothic"/>
              <a:cs typeface="Century Gothic"/>
              <a:sym typeface="Century Gothic"/>
            </a:endParaRPr>
          </a:p>
        </p:txBody>
      </p:sp>
      <p:sp>
        <p:nvSpPr>
          <p:cNvPr id="270" name="Google Shape;270;p46"/>
          <p:cNvSpPr txBox="1">
            <a:spLocks noGrp="1"/>
          </p:cNvSpPr>
          <p:nvPr>
            <p:ph type="body" idx="1"/>
          </p:nvPr>
        </p:nvSpPr>
        <p:spPr>
          <a:xfrm>
            <a:off x="726800" y="1470125"/>
            <a:ext cx="7886700" cy="20046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Share your adapted speech with a partner.</a:t>
            </a:r>
            <a:endParaRPr sz="240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Font typeface="Century Gothic"/>
              <a:buChar char="•"/>
            </a:pPr>
            <a:r>
              <a:rPr lang="en" sz="2400">
                <a:latin typeface="Century Gothic"/>
                <a:ea typeface="Century Gothic"/>
                <a:cs typeface="Century Gothic"/>
                <a:sym typeface="Century Gothic"/>
              </a:rPr>
              <a:t>Describe how they adapted their original speeches for an adult audience.</a:t>
            </a:r>
            <a:endParaRPr sz="24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24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76" name="Google Shape;276;p47"/>
          <p:cNvSpPr txBox="1">
            <a:spLocks noGrp="1"/>
          </p:cNvSpPr>
          <p:nvPr>
            <p:ph type="body" idx="1"/>
          </p:nvPr>
        </p:nvSpPr>
        <p:spPr>
          <a:xfrm>
            <a:off x="628650" y="1490696"/>
            <a:ext cx="7886700" cy="14169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Finish adapting your speech for an adult audience if you didn’t finish it in the lesson.</a:t>
            </a:r>
            <a:endParaRPr sz="24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83" name="Google Shape;283;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84" name="Google Shape;284;p48"/>
          <p:cNvGraphicFramePr/>
          <p:nvPr/>
        </p:nvGraphicFramePr>
        <p:xfrm>
          <a:off x="577216" y="1385887"/>
          <a:ext cx="7989600" cy="3230175"/>
        </p:xfrm>
        <a:graphic>
          <a:graphicData uri="http://schemas.openxmlformats.org/drawingml/2006/table">
            <a:tbl>
              <a:tblPr firstRow="1" bandRow="1">
                <a:noFill/>
                <a:tableStyleId>{5ADE016A-21DD-4850-89A6-0E40A31B2701}</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370800" y="163284"/>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17</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370800" y="1356782"/>
            <a:ext cx="8402400" cy="26550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17: </a:t>
            </a: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advance, prepare the following new materials: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dirty="0">
                <a:latin typeface="Century Gothic"/>
                <a:ea typeface="Century Gothic"/>
                <a:cs typeface="Century Gothic"/>
                <a:sym typeface="Century Gothic"/>
              </a:rPr>
              <a:t>End of Unit 2 Assessment: Presentation of Position</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dirty="0">
                <a:latin typeface="Century Gothic"/>
                <a:ea typeface="Century Gothic"/>
                <a:cs typeface="Century Gothic"/>
                <a:sym typeface="Century Gothic"/>
              </a:rPr>
              <a:t>Adapting a Speech anchor chart</a:t>
            </a:r>
            <a:r>
              <a:rPr lang="en" sz="1800" dirty="0">
                <a:latin typeface="Century Gothic"/>
                <a:ea typeface="Century Gothic"/>
                <a:cs typeface="Century Gothic"/>
                <a:sym typeface="Century Gothic"/>
              </a:rPr>
              <a:t> (new; teacher-created)</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Formal and Informal Speech excerpt examples (one for display)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Lined paper (one piece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b="1" dirty="0">
                <a:latin typeface="Century Gothic"/>
                <a:ea typeface="Century Gothic"/>
                <a:cs typeface="Century Gothic"/>
                <a:sym typeface="Century Gothic"/>
              </a:rPr>
              <a:t>Position Speech Rubric</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for teacher reference</a:t>
            </a:r>
            <a:r>
              <a:rPr lang="en" sz="1800" dirty="0">
                <a:latin typeface="Century Gothic"/>
                <a:ea typeface="Century Gothic"/>
                <a:cs typeface="Century Gothic"/>
                <a:sym typeface="Century Gothic"/>
              </a:rPr>
              <a:t>; enough copies to assess each student)</a:t>
            </a: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17</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17: </a:t>
            </a: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preparation for effectively assessing student work, review and annotate the </a:t>
            </a:r>
            <a:r>
              <a:rPr lang="en" sz="1800" b="1" dirty="0">
                <a:latin typeface="Century Gothic"/>
                <a:ea typeface="Century Gothic"/>
                <a:cs typeface="Century Gothic"/>
                <a:sym typeface="Century Gothic"/>
              </a:rPr>
              <a:t>Position Speech Rubric (for teacher reference).</a:t>
            </a:r>
            <a:endParaRPr sz="18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17</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4249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be presenting your position speech for assessment using the </a:t>
            </a:r>
            <a:r>
              <a:rPr lang="en" sz="1800" b="1" dirty="0">
                <a:latin typeface="Century Gothic"/>
                <a:ea typeface="Century Gothic"/>
                <a:cs typeface="Century Gothic"/>
                <a:sym typeface="Century Gothic"/>
              </a:rPr>
              <a:t>Position Speech Rubric</a:t>
            </a:r>
            <a:r>
              <a:rPr lang="en" sz="1800" dirty="0">
                <a:latin typeface="Century Gothic"/>
                <a:ea typeface="Century Gothic"/>
                <a:cs typeface="Century Gothic"/>
                <a:sym typeface="Century Gothic"/>
              </a:rPr>
              <a:t>. While you are not presenting you will be adapting your speech for an adult audience, using more formal English.</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Learn about how to adapt a speech for an adult audience.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Present your speech to a group and your teacher for assessment using the </a:t>
            </a:r>
            <a:r>
              <a:rPr lang="en" sz="1800" b="1" dirty="0">
                <a:latin typeface="Century Gothic"/>
                <a:ea typeface="Century Gothic"/>
                <a:cs typeface="Century Gothic"/>
                <a:sym typeface="Century Gothic"/>
              </a:rPr>
              <a:t>Position Speech Rubric</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Share your experience with your speech with a partner.</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268050"/>
            <a:ext cx="7886700" cy="32307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a:latin typeface="Century Gothic"/>
                <a:ea typeface="Century Gothic"/>
                <a:cs typeface="Century Gothic"/>
                <a:sym typeface="Century Gothic"/>
              </a:rPr>
              <a:t>The Learning Targets for today are:</a:t>
            </a:r>
            <a:endParaRPr sz="2400">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present my claim about which food chain would best feed all the people in the United States</a:t>
            </a:r>
            <a:r>
              <a:rPr lang="en" sz="2400">
                <a:latin typeface="Century Gothic"/>
                <a:ea typeface="Century Gothic"/>
                <a:cs typeface="Century Gothic"/>
                <a:sym typeface="Century Gothic"/>
              </a:rPr>
              <a:t> using relevant evidence, sound reasoning, and well-chosen details.</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adapt my speech</a:t>
            </a:r>
            <a:r>
              <a:rPr lang="en" sz="2400">
                <a:latin typeface="Century Gothic"/>
                <a:ea typeface="Century Gothic"/>
                <a:cs typeface="Century Gothic"/>
                <a:sym typeface="Century Gothic"/>
              </a:rPr>
              <a:t> for an audience of adults.</a:t>
            </a:r>
            <a:endParaRPr sz="24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376186" y="4271368"/>
            <a:ext cx="665975" cy="665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0" y="117975"/>
            <a:ext cx="89514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How to Adapt a Speech </a:t>
            </a:r>
            <a:endParaRPr sz="3300" i="0" u="none" strike="noStrike" cap="none">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436950" y="878475"/>
            <a:ext cx="8270100" cy="4067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You are going to be presenting your position speeches in groups and your teacher will be circulating to assess each group.</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b="1"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b="1" dirty="0">
                <a:latin typeface="Century Gothic"/>
                <a:ea typeface="Century Gothic"/>
                <a:cs typeface="Century Gothic"/>
                <a:sym typeface="Century Gothic"/>
              </a:rPr>
              <a:t>Prompt:</a:t>
            </a:r>
            <a:endParaRPr sz="1600" b="1"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Use your research findings about the consequences of each food chain to write and present a position speech to answer the focus question: “Which of Michael Pollan’s four food chains would best feed all the people in the United States?”</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b="1" dirty="0">
                <a:latin typeface="Century Gothic"/>
                <a:ea typeface="Century Gothic"/>
                <a:cs typeface="Century Gothic"/>
                <a:sym typeface="Century Gothic"/>
              </a:rPr>
              <a:t> </a:t>
            </a:r>
            <a:endParaRPr sz="1600" b="1"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b="1" dirty="0">
                <a:latin typeface="Century Gothic"/>
                <a:ea typeface="Century Gothic"/>
                <a:cs typeface="Century Gothic"/>
                <a:sym typeface="Century Gothic"/>
              </a:rPr>
              <a:t>Steps for completing assessment:</a:t>
            </a:r>
            <a:endParaRPr sz="1600" b="1"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latin typeface="Century Gothic"/>
                <a:ea typeface="Century Gothic"/>
                <a:cs typeface="Century Gothic"/>
                <a:sym typeface="Century Gothic"/>
              </a:rPr>
              <a:t>Complete </a:t>
            </a:r>
            <a:r>
              <a:rPr lang="en" sz="1600" dirty="0">
                <a:latin typeface="Century Gothic"/>
                <a:ea typeface="Century Gothic"/>
                <a:cs typeface="Century Gothic"/>
                <a:sym typeface="Century Gothic"/>
              </a:rPr>
              <a:t>graphic </a:t>
            </a:r>
            <a:r>
              <a:rPr lang="en" sz="1600" dirty="0" smtClean="0">
                <a:latin typeface="Century Gothic"/>
                <a:ea typeface="Century Gothic"/>
                <a:cs typeface="Century Gothic"/>
                <a:sym typeface="Century Gothic"/>
              </a:rPr>
              <a:t>organizer.</a:t>
            </a:r>
            <a:endParaRPr lang="en" sz="1600"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latin typeface="Century Gothic"/>
                <a:ea typeface="Century Gothic"/>
                <a:cs typeface="Century Gothic"/>
                <a:sym typeface="Century Gothic"/>
              </a:rPr>
              <a:t>Use </a:t>
            </a:r>
            <a:r>
              <a:rPr lang="en" sz="1600" dirty="0">
                <a:latin typeface="Century Gothic"/>
                <a:ea typeface="Century Gothic"/>
                <a:cs typeface="Century Gothic"/>
                <a:sym typeface="Century Gothic"/>
              </a:rPr>
              <a:t>graphic organizer to write </a:t>
            </a:r>
            <a:r>
              <a:rPr lang="en" sz="1600" dirty="0" smtClean="0">
                <a:latin typeface="Century Gothic"/>
                <a:ea typeface="Century Gothic"/>
                <a:cs typeface="Century Gothic"/>
                <a:sym typeface="Century Gothic"/>
              </a:rPr>
              <a:t>speech.</a:t>
            </a:r>
            <a:endParaRPr lang="en" sz="1600"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latin typeface="Century Gothic"/>
                <a:ea typeface="Century Gothic"/>
                <a:cs typeface="Century Gothic"/>
                <a:sym typeface="Century Gothic"/>
              </a:rPr>
              <a:t>Choose </a:t>
            </a:r>
            <a:r>
              <a:rPr lang="en" sz="1600" dirty="0">
                <a:latin typeface="Century Gothic"/>
                <a:ea typeface="Century Gothic"/>
                <a:cs typeface="Century Gothic"/>
                <a:sym typeface="Century Gothic"/>
              </a:rPr>
              <a:t>visual component for </a:t>
            </a:r>
            <a:r>
              <a:rPr lang="en" sz="1600" dirty="0" smtClean="0">
                <a:latin typeface="Century Gothic"/>
                <a:ea typeface="Century Gothic"/>
                <a:cs typeface="Century Gothic"/>
                <a:sym typeface="Century Gothic"/>
              </a:rPr>
              <a:t>speech.</a:t>
            </a:r>
            <a:endParaRPr lang="en" sz="1600"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latin typeface="Century Gothic"/>
                <a:ea typeface="Century Gothic"/>
                <a:cs typeface="Century Gothic"/>
                <a:sym typeface="Century Gothic"/>
              </a:rPr>
              <a:t>Practice </a:t>
            </a:r>
            <a:r>
              <a:rPr lang="en" sz="1600" dirty="0">
                <a:latin typeface="Century Gothic"/>
                <a:ea typeface="Century Gothic"/>
                <a:cs typeface="Century Gothic"/>
                <a:sym typeface="Century Gothic"/>
              </a:rPr>
              <a:t>delivering </a:t>
            </a:r>
            <a:r>
              <a:rPr lang="en" sz="1600" dirty="0" smtClean="0">
                <a:latin typeface="Century Gothic"/>
                <a:ea typeface="Century Gothic"/>
                <a:cs typeface="Century Gothic"/>
                <a:sym typeface="Century Gothic"/>
              </a:rPr>
              <a:t>speech.</a:t>
            </a:r>
            <a:endParaRPr lang="en" sz="1600"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dirty="0" smtClean="0">
                <a:latin typeface="Century Gothic"/>
                <a:ea typeface="Century Gothic"/>
                <a:cs typeface="Century Gothic"/>
                <a:sym typeface="Century Gothic"/>
              </a:rPr>
              <a:t>Deliver </a:t>
            </a:r>
            <a:r>
              <a:rPr lang="en" sz="1600" dirty="0">
                <a:latin typeface="Century Gothic"/>
                <a:ea typeface="Century Gothic"/>
                <a:cs typeface="Century Gothic"/>
                <a:sym typeface="Century Gothic"/>
              </a:rPr>
              <a:t>speech to </a:t>
            </a:r>
            <a:r>
              <a:rPr lang="en" sz="1600" dirty="0" smtClean="0">
                <a:latin typeface="Century Gothic"/>
                <a:ea typeface="Century Gothic"/>
                <a:cs typeface="Century Gothic"/>
                <a:sym typeface="Century Gothic"/>
              </a:rPr>
              <a:t>peers.</a:t>
            </a:r>
            <a:endParaRPr lang="en" sz="1600" dirty="0">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a:pPr>
            <a:r>
              <a:rPr lang="en" sz="1600" b="1" dirty="0" smtClean="0">
                <a:latin typeface="Century Gothic"/>
                <a:ea typeface="Century Gothic"/>
                <a:cs typeface="Century Gothic"/>
                <a:sym typeface="Century Gothic"/>
              </a:rPr>
              <a:t>Adapt </a:t>
            </a:r>
            <a:r>
              <a:rPr lang="en" sz="1600" b="1" dirty="0">
                <a:latin typeface="Century Gothic"/>
                <a:ea typeface="Century Gothic"/>
                <a:cs typeface="Century Gothic"/>
                <a:sym typeface="Century Gothic"/>
              </a:rPr>
              <a:t>speech for an audience of </a:t>
            </a:r>
            <a:r>
              <a:rPr lang="en" sz="1600" b="1" dirty="0" smtClean="0">
                <a:latin typeface="Century Gothic"/>
                <a:ea typeface="Century Gothic"/>
                <a:cs typeface="Century Gothic"/>
                <a:sym typeface="Century Gothic"/>
              </a:rPr>
              <a:t>adults.</a:t>
            </a:r>
            <a:endParaRPr sz="1600" b="1"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200" dirty="0">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8510428" y="4221975"/>
            <a:ext cx="523875" cy="723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628650" y="956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Examples of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Adapting a Speech </a:t>
            </a:r>
            <a:endParaRPr sz="3300" i="0" u="none" strike="noStrike" cap="none">
              <a:solidFill>
                <a:schemeClr val="dk1"/>
              </a:solidFill>
              <a:latin typeface="Century Gothic"/>
              <a:ea typeface="Century Gothic"/>
              <a:cs typeface="Century Gothic"/>
              <a:sym typeface="Century Gothic"/>
            </a:endParaRPr>
          </a:p>
        </p:txBody>
      </p:sp>
      <p:sp>
        <p:nvSpPr>
          <p:cNvPr id="258" name="Google Shape;258;p44"/>
          <p:cNvSpPr txBox="1">
            <a:spLocks noGrp="1"/>
          </p:cNvSpPr>
          <p:nvPr>
            <p:ph type="body" idx="1"/>
          </p:nvPr>
        </p:nvSpPr>
        <p:spPr>
          <a:xfrm>
            <a:off x="352500" y="945275"/>
            <a:ext cx="8439000" cy="38337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500" dirty="0">
                <a:latin typeface="Century Gothic"/>
                <a:ea typeface="Century Gothic"/>
                <a:cs typeface="Century Gothic"/>
                <a:sym typeface="Century Gothic"/>
              </a:rPr>
              <a:t>Both of these speech examples say the same thing, but one is more formal and one is less formal. We are going to read through both and listen for how one is more formal than the other.</a:t>
            </a:r>
            <a:endParaRPr sz="15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5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500" dirty="0">
                <a:latin typeface="Century Gothic"/>
                <a:ea typeface="Century Gothic"/>
                <a:cs typeface="Century Gothic"/>
                <a:sym typeface="Century Gothic"/>
              </a:rPr>
              <a:t>Excerpt 1</a:t>
            </a:r>
            <a:endParaRPr sz="15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500" dirty="0" smtClean="0">
                <a:latin typeface="Century Gothic"/>
                <a:ea typeface="Century Gothic"/>
                <a:cs typeface="Century Gothic"/>
                <a:sym typeface="Century Gothic"/>
              </a:rPr>
              <a:t>I’m </a:t>
            </a:r>
            <a:r>
              <a:rPr lang="en" sz="1500" dirty="0">
                <a:latin typeface="Century Gothic"/>
                <a:ea typeface="Century Gothic"/>
                <a:cs typeface="Century Gothic"/>
                <a:sym typeface="Century Gothic"/>
              </a:rPr>
              <a:t>gonna choose the hunter-gatherer food chain to feed the United States ’cause I think it’s better for the animals. Like, all of the animals live in the wild and they are happy and free eatin’ grass and other good food until the hunter kills them. They have an awesome life in the wild, and the hunter kills them quickly without any pain.</a:t>
            </a:r>
            <a:endParaRPr sz="15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500" dirty="0">
                <a:latin typeface="Century Gothic"/>
                <a:ea typeface="Century Gothic"/>
                <a:cs typeface="Century Gothic"/>
                <a:sym typeface="Century Gothic"/>
              </a:rPr>
              <a:t> </a:t>
            </a:r>
            <a:endParaRPr sz="15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500" dirty="0">
                <a:latin typeface="Century Gothic"/>
                <a:ea typeface="Century Gothic"/>
                <a:cs typeface="Century Gothic"/>
                <a:sym typeface="Century Gothic"/>
              </a:rPr>
              <a:t>Excerpt 2</a:t>
            </a:r>
            <a:endParaRPr sz="15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500" dirty="0">
                <a:latin typeface="Century Gothic"/>
                <a:ea typeface="Century Gothic"/>
                <a:cs typeface="Century Gothic"/>
                <a:sym typeface="Century Gothic"/>
              </a:rPr>
              <a:t>I think the hunter-gatherer food chain would be the best to feed all of the people in the United States because the animals are treated more humanely. Hunters are very careful to kill the animals without causing them any pain, and before they are killed they have a very natural life eating the foods that nature provides.</a:t>
            </a:r>
            <a:endParaRPr sz="15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5"/>
          <p:cNvSpPr txBox="1">
            <a:spLocks noGrp="1"/>
          </p:cNvSpPr>
          <p:nvPr>
            <p:ph type="title"/>
          </p:nvPr>
        </p:nvSpPr>
        <p:spPr>
          <a:xfrm>
            <a:off x="159775" y="305850"/>
            <a:ext cx="3158100" cy="36060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Present Speeches Using Criteria from the </a:t>
            </a:r>
            <a:r>
              <a:rPr lang="en" b="1" dirty="0">
                <a:latin typeface="Century Gothic"/>
                <a:ea typeface="Century Gothic"/>
                <a:cs typeface="Century Gothic"/>
                <a:sym typeface="Century Gothic"/>
              </a:rPr>
              <a:t>Position Speech Rubric </a:t>
            </a:r>
            <a:endParaRPr sz="3300" b="1" i="0" u="none" strike="noStrike" cap="none" dirty="0">
              <a:solidFill>
                <a:schemeClr val="dk1"/>
              </a:solidFill>
              <a:latin typeface="Century Gothic"/>
              <a:ea typeface="Century Gothic"/>
              <a:cs typeface="Century Gothic"/>
              <a:sym typeface="Century Gothic"/>
            </a:endParaRPr>
          </a:p>
        </p:txBody>
      </p:sp>
      <p:pic>
        <p:nvPicPr>
          <p:cNvPr id="264" name="Google Shape;264;p45"/>
          <p:cNvPicPr preferRelativeResize="0"/>
          <p:nvPr/>
        </p:nvPicPr>
        <p:blipFill>
          <a:blip r:embed="rId3">
            <a:alphaModFix/>
          </a:blip>
          <a:stretch>
            <a:fillRect/>
          </a:stretch>
        </p:blipFill>
        <p:spPr>
          <a:xfrm>
            <a:off x="3455550" y="305851"/>
            <a:ext cx="5280376" cy="429677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B186622-0CA5-4E53-AF85-A7E0994ADA91}"/>
</file>

<file path=customXml/itemProps2.xml><?xml version="1.0" encoding="utf-8"?>
<ds:datastoreItem xmlns:ds="http://schemas.openxmlformats.org/officeDocument/2006/customXml" ds:itemID="{6D8A0589-355A-4E77-8AA1-C47D514C4A7C}"/>
</file>

<file path=customXml/itemProps3.xml><?xml version="1.0" encoding="utf-8"?>
<ds:datastoreItem xmlns:ds="http://schemas.openxmlformats.org/officeDocument/2006/customXml" ds:itemID="{F48211EF-A198-4FAC-ABE3-C8714F75255D}"/>
</file>

<file path=docProps/app.xml><?xml version="1.0" encoding="utf-8"?>
<Properties xmlns="http://schemas.openxmlformats.org/officeDocument/2006/extended-properties" xmlns:vt="http://schemas.openxmlformats.org/officeDocument/2006/docPropsVTypes">
  <TotalTime>7</TotalTime>
  <Words>2060</Words>
  <Application>Microsoft Macintosh PowerPoint</Application>
  <PresentationFormat>On-screen Show (16:9)</PresentationFormat>
  <Paragraphs>239</Paragraphs>
  <Slides>12</Slides>
  <Notes>12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12</vt:i4>
      </vt:variant>
    </vt:vector>
  </HeadingPairs>
  <TitlesOfParts>
    <vt:vector size="18" baseType="lpstr">
      <vt:lpstr>Century Gothic</vt:lpstr>
      <vt:lpstr>Calibri</vt:lpstr>
      <vt:lpstr>Overlock</vt:lpstr>
      <vt:lpstr>Simple Light</vt:lpstr>
      <vt:lpstr>Office Theme</vt:lpstr>
      <vt:lpstr>Office Theme</vt:lpstr>
      <vt:lpstr> Grade 8: Module 4: Unit 2: Lesson 17 Teacher slide, before teaching. </vt:lpstr>
      <vt:lpstr>  Grade 8: Module 4: Unit 2: Lesson 17 Teacher slide, before teaching. </vt:lpstr>
      <vt:lpstr>  Grade 8: Module 4: Unit 2: Lesson 17 Teacher slide, before teaching. </vt:lpstr>
      <vt:lpstr>Grade 8: Module 4:  Unit 2: Lesson 17</vt:lpstr>
      <vt:lpstr>Hello, Students!</vt:lpstr>
      <vt:lpstr>Let’s Unpack the Learning Targets</vt:lpstr>
      <vt:lpstr>Let’s Discuss How to Adapt a Speech </vt:lpstr>
      <vt:lpstr>Let’s Review Examples of  Adapting a Speech </vt:lpstr>
      <vt:lpstr>Let’s Present Speeches Using Criteria from the Position Speech Rubric </vt:lpstr>
      <vt:lpstr>Let’s Share the Adapted Speech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17 Teacher slide, before teaching. </dc:title>
  <dc:creator>nbravo</dc:creator>
  <cp:lastModifiedBy>Alexander Specht</cp:lastModifiedBy>
  <cp:revision>5</cp:revision>
  <dcterms:modified xsi:type="dcterms:W3CDTF">2018-12-30T19:43:12Z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